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handoutMasterIdLst>
    <p:handoutMasterId r:id="rId25"/>
  </p:handoutMasterIdLst>
  <p:sldIdLst>
    <p:sldId id="256" r:id="rId2"/>
    <p:sldId id="277" r:id="rId3"/>
    <p:sldId id="257" r:id="rId4"/>
    <p:sldId id="258" r:id="rId5"/>
    <p:sldId id="264" r:id="rId6"/>
    <p:sldId id="259" r:id="rId7"/>
    <p:sldId id="260" r:id="rId8"/>
    <p:sldId id="261" r:id="rId9"/>
    <p:sldId id="262" r:id="rId10"/>
    <p:sldId id="263"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Lst>
  <p:sldSz cx="9144000" cy="6858000" type="screen4x3"/>
  <p:notesSz cx="6858000" cy="9144000"/>
  <p:defaultTex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0" d="100"/>
          <a:sy n="70" d="100"/>
        </p:scale>
        <p:origin x="-1086" y="-7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3F36BC2-28D5-430F-AB4B-BE1CFC858868}" type="datetimeFigureOut">
              <a:rPr lang="zh-TW" altLang="en-US" smtClean="0"/>
              <a:pPr/>
              <a:t>2018/8/24</a:t>
            </a:fld>
            <a:endParaRPr lang="zh-TW" altLang="en-US"/>
          </a:p>
        </p:txBody>
      </p:sp>
      <p:sp>
        <p:nvSpPr>
          <p:cNvPr id="4" name="頁尾版面配置區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zh-TW" altLang="en-US"/>
          </a:p>
        </p:txBody>
      </p:sp>
      <p:sp>
        <p:nvSpPr>
          <p:cNvPr id="5" name="投影片編號版面配置區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60BBEC14-381A-4431-9D8C-3FD213FFF56C}" type="slidenum">
              <a:rPr lang="zh-TW" altLang="en-US" smtClean="0"/>
              <a:pPr/>
              <a:t>‹#›</a:t>
            </a:fld>
            <a:endParaRPr lang="zh-TW" altLang="en-US"/>
          </a:p>
        </p:txBody>
      </p:sp>
    </p:spTree>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93F97E-41BB-4312-B0DD-E89CA34CE122}" type="datetimeFigureOut">
              <a:rPr lang="zh-TW" altLang="en-US" smtClean="0"/>
              <a:pPr/>
              <a:t>2018/8/24</a:t>
            </a:fld>
            <a:endParaRPr lang="zh-TW" altLang="en-US"/>
          </a:p>
        </p:txBody>
      </p:sp>
      <p:sp>
        <p:nvSpPr>
          <p:cNvPr id="4" name="投影片圖像版面配置區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zh-TW" altLang="en-US"/>
          </a:p>
        </p:txBody>
      </p:sp>
      <p:sp>
        <p:nvSpPr>
          <p:cNvPr id="5" name="備忘稿版面配置區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6" name="頁尾版面配置區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TW" altLang="en-US"/>
          </a:p>
        </p:txBody>
      </p:sp>
      <p:sp>
        <p:nvSpPr>
          <p:cNvPr id="7" name="投影片編號版面配置區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0BE283-C29C-455A-8F59-5B3A48B651C1}" type="slidenum">
              <a:rPr lang="zh-TW" altLang="en-US" smtClean="0"/>
              <a:pPr/>
              <a:t>‹#›</a:t>
            </a:fld>
            <a:endParaRPr lang="zh-TW" altLang="en-US"/>
          </a:p>
        </p:txBody>
      </p:sp>
    </p:spTree>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zh-TW" altLang="en-US"/>
          </a:p>
        </p:txBody>
      </p:sp>
      <p:sp>
        <p:nvSpPr>
          <p:cNvPr id="4" name="投影片編號版面配置區 3"/>
          <p:cNvSpPr>
            <a:spLocks noGrp="1"/>
          </p:cNvSpPr>
          <p:nvPr>
            <p:ph type="sldNum" sz="quarter" idx="10"/>
          </p:nvPr>
        </p:nvSpPr>
        <p:spPr/>
        <p:txBody>
          <a:bodyPr/>
          <a:lstStyle/>
          <a:p>
            <a:fld id="{280BE283-C29C-455A-8F59-5B3A48B651C1}" type="slidenum">
              <a:rPr lang="zh-TW" altLang="en-US" smtClean="0"/>
              <a:pPr/>
              <a:t>1</a:t>
            </a:fld>
            <a:endParaRPr lang="zh-TW"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normAutofit/>
          </a:bodyPr>
          <a:lstStyle/>
          <a:p>
            <a:endParaRPr lang="zh-TW" altLang="en-US"/>
          </a:p>
        </p:txBody>
      </p:sp>
      <p:sp>
        <p:nvSpPr>
          <p:cNvPr id="4" name="投影片編號版面配置區 3"/>
          <p:cNvSpPr>
            <a:spLocks noGrp="1"/>
          </p:cNvSpPr>
          <p:nvPr>
            <p:ph type="sldNum" sz="quarter" idx="10"/>
          </p:nvPr>
        </p:nvSpPr>
        <p:spPr/>
        <p:txBody>
          <a:bodyPr/>
          <a:lstStyle/>
          <a:p>
            <a:fld id="{280BE283-C29C-455A-8F59-5B3A48B651C1}" type="slidenum">
              <a:rPr lang="zh-TW" altLang="en-US" smtClean="0"/>
              <a:pPr/>
              <a:t>2</a:t>
            </a:fld>
            <a:endParaRPr lang="zh-TW"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標題投影片">
    <p:spTree>
      <p:nvGrpSpPr>
        <p:cNvPr id="1" name=""/>
        <p:cNvGrpSpPr/>
        <p:nvPr/>
      </p:nvGrpSpPr>
      <p:grpSpPr>
        <a:xfrm>
          <a:off x="0" y="0"/>
          <a:ext cx="0" cy="0"/>
          <a:chOff x="0" y="0"/>
          <a:chExt cx="0" cy="0"/>
        </a:xfrm>
      </p:grpSpPr>
      <p:sp>
        <p:nvSpPr>
          <p:cNvPr id="7" name="直線接點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標題 28"/>
          <p:cNvSpPr>
            <a:spLocks noGrp="1"/>
          </p:cNvSpPr>
          <p:nvPr>
            <p:ph type="ctrTitle"/>
          </p:nvPr>
        </p:nvSpPr>
        <p:spPr>
          <a:xfrm>
            <a:off x="381000" y="4853411"/>
            <a:ext cx="8458200" cy="1222375"/>
          </a:xfrm>
        </p:spPr>
        <p:txBody>
          <a:bodyPr anchor="t"/>
          <a:lstStyle/>
          <a:p>
            <a:r>
              <a:rPr kumimoji="0" lang="zh-TW" altLang="en-US" smtClean="0"/>
              <a:t>按一下以編輯母片標題樣式</a:t>
            </a:r>
            <a:endParaRPr kumimoji="0" lang="en-US"/>
          </a:p>
        </p:txBody>
      </p:sp>
      <p:sp>
        <p:nvSpPr>
          <p:cNvPr id="9" name="副標題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zh-TW" altLang="en-US" smtClean="0"/>
              <a:t>按一下以編輯母片副標題樣式</a:t>
            </a:r>
            <a:endParaRPr kumimoji="0" lang="en-US"/>
          </a:p>
        </p:txBody>
      </p:sp>
      <p:sp>
        <p:nvSpPr>
          <p:cNvPr id="16" name="日期版面配置區 15"/>
          <p:cNvSpPr>
            <a:spLocks noGrp="1"/>
          </p:cNvSpPr>
          <p:nvPr>
            <p:ph type="dt" sz="half" idx="10"/>
          </p:nvPr>
        </p:nvSpPr>
        <p:spPr/>
        <p:txBody>
          <a:bodyPr/>
          <a:lstStyle/>
          <a:p>
            <a:fld id="{7BD7B1C6-B701-4BD6-87E9-00C7B12544A4}" type="datetime1">
              <a:rPr lang="zh-TW" altLang="en-US" smtClean="0"/>
              <a:pPr/>
              <a:t>2018/8/24</a:t>
            </a:fld>
            <a:endParaRPr lang="zh-TW" altLang="en-US"/>
          </a:p>
        </p:txBody>
      </p:sp>
      <p:sp>
        <p:nvSpPr>
          <p:cNvPr id="2" name="頁尾版面配置區 1"/>
          <p:cNvSpPr>
            <a:spLocks noGrp="1"/>
          </p:cNvSpPr>
          <p:nvPr>
            <p:ph type="ftr" sz="quarter" idx="11"/>
          </p:nvPr>
        </p:nvSpPr>
        <p:spPr/>
        <p:txBody>
          <a:bodyPr/>
          <a:lstStyle/>
          <a:p>
            <a:endParaRPr lang="zh-TW" altLang="en-US"/>
          </a:p>
        </p:txBody>
      </p:sp>
      <p:sp>
        <p:nvSpPr>
          <p:cNvPr id="15" name="投影片編號版面配置區 14"/>
          <p:cNvSpPr>
            <a:spLocks noGrp="1"/>
          </p:cNvSpPr>
          <p:nvPr>
            <p:ph type="sldNum" sz="quarter" idx="12"/>
          </p:nvPr>
        </p:nvSpPr>
        <p:spPr>
          <a:xfrm>
            <a:off x="8229600" y="6473952"/>
            <a:ext cx="758952" cy="246888"/>
          </a:xfrm>
        </p:spPr>
        <p:txBody>
          <a:bodyPr/>
          <a:lstStyle/>
          <a:p>
            <a:fld id="{3B6E158D-E122-4557-8118-6864D23F2E14}" type="slidenum">
              <a:rPr lang="zh-TW" altLang="en-US" smtClean="0"/>
              <a:pPr/>
              <a:t>‹#›</a:t>
            </a:fld>
            <a:endParaRPr lang="zh-TW"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2" name="標題 21"/>
          <p:cNvSpPr>
            <a:spLocks noGrp="1"/>
          </p:cNvSpPr>
          <p:nvPr>
            <p:ph type="title"/>
          </p:nvPr>
        </p:nvSpPr>
        <p:spPr/>
        <p:txBody>
          <a:bodyPr/>
          <a:lstStyle/>
          <a:p>
            <a:r>
              <a:rPr kumimoji="0" lang="zh-TW" altLang="en-US" smtClean="0"/>
              <a:t>按一下以編輯母片標題樣式</a:t>
            </a:r>
            <a:endParaRPr kumimoji="0" lang="en-US"/>
          </a:p>
        </p:txBody>
      </p:sp>
      <p:sp>
        <p:nvSpPr>
          <p:cNvPr id="27" name="內容版面配置區 26"/>
          <p:cNvSpPr>
            <a:spLocks noGrp="1"/>
          </p:cNvSpPr>
          <p:nvPr>
            <p:ph idx="1"/>
          </p:nvPr>
        </p:nvSpPr>
        <p:spPr/>
        <p:txBody>
          <a:bodyPr/>
          <a:lstStyle/>
          <a:p>
            <a:pPr lvl="0" eaLnBrk="1" latinLnBrk="0" hangingPunct="1"/>
            <a:r>
              <a:rPr lang="zh-TW" altLang="en-US" smtClean="0"/>
              <a:t>按一下以編輯母片文字樣式</a:t>
            </a:r>
          </a:p>
          <a:p>
            <a:pPr lvl="1" eaLnBrk="1" latinLnBrk="0" hangingPunct="1"/>
            <a:r>
              <a:rPr lang="zh-TW" altLang="en-US" smtClean="0"/>
              <a:t>第二層</a:t>
            </a:r>
          </a:p>
          <a:p>
            <a:pPr lvl="2" eaLnBrk="1" latinLnBrk="0" hangingPunct="1"/>
            <a:r>
              <a:rPr lang="zh-TW" altLang="en-US" smtClean="0"/>
              <a:t>第三層</a:t>
            </a:r>
          </a:p>
          <a:p>
            <a:pPr lvl="3" eaLnBrk="1" latinLnBrk="0" hangingPunct="1"/>
            <a:r>
              <a:rPr lang="zh-TW" altLang="en-US" smtClean="0"/>
              <a:t>第四層</a:t>
            </a:r>
          </a:p>
          <a:p>
            <a:pPr lvl="4" eaLnBrk="1" latinLnBrk="0" hangingPunct="1"/>
            <a:r>
              <a:rPr lang="zh-TW" altLang="en-US" smtClean="0"/>
              <a:t>第五層</a:t>
            </a:r>
            <a:endParaRPr kumimoji="0" lang="en-US"/>
          </a:p>
        </p:txBody>
      </p:sp>
      <p:sp>
        <p:nvSpPr>
          <p:cNvPr id="25" name="日期版面配置區 24"/>
          <p:cNvSpPr>
            <a:spLocks noGrp="1"/>
          </p:cNvSpPr>
          <p:nvPr>
            <p:ph type="dt" sz="half" idx="10"/>
          </p:nvPr>
        </p:nvSpPr>
        <p:spPr/>
        <p:txBody>
          <a:bodyPr/>
          <a:lstStyle/>
          <a:p>
            <a:fld id="{57D429DF-C9ED-499F-8F04-D7031A23FCDE}" type="datetime1">
              <a:rPr lang="zh-TW" altLang="en-US" smtClean="0"/>
              <a:pPr/>
              <a:t>2018/8/24</a:t>
            </a:fld>
            <a:endParaRPr lang="zh-TW" altLang="en-US"/>
          </a:p>
        </p:txBody>
      </p:sp>
      <p:sp>
        <p:nvSpPr>
          <p:cNvPr id="19" name="頁尾版面配置區 18"/>
          <p:cNvSpPr>
            <a:spLocks noGrp="1"/>
          </p:cNvSpPr>
          <p:nvPr>
            <p:ph type="ftr" sz="quarter" idx="11"/>
          </p:nvPr>
        </p:nvSpPr>
        <p:spPr>
          <a:xfrm>
            <a:off x="3581400" y="76200"/>
            <a:ext cx="2895600" cy="288925"/>
          </a:xfrm>
        </p:spPr>
        <p:txBody>
          <a:bodyPr/>
          <a:lstStyle/>
          <a:p>
            <a:endParaRPr lang="zh-TW" altLang="en-US"/>
          </a:p>
        </p:txBody>
      </p:sp>
      <p:sp>
        <p:nvSpPr>
          <p:cNvPr id="16" name="投影片編號版面配置區 15"/>
          <p:cNvSpPr>
            <a:spLocks noGrp="1"/>
          </p:cNvSpPr>
          <p:nvPr>
            <p:ph type="sldNum" sz="quarter" idx="12"/>
          </p:nvPr>
        </p:nvSpPr>
        <p:spPr>
          <a:xfrm>
            <a:off x="8229600" y="6473952"/>
            <a:ext cx="758952" cy="246888"/>
          </a:xfrm>
        </p:spPr>
        <p:txBody>
          <a:bodyPr/>
          <a:lstStyle/>
          <a:p>
            <a:fld id="{3B6E158D-E122-4557-8118-6864D23F2E14}" type="slidenum">
              <a:rPr lang="zh-TW" altLang="en-US" smtClean="0"/>
              <a:pPr/>
              <a:t>‹#›</a:t>
            </a:fld>
            <a:endParaRPr lang="zh-TW"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區段標題">
    <p:bg>
      <p:bgRef idx="1003">
        <a:schemeClr val="bg2"/>
      </p:bgRef>
    </p:bg>
    <p:spTree>
      <p:nvGrpSpPr>
        <p:cNvPr id="1" name=""/>
        <p:cNvGrpSpPr/>
        <p:nvPr/>
      </p:nvGrpSpPr>
      <p:grpSpPr>
        <a:xfrm>
          <a:off x="0" y="0"/>
          <a:ext cx="0" cy="0"/>
          <a:chOff x="0" y="0"/>
          <a:chExt cx="0" cy="0"/>
        </a:xfrm>
      </p:grpSpPr>
      <p:sp>
        <p:nvSpPr>
          <p:cNvPr id="7" name="直線接點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文字版面配置區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zh-TW" altLang="en-US" smtClean="0"/>
              <a:t>按一下以編輯母片文字樣式</a:t>
            </a:r>
          </a:p>
        </p:txBody>
      </p:sp>
      <p:sp>
        <p:nvSpPr>
          <p:cNvPr id="19" name="日期版面配置區 18"/>
          <p:cNvSpPr>
            <a:spLocks noGrp="1"/>
          </p:cNvSpPr>
          <p:nvPr>
            <p:ph type="dt" sz="half" idx="10"/>
          </p:nvPr>
        </p:nvSpPr>
        <p:spPr/>
        <p:txBody>
          <a:bodyPr/>
          <a:lstStyle/>
          <a:p>
            <a:fld id="{1084DE65-DAC0-4033-9229-40C0A22D0F15}" type="datetime1">
              <a:rPr lang="zh-TW" altLang="en-US" smtClean="0"/>
              <a:pPr/>
              <a:t>2018/8/24</a:t>
            </a:fld>
            <a:endParaRPr lang="zh-TW" altLang="en-US"/>
          </a:p>
        </p:txBody>
      </p:sp>
      <p:sp>
        <p:nvSpPr>
          <p:cNvPr id="11" name="頁尾版面配置區 10"/>
          <p:cNvSpPr>
            <a:spLocks noGrp="1"/>
          </p:cNvSpPr>
          <p:nvPr>
            <p:ph type="ftr" sz="quarter" idx="11"/>
          </p:nvPr>
        </p:nvSpPr>
        <p:spPr/>
        <p:txBody>
          <a:bodyPr/>
          <a:lstStyle/>
          <a:p>
            <a:endParaRPr lang="zh-TW" altLang="en-US"/>
          </a:p>
        </p:txBody>
      </p:sp>
      <p:sp>
        <p:nvSpPr>
          <p:cNvPr id="16" name="投影片編號版面配置區 15"/>
          <p:cNvSpPr>
            <a:spLocks noGrp="1"/>
          </p:cNvSpPr>
          <p:nvPr>
            <p:ph type="sldNum" sz="quarter" idx="12"/>
          </p:nvPr>
        </p:nvSpPr>
        <p:spPr/>
        <p:txBody>
          <a:bodyPr/>
          <a:lstStyle/>
          <a:p>
            <a:fld id="{3B6E158D-E122-4557-8118-6864D23F2E14}" type="slidenum">
              <a:rPr lang="zh-TW" altLang="en-US" smtClean="0"/>
              <a:pPr/>
              <a:t>‹#›</a:t>
            </a:fld>
            <a:endParaRPr lang="zh-TW" altLang="en-US"/>
          </a:p>
        </p:txBody>
      </p:sp>
      <p:sp>
        <p:nvSpPr>
          <p:cNvPr id="8" name="標題 7"/>
          <p:cNvSpPr>
            <a:spLocks noGrp="1"/>
          </p:cNvSpPr>
          <p:nvPr>
            <p:ph type="title"/>
          </p:nvPr>
        </p:nvSpPr>
        <p:spPr>
          <a:xfrm>
            <a:off x="180475" y="2947085"/>
            <a:ext cx="8686800" cy="1184825"/>
          </a:xfrm>
        </p:spPr>
        <p:txBody>
          <a:bodyPr rtlCol="0" anchor="t"/>
          <a:lstStyle>
            <a:lvl1pPr algn="r">
              <a:defRPr/>
            </a:lvl1pPr>
          </a:lstStyle>
          <a:p>
            <a:r>
              <a:rPr kumimoji="0" lang="zh-TW" altLang="en-US" smtClean="0"/>
              <a:t>按一下以編輯母片標題樣式</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0" name="標題 19"/>
          <p:cNvSpPr>
            <a:spLocks noGrp="1"/>
          </p:cNvSpPr>
          <p:nvPr>
            <p:ph type="title"/>
          </p:nvPr>
        </p:nvSpPr>
        <p:spPr>
          <a:xfrm>
            <a:off x="301752" y="457200"/>
            <a:ext cx="8686800" cy="841248"/>
          </a:xfrm>
        </p:spPr>
        <p:txBody>
          <a:bodyPr/>
          <a:lstStyle/>
          <a:p>
            <a:r>
              <a:rPr kumimoji="0" lang="zh-TW" altLang="en-US" smtClean="0"/>
              <a:t>按一下以編輯母片標題樣式</a:t>
            </a:r>
            <a:endParaRPr kumimoji="0" lang="en-US"/>
          </a:p>
        </p:txBody>
      </p:sp>
      <p:sp>
        <p:nvSpPr>
          <p:cNvPr id="14" name="內容版面配置區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zh-TW" altLang="en-US" smtClean="0"/>
              <a:t>按一下以編輯母片文字樣式</a:t>
            </a:r>
          </a:p>
          <a:p>
            <a:pPr lvl="1" eaLnBrk="1" latinLnBrk="0" hangingPunct="1"/>
            <a:r>
              <a:rPr lang="zh-TW" altLang="en-US" smtClean="0"/>
              <a:t>第二層</a:t>
            </a:r>
          </a:p>
          <a:p>
            <a:pPr lvl="2" eaLnBrk="1" latinLnBrk="0" hangingPunct="1"/>
            <a:r>
              <a:rPr lang="zh-TW" altLang="en-US" smtClean="0"/>
              <a:t>第三層</a:t>
            </a:r>
          </a:p>
          <a:p>
            <a:pPr lvl="3" eaLnBrk="1" latinLnBrk="0" hangingPunct="1"/>
            <a:r>
              <a:rPr lang="zh-TW" altLang="en-US" smtClean="0"/>
              <a:t>第四層</a:t>
            </a:r>
          </a:p>
          <a:p>
            <a:pPr lvl="4" eaLnBrk="1" latinLnBrk="0" hangingPunct="1"/>
            <a:r>
              <a:rPr lang="zh-TW" altLang="en-US" smtClean="0"/>
              <a:t>第五層</a:t>
            </a:r>
            <a:endParaRPr kumimoji="0" lang="en-US"/>
          </a:p>
        </p:txBody>
      </p:sp>
      <p:sp>
        <p:nvSpPr>
          <p:cNvPr id="13" name="內容版面配置區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zh-TW" altLang="en-US" smtClean="0"/>
              <a:t>按一下以編輯母片文字樣式</a:t>
            </a:r>
          </a:p>
          <a:p>
            <a:pPr lvl="1" eaLnBrk="1" latinLnBrk="0" hangingPunct="1"/>
            <a:r>
              <a:rPr lang="zh-TW" altLang="en-US" smtClean="0"/>
              <a:t>第二層</a:t>
            </a:r>
          </a:p>
          <a:p>
            <a:pPr lvl="2" eaLnBrk="1" latinLnBrk="0" hangingPunct="1"/>
            <a:r>
              <a:rPr lang="zh-TW" altLang="en-US" smtClean="0"/>
              <a:t>第三層</a:t>
            </a:r>
          </a:p>
          <a:p>
            <a:pPr lvl="3" eaLnBrk="1" latinLnBrk="0" hangingPunct="1"/>
            <a:r>
              <a:rPr lang="zh-TW" altLang="en-US" smtClean="0"/>
              <a:t>第四層</a:t>
            </a:r>
          </a:p>
          <a:p>
            <a:pPr lvl="4" eaLnBrk="1" latinLnBrk="0" hangingPunct="1"/>
            <a:r>
              <a:rPr lang="zh-TW" altLang="en-US" smtClean="0"/>
              <a:t>第五層</a:t>
            </a:r>
            <a:endParaRPr kumimoji="0" lang="en-US"/>
          </a:p>
        </p:txBody>
      </p:sp>
      <p:sp>
        <p:nvSpPr>
          <p:cNvPr id="21" name="日期版面配置區 20"/>
          <p:cNvSpPr>
            <a:spLocks noGrp="1"/>
          </p:cNvSpPr>
          <p:nvPr>
            <p:ph type="dt" sz="half" idx="10"/>
          </p:nvPr>
        </p:nvSpPr>
        <p:spPr/>
        <p:txBody>
          <a:bodyPr/>
          <a:lstStyle/>
          <a:p>
            <a:fld id="{8F072FC0-4CA6-4F9F-B48D-3B134C5A69DF}" type="datetime1">
              <a:rPr lang="zh-TW" altLang="en-US" smtClean="0"/>
              <a:pPr/>
              <a:t>2018/8/24</a:t>
            </a:fld>
            <a:endParaRPr lang="zh-TW" altLang="en-US"/>
          </a:p>
        </p:txBody>
      </p:sp>
      <p:sp>
        <p:nvSpPr>
          <p:cNvPr id="10" name="頁尾版面配置區 9"/>
          <p:cNvSpPr>
            <a:spLocks noGrp="1"/>
          </p:cNvSpPr>
          <p:nvPr>
            <p:ph type="ftr" sz="quarter" idx="11"/>
          </p:nvPr>
        </p:nvSpPr>
        <p:spPr/>
        <p:txBody>
          <a:bodyPr/>
          <a:lstStyle/>
          <a:p>
            <a:endParaRPr lang="zh-TW" altLang="en-US"/>
          </a:p>
        </p:txBody>
      </p:sp>
      <p:sp>
        <p:nvSpPr>
          <p:cNvPr id="31" name="投影片編號版面配置區 30"/>
          <p:cNvSpPr>
            <a:spLocks noGrp="1"/>
          </p:cNvSpPr>
          <p:nvPr>
            <p:ph type="sldNum" sz="quarter" idx="12"/>
          </p:nvPr>
        </p:nvSpPr>
        <p:spPr/>
        <p:txBody>
          <a:bodyPr/>
          <a:lstStyle/>
          <a:p>
            <a:fld id="{3B6E158D-E122-4557-8118-6864D23F2E14}" type="slidenum">
              <a:rPr lang="zh-TW" altLang="en-US" smtClean="0"/>
              <a:pPr/>
              <a:t>‹#›</a:t>
            </a:fld>
            <a:endParaRPr lang="zh-TW"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比對">
    <p:spTree>
      <p:nvGrpSpPr>
        <p:cNvPr id="1" name=""/>
        <p:cNvGrpSpPr/>
        <p:nvPr/>
      </p:nvGrpSpPr>
      <p:grpSpPr>
        <a:xfrm>
          <a:off x="0" y="0"/>
          <a:ext cx="0" cy="0"/>
          <a:chOff x="0" y="0"/>
          <a:chExt cx="0" cy="0"/>
        </a:xfrm>
      </p:grpSpPr>
      <p:sp>
        <p:nvSpPr>
          <p:cNvPr id="29" name="標題 28"/>
          <p:cNvSpPr>
            <a:spLocks noGrp="1"/>
          </p:cNvSpPr>
          <p:nvPr>
            <p:ph type="title"/>
          </p:nvPr>
        </p:nvSpPr>
        <p:spPr>
          <a:xfrm>
            <a:off x="304800" y="5410200"/>
            <a:ext cx="8610600" cy="882650"/>
          </a:xfrm>
        </p:spPr>
        <p:txBody>
          <a:bodyPr anchor="ctr"/>
          <a:lstStyle>
            <a:lvl1pPr>
              <a:defRPr/>
            </a:lvl1pPr>
          </a:lstStyle>
          <a:p>
            <a:r>
              <a:rPr kumimoji="0" lang="zh-TW" altLang="en-US" smtClean="0"/>
              <a:t>按一下以編輯母片標題樣式</a:t>
            </a:r>
            <a:endParaRPr kumimoji="0" lang="en-US"/>
          </a:p>
        </p:txBody>
      </p:sp>
      <p:sp>
        <p:nvSpPr>
          <p:cNvPr id="13" name="文字版面配置區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zh-TW" altLang="en-US" smtClean="0"/>
              <a:t>按一下以編輯母片文字樣式</a:t>
            </a:r>
          </a:p>
        </p:txBody>
      </p:sp>
      <p:sp>
        <p:nvSpPr>
          <p:cNvPr id="25" name="文字版面配置區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zh-TW" altLang="en-US" smtClean="0"/>
              <a:t>按一下以編輯母片文字樣式</a:t>
            </a:r>
          </a:p>
        </p:txBody>
      </p:sp>
      <p:sp>
        <p:nvSpPr>
          <p:cNvPr id="4" name="內容版面配置區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zh-TW" altLang="en-US" smtClean="0"/>
              <a:t>按一下以編輯母片文字樣式</a:t>
            </a:r>
          </a:p>
          <a:p>
            <a:pPr lvl="1" eaLnBrk="1" latinLnBrk="0" hangingPunct="1"/>
            <a:r>
              <a:rPr lang="zh-TW" altLang="en-US" smtClean="0"/>
              <a:t>第二層</a:t>
            </a:r>
          </a:p>
          <a:p>
            <a:pPr lvl="2" eaLnBrk="1" latinLnBrk="0" hangingPunct="1"/>
            <a:r>
              <a:rPr lang="zh-TW" altLang="en-US" smtClean="0"/>
              <a:t>第三層</a:t>
            </a:r>
          </a:p>
          <a:p>
            <a:pPr lvl="3" eaLnBrk="1" latinLnBrk="0" hangingPunct="1"/>
            <a:r>
              <a:rPr lang="zh-TW" altLang="en-US" smtClean="0"/>
              <a:t>第四層</a:t>
            </a:r>
          </a:p>
          <a:p>
            <a:pPr lvl="4" eaLnBrk="1" latinLnBrk="0" hangingPunct="1"/>
            <a:r>
              <a:rPr lang="zh-TW" altLang="en-US" smtClean="0"/>
              <a:t>第五層</a:t>
            </a:r>
            <a:endParaRPr kumimoji="0" lang="en-US"/>
          </a:p>
        </p:txBody>
      </p:sp>
      <p:sp>
        <p:nvSpPr>
          <p:cNvPr id="28" name="內容版面配置區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zh-TW" altLang="en-US" smtClean="0"/>
              <a:t>按一下以編輯母片文字樣式</a:t>
            </a:r>
          </a:p>
          <a:p>
            <a:pPr lvl="1" eaLnBrk="1" latinLnBrk="0" hangingPunct="1"/>
            <a:r>
              <a:rPr lang="zh-TW" altLang="en-US" smtClean="0"/>
              <a:t>第二層</a:t>
            </a:r>
          </a:p>
          <a:p>
            <a:pPr lvl="2" eaLnBrk="1" latinLnBrk="0" hangingPunct="1"/>
            <a:r>
              <a:rPr lang="zh-TW" altLang="en-US" smtClean="0"/>
              <a:t>第三層</a:t>
            </a:r>
          </a:p>
          <a:p>
            <a:pPr lvl="3" eaLnBrk="1" latinLnBrk="0" hangingPunct="1"/>
            <a:r>
              <a:rPr lang="zh-TW" altLang="en-US" smtClean="0"/>
              <a:t>第四層</a:t>
            </a:r>
          </a:p>
          <a:p>
            <a:pPr lvl="4" eaLnBrk="1" latinLnBrk="0" hangingPunct="1"/>
            <a:r>
              <a:rPr lang="zh-TW" altLang="en-US" smtClean="0"/>
              <a:t>第五層</a:t>
            </a:r>
            <a:endParaRPr kumimoji="0" lang="en-US"/>
          </a:p>
        </p:txBody>
      </p:sp>
      <p:sp>
        <p:nvSpPr>
          <p:cNvPr id="10" name="日期版面配置區 9"/>
          <p:cNvSpPr>
            <a:spLocks noGrp="1"/>
          </p:cNvSpPr>
          <p:nvPr>
            <p:ph type="dt" sz="half" idx="10"/>
          </p:nvPr>
        </p:nvSpPr>
        <p:spPr/>
        <p:txBody>
          <a:bodyPr/>
          <a:lstStyle/>
          <a:p>
            <a:fld id="{2A248DDA-FA36-4F77-9695-B6D9D63110C0}" type="datetime1">
              <a:rPr lang="zh-TW" altLang="en-US" smtClean="0"/>
              <a:pPr/>
              <a:t>2018/8/24</a:t>
            </a:fld>
            <a:endParaRPr lang="zh-TW" altLang="en-US"/>
          </a:p>
        </p:txBody>
      </p:sp>
      <p:sp>
        <p:nvSpPr>
          <p:cNvPr id="6" name="頁尾版面配置區 5"/>
          <p:cNvSpPr>
            <a:spLocks noGrp="1"/>
          </p:cNvSpPr>
          <p:nvPr>
            <p:ph type="ftr" sz="quarter" idx="11"/>
          </p:nvPr>
        </p:nvSpPr>
        <p:spPr/>
        <p:txBody>
          <a:bodyPr/>
          <a:lstStyle/>
          <a:p>
            <a:endParaRPr lang="zh-TW" altLang="en-US"/>
          </a:p>
        </p:txBody>
      </p:sp>
      <p:sp>
        <p:nvSpPr>
          <p:cNvPr id="7" name="投影片編號版面配置區 6"/>
          <p:cNvSpPr>
            <a:spLocks noGrp="1"/>
          </p:cNvSpPr>
          <p:nvPr>
            <p:ph type="sldNum" sz="quarter" idx="12"/>
          </p:nvPr>
        </p:nvSpPr>
        <p:spPr>
          <a:xfrm>
            <a:off x="8229600" y="6477000"/>
            <a:ext cx="762000" cy="246888"/>
          </a:xfrm>
        </p:spPr>
        <p:txBody>
          <a:bodyPr/>
          <a:lstStyle/>
          <a:p>
            <a:fld id="{3B6E158D-E122-4557-8118-6864D23F2E14}" type="slidenum">
              <a:rPr lang="zh-TW" altLang="en-US" smtClean="0"/>
              <a:pPr/>
              <a:t>‹#›</a:t>
            </a:fld>
            <a:endParaRPr lang="zh-TW" altLang="en-US"/>
          </a:p>
        </p:txBody>
      </p:sp>
      <p:sp>
        <p:nvSpPr>
          <p:cNvPr id="11" name="直線接點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30" name="標題 29"/>
          <p:cNvSpPr>
            <a:spLocks noGrp="1"/>
          </p:cNvSpPr>
          <p:nvPr>
            <p:ph type="title"/>
          </p:nvPr>
        </p:nvSpPr>
        <p:spPr>
          <a:xfrm>
            <a:off x="301752" y="457200"/>
            <a:ext cx="8686800" cy="841248"/>
          </a:xfrm>
        </p:spPr>
        <p:txBody>
          <a:bodyPr/>
          <a:lstStyle/>
          <a:p>
            <a:r>
              <a:rPr kumimoji="0" lang="zh-TW" altLang="en-US" smtClean="0"/>
              <a:t>按一下以編輯母片標題樣式</a:t>
            </a:r>
            <a:endParaRPr kumimoji="0" lang="en-US"/>
          </a:p>
        </p:txBody>
      </p:sp>
      <p:sp>
        <p:nvSpPr>
          <p:cNvPr id="12" name="日期版面配置區 11"/>
          <p:cNvSpPr>
            <a:spLocks noGrp="1"/>
          </p:cNvSpPr>
          <p:nvPr>
            <p:ph type="dt" sz="half" idx="10"/>
          </p:nvPr>
        </p:nvSpPr>
        <p:spPr/>
        <p:txBody>
          <a:bodyPr/>
          <a:lstStyle/>
          <a:p>
            <a:fld id="{19816765-02AB-4147-AED6-EA7127B62AAB}" type="datetime1">
              <a:rPr lang="zh-TW" altLang="en-US" smtClean="0"/>
              <a:pPr/>
              <a:t>2018/8/24</a:t>
            </a:fld>
            <a:endParaRPr lang="zh-TW" altLang="en-US"/>
          </a:p>
        </p:txBody>
      </p:sp>
      <p:sp>
        <p:nvSpPr>
          <p:cNvPr id="21" name="頁尾版面配置區 20"/>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3B6E158D-E122-4557-8118-6864D23F2E14}" type="slidenum">
              <a:rPr lang="zh-TW" altLang="en-US" smtClean="0"/>
              <a:pPr/>
              <a:t>‹#›</a:t>
            </a:fld>
            <a:endParaRPr lang="zh-TW"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空白">
    <p:spTree>
      <p:nvGrpSpPr>
        <p:cNvPr id="1" name=""/>
        <p:cNvGrpSpPr/>
        <p:nvPr/>
      </p:nvGrpSpPr>
      <p:grpSpPr>
        <a:xfrm>
          <a:off x="0" y="0"/>
          <a:ext cx="0" cy="0"/>
          <a:chOff x="0" y="0"/>
          <a:chExt cx="0" cy="0"/>
        </a:xfrm>
      </p:grpSpPr>
      <p:sp>
        <p:nvSpPr>
          <p:cNvPr id="3" name="日期版面配置區 2"/>
          <p:cNvSpPr>
            <a:spLocks noGrp="1"/>
          </p:cNvSpPr>
          <p:nvPr>
            <p:ph type="dt" sz="half" idx="10"/>
          </p:nvPr>
        </p:nvSpPr>
        <p:spPr/>
        <p:txBody>
          <a:bodyPr/>
          <a:lstStyle/>
          <a:p>
            <a:fld id="{A6B24860-45BE-4EDB-BE01-EEB4A3909864}" type="datetime1">
              <a:rPr lang="zh-TW" altLang="en-US" smtClean="0"/>
              <a:pPr/>
              <a:t>2018/8/24</a:t>
            </a:fld>
            <a:endParaRPr lang="zh-TW" altLang="en-US"/>
          </a:p>
        </p:txBody>
      </p:sp>
      <p:sp>
        <p:nvSpPr>
          <p:cNvPr id="24" name="頁尾版面配置區 23"/>
          <p:cNvSpPr>
            <a:spLocks noGrp="1"/>
          </p:cNvSpPr>
          <p:nvPr>
            <p:ph type="ftr" sz="quarter" idx="11"/>
          </p:nvPr>
        </p:nvSpPr>
        <p:spPr/>
        <p:txBody>
          <a:bodyPr/>
          <a:lstStyle/>
          <a:p>
            <a:endParaRPr lang="zh-TW" altLang="en-US"/>
          </a:p>
        </p:txBody>
      </p:sp>
      <p:sp>
        <p:nvSpPr>
          <p:cNvPr id="7" name="投影片編號版面配置區 6"/>
          <p:cNvSpPr>
            <a:spLocks noGrp="1"/>
          </p:cNvSpPr>
          <p:nvPr>
            <p:ph type="sldNum" sz="quarter" idx="12"/>
          </p:nvPr>
        </p:nvSpPr>
        <p:spPr/>
        <p:txBody>
          <a:bodyPr/>
          <a:lstStyle/>
          <a:p>
            <a:fld id="{3B6E158D-E122-4557-8118-6864D23F2E14}" type="slidenum">
              <a:rPr lang="zh-TW" altLang="en-US" smtClean="0"/>
              <a:pPr/>
              <a:t>‹#›</a:t>
            </a:fld>
            <a:endParaRPr lang="zh-TW"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含標題的內容">
    <p:spTree>
      <p:nvGrpSpPr>
        <p:cNvPr id="1" name=""/>
        <p:cNvGrpSpPr/>
        <p:nvPr/>
      </p:nvGrpSpPr>
      <p:grpSpPr>
        <a:xfrm>
          <a:off x="0" y="0"/>
          <a:ext cx="0" cy="0"/>
          <a:chOff x="0" y="0"/>
          <a:chExt cx="0" cy="0"/>
        </a:xfrm>
      </p:grpSpPr>
      <p:sp>
        <p:nvSpPr>
          <p:cNvPr id="8" name="直線接點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標題 11"/>
          <p:cNvSpPr>
            <a:spLocks noGrp="1"/>
          </p:cNvSpPr>
          <p:nvPr>
            <p:ph type="title"/>
          </p:nvPr>
        </p:nvSpPr>
        <p:spPr>
          <a:xfrm>
            <a:off x="457200" y="5486400"/>
            <a:ext cx="8458200" cy="520700"/>
          </a:xfrm>
        </p:spPr>
        <p:txBody>
          <a:bodyPr anchor="ctr"/>
          <a:lstStyle>
            <a:lvl1pPr algn="l">
              <a:buNone/>
              <a:defRPr sz="2000" b="1"/>
            </a:lvl1pPr>
          </a:lstStyle>
          <a:p>
            <a:r>
              <a:rPr kumimoji="0" lang="zh-TW" altLang="en-US" smtClean="0"/>
              <a:t>按一下以編輯母片標題樣式</a:t>
            </a:r>
            <a:endParaRPr kumimoji="0" lang="en-US"/>
          </a:p>
        </p:txBody>
      </p:sp>
      <p:sp>
        <p:nvSpPr>
          <p:cNvPr id="26" name="文字版面配置區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zh-TW" altLang="en-US" smtClean="0"/>
              <a:t>按一下以編輯母片文字樣式</a:t>
            </a:r>
          </a:p>
        </p:txBody>
      </p:sp>
      <p:sp>
        <p:nvSpPr>
          <p:cNvPr id="14" name="內容版面配置區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zh-TW" altLang="en-US" smtClean="0"/>
              <a:t>按一下以編輯母片文字樣式</a:t>
            </a:r>
          </a:p>
          <a:p>
            <a:pPr lvl="1" eaLnBrk="1" latinLnBrk="0" hangingPunct="1"/>
            <a:r>
              <a:rPr lang="zh-TW" altLang="en-US" smtClean="0"/>
              <a:t>第二層</a:t>
            </a:r>
          </a:p>
          <a:p>
            <a:pPr lvl="2" eaLnBrk="1" latinLnBrk="0" hangingPunct="1"/>
            <a:r>
              <a:rPr lang="zh-TW" altLang="en-US" smtClean="0"/>
              <a:t>第三層</a:t>
            </a:r>
          </a:p>
          <a:p>
            <a:pPr lvl="3" eaLnBrk="1" latinLnBrk="0" hangingPunct="1"/>
            <a:r>
              <a:rPr lang="zh-TW" altLang="en-US" smtClean="0"/>
              <a:t>第四層</a:t>
            </a:r>
          </a:p>
          <a:p>
            <a:pPr lvl="4" eaLnBrk="1" latinLnBrk="0" hangingPunct="1"/>
            <a:r>
              <a:rPr lang="zh-TW" altLang="en-US" smtClean="0"/>
              <a:t>第五層</a:t>
            </a:r>
            <a:endParaRPr kumimoji="0" lang="en-US"/>
          </a:p>
        </p:txBody>
      </p:sp>
      <p:sp>
        <p:nvSpPr>
          <p:cNvPr id="25" name="日期版面配置區 24"/>
          <p:cNvSpPr>
            <a:spLocks noGrp="1"/>
          </p:cNvSpPr>
          <p:nvPr>
            <p:ph type="dt" sz="half" idx="10"/>
          </p:nvPr>
        </p:nvSpPr>
        <p:spPr/>
        <p:txBody>
          <a:bodyPr/>
          <a:lstStyle/>
          <a:p>
            <a:fld id="{1B204962-1395-4478-B23D-EDEEAC51E74D}" type="datetime1">
              <a:rPr lang="zh-TW" altLang="en-US" smtClean="0"/>
              <a:pPr/>
              <a:t>2018/8/24</a:t>
            </a:fld>
            <a:endParaRPr lang="zh-TW" altLang="en-US"/>
          </a:p>
        </p:txBody>
      </p:sp>
      <p:sp>
        <p:nvSpPr>
          <p:cNvPr id="29" name="頁尾版面配置區 28"/>
          <p:cNvSpPr>
            <a:spLocks noGrp="1"/>
          </p:cNvSpPr>
          <p:nvPr>
            <p:ph type="ftr" sz="quarter" idx="11"/>
          </p:nvPr>
        </p:nvSpPr>
        <p:spPr/>
        <p:txBody>
          <a:bodyPr/>
          <a:lstStyle/>
          <a:p>
            <a:endParaRPr lang="zh-TW" altLang="en-US"/>
          </a:p>
        </p:txBody>
      </p:sp>
      <p:sp>
        <p:nvSpPr>
          <p:cNvPr id="7" name="投影片編號版面配置區 6"/>
          <p:cNvSpPr>
            <a:spLocks noGrp="1"/>
          </p:cNvSpPr>
          <p:nvPr>
            <p:ph type="sldNum" sz="quarter" idx="12"/>
          </p:nvPr>
        </p:nvSpPr>
        <p:spPr/>
        <p:txBody>
          <a:bodyPr/>
          <a:lstStyle/>
          <a:p>
            <a:fld id="{3B6E158D-E122-4557-8118-6864D23F2E14}" type="slidenum">
              <a:rPr lang="zh-TW" altLang="en-US" smtClean="0"/>
              <a:pPr/>
              <a:t>‹#›</a:t>
            </a:fld>
            <a:endParaRPr lang="zh-TW"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含標題的圖片">
    <p:spTree>
      <p:nvGrpSpPr>
        <p:cNvPr id="1" name=""/>
        <p:cNvGrpSpPr/>
        <p:nvPr/>
      </p:nvGrpSpPr>
      <p:grpSpPr>
        <a:xfrm>
          <a:off x="0" y="0"/>
          <a:ext cx="0" cy="0"/>
          <a:chOff x="0" y="0"/>
          <a:chExt cx="0" cy="0"/>
        </a:xfrm>
      </p:grpSpPr>
      <p:sp>
        <p:nvSpPr>
          <p:cNvPr id="13" name="圖片版面配置區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zh-TW" altLang="en-US" smtClean="0"/>
              <a:t>按一下圖示以新增圖片</a:t>
            </a:r>
            <a:endParaRPr kumimoji="0" lang="en-US" dirty="0"/>
          </a:p>
        </p:txBody>
      </p:sp>
      <p:sp>
        <p:nvSpPr>
          <p:cNvPr id="7" name="日期版面配置區 6"/>
          <p:cNvSpPr>
            <a:spLocks noGrp="1"/>
          </p:cNvSpPr>
          <p:nvPr>
            <p:ph type="dt" sz="half" idx="10"/>
          </p:nvPr>
        </p:nvSpPr>
        <p:spPr/>
        <p:txBody>
          <a:bodyPr/>
          <a:lstStyle/>
          <a:p>
            <a:fld id="{A8BC62F3-0B8D-4E54-A913-092E8707303B}" type="datetime1">
              <a:rPr lang="zh-TW" altLang="en-US" smtClean="0"/>
              <a:pPr/>
              <a:t>2018/8/24</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31" name="投影片編號版面配置區 30"/>
          <p:cNvSpPr>
            <a:spLocks noGrp="1"/>
          </p:cNvSpPr>
          <p:nvPr>
            <p:ph type="sldNum" sz="quarter" idx="12"/>
          </p:nvPr>
        </p:nvSpPr>
        <p:spPr/>
        <p:txBody>
          <a:bodyPr/>
          <a:lstStyle/>
          <a:p>
            <a:fld id="{3B6E158D-E122-4557-8118-6864D23F2E14}" type="slidenum">
              <a:rPr lang="zh-TW" altLang="en-US" smtClean="0"/>
              <a:pPr/>
              <a:t>‹#›</a:t>
            </a:fld>
            <a:endParaRPr lang="zh-TW" altLang="en-US"/>
          </a:p>
        </p:txBody>
      </p:sp>
      <p:sp>
        <p:nvSpPr>
          <p:cNvPr id="17" name="標題 16"/>
          <p:cNvSpPr>
            <a:spLocks noGrp="1"/>
          </p:cNvSpPr>
          <p:nvPr>
            <p:ph type="title"/>
          </p:nvPr>
        </p:nvSpPr>
        <p:spPr>
          <a:xfrm>
            <a:off x="381000" y="4993760"/>
            <a:ext cx="5867400" cy="522288"/>
          </a:xfrm>
        </p:spPr>
        <p:txBody>
          <a:bodyPr anchor="ctr"/>
          <a:lstStyle>
            <a:lvl1pPr algn="l">
              <a:buNone/>
              <a:defRPr sz="2000" b="1"/>
            </a:lvl1pPr>
          </a:lstStyle>
          <a:p>
            <a:r>
              <a:rPr kumimoji="0" lang="zh-TW" altLang="en-US" smtClean="0"/>
              <a:t>按一下以編輯母片標題樣式</a:t>
            </a:r>
            <a:endParaRPr kumimoji="0" lang="en-US"/>
          </a:p>
        </p:txBody>
      </p:sp>
      <p:sp>
        <p:nvSpPr>
          <p:cNvPr id="26" name="文字版面配置區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zh-TW" altLang="en-US" smtClean="0"/>
              <a:t>按一下以編輯母片文字樣式</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kumimoji="0" lang="zh-TW" altLang="en-US" smtClean="0"/>
              <a:t>按一下以編輯母片標題樣式</a:t>
            </a:r>
            <a:endParaRPr kumimoji="0" lang="en-US"/>
          </a:p>
        </p:txBody>
      </p:sp>
      <p:sp>
        <p:nvSpPr>
          <p:cNvPr id="3" name="直排文字版面配置區 2"/>
          <p:cNvSpPr>
            <a:spLocks noGrp="1"/>
          </p:cNvSpPr>
          <p:nvPr>
            <p:ph type="body" orient="vert" idx="1"/>
          </p:nvPr>
        </p:nvSpPr>
        <p:spPr/>
        <p:txBody>
          <a:bodyPr vert="eaVert"/>
          <a:lstStyle/>
          <a:p>
            <a:pPr lvl="0" eaLnBrk="1" latinLnBrk="0" hangingPunct="1"/>
            <a:r>
              <a:rPr lang="zh-TW" altLang="en-US" smtClean="0"/>
              <a:t>按一下以編輯母片文字樣式</a:t>
            </a:r>
          </a:p>
          <a:p>
            <a:pPr lvl="1" eaLnBrk="1" latinLnBrk="0" hangingPunct="1"/>
            <a:r>
              <a:rPr lang="zh-TW" altLang="en-US" smtClean="0"/>
              <a:t>第二層</a:t>
            </a:r>
          </a:p>
          <a:p>
            <a:pPr lvl="2" eaLnBrk="1" latinLnBrk="0" hangingPunct="1"/>
            <a:r>
              <a:rPr lang="zh-TW" altLang="en-US" smtClean="0"/>
              <a:t>第三層</a:t>
            </a:r>
          </a:p>
          <a:p>
            <a:pPr lvl="3" eaLnBrk="1" latinLnBrk="0" hangingPunct="1"/>
            <a:r>
              <a:rPr lang="zh-TW" altLang="en-US" smtClean="0"/>
              <a:t>第四層</a:t>
            </a:r>
          </a:p>
          <a:p>
            <a:pPr lvl="4" eaLnBrk="1" latinLnBrk="0" hangingPunct="1"/>
            <a:r>
              <a:rPr lang="zh-TW" altLang="en-US" smtClean="0"/>
              <a:t>第五層</a:t>
            </a:r>
            <a:endParaRPr kumimoji="0" lang="en-US"/>
          </a:p>
        </p:txBody>
      </p:sp>
      <p:sp>
        <p:nvSpPr>
          <p:cNvPr id="4" name="日期版面配置區 3"/>
          <p:cNvSpPr>
            <a:spLocks noGrp="1"/>
          </p:cNvSpPr>
          <p:nvPr>
            <p:ph type="dt" sz="half" idx="10"/>
          </p:nvPr>
        </p:nvSpPr>
        <p:spPr/>
        <p:txBody>
          <a:bodyPr/>
          <a:lstStyle/>
          <a:p>
            <a:fld id="{1204B88C-98A0-4062-94C5-DBF866CD9A01}" type="datetime1">
              <a:rPr lang="zh-TW" altLang="en-US" smtClean="0"/>
              <a:pPr/>
              <a:t>2018/8/24</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3B6E158D-E122-4557-8118-6864D23F2E14}" type="slidenum">
              <a:rPr lang="zh-TW" altLang="en-US" smtClean="0"/>
              <a:pPr/>
              <a:t>‹#›</a:t>
            </a:fld>
            <a:endParaRPr lang="zh-TW"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6858000" y="549276"/>
            <a:ext cx="1828800" cy="5851525"/>
          </a:xfrm>
        </p:spPr>
        <p:txBody>
          <a:bodyPr vert="eaVert"/>
          <a:lstStyle/>
          <a:p>
            <a:r>
              <a:rPr kumimoji="0" lang="zh-TW" altLang="en-US" smtClean="0"/>
              <a:t>按一下以編輯母片標題樣式</a:t>
            </a:r>
            <a:endParaRPr kumimoji="0" lang="en-US"/>
          </a:p>
        </p:txBody>
      </p:sp>
      <p:sp>
        <p:nvSpPr>
          <p:cNvPr id="3" name="直排文字版面配置區 2"/>
          <p:cNvSpPr>
            <a:spLocks noGrp="1"/>
          </p:cNvSpPr>
          <p:nvPr>
            <p:ph type="body" orient="vert" idx="1"/>
          </p:nvPr>
        </p:nvSpPr>
        <p:spPr>
          <a:xfrm>
            <a:off x="457200" y="549276"/>
            <a:ext cx="6248400" cy="5851525"/>
          </a:xfrm>
        </p:spPr>
        <p:txBody>
          <a:bodyPr vert="eaVert"/>
          <a:lstStyle/>
          <a:p>
            <a:pPr lvl="0" eaLnBrk="1" latinLnBrk="0" hangingPunct="1"/>
            <a:r>
              <a:rPr lang="zh-TW" altLang="en-US" smtClean="0"/>
              <a:t>按一下以編輯母片文字樣式</a:t>
            </a:r>
          </a:p>
          <a:p>
            <a:pPr lvl="1" eaLnBrk="1" latinLnBrk="0" hangingPunct="1"/>
            <a:r>
              <a:rPr lang="zh-TW" altLang="en-US" smtClean="0"/>
              <a:t>第二層</a:t>
            </a:r>
          </a:p>
          <a:p>
            <a:pPr lvl="2" eaLnBrk="1" latinLnBrk="0" hangingPunct="1"/>
            <a:r>
              <a:rPr lang="zh-TW" altLang="en-US" smtClean="0"/>
              <a:t>第三層</a:t>
            </a:r>
          </a:p>
          <a:p>
            <a:pPr lvl="3" eaLnBrk="1" latinLnBrk="0" hangingPunct="1"/>
            <a:r>
              <a:rPr lang="zh-TW" altLang="en-US" smtClean="0"/>
              <a:t>第四層</a:t>
            </a:r>
          </a:p>
          <a:p>
            <a:pPr lvl="4" eaLnBrk="1" latinLnBrk="0" hangingPunct="1"/>
            <a:r>
              <a:rPr lang="zh-TW" altLang="en-US" smtClean="0"/>
              <a:t>第五層</a:t>
            </a:r>
            <a:endParaRPr kumimoji="0" lang="en-US"/>
          </a:p>
        </p:txBody>
      </p:sp>
      <p:sp>
        <p:nvSpPr>
          <p:cNvPr id="4" name="日期版面配置區 3"/>
          <p:cNvSpPr>
            <a:spLocks noGrp="1"/>
          </p:cNvSpPr>
          <p:nvPr>
            <p:ph type="dt" sz="half" idx="10"/>
          </p:nvPr>
        </p:nvSpPr>
        <p:spPr/>
        <p:txBody>
          <a:bodyPr/>
          <a:lstStyle/>
          <a:p>
            <a:fld id="{20868C91-7495-4726-91CF-D19E527D2970}" type="datetime1">
              <a:rPr lang="zh-TW" altLang="en-US" smtClean="0"/>
              <a:pPr/>
              <a:t>2018/8/24</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3B6E158D-E122-4557-8118-6864D23F2E14}" type="slidenum">
              <a:rPr lang="zh-TW" altLang="en-US" smtClean="0"/>
              <a:pPr/>
              <a:t>‹#›</a:t>
            </a:fld>
            <a:endParaRPr lang="zh-TW"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直線接點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文字版面配置區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zh-TW" altLang="en-US" smtClean="0"/>
              <a:t>按一下以編輯母片文字樣式</a:t>
            </a:r>
          </a:p>
          <a:p>
            <a:pPr lvl="1" eaLnBrk="1" latinLnBrk="0" hangingPunct="1"/>
            <a:r>
              <a:rPr kumimoji="0" lang="zh-TW" altLang="en-US" smtClean="0"/>
              <a:t>第二層</a:t>
            </a:r>
          </a:p>
          <a:p>
            <a:pPr lvl="2" eaLnBrk="1" latinLnBrk="0" hangingPunct="1"/>
            <a:r>
              <a:rPr kumimoji="0" lang="zh-TW" altLang="en-US" smtClean="0"/>
              <a:t>第三層</a:t>
            </a:r>
          </a:p>
          <a:p>
            <a:pPr lvl="3" eaLnBrk="1" latinLnBrk="0" hangingPunct="1"/>
            <a:r>
              <a:rPr kumimoji="0" lang="zh-TW" altLang="en-US" smtClean="0"/>
              <a:t>第四層</a:t>
            </a:r>
          </a:p>
          <a:p>
            <a:pPr lvl="4" eaLnBrk="1" latinLnBrk="0" hangingPunct="1"/>
            <a:r>
              <a:rPr kumimoji="0" lang="zh-TW" altLang="en-US" smtClean="0"/>
              <a:t>第五層</a:t>
            </a:r>
            <a:endParaRPr kumimoji="0" lang="en-US"/>
          </a:p>
        </p:txBody>
      </p:sp>
      <p:sp>
        <p:nvSpPr>
          <p:cNvPr id="11" name="日期版面配置區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038F124C-9C2F-453D-BB77-04B1456C815A}" type="datetime1">
              <a:rPr lang="zh-TW" altLang="en-US" smtClean="0"/>
              <a:pPr/>
              <a:t>2018/8/24</a:t>
            </a:fld>
            <a:endParaRPr lang="zh-TW" altLang="en-US"/>
          </a:p>
        </p:txBody>
      </p:sp>
      <p:sp>
        <p:nvSpPr>
          <p:cNvPr id="28" name="頁尾版面配置區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zh-TW" altLang="en-US"/>
          </a:p>
        </p:txBody>
      </p:sp>
      <p:sp>
        <p:nvSpPr>
          <p:cNvPr id="5" name="投影片編號版面配置區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3B6E158D-E122-4557-8118-6864D23F2E14}" type="slidenum">
              <a:rPr lang="zh-TW" altLang="en-US" smtClean="0"/>
              <a:pPr/>
              <a:t>‹#›</a:t>
            </a:fld>
            <a:endParaRPr lang="zh-TW" altLang="en-US"/>
          </a:p>
        </p:txBody>
      </p:sp>
      <p:sp>
        <p:nvSpPr>
          <p:cNvPr id="10" name="標題版面配置區 9"/>
          <p:cNvSpPr>
            <a:spLocks noGrp="1"/>
          </p:cNvSpPr>
          <p:nvPr>
            <p:ph type="title"/>
          </p:nvPr>
        </p:nvSpPr>
        <p:spPr>
          <a:xfrm>
            <a:off x="304800" y="457200"/>
            <a:ext cx="8686800" cy="838200"/>
          </a:xfrm>
          <a:prstGeom prst="rect">
            <a:avLst/>
          </a:prstGeom>
        </p:spPr>
        <p:txBody>
          <a:bodyPr vert="horz" anchor="ctr">
            <a:normAutofit/>
          </a:bodyPr>
          <a:lstStyle/>
          <a:p>
            <a:r>
              <a:rPr kumimoji="0" lang="zh-TW" altLang="en-US" smtClean="0"/>
              <a:t>按一下以編輯母片標題樣式</a:t>
            </a:r>
            <a:endParaRPr kumimoji="0" lang="en-US"/>
          </a:p>
        </p:txBody>
      </p:sp>
      <p:sp>
        <p:nvSpPr>
          <p:cNvPr id="9" name="直線接點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直線接點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search.proquest.com/indexinglinkhandler/sng/au/Musalem,+Andr$e9s/$N?accountid=130472"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https://search.proquest.com/indexingvolumeissuelinkhandler/4802/Marketing+Science/02009Y05Y01$23May$2fJun+2009$3b++Vol.+28+$283$29/28/3?accountid=130472" TargetMode="External"/><Relationship Id="rId5" Type="http://schemas.openxmlformats.org/officeDocument/2006/relationships/hyperlink" Target="https://search.proquest.com/pubidlinkhandler/sng/pubtitle/Marketing+Science/$N/4802/DocView/212307107/fulltext/926C5DD2214B49CAPQ/7?accountid=130472" TargetMode="External"/><Relationship Id="rId4" Type="http://schemas.openxmlformats.org/officeDocument/2006/relationships/hyperlink" Target="https://search.proquest.com/indexinglinkhandler/sng/au/Joshi,+Yogesh+V/$N?accountid=130472"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5" name="投影片編號版面配置區 4"/>
          <p:cNvSpPr>
            <a:spLocks noGrp="1"/>
          </p:cNvSpPr>
          <p:nvPr>
            <p:ph type="sldNum" sz="quarter" idx="12"/>
          </p:nvPr>
        </p:nvSpPr>
        <p:spPr/>
        <p:txBody>
          <a:bodyPr/>
          <a:lstStyle/>
          <a:p>
            <a:fld id="{3B6E158D-E122-4557-8118-6864D23F2E14}" type="slidenum">
              <a:rPr lang="zh-TW" altLang="en-US" smtClean="0"/>
              <a:pPr/>
              <a:t>1</a:t>
            </a:fld>
            <a:endParaRPr lang="zh-TW" altLang="en-US"/>
          </a:p>
        </p:txBody>
      </p:sp>
      <p:pic>
        <p:nvPicPr>
          <p:cNvPr id="1026" name="Picture 2"/>
          <p:cNvPicPr>
            <a:picLocks noChangeAspect="1" noChangeArrowheads="1"/>
          </p:cNvPicPr>
          <p:nvPr/>
        </p:nvPicPr>
        <p:blipFill>
          <a:blip r:embed="rId3" cstate="print"/>
          <a:srcRect/>
          <a:stretch>
            <a:fillRect/>
          </a:stretch>
        </p:blipFill>
        <p:spPr bwMode="auto">
          <a:xfrm>
            <a:off x="971600" y="188640"/>
            <a:ext cx="7704856" cy="6460423"/>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3" name="副標題 2"/>
          <p:cNvSpPr>
            <a:spLocks noGrp="1"/>
          </p:cNvSpPr>
          <p:nvPr>
            <p:ph type="subTitle" idx="1"/>
          </p:nvPr>
        </p:nvSpPr>
        <p:spPr>
          <a:xfrm>
            <a:off x="683568" y="692696"/>
            <a:ext cx="8064896" cy="4896544"/>
          </a:xfrm>
        </p:spPr>
        <p:txBody>
          <a:bodyPr>
            <a:normAutofit fontScale="62500" lnSpcReduction="20000"/>
          </a:bodyPr>
          <a:lstStyle/>
          <a:p>
            <a:r>
              <a:rPr lang="en-US" altLang="zh-TW" sz="4500" b="1" dirty="0" smtClean="0">
                <a:latin typeface="Arial Unicode MS" pitchFamily="34" charset="-120"/>
                <a:ea typeface="Arial Unicode MS" pitchFamily="34" charset="-120"/>
                <a:cs typeface="Arial Unicode MS" pitchFamily="34" charset="-120"/>
              </a:rPr>
              <a:t>Part 2 – Discussion on 1 Paper </a:t>
            </a:r>
          </a:p>
          <a:p>
            <a:endParaRPr lang="en-US" altLang="zh-TW" b="1" dirty="0" smtClean="0">
              <a:latin typeface="Arial Unicode MS" pitchFamily="34" charset="-120"/>
              <a:ea typeface="Arial Unicode MS" pitchFamily="34" charset="-120"/>
              <a:cs typeface="Arial Unicode MS" pitchFamily="34" charset="-120"/>
            </a:endParaRPr>
          </a:p>
          <a:p>
            <a:r>
              <a:rPr lang="en-US" altLang="zh-TW" sz="2800" b="1" u="sng" dirty="0" smtClean="0">
                <a:latin typeface="Arial Unicode MS" pitchFamily="34" charset="-120"/>
                <a:ea typeface="Arial Unicode MS" pitchFamily="34" charset="-120"/>
                <a:cs typeface="Arial Unicode MS" pitchFamily="34" charset="-120"/>
              </a:rPr>
              <a:t>Topic</a:t>
            </a:r>
            <a:r>
              <a:rPr lang="en-US" altLang="zh-TW" sz="2800" b="1" dirty="0" smtClean="0">
                <a:latin typeface="Arial Unicode MS" pitchFamily="34" charset="-120"/>
                <a:ea typeface="Arial Unicode MS" pitchFamily="34" charset="-120"/>
                <a:cs typeface="Arial Unicode MS" pitchFamily="34" charset="-120"/>
              </a:rPr>
              <a:t>:</a:t>
            </a:r>
          </a:p>
          <a:p>
            <a:pPr algn="ctr">
              <a:lnSpc>
                <a:spcPct val="170000"/>
              </a:lnSpc>
            </a:pPr>
            <a:r>
              <a:rPr lang="en-US" altLang="zh-TW" sz="5100" b="1" dirty="0" smtClean="0">
                <a:solidFill>
                  <a:srgbClr val="7030A0"/>
                </a:solidFill>
                <a:latin typeface="Kristen ITC" pitchFamily="66" charset="0"/>
              </a:rPr>
              <a:t>How Much Should You Invest in </a:t>
            </a:r>
          </a:p>
          <a:p>
            <a:pPr algn="ctr">
              <a:lnSpc>
                <a:spcPct val="170000"/>
              </a:lnSpc>
            </a:pPr>
            <a:r>
              <a:rPr lang="en-US" altLang="zh-TW" sz="5100" b="1" dirty="0" smtClean="0">
                <a:solidFill>
                  <a:srgbClr val="7030A0"/>
                </a:solidFill>
                <a:latin typeface="Kristen ITC" pitchFamily="66" charset="0"/>
              </a:rPr>
              <a:t>Each Customer Relationship? </a:t>
            </a:r>
          </a:p>
          <a:p>
            <a:pPr algn="ctr">
              <a:lnSpc>
                <a:spcPct val="170000"/>
              </a:lnSpc>
            </a:pPr>
            <a:r>
              <a:rPr lang="en-US" altLang="zh-TW" sz="5100" b="1" dirty="0" smtClean="0">
                <a:solidFill>
                  <a:srgbClr val="7030A0"/>
                </a:solidFill>
                <a:latin typeface="Kristen ITC" pitchFamily="66" charset="0"/>
              </a:rPr>
              <a:t>   (A Competitive Strategic Approach)</a:t>
            </a:r>
          </a:p>
          <a:p>
            <a:pPr algn="ctr">
              <a:lnSpc>
                <a:spcPct val="170000"/>
              </a:lnSpc>
            </a:pPr>
            <a:endParaRPr lang="en-US" altLang="zh-TW" sz="2600" b="1" dirty="0" smtClean="0">
              <a:solidFill>
                <a:srgbClr val="7030A0"/>
              </a:solidFill>
              <a:latin typeface="Kristen ITC" pitchFamily="66" charset="0"/>
            </a:endParaRPr>
          </a:p>
          <a:p>
            <a:pPr lvl="0" algn="ctr">
              <a:lnSpc>
                <a:spcPct val="170000"/>
              </a:lnSpc>
              <a:buFontTx/>
              <a:buChar char="-"/>
            </a:pPr>
            <a:r>
              <a:rPr lang="en-US" altLang="zh-TW" sz="2600" dirty="0" err="1" smtClean="0">
                <a:hlinkClick r:id="rId3" tooltip="Click to search for more items by this author"/>
              </a:rPr>
              <a:t>Musalem</a:t>
            </a:r>
            <a:r>
              <a:rPr lang="en-US" altLang="zh-TW" sz="2600" dirty="0" smtClean="0">
                <a:hlinkClick r:id="rId3" tooltip="Click to search for more items by this author"/>
              </a:rPr>
              <a:t>, Andrés</a:t>
            </a:r>
            <a:r>
              <a:rPr lang="en-US" altLang="zh-TW" sz="2600" dirty="0" smtClean="0"/>
              <a:t>; </a:t>
            </a:r>
            <a:r>
              <a:rPr lang="en-US" altLang="zh-TW" sz="2600" dirty="0" smtClean="0">
                <a:hlinkClick r:id="rId4" tooltip="Click to search for more items by this author"/>
              </a:rPr>
              <a:t>Joshi, </a:t>
            </a:r>
            <a:r>
              <a:rPr lang="en-US" altLang="zh-TW" sz="2600" dirty="0" err="1" smtClean="0">
                <a:hlinkClick r:id="rId4" tooltip="Click to search for more items by this author"/>
              </a:rPr>
              <a:t>Yogesh</a:t>
            </a:r>
            <a:r>
              <a:rPr lang="en-US" altLang="zh-TW" sz="2600" dirty="0" smtClean="0">
                <a:hlinkClick r:id="rId4" tooltip="Click to search for more items by this author"/>
              </a:rPr>
              <a:t> V</a:t>
            </a:r>
            <a:r>
              <a:rPr lang="en-US" altLang="zh-TW" sz="2600" dirty="0" smtClean="0"/>
              <a:t>., </a:t>
            </a:r>
          </a:p>
          <a:p>
            <a:pPr lvl="0" algn="ctr">
              <a:lnSpc>
                <a:spcPct val="170000"/>
              </a:lnSpc>
              <a:buFontTx/>
              <a:buChar char="-"/>
            </a:pPr>
            <a:r>
              <a:rPr lang="en-US" altLang="zh-TW" sz="2600" i="1" dirty="0" smtClean="0">
                <a:hlinkClick r:id="rId5" tooltip="Click to search for more items from this journal"/>
              </a:rPr>
              <a:t>Marketing Science</a:t>
            </a:r>
            <a:r>
              <a:rPr lang="en-US" altLang="zh-TW" sz="2600" i="1" dirty="0" smtClean="0"/>
              <a:t> Linthicum</a:t>
            </a:r>
            <a:r>
              <a:rPr lang="en-US" altLang="zh-TW" sz="2600" dirty="0" smtClean="0">
                <a:hlinkClick r:id="rId6" tooltip="Click to search for more items from this issue"/>
              </a:rPr>
              <a:t> Vol. 28, </a:t>
            </a:r>
            <a:r>
              <a:rPr lang="en-US" altLang="zh-TW" sz="2600" dirty="0" err="1" smtClean="0">
                <a:hlinkClick r:id="rId6" tooltip="Click to search for more items from this issue"/>
              </a:rPr>
              <a:t>Iss</a:t>
            </a:r>
            <a:r>
              <a:rPr lang="en-US" altLang="zh-TW" sz="2600" dirty="0" smtClean="0">
                <a:hlinkClick r:id="rId6" tooltip="Click to search for more items from this issue"/>
              </a:rPr>
              <a:t>. 3, </a:t>
            </a:r>
            <a:r>
              <a:rPr lang="en-US" altLang="zh-TW" sz="2600" dirty="0" smtClean="0"/>
              <a:t> (May/Jun 2009): 555-565, 611-612.</a:t>
            </a:r>
            <a:endParaRPr lang="zh-TW" altLang="zh-TW" sz="2600" dirty="0" smtClean="0"/>
          </a:p>
          <a:p>
            <a:pPr algn="ctr">
              <a:lnSpc>
                <a:spcPct val="170000"/>
              </a:lnSpc>
              <a:buFontTx/>
              <a:buChar char="-"/>
            </a:pPr>
            <a:endParaRPr lang="zh-TW" altLang="en-US" sz="2800" dirty="0">
              <a:solidFill>
                <a:srgbClr val="7030A0"/>
              </a:solidFill>
              <a:latin typeface="Kristen ITC" pitchFamily="66" charset="0"/>
            </a:endParaRPr>
          </a:p>
        </p:txBody>
      </p:sp>
      <p:sp>
        <p:nvSpPr>
          <p:cNvPr id="5" name="投影片編號版面配置區 4"/>
          <p:cNvSpPr>
            <a:spLocks noGrp="1"/>
          </p:cNvSpPr>
          <p:nvPr>
            <p:ph type="sldNum" sz="quarter" idx="12"/>
          </p:nvPr>
        </p:nvSpPr>
        <p:spPr/>
        <p:txBody>
          <a:bodyPr/>
          <a:lstStyle/>
          <a:p>
            <a:fld id="{3B6E158D-E122-4557-8118-6864D23F2E14}" type="slidenum">
              <a:rPr lang="zh-TW" altLang="en-US" smtClean="0"/>
              <a:pPr/>
              <a:t>2</a:t>
            </a:fld>
            <a:endParaRPr lang="zh-TW"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cstate="print"/>
          <a:srcRect/>
          <a:stretch>
            <a:fillRect/>
          </a:stretch>
        </p:blipFill>
        <p:spPr bwMode="auto">
          <a:xfrm>
            <a:off x="652463" y="108758"/>
            <a:ext cx="8023993" cy="6670332"/>
          </a:xfrm>
          <a:prstGeom prst="rect">
            <a:avLst/>
          </a:prstGeom>
          <a:noFill/>
          <a:ln w="9525">
            <a:noFill/>
            <a:miter lim="800000"/>
            <a:headEnd/>
            <a:tailEnd/>
          </a:ln>
        </p:spPr>
      </p:pic>
      <p:sp>
        <p:nvSpPr>
          <p:cNvPr id="9" name="投影片編號版面配置區 8"/>
          <p:cNvSpPr>
            <a:spLocks noGrp="1"/>
          </p:cNvSpPr>
          <p:nvPr>
            <p:ph type="sldNum" sz="quarter" idx="12"/>
          </p:nvPr>
        </p:nvSpPr>
        <p:spPr/>
        <p:txBody>
          <a:bodyPr/>
          <a:lstStyle/>
          <a:p>
            <a:fld id="{3B6E158D-E122-4557-8118-6864D23F2E14}" type="slidenum">
              <a:rPr lang="zh-TW" altLang="en-US" smtClean="0"/>
              <a:pPr/>
              <a:t>3</a:t>
            </a:fld>
            <a:endParaRPr lang="zh-TW"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2049" name="Rectangle 1"/>
          <p:cNvSpPr>
            <a:spLocks noChangeArrowheads="1"/>
          </p:cNvSpPr>
          <p:nvPr/>
        </p:nvSpPr>
        <p:spPr bwMode="auto">
          <a:xfrm>
            <a:off x="827584" y="548680"/>
            <a:ext cx="7776864" cy="378565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1" lang="en-US" altLang="zh-HK" sz="2400" b="0" i="0" u="sng"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The Basis of Criticism</a:t>
            </a:r>
            <a:r>
              <a:rPr kumimoji="1" lang="en-US" altLang="zh-HK" sz="2400" b="0" i="0" u="sng"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a:t>
            </a:r>
            <a:endParaRPr kumimoji="1" lang="en-US" altLang="zh-HK" sz="2400" b="0" i="0" u="sng"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1" lang="en-US" altLang="zh-HK" sz="2400" dirty="0" smtClean="0">
              <a:latin typeface="Arial Unicode MS" pitchFamily="34" charset="-120"/>
              <a:ea typeface="Arial Unicode MS" pitchFamily="34" charset="-120"/>
              <a:cs typeface="Arial Unicode MS" pitchFamily="34" charset="-120"/>
            </a:endParaRPr>
          </a:p>
          <a:p>
            <a:pPr marL="0" marR="0" lvl="0" indent="0" algn="l" defTabSz="914400" rtl="0" eaLnBrk="1" fontAlgn="base" latinLnBrk="0" hangingPunct="1">
              <a:lnSpc>
                <a:spcPct val="100000"/>
              </a:lnSpc>
              <a:spcBef>
                <a:spcPct val="0"/>
              </a:spcBef>
              <a:spcAft>
                <a:spcPct val="0"/>
              </a:spcAft>
              <a:buClrTx/>
              <a:buSzTx/>
              <a:buFontTx/>
              <a:buNone/>
              <a:tabLst/>
            </a:pPr>
            <a:r>
              <a:rPr kumimoji="1" lang="en-US" altLang="zh-HK"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The comments will be separated into two folds, i.e.</a:t>
            </a:r>
          </a:p>
          <a:p>
            <a:pPr marL="0" marR="0" lvl="0" indent="0" algn="l" defTabSz="914400" rtl="0" eaLnBrk="1" fontAlgn="base" latinLnBrk="0" hangingPunct="1">
              <a:lnSpc>
                <a:spcPct val="100000"/>
              </a:lnSpc>
              <a:spcBef>
                <a:spcPct val="0"/>
              </a:spcBef>
              <a:spcAft>
                <a:spcPct val="0"/>
              </a:spcAft>
              <a:buClrTx/>
              <a:buSzTx/>
              <a:buFontTx/>
              <a:buNone/>
              <a:tabLst/>
            </a:pPr>
            <a:r>
              <a:rPr kumimoji="1" lang="en-US" altLang="zh-HK"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 </a:t>
            </a:r>
          </a:p>
          <a:p>
            <a:pPr marL="531813" marR="0" lvl="0" indent="-531813" algn="l" defTabSz="914400" rtl="0" eaLnBrk="1" fontAlgn="base" latinLnBrk="0" hangingPunct="1">
              <a:lnSpc>
                <a:spcPct val="100000"/>
              </a:lnSpc>
              <a:spcBef>
                <a:spcPct val="0"/>
              </a:spcBef>
              <a:spcAft>
                <a:spcPct val="0"/>
              </a:spcAft>
              <a:buClrTx/>
              <a:buSzTx/>
              <a:buAutoNum type="alphaUcParenBoth"/>
              <a:tabLst/>
            </a:pPr>
            <a:r>
              <a:rPr kumimoji="1" lang="en-US" altLang="zh-HK"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Positive - appreciation, learning new knowledge,  comparison, scientific approaches…etc.</a:t>
            </a:r>
          </a:p>
          <a:p>
            <a:pPr marL="0" marR="0" lvl="0" indent="0" algn="l" defTabSz="914400" rtl="0" eaLnBrk="1" fontAlgn="base" latinLnBrk="0" hangingPunct="1">
              <a:lnSpc>
                <a:spcPct val="100000"/>
              </a:lnSpc>
              <a:spcBef>
                <a:spcPct val="0"/>
              </a:spcBef>
              <a:spcAft>
                <a:spcPct val="0"/>
              </a:spcAft>
              <a:buClrTx/>
              <a:buSzTx/>
              <a:buFontTx/>
              <a:buNone/>
              <a:tabLst/>
            </a:pPr>
            <a:endParaRPr kumimoji="1" lang="en-US" altLang="zh-HK"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531813" marR="0" lvl="0" indent="-531813" algn="l" defTabSz="914400" rtl="0" eaLnBrk="1" fontAlgn="base" latinLnBrk="0" hangingPunct="1">
              <a:lnSpc>
                <a:spcPct val="100000"/>
              </a:lnSpc>
              <a:spcBef>
                <a:spcPct val="0"/>
              </a:spcBef>
              <a:spcAft>
                <a:spcPct val="0"/>
              </a:spcAft>
              <a:buClrTx/>
              <a:buSzTx/>
              <a:buFontTx/>
              <a:buNone/>
              <a:tabLst/>
            </a:pPr>
            <a:r>
              <a:rPr kumimoji="1" lang="en-US" altLang="zh-HK"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(B)  Negative – in the lack of strategic theories, too many key words,</a:t>
            </a:r>
            <a:r>
              <a:rPr kumimoji="1" lang="en-US" altLang="zh-HK" sz="2400" b="0"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a:t>
            </a:r>
            <a:r>
              <a:rPr kumimoji="1" lang="en-US" altLang="zh-HK"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poor usage of English language, in-balanced </a:t>
            </a:r>
            <a:r>
              <a:rPr kumimoji="1" lang="en-US" altLang="zh-HK" sz="2400" dirty="0" smtClean="0">
                <a:latin typeface="Arial Unicode MS" pitchFamily="34" charset="-120"/>
                <a:ea typeface="Arial Unicode MS" pitchFamily="34" charset="-120"/>
                <a:cs typeface="Arial Unicode MS" pitchFamily="34" charset="-120"/>
              </a:rPr>
              <a:t>c</a:t>
            </a:r>
            <a:r>
              <a:rPr kumimoji="1" lang="en-US" altLang="zh-HK"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ontent structure</a:t>
            </a:r>
            <a:r>
              <a:rPr kumimoji="1" lang="en-US" altLang="zh-HK" sz="2400" b="0"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and so on.</a:t>
            </a:r>
            <a:endParaRPr kumimoji="1" lang="en-US" altLang="zh-HK"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4</a:t>
            </a:fld>
            <a:endParaRPr lang="zh-TW"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2049" name="Rectangle 1"/>
          <p:cNvSpPr>
            <a:spLocks noChangeArrowheads="1"/>
          </p:cNvSpPr>
          <p:nvPr/>
        </p:nvSpPr>
        <p:spPr bwMode="auto">
          <a:xfrm>
            <a:off x="1115616" y="35333"/>
            <a:ext cx="7776864" cy="517064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endParaRPr kumimoji="1" lang="en-US" altLang="zh-HK"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0" marR="0" lvl="0" indent="0" algn="l" defTabSz="914400" rtl="0" eaLnBrk="0" fontAlgn="base" latinLnBrk="0" hangingPunct="0">
              <a:lnSpc>
                <a:spcPct val="100000"/>
              </a:lnSpc>
              <a:spcBef>
                <a:spcPct val="0"/>
              </a:spcBef>
              <a:spcAft>
                <a:spcPct val="0"/>
              </a:spcAft>
              <a:buClrTx/>
              <a:buSzTx/>
              <a:tabLst/>
            </a:pP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(A)</a:t>
            </a:r>
            <a:r>
              <a:rPr kumimoji="1" lang="en-US" altLang="zh-HK" sz="2400" b="1"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a:t>
            </a: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Positive Comments</a:t>
            </a:r>
            <a:endParaRPr kumimoji="1" lang="en-US" altLang="zh-TW"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0" marR="0" lvl="0" indent="0" algn="l" defTabSz="914400" rtl="0" eaLnBrk="0" fontAlgn="base" latinLnBrk="0" hangingPunct="0">
              <a:lnSpc>
                <a:spcPct val="100000"/>
              </a:lnSpc>
              <a:spcBef>
                <a:spcPct val="0"/>
              </a:spcBef>
              <a:spcAft>
                <a:spcPct val="0"/>
              </a:spcAft>
              <a:buClrTx/>
              <a:buSzTx/>
              <a:tabLst/>
            </a:pPr>
            <a:endParaRPr kumimoji="1" lang="en-US" altLang="zh-HK" sz="2400" b="0" i="0" u="sng"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0" marR="0" lvl="0" indent="0" algn="l" defTabSz="914400" rtl="0" eaLnBrk="0" fontAlgn="base" latinLnBrk="0" hangingPunct="0">
              <a:lnSpc>
                <a:spcPct val="100000"/>
              </a:lnSpc>
              <a:spcBef>
                <a:spcPct val="0"/>
              </a:spcBef>
              <a:spcAft>
                <a:spcPct val="0"/>
              </a:spcAft>
              <a:buClrTx/>
              <a:buSzTx/>
              <a:tabLst/>
            </a:pPr>
            <a:r>
              <a:rPr kumimoji="1" lang="en-US" altLang="zh-HK" sz="2400" b="0" i="0"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      1.   </a:t>
            </a:r>
            <a:r>
              <a:rPr kumimoji="1" lang="en-US" altLang="zh-HK" sz="2400" b="0" i="0" u="sng"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Fix an attractive title</a:t>
            </a:r>
          </a:p>
          <a:p>
            <a:pPr marL="0" marR="0" lvl="0" indent="0" algn="just" defTabSz="914400" rtl="0" eaLnBrk="0" fontAlgn="base" latinLnBrk="0" hangingPunct="0">
              <a:lnSpc>
                <a:spcPct val="100000"/>
              </a:lnSpc>
              <a:spcBef>
                <a:spcPct val="0"/>
              </a:spcBef>
              <a:spcAft>
                <a:spcPct val="0"/>
              </a:spcAft>
              <a:buClrTx/>
              <a:buSzTx/>
              <a:tabLst/>
            </a:pPr>
            <a:endParaRPr kumimoji="1" lang="en-US" altLang="zh-HK"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1439863" lvl="3" indent="-450850" algn="just" eaLnBrk="0" fontAlgn="base" hangingPunct="0">
              <a:spcBef>
                <a:spcPct val="0"/>
              </a:spcBef>
              <a:spcAft>
                <a:spcPct val="0"/>
              </a:spcAft>
              <a:buSzPct val="65000"/>
              <a:buFont typeface="Wingdings" pitchFamily="2" charset="2"/>
              <a:buChar char="u"/>
            </a:pPr>
            <a:r>
              <a:rPr kumimoji="1" lang="en-US" altLang="zh-HK"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An attractive and sought after academic title</a:t>
            </a:r>
          </a:p>
          <a:p>
            <a:pPr marL="1439863" lvl="3" indent="-450850" algn="just" eaLnBrk="0" fontAlgn="base" hangingPunct="0">
              <a:spcBef>
                <a:spcPct val="0"/>
              </a:spcBef>
              <a:spcAft>
                <a:spcPct val="0"/>
              </a:spcAft>
              <a:buSzPct val="65000"/>
            </a:pPr>
            <a:endParaRPr kumimoji="1" lang="en-US" altLang="zh-HK"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1439863" lvl="3" indent="-450850" algn="just" eaLnBrk="0" fontAlgn="base" hangingPunct="0">
              <a:spcBef>
                <a:spcPct val="0"/>
              </a:spcBef>
              <a:spcAft>
                <a:spcPct val="0"/>
              </a:spcAft>
              <a:buSzPct val="65000"/>
              <a:buFont typeface="Wingdings" pitchFamily="2" charset="2"/>
              <a:buChar char="u"/>
            </a:pPr>
            <a:r>
              <a:rPr kumimoji="1" lang="en-US" altLang="zh-HK"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 “Customer Relationship” involved a wide spectrum of information derived from customer service scope</a:t>
            </a:r>
          </a:p>
          <a:p>
            <a:pPr marL="1439863" lvl="3" indent="-450850" algn="just" eaLnBrk="0" fontAlgn="base" hangingPunct="0">
              <a:spcBef>
                <a:spcPct val="0"/>
              </a:spcBef>
              <a:spcAft>
                <a:spcPct val="0"/>
              </a:spcAft>
              <a:buSzPct val="65000"/>
            </a:pPr>
            <a:endParaRPr kumimoji="1" lang="en-US" altLang="zh-HK"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1439863" lvl="3" indent="-450850" algn="just" eaLnBrk="0" fontAlgn="base" hangingPunct="0">
              <a:spcBef>
                <a:spcPct val="0"/>
              </a:spcBef>
              <a:spcAft>
                <a:spcPct val="0"/>
              </a:spcAft>
              <a:buSzPct val="65000"/>
              <a:buFont typeface="Wingdings" pitchFamily="2" charset="2"/>
              <a:buChar char="u"/>
            </a:pPr>
            <a:r>
              <a:rPr lang="en-US" altLang="zh-TW" sz="2400" dirty="0" smtClean="0">
                <a:latin typeface="Arial Unicode MS" pitchFamily="34" charset="-120"/>
                <a:ea typeface="Arial Unicode MS" pitchFamily="34" charset="-120"/>
                <a:cs typeface="Arial Unicode MS" pitchFamily="34" charset="-120"/>
              </a:rPr>
              <a:t>“Competitive Strategic Approach”</a:t>
            </a:r>
            <a:r>
              <a:rPr kumimoji="1" lang="en-US" altLang="zh-HK"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 - a</a:t>
            </a:r>
            <a:r>
              <a:rPr lang="en-US" altLang="zh-TW" sz="2400" dirty="0" smtClean="0">
                <a:latin typeface="Arial Unicode MS" pitchFamily="34" charset="-120"/>
                <a:ea typeface="Arial Unicode MS" pitchFamily="34" charset="-120"/>
                <a:cs typeface="Arial Unicode MS" pitchFamily="34" charset="-120"/>
              </a:rPr>
              <a:t> big </a:t>
            </a:r>
            <a:r>
              <a:rPr lang="en-US" altLang="zh-TW" sz="2400" dirty="0">
                <a:latin typeface="Arial Unicode MS" pitchFamily="34" charset="-120"/>
                <a:ea typeface="Arial Unicode MS" pitchFamily="34" charset="-120"/>
                <a:cs typeface="Arial Unicode MS" pitchFamily="34" charset="-120"/>
              </a:rPr>
              <a:t>word </a:t>
            </a:r>
            <a:r>
              <a:rPr lang="en-US" altLang="zh-TW" sz="2400" dirty="0" smtClean="0">
                <a:latin typeface="Arial Unicode MS" pitchFamily="34" charset="-120"/>
                <a:ea typeface="Arial Unicode MS" pitchFamily="34" charset="-120"/>
                <a:cs typeface="Arial Unicode MS" pitchFamily="34" charset="-120"/>
              </a:rPr>
              <a:t>and popular </a:t>
            </a:r>
            <a:r>
              <a:rPr lang="en-US" altLang="zh-TW" sz="2400" dirty="0">
                <a:latin typeface="Arial Unicode MS" pitchFamily="34" charset="-120"/>
                <a:ea typeface="Arial Unicode MS" pitchFamily="34" charset="-120"/>
                <a:cs typeface="Arial Unicode MS" pitchFamily="34" charset="-120"/>
              </a:rPr>
              <a:t>management term in the business world </a:t>
            </a:r>
            <a:endParaRPr kumimoji="1" lang="en-US" altLang="zh-HK"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5</a:t>
            </a:fld>
            <a:endParaRPr lang="zh-TW"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2049" name="Rectangle 1"/>
          <p:cNvSpPr>
            <a:spLocks noChangeArrowheads="1"/>
          </p:cNvSpPr>
          <p:nvPr/>
        </p:nvSpPr>
        <p:spPr bwMode="auto">
          <a:xfrm>
            <a:off x="1115616" y="373306"/>
            <a:ext cx="7776864" cy="526297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(A)</a:t>
            </a:r>
            <a:r>
              <a:rPr kumimoji="1" lang="en-US" altLang="zh-HK" sz="2400" b="1"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a:t>
            </a: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Positive Comments</a:t>
            </a:r>
            <a:endParaRPr kumimoji="1" lang="en-US" altLang="zh-TW"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0" marR="0" lvl="0" indent="0" algn="l" defTabSz="914400" rtl="0" eaLnBrk="0" fontAlgn="base" latinLnBrk="0" hangingPunct="0">
              <a:lnSpc>
                <a:spcPct val="100000"/>
              </a:lnSpc>
              <a:spcBef>
                <a:spcPct val="0"/>
              </a:spcBef>
              <a:spcAft>
                <a:spcPct val="0"/>
              </a:spcAft>
              <a:buClrTx/>
              <a:buSzTx/>
              <a:tabLst/>
            </a:pPr>
            <a:endParaRPr kumimoji="1" lang="en-US" altLang="zh-HK" sz="2400" i="0" u="sng"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914400" lvl="1" indent="-457200" eaLnBrk="0" fontAlgn="base" hangingPunct="0">
              <a:spcBef>
                <a:spcPct val="0"/>
              </a:spcBef>
              <a:spcAft>
                <a:spcPct val="0"/>
              </a:spcAft>
              <a:buAutoNum type="arabicPeriod"/>
            </a:pPr>
            <a:r>
              <a:rPr kumimoji="1" lang="en-US" altLang="zh-HK" sz="2400" i="0" u="sng"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Fix an attractive title</a:t>
            </a:r>
          </a:p>
          <a:p>
            <a:pPr marL="457200" marR="0" lvl="0" indent="-457200" algn="l" defTabSz="914400" rtl="0" eaLnBrk="0" fontAlgn="base" latinLnBrk="0" hangingPunct="0">
              <a:lnSpc>
                <a:spcPct val="100000"/>
              </a:lnSpc>
              <a:spcBef>
                <a:spcPct val="0"/>
              </a:spcBef>
              <a:spcAft>
                <a:spcPct val="0"/>
              </a:spcAft>
              <a:buClrTx/>
              <a:buSzTx/>
              <a:tabLst/>
            </a:pPr>
            <a:endParaRPr kumimoji="1" lang="en-US" altLang="zh-HK" sz="240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1439863" lvl="3" indent="-450850" algn="just" eaLnBrk="0" fontAlgn="base" hangingPunct="0">
              <a:spcBef>
                <a:spcPct val="0"/>
              </a:spcBef>
              <a:spcAft>
                <a:spcPct val="0"/>
              </a:spcAft>
              <a:buSzPct val="65000"/>
              <a:buFont typeface="Wingdings" pitchFamily="2" charset="2"/>
              <a:buChar char="u"/>
            </a:pPr>
            <a:r>
              <a:rPr lang="en-US" altLang="zh-TW" sz="2400" dirty="0">
                <a:latin typeface="Arial Unicode MS" pitchFamily="34" charset="-120"/>
                <a:ea typeface="Arial Unicode MS" pitchFamily="34" charset="-120"/>
                <a:cs typeface="Arial Unicode MS" pitchFamily="34" charset="-120"/>
              </a:rPr>
              <a:t>The grounded theory </a:t>
            </a:r>
            <a:r>
              <a:rPr lang="en-US" altLang="zh-TW" sz="2400" dirty="0" smtClean="0">
                <a:latin typeface="Arial Unicode MS" pitchFamily="34" charset="-120"/>
                <a:ea typeface="Arial Unicode MS" pitchFamily="34" charset="-120"/>
                <a:cs typeface="Arial Unicode MS" pitchFamily="34" charset="-120"/>
              </a:rPr>
              <a:t>is clear:</a:t>
            </a:r>
          </a:p>
          <a:p>
            <a:pPr marL="1439863" lvl="3" indent="-450850" algn="just" eaLnBrk="0" fontAlgn="base" hangingPunct="0">
              <a:spcBef>
                <a:spcPct val="0"/>
              </a:spcBef>
              <a:spcAft>
                <a:spcPct val="0"/>
              </a:spcAft>
              <a:buSzPct val="65000"/>
            </a:pPr>
            <a:r>
              <a:rPr lang="en-US" altLang="zh-TW" sz="2400" dirty="0">
                <a:latin typeface="Arial Unicode MS" pitchFamily="34" charset="-120"/>
                <a:ea typeface="Arial Unicode MS" pitchFamily="34" charset="-120"/>
                <a:cs typeface="Arial Unicode MS" pitchFamily="34" charset="-120"/>
              </a:rPr>
              <a:t> </a:t>
            </a:r>
            <a:r>
              <a:rPr lang="en-US" altLang="zh-TW" sz="2400" dirty="0" smtClean="0">
                <a:latin typeface="Arial Unicode MS" pitchFamily="34" charset="-120"/>
                <a:ea typeface="Arial Unicode MS" pitchFamily="34" charset="-120"/>
                <a:cs typeface="Arial Unicode MS" pitchFamily="34" charset="-120"/>
              </a:rPr>
              <a:t>     “</a:t>
            </a:r>
            <a:r>
              <a:rPr lang="en-US" altLang="zh-TW" sz="2400" u="sng" dirty="0" smtClean="0">
                <a:latin typeface="Arial Unicode MS" pitchFamily="34" charset="-120"/>
                <a:ea typeface="Arial Unicode MS" pitchFamily="34" charset="-120"/>
                <a:cs typeface="Arial Unicode MS" pitchFamily="34" charset="-120"/>
              </a:rPr>
              <a:t>Customer </a:t>
            </a:r>
            <a:r>
              <a:rPr lang="en-US" altLang="zh-TW" sz="2400" u="sng" dirty="0">
                <a:latin typeface="Arial Unicode MS" pitchFamily="34" charset="-120"/>
                <a:ea typeface="Arial Unicode MS" pitchFamily="34" charset="-120"/>
                <a:cs typeface="Arial Unicode MS" pitchFamily="34" charset="-120"/>
              </a:rPr>
              <a:t>Relationship Management</a:t>
            </a:r>
            <a:r>
              <a:rPr lang="en-US" altLang="zh-TW" sz="2400" dirty="0" smtClean="0">
                <a:latin typeface="Arial Unicode MS" pitchFamily="34" charset="-120"/>
                <a:ea typeface="Arial Unicode MS" pitchFamily="34" charset="-120"/>
                <a:cs typeface="Arial Unicode MS" pitchFamily="34" charset="-120"/>
              </a:rPr>
              <a:t>”</a:t>
            </a:r>
          </a:p>
          <a:p>
            <a:pPr marL="1439863" lvl="3" indent="-450850" algn="just" eaLnBrk="0" fontAlgn="base" hangingPunct="0">
              <a:spcBef>
                <a:spcPct val="0"/>
              </a:spcBef>
              <a:spcAft>
                <a:spcPct val="0"/>
              </a:spcAft>
              <a:buSzPct val="65000"/>
              <a:buFont typeface="Wingdings" pitchFamily="2" charset="2"/>
              <a:buChar char="u"/>
            </a:pPr>
            <a:r>
              <a:rPr lang="en-US" altLang="zh-TW" sz="2400" dirty="0" smtClean="0">
                <a:latin typeface="Arial Unicode MS" pitchFamily="34" charset="-120"/>
                <a:ea typeface="Arial Unicode MS" pitchFamily="34" charset="-120"/>
                <a:cs typeface="Arial Unicode MS" pitchFamily="34" charset="-120"/>
              </a:rPr>
              <a:t>Emphasis on </a:t>
            </a:r>
            <a:r>
              <a:rPr lang="en-US" altLang="zh-TW" sz="2400" u="sng" dirty="0" smtClean="0">
                <a:latin typeface="Arial Unicode MS" pitchFamily="34" charset="-120"/>
                <a:ea typeface="Arial Unicode MS" pitchFamily="34" charset="-120"/>
                <a:cs typeface="Arial Unicode MS" pitchFamily="34" charset="-120"/>
              </a:rPr>
              <a:t>profitability</a:t>
            </a:r>
            <a:r>
              <a:rPr lang="en-US" altLang="zh-TW" sz="2400" dirty="0" smtClean="0">
                <a:latin typeface="Arial Unicode MS" pitchFamily="34" charset="-120"/>
                <a:ea typeface="Arial Unicode MS" pitchFamily="34" charset="-120"/>
                <a:cs typeface="Arial Unicode MS" pitchFamily="34" charset="-120"/>
              </a:rPr>
              <a:t> by comparing </a:t>
            </a:r>
            <a:r>
              <a:rPr lang="en-US" altLang="zh-TW" sz="2400" dirty="0">
                <a:latin typeface="Arial Unicode MS" pitchFamily="34" charset="-120"/>
                <a:ea typeface="Arial Unicode MS" pitchFamily="34" charset="-120"/>
                <a:cs typeface="Arial Unicode MS" pitchFamily="34" charset="-120"/>
              </a:rPr>
              <a:t>the </a:t>
            </a:r>
            <a:r>
              <a:rPr lang="en-US" altLang="zh-TW" sz="2400" dirty="0" smtClean="0">
                <a:latin typeface="Arial Unicode MS" pitchFamily="34" charset="-120"/>
                <a:ea typeface="Arial Unicode MS" pitchFamily="34" charset="-120"/>
                <a:cs typeface="Arial Unicode MS" pitchFamily="34" charset="-120"/>
              </a:rPr>
              <a:t>effect of </a:t>
            </a:r>
            <a:r>
              <a:rPr lang="en-US" altLang="zh-TW" sz="2400" dirty="0">
                <a:latin typeface="Arial Unicode MS" pitchFamily="34" charset="-120"/>
                <a:ea typeface="Arial Unicode MS" pitchFamily="34" charset="-120"/>
                <a:cs typeface="Arial Unicode MS" pitchFamily="34" charset="-120"/>
              </a:rPr>
              <a:t>retaining </a:t>
            </a:r>
            <a:r>
              <a:rPr lang="en-US" altLang="zh-TW" sz="2400" dirty="0" smtClean="0">
                <a:latin typeface="Arial Unicode MS" pitchFamily="34" charset="-120"/>
                <a:ea typeface="Arial Unicode MS" pitchFamily="34" charset="-120"/>
                <a:cs typeface="Arial Unicode MS" pitchFamily="34" charset="-120"/>
              </a:rPr>
              <a:t>&amp; acquiring new customers</a:t>
            </a:r>
          </a:p>
          <a:p>
            <a:pPr marL="1439863" lvl="3" indent="-450850" algn="just" eaLnBrk="0" fontAlgn="base" hangingPunct="0">
              <a:spcBef>
                <a:spcPct val="0"/>
              </a:spcBef>
              <a:spcAft>
                <a:spcPct val="0"/>
              </a:spcAft>
              <a:buSzPct val="65000"/>
              <a:buFont typeface="Wingdings" pitchFamily="2" charset="2"/>
              <a:buChar char="u"/>
            </a:pPr>
            <a:r>
              <a:rPr lang="en-US" altLang="zh-TW" sz="2400" u="sng" dirty="0" smtClean="0">
                <a:latin typeface="Arial Unicode MS" pitchFamily="34" charset="-120"/>
                <a:ea typeface="Arial Unicode MS" pitchFamily="34" charset="-120"/>
                <a:cs typeface="Arial Unicode MS" pitchFamily="34" charset="-120"/>
              </a:rPr>
              <a:t>Scientific </a:t>
            </a:r>
            <a:r>
              <a:rPr lang="en-US" altLang="zh-TW" sz="2400" u="sng" dirty="0">
                <a:latin typeface="Arial Unicode MS" pitchFamily="34" charset="-120"/>
                <a:ea typeface="Arial Unicode MS" pitchFamily="34" charset="-120"/>
                <a:cs typeface="Arial Unicode MS" pitchFamily="34" charset="-120"/>
              </a:rPr>
              <a:t>approach</a:t>
            </a:r>
            <a:r>
              <a:rPr lang="en-US" altLang="zh-TW" sz="2400" dirty="0">
                <a:latin typeface="Arial Unicode MS" pitchFamily="34" charset="-120"/>
                <a:ea typeface="Arial Unicode MS" pitchFamily="34" charset="-120"/>
                <a:cs typeface="Arial Unicode MS" pitchFamily="34" charset="-120"/>
              </a:rPr>
              <a:t> with figures and </a:t>
            </a:r>
            <a:r>
              <a:rPr lang="en-US" altLang="zh-TW" sz="2400" dirty="0" smtClean="0">
                <a:latin typeface="Arial Unicode MS" pitchFamily="34" charset="-120"/>
                <a:ea typeface="Arial Unicode MS" pitchFamily="34" charset="-120"/>
                <a:cs typeface="Arial Unicode MS" pitchFamily="34" charset="-120"/>
              </a:rPr>
              <a:t>application of high levels equations </a:t>
            </a:r>
            <a:r>
              <a:rPr lang="en-US" altLang="zh-TW" sz="2400" dirty="0">
                <a:latin typeface="Arial Unicode MS" pitchFamily="34" charset="-120"/>
                <a:ea typeface="Arial Unicode MS" pitchFamily="34" charset="-120"/>
                <a:cs typeface="Arial Unicode MS" pitchFamily="34" charset="-120"/>
              </a:rPr>
              <a:t>and </a:t>
            </a:r>
            <a:r>
              <a:rPr lang="en-US" altLang="zh-TW" sz="2400" dirty="0" smtClean="0">
                <a:latin typeface="Arial Unicode MS" pitchFamily="34" charset="-120"/>
                <a:ea typeface="Arial Unicode MS" pitchFamily="34" charset="-120"/>
                <a:cs typeface="Arial Unicode MS" pitchFamily="34" charset="-120"/>
              </a:rPr>
              <a:t>propositions</a:t>
            </a:r>
          </a:p>
          <a:p>
            <a:pPr marL="1439863" lvl="3" indent="-450850" algn="just" eaLnBrk="0" fontAlgn="base" hangingPunct="0">
              <a:spcBef>
                <a:spcPct val="0"/>
              </a:spcBef>
              <a:spcAft>
                <a:spcPct val="0"/>
              </a:spcAft>
              <a:buSzPct val="65000"/>
              <a:buFont typeface="Wingdings" pitchFamily="2" charset="2"/>
              <a:buChar char="u"/>
            </a:pPr>
            <a:r>
              <a:rPr lang="en-US" altLang="zh-TW" sz="2400" dirty="0" smtClean="0">
                <a:latin typeface="Arial Unicode MS" pitchFamily="34" charset="-120"/>
                <a:ea typeface="Arial Unicode MS" pitchFamily="34" charset="-120"/>
                <a:cs typeface="Arial Unicode MS" pitchFamily="34" charset="-120"/>
              </a:rPr>
              <a:t>Interesting </a:t>
            </a:r>
            <a:r>
              <a:rPr lang="en-US" altLang="zh-TW" sz="2400" dirty="0">
                <a:latin typeface="Arial Unicode MS" pitchFamily="34" charset="-120"/>
                <a:ea typeface="Arial Unicode MS" pitchFamily="34" charset="-120"/>
                <a:cs typeface="Arial Unicode MS" pitchFamily="34" charset="-120"/>
              </a:rPr>
              <a:t>approach </a:t>
            </a:r>
            <a:r>
              <a:rPr lang="en-US" altLang="zh-TW" sz="2400" dirty="0" smtClean="0">
                <a:latin typeface="Arial Unicode MS" pitchFamily="34" charset="-120"/>
                <a:ea typeface="Arial Unicode MS" pitchFamily="34" charset="-120"/>
                <a:cs typeface="Arial Unicode MS" pitchFamily="34" charset="-120"/>
              </a:rPr>
              <a:t>- </a:t>
            </a:r>
            <a:r>
              <a:rPr lang="en-US" altLang="zh-TW" sz="2400" u="sng" dirty="0" smtClean="0">
                <a:latin typeface="Arial Unicode MS" pitchFamily="34" charset="-120"/>
                <a:ea typeface="Arial Unicode MS" pitchFamily="34" charset="-120"/>
                <a:cs typeface="Arial Unicode MS" pitchFamily="34" charset="-120"/>
              </a:rPr>
              <a:t>simulation </a:t>
            </a:r>
            <a:r>
              <a:rPr lang="en-US" altLang="zh-TW" sz="2400" u="sng" dirty="0">
                <a:latin typeface="Arial Unicode MS" pitchFamily="34" charset="-120"/>
                <a:ea typeface="Arial Unicode MS" pitchFamily="34" charset="-120"/>
                <a:cs typeface="Arial Unicode MS" pitchFamily="34" charset="-120"/>
              </a:rPr>
              <a:t>games</a:t>
            </a:r>
            <a:r>
              <a:rPr lang="en-US" altLang="zh-TW" sz="2400" dirty="0">
                <a:latin typeface="Arial Unicode MS" pitchFamily="34" charset="-120"/>
                <a:ea typeface="Arial Unicode MS" pitchFamily="34" charset="-120"/>
                <a:cs typeface="Arial Unicode MS" pitchFamily="34" charset="-120"/>
              </a:rPr>
              <a:t> to obtain </a:t>
            </a:r>
            <a:r>
              <a:rPr lang="en-US" altLang="zh-TW" sz="2400" dirty="0" smtClean="0">
                <a:latin typeface="Arial Unicode MS" pitchFamily="34" charset="-120"/>
                <a:ea typeface="Arial Unicode MS" pitchFamily="34" charset="-120"/>
                <a:cs typeface="Arial Unicode MS" pitchFamily="34" charset="-120"/>
              </a:rPr>
              <a:t>results</a:t>
            </a:r>
          </a:p>
          <a:p>
            <a:pPr marL="982663" lvl="2" indent="-450850" eaLnBrk="0" fontAlgn="base" hangingPunct="0">
              <a:spcBef>
                <a:spcPct val="0"/>
              </a:spcBef>
              <a:spcAft>
                <a:spcPct val="0"/>
              </a:spcAft>
              <a:buSzPct val="65000"/>
              <a:buFont typeface="Wingdings" pitchFamily="2" charset="2"/>
              <a:buChar char="u"/>
            </a:pPr>
            <a:endParaRPr kumimoji="1" lang="en-US" altLang="zh-HK"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6</a:t>
            </a:fld>
            <a:endParaRPr lang="zh-TW"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2049" name="Rectangle 1"/>
          <p:cNvSpPr>
            <a:spLocks noChangeArrowheads="1"/>
          </p:cNvSpPr>
          <p:nvPr/>
        </p:nvSpPr>
        <p:spPr bwMode="auto">
          <a:xfrm>
            <a:off x="1043608" y="404664"/>
            <a:ext cx="7776864" cy="452431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(A)</a:t>
            </a:r>
            <a:r>
              <a:rPr kumimoji="1" lang="en-US" altLang="zh-HK" sz="2400" b="1"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a:t>
            </a: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Positive Comments</a:t>
            </a:r>
            <a:endParaRPr kumimoji="1" lang="en-US" altLang="zh-TW"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0" marR="0" lvl="0" indent="0" algn="l" defTabSz="914400" rtl="0" eaLnBrk="0" fontAlgn="base" latinLnBrk="0" hangingPunct="0">
              <a:lnSpc>
                <a:spcPct val="100000"/>
              </a:lnSpc>
              <a:spcBef>
                <a:spcPct val="0"/>
              </a:spcBef>
              <a:spcAft>
                <a:spcPct val="0"/>
              </a:spcAft>
              <a:buClrTx/>
              <a:buSzTx/>
              <a:tabLst/>
            </a:pPr>
            <a:endParaRPr kumimoji="1" lang="en-US" altLang="zh-HK" sz="2400" b="0" i="0" u="sng"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531813" indent="-531813" eaLnBrk="0" fontAlgn="base" hangingPunct="0">
              <a:spcBef>
                <a:spcPct val="0"/>
              </a:spcBef>
              <a:spcAft>
                <a:spcPct val="0"/>
              </a:spcAft>
            </a:pPr>
            <a:r>
              <a:rPr lang="en-US" altLang="zh-TW" sz="2400" dirty="0" smtClean="0">
                <a:latin typeface="Arial Unicode MS" pitchFamily="34" charset="-120"/>
                <a:ea typeface="Arial Unicode MS" pitchFamily="34" charset="-120"/>
                <a:cs typeface="Arial Unicode MS" pitchFamily="34" charset="-120"/>
              </a:rPr>
              <a:t>       2.  </a:t>
            </a:r>
            <a:r>
              <a:rPr lang="en-US" altLang="zh-TW" sz="2400" u="sng" dirty="0" smtClean="0">
                <a:latin typeface="Arial Unicode MS" pitchFamily="34" charset="-120"/>
                <a:ea typeface="Arial Unicode MS" pitchFamily="34" charset="-120"/>
                <a:cs typeface="Arial Unicode MS" pitchFamily="34" charset="-120"/>
              </a:rPr>
              <a:t>Identifying the research gap</a:t>
            </a:r>
            <a:endParaRPr lang="zh-TW" altLang="zh-TW" sz="2400" dirty="0" smtClean="0">
              <a:latin typeface="Arial Unicode MS" pitchFamily="34" charset="-120"/>
              <a:ea typeface="Arial Unicode MS" pitchFamily="34" charset="-120"/>
              <a:cs typeface="Arial Unicode MS" pitchFamily="34" charset="-120"/>
            </a:endParaRPr>
          </a:p>
          <a:p>
            <a:pPr marL="1160463" marR="0" lvl="0" indent="-177800" algn="l" defTabSz="914400" rtl="0" eaLnBrk="0" fontAlgn="base" latinLnBrk="0" hangingPunct="0">
              <a:lnSpc>
                <a:spcPct val="100000"/>
              </a:lnSpc>
              <a:spcBef>
                <a:spcPct val="0"/>
              </a:spcBef>
              <a:spcAft>
                <a:spcPct val="0"/>
              </a:spcAft>
              <a:buClrTx/>
              <a:buSzTx/>
              <a:tabLst/>
            </a:pPr>
            <a:endParaRPr kumimoji="1" lang="en-US" altLang="zh-HK"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1350963" lvl="3" indent="-273050" algn="just" eaLnBrk="0" fontAlgn="base" hangingPunct="0">
              <a:spcBef>
                <a:spcPct val="0"/>
              </a:spcBef>
              <a:spcAft>
                <a:spcPct val="0"/>
              </a:spcAft>
              <a:buSzPct val="65000"/>
              <a:buFont typeface="Wingdings" pitchFamily="2" charset="2"/>
              <a:buChar char="u"/>
            </a:pPr>
            <a:r>
              <a:rPr lang="en-US" altLang="zh-TW" sz="2400" dirty="0">
                <a:latin typeface="Arial Unicode MS" pitchFamily="34" charset="-120"/>
                <a:ea typeface="Arial Unicode MS" pitchFamily="34" charset="-120"/>
                <a:cs typeface="Arial Unicode MS" pitchFamily="34" charset="-120"/>
              </a:rPr>
              <a:t>The research gap of </a:t>
            </a:r>
            <a:r>
              <a:rPr lang="en-US" altLang="zh-TW" sz="2400" dirty="0" smtClean="0">
                <a:latin typeface="Arial Unicode MS" pitchFamily="34" charset="-120"/>
                <a:ea typeface="Arial Unicode MS" pitchFamily="34" charset="-120"/>
                <a:cs typeface="Arial Unicode MS" pitchFamily="34" charset="-120"/>
              </a:rPr>
              <a:t>“how </a:t>
            </a:r>
            <a:r>
              <a:rPr lang="en-US" altLang="zh-TW" sz="2400" dirty="0">
                <a:latin typeface="Arial Unicode MS" pitchFamily="34" charset="-120"/>
                <a:ea typeface="Arial Unicode MS" pitchFamily="34" charset="-120"/>
                <a:cs typeface="Arial Unicode MS" pitchFamily="34" charset="-120"/>
              </a:rPr>
              <a:t>much to invest on </a:t>
            </a:r>
            <a:r>
              <a:rPr lang="en-US" altLang="zh-TW" sz="2400" dirty="0" smtClean="0">
                <a:latin typeface="Arial Unicode MS" pitchFamily="34" charset="-120"/>
                <a:ea typeface="Arial Unicode MS" pitchFamily="34" charset="-120"/>
                <a:cs typeface="Arial Unicode MS" pitchFamily="34" charset="-120"/>
              </a:rPr>
              <a:t>customers” </a:t>
            </a:r>
            <a:r>
              <a:rPr lang="en-US" altLang="zh-TW" sz="2400" dirty="0">
                <a:latin typeface="Arial Unicode MS" pitchFamily="34" charset="-120"/>
                <a:ea typeface="Arial Unicode MS" pitchFamily="34" charset="-120"/>
                <a:cs typeface="Arial Unicode MS" pitchFamily="34" charset="-120"/>
              </a:rPr>
              <a:t>has been clearly stated in line 13 </a:t>
            </a:r>
            <a:r>
              <a:rPr lang="en-US" altLang="zh-TW" sz="2400" dirty="0" smtClean="0">
                <a:latin typeface="Arial Unicode MS" pitchFamily="34" charset="-120"/>
                <a:ea typeface="Arial Unicode MS" pitchFamily="34" charset="-120"/>
                <a:cs typeface="Arial Unicode MS" pitchFamily="34" charset="-120"/>
              </a:rPr>
              <a:t>on </a:t>
            </a:r>
            <a:r>
              <a:rPr lang="en-US" altLang="zh-TW" sz="2400" dirty="0">
                <a:latin typeface="Arial Unicode MS" pitchFamily="34" charset="-120"/>
                <a:ea typeface="Arial Unicode MS" pitchFamily="34" charset="-120"/>
                <a:cs typeface="Arial Unicode MS" pitchFamily="34" charset="-120"/>
              </a:rPr>
              <a:t>page </a:t>
            </a:r>
            <a:r>
              <a:rPr lang="en-US" altLang="zh-TW" sz="2400" dirty="0" smtClean="0">
                <a:latin typeface="Arial Unicode MS" pitchFamily="34" charset="-120"/>
                <a:ea typeface="Arial Unicode MS" pitchFamily="34" charset="-120"/>
                <a:cs typeface="Arial Unicode MS" pitchFamily="34" charset="-120"/>
              </a:rPr>
              <a:t>556 at the </a:t>
            </a:r>
            <a:r>
              <a:rPr lang="en-US" altLang="zh-TW" sz="2400" dirty="0">
                <a:latin typeface="Arial Unicode MS" pitchFamily="34" charset="-120"/>
                <a:ea typeface="Arial Unicode MS" pitchFamily="34" charset="-120"/>
                <a:cs typeface="Arial Unicode MS" pitchFamily="34" charset="-120"/>
              </a:rPr>
              <a:t>left hand column under the Introduction </a:t>
            </a:r>
            <a:r>
              <a:rPr lang="en-US" altLang="zh-TW" sz="2400" dirty="0" smtClean="0">
                <a:latin typeface="Arial Unicode MS" pitchFamily="34" charset="-120"/>
                <a:ea typeface="Arial Unicode MS" pitchFamily="34" charset="-120"/>
                <a:cs typeface="Arial Unicode MS" pitchFamily="34" charset="-120"/>
              </a:rPr>
              <a:t>section</a:t>
            </a:r>
          </a:p>
          <a:p>
            <a:pPr marL="1350963" lvl="3" indent="-273050" algn="just" eaLnBrk="0" fontAlgn="base" hangingPunct="0">
              <a:spcBef>
                <a:spcPct val="0"/>
              </a:spcBef>
              <a:spcAft>
                <a:spcPct val="0"/>
              </a:spcAft>
              <a:buSzPct val="65000"/>
            </a:pPr>
            <a:endParaRPr lang="en-US" altLang="zh-TW" sz="2400" dirty="0" smtClean="0">
              <a:latin typeface="Arial Unicode MS" pitchFamily="34" charset="-120"/>
              <a:ea typeface="Arial Unicode MS" pitchFamily="34" charset="-120"/>
              <a:cs typeface="Arial Unicode MS" pitchFamily="34" charset="-120"/>
            </a:endParaRPr>
          </a:p>
          <a:p>
            <a:pPr marL="1350963" lvl="3" indent="-273050" algn="just" eaLnBrk="0" fontAlgn="base" hangingPunct="0">
              <a:spcBef>
                <a:spcPct val="0"/>
              </a:spcBef>
              <a:spcAft>
                <a:spcPct val="0"/>
              </a:spcAft>
              <a:buSzPct val="65000"/>
              <a:buFont typeface="Wingdings" pitchFamily="2" charset="2"/>
              <a:buChar char="u"/>
            </a:pPr>
            <a:r>
              <a:rPr lang="en-US" altLang="zh-TW" sz="2400" dirty="0" smtClean="0">
                <a:latin typeface="Arial Unicode MS" pitchFamily="34" charset="-120"/>
                <a:ea typeface="Arial Unicode MS" pitchFamily="34" charset="-120"/>
                <a:cs typeface="Arial Unicode MS" pitchFamily="34" charset="-120"/>
              </a:rPr>
              <a:t>The topic is worth </a:t>
            </a:r>
            <a:r>
              <a:rPr lang="en-US" altLang="zh-TW" sz="2400" dirty="0">
                <a:latin typeface="Arial Unicode MS" pitchFamily="34" charset="-120"/>
                <a:ea typeface="Arial Unicode MS" pitchFamily="34" charset="-120"/>
                <a:cs typeface="Arial Unicode MS" pitchFamily="34" charset="-120"/>
              </a:rPr>
              <a:t>exploring as this allows a company </a:t>
            </a:r>
            <a:r>
              <a:rPr lang="en-US" altLang="zh-TW" sz="2400" dirty="0" smtClean="0">
                <a:latin typeface="Arial Unicode MS" pitchFamily="34" charset="-120"/>
                <a:ea typeface="Arial Unicode MS" pitchFamily="34" charset="-120"/>
                <a:cs typeface="Arial Unicode MS" pitchFamily="34" charset="-120"/>
              </a:rPr>
              <a:t>to </a:t>
            </a:r>
            <a:r>
              <a:rPr lang="en-US" altLang="zh-TW" sz="2400" dirty="0">
                <a:latin typeface="Arial Unicode MS" pitchFamily="34" charset="-120"/>
                <a:ea typeface="Arial Unicode MS" pitchFamily="34" charset="-120"/>
                <a:cs typeface="Arial Unicode MS" pitchFamily="34" charset="-120"/>
              </a:rPr>
              <a:t>secure the </a:t>
            </a:r>
            <a:r>
              <a:rPr lang="en-US" altLang="zh-TW" sz="2400" dirty="0" smtClean="0">
                <a:latin typeface="Arial Unicode MS" pitchFamily="34" charset="-120"/>
                <a:ea typeface="Arial Unicode MS" pitchFamily="34" charset="-120"/>
                <a:cs typeface="Arial Unicode MS" pitchFamily="34" charset="-120"/>
              </a:rPr>
              <a:t>portion </a:t>
            </a:r>
            <a:r>
              <a:rPr lang="en-US" altLang="zh-TW" sz="2400" dirty="0">
                <a:latin typeface="Arial Unicode MS" pitchFamily="34" charset="-120"/>
                <a:ea typeface="Arial Unicode MS" pitchFamily="34" charset="-120"/>
                <a:cs typeface="Arial Unicode MS" pitchFamily="34" charset="-120"/>
              </a:rPr>
              <a:t>of market shares </a:t>
            </a:r>
            <a:endParaRPr kumimoji="1" lang="en-US" altLang="zh-HK"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7</a:t>
            </a:fld>
            <a:endParaRPr lang="zh-TW"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2049" name="Rectangle 1"/>
          <p:cNvSpPr>
            <a:spLocks noChangeArrowheads="1"/>
          </p:cNvSpPr>
          <p:nvPr/>
        </p:nvSpPr>
        <p:spPr bwMode="auto">
          <a:xfrm>
            <a:off x="755576" y="219998"/>
            <a:ext cx="7992888" cy="544764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(A)</a:t>
            </a:r>
            <a:r>
              <a:rPr kumimoji="1" lang="en-US" altLang="zh-HK" sz="2400" b="1"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a:t>
            </a: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Positive Comments</a:t>
            </a:r>
            <a:endParaRPr kumimoji="1" lang="en-US" altLang="zh-TW"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0" marR="0" lvl="0" indent="0" algn="l" defTabSz="914400" rtl="0" eaLnBrk="0" fontAlgn="base" latinLnBrk="0" hangingPunct="0">
              <a:lnSpc>
                <a:spcPct val="100000"/>
              </a:lnSpc>
              <a:spcBef>
                <a:spcPct val="0"/>
              </a:spcBef>
              <a:spcAft>
                <a:spcPct val="0"/>
              </a:spcAft>
              <a:buClrTx/>
              <a:buSzTx/>
              <a:tabLst/>
            </a:pPr>
            <a:endParaRPr kumimoji="1" lang="en-US" altLang="zh-HK" sz="2400" b="0" i="0" u="sng"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982663" indent="-450850" algn="just" eaLnBrk="0" fontAlgn="base" hangingPunct="0">
              <a:spcBef>
                <a:spcPct val="0"/>
              </a:spcBef>
              <a:spcAft>
                <a:spcPct val="0"/>
              </a:spcAft>
            </a:pPr>
            <a:r>
              <a:rPr lang="en-US" altLang="zh-TW" sz="2400" dirty="0" smtClean="0">
                <a:latin typeface="Arial Unicode MS" pitchFamily="34" charset="-120"/>
                <a:ea typeface="Arial Unicode MS" pitchFamily="34" charset="-120"/>
                <a:cs typeface="Arial Unicode MS" pitchFamily="34" charset="-120"/>
              </a:rPr>
              <a:t>3. </a:t>
            </a:r>
            <a:r>
              <a:rPr lang="en-US" altLang="zh-TW" sz="2400" u="sng" dirty="0" smtClean="0">
                <a:latin typeface="Arial Unicode MS" pitchFamily="34" charset="-120"/>
                <a:ea typeface="Arial Unicode MS" pitchFamily="34" charset="-120"/>
                <a:cs typeface="Arial Unicode MS" pitchFamily="34" charset="-120"/>
              </a:rPr>
              <a:t>Research attempts to identify customers  for   retention / attraction</a:t>
            </a:r>
            <a:endParaRPr lang="zh-TW" altLang="zh-TW" sz="2400" dirty="0" smtClean="0">
              <a:latin typeface="Arial Unicode MS" pitchFamily="34" charset="-120"/>
              <a:ea typeface="Arial Unicode MS" pitchFamily="34" charset="-120"/>
              <a:cs typeface="Arial Unicode MS" pitchFamily="34" charset="-120"/>
            </a:endParaRPr>
          </a:p>
          <a:p>
            <a:pPr marL="457200" marR="0" lvl="0" indent="-457200" algn="just" defTabSz="914400" rtl="0" eaLnBrk="0" fontAlgn="base" latinLnBrk="0" hangingPunct="0">
              <a:lnSpc>
                <a:spcPct val="100000"/>
              </a:lnSpc>
              <a:spcBef>
                <a:spcPct val="0"/>
              </a:spcBef>
              <a:spcAft>
                <a:spcPct val="0"/>
              </a:spcAft>
              <a:buClrTx/>
              <a:buSzTx/>
              <a:tabLst/>
            </a:pPr>
            <a:endParaRPr kumimoji="1" lang="en-US" altLang="zh-HK"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1262063" lvl="1" indent="-279400" algn="just">
              <a:buSzPct val="60000"/>
              <a:buFont typeface="Wingdings" pitchFamily="2" charset="2"/>
              <a:buChar char="u"/>
            </a:pPr>
            <a:r>
              <a:rPr lang="en-US" altLang="zh-TW" sz="2400" dirty="0" smtClean="0">
                <a:latin typeface="Arial Unicode MS" pitchFamily="34" charset="-120"/>
                <a:ea typeface="Arial Unicode MS" pitchFamily="34" charset="-120"/>
                <a:cs typeface="Arial Unicode MS" pitchFamily="34" charset="-120"/>
              </a:rPr>
              <a:t>A good </a:t>
            </a:r>
            <a:r>
              <a:rPr lang="en-US" altLang="zh-TW" sz="2400" dirty="0">
                <a:latin typeface="Arial Unicode MS" pitchFamily="34" charset="-120"/>
                <a:ea typeface="Arial Unicode MS" pitchFamily="34" charset="-120"/>
                <a:cs typeface="Arial Unicode MS" pitchFamily="34" charset="-120"/>
              </a:rPr>
              <a:t>attempt to identify </a:t>
            </a:r>
            <a:r>
              <a:rPr lang="en-US" altLang="zh-TW" sz="2400" dirty="0" smtClean="0">
                <a:latin typeface="Arial Unicode MS" pitchFamily="34" charset="-120"/>
                <a:ea typeface="Arial Unicode MS" pitchFamily="34" charset="-120"/>
                <a:cs typeface="Arial Unicode MS" pitchFamily="34" charset="-120"/>
              </a:rPr>
              <a:t>customers </a:t>
            </a:r>
            <a:r>
              <a:rPr lang="en-US" altLang="zh-TW" sz="2400" dirty="0">
                <a:latin typeface="Arial Unicode MS" pitchFamily="34" charset="-120"/>
                <a:ea typeface="Arial Unicode MS" pitchFamily="34" charset="-120"/>
                <a:cs typeface="Arial Unicode MS" pitchFamily="34" charset="-120"/>
              </a:rPr>
              <a:t>for </a:t>
            </a:r>
            <a:r>
              <a:rPr lang="en-US" altLang="zh-TW" sz="2400" dirty="0" smtClean="0">
                <a:latin typeface="Arial Unicode MS" pitchFamily="34" charset="-120"/>
                <a:ea typeface="Arial Unicode MS" pitchFamily="34" charset="-120"/>
                <a:cs typeface="Arial Unicode MS" pitchFamily="34" charset="-120"/>
              </a:rPr>
              <a:t>retention / attraction </a:t>
            </a:r>
            <a:r>
              <a:rPr lang="en-US" altLang="zh-TW" sz="2400" dirty="0">
                <a:latin typeface="Arial Unicode MS" pitchFamily="34" charset="-120"/>
                <a:ea typeface="Arial Unicode MS" pitchFamily="34" charset="-120"/>
                <a:cs typeface="Arial Unicode MS" pitchFamily="34" charset="-120"/>
              </a:rPr>
              <a:t>through scientific assessment </a:t>
            </a:r>
            <a:r>
              <a:rPr lang="en-US" altLang="zh-TW" sz="2400" dirty="0" smtClean="0">
                <a:latin typeface="Arial Unicode MS" pitchFamily="34" charset="-120"/>
                <a:ea typeface="Arial Unicode MS" pitchFamily="34" charset="-120"/>
                <a:cs typeface="Arial Unicode MS" pitchFamily="34" charset="-120"/>
              </a:rPr>
              <a:t>and proof of propositions</a:t>
            </a:r>
          </a:p>
          <a:p>
            <a:pPr marL="1262063" lvl="1" indent="-279400" algn="just">
              <a:buSzPct val="60000"/>
            </a:pPr>
            <a:endParaRPr lang="en-US" altLang="zh-TW" sz="2400" dirty="0" smtClean="0">
              <a:latin typeface="Arial Unicode MS" pitchFamily="34" charset="-120"/>
              <a:ea typeface="Arial Unicode MS" pitchFamily="34" charset="-120"/>
              <a:cs typeface="Arial Unicode MS" pitchFamily="34" charset="-120"/>
            </a:endParaRPr>
          </a:p>
          <a:p>
            <a:pPr marL="1262063" lvl="1" indent="-279400" algn="just">
              <a:buSzPct val="60000"/>
              <a:buFont typeface="Wingdings" pitchFamily="2" charset="2"/>
              <a:buChar char="u"/>
            </a:pPr>
            <a:r>
              <a:rPr lang="en-US" altLang="zh-TW" sz="2400" dirty="0">
                <a:latin typeface="Arial Unicode MS" pitchFamily="34" charset="-120"/>
                <a:ea typeface="Arial Unicode MS" pitchFamily="34" charset="-120"/>
                <a:cs typeface="Arial Unicode MS" pitchFamily="34" charset="-120"/>
              </a:rPr>
              <a:t>honestly leave the responsibility of future investigation on further empirical research toward these predictions across the </a:t>
            </a:r>
            <a:r>
              <a:rPr lang="en-US" altLang="zh-TW" sz="2400" dirty="0" smtClean="0">
                <a:latin typeface="Arial Unicode MS" pitchFamily="34" charset="-120"/>
                <a:ea typeface="Arial Unicode MS" pitchFamily="34" charset="-120"/>
                <a:cs typeface="Arial Unicode MS" pitchFamily="34" charset="-120"/>
              </a:rPr>
              <a:t>industries</a:t>
            </a:r>
            <a:endParaRPr lang="zh-TW" altLang="zh-TW" sz="2400" dirty="0">
              <a:latin typeface="Arial Unicode MS" pitchFamily="34" charset="-120"/>
              <a:ea typeface="Arial Unicode MS" pitchFamily="34" charset="-120"/>
              <a:cs typeface="Arial Unicode MS" pitchFamily="34" charset="-120"/>
            </a:endParaRPr>
          </a:p>
          <a:p>
            <a:pPr marL="1262063" lvl="1" indent="-279400">
              <a:buSzPct val="60000"/>
              <a:buFont typeface="Wingdings" pitchFamily="2" charset="2"/>
              <a:buChar char="u"/>
            </a:pPr>
            <a:endParaRPr lang="en-US" altLang="zh-TW" sz="2400" dirty="0" smtClean="0"/>
          </a:p>
          <a:p>
            <a:pPr lvl="1">
              <a:buSzPct val="60000"/>
            </a:pPr>
            <a:endParaRPr kumimoji="1" lang="en-US" altLang="zh-HK" sz="36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8</a:t>
            </a:fld>
            <a:endParaRPr lang="zh-TW"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2049" name="Rectangle 1"/>
          <p:cNvSpPr>
            <a:spLocks noChangeArrowheads="1"/>
          </p:cNvSpPr>
          <p:nvPr/>
        </p:nvSpPr>
        <p:spPr bwMode="auto">
          <a:xfrm>
            <a:off x="1043608" y="260648"/>
            <a:ext cx="7776864" cy="544764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(A)</a:t>
            </a:r>
            <a:r>
              <a:rPr kumimoji="1" lang="en-US" altLang="zh-HK" sz="2400" b="1"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a:t>
            </a: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Positive Comments</a:t>
            </a:r>
            <a:endParaRPr kumimoji="1" lang="en-US" altLang="zh-TW" sz="24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0" marR="0" lvl="0" indent="0" algn="l" defTabSz="914400" rtl="0" eaLnBrk="0" fontAlgn="base" latinLnBrk="0" hangingPunct="0">
              <a:lnSpc>
                <a:spcPct val="100000"/>
              </a:lnSpc>
              <a:spcBef>
                <a:spcPct val="0"/>
              </a:spcBef>
              <a:spcAft>
                <a:spcPct val="0"/>
              </a:spcAft>
              <a:buClrTx/>
              <a:buSzTx/>
              <a:tabLst/>
            </a:pPr>
            <a:endParaRPr kumimoji="1" lang="en-US" altLang="zh-HK" sz="2400" b="0" i="0" u="sng"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a:p>
            <a:pPr marL="914400" lvl="1" indent="-382588">
              <a:buAutoNum type="arabicPeriod" startAt="4"/>
            </a:pPr>
            <a:r>
              <a:rPr lang="en-US" altLang="zh-TW" sz="2400" u="sng" dirty="0" smtClean="0">
                <a:latin typeface="Arial Unicode MS" pitchFamily="34" charset="-120"/>
                <a:ea typeface="Arial Unicode MS" pitchFamily="34" charset="-120"/>
                <a:cs typeface="Arial Unicode MS" pitchFamily="34" charset="-120"/>
              </a:rPr>
              <a:t>Precise </a:t>
            </a:r>
            <a:r>
              <a:rPr lang="en-US" altLang="zh-TW" sz="2400" u="sng" dirty="0">
                <a:latin typeface="Arial Unicode MS" pitchFamily="34" charset="-120"/>
                <a:ea typeface="Arial Unicode MS" pitchFamily="34" charset="-120"/>
                <a:cs typeface="Arial Unicode MS" pitchFamily="34" charset="-120"/>
              </a:rPr>
              <a:t>and useful </a:t>
            </a:r>
            <a:r>
              <a:rPr lang="en-US" altLang="zh-TW" sz="2400" u="sng" dirty="0" smtClean="0">
                <a:latin typeface="Arial Unicode MS" pitchFamily="34" charset="-120"/>
                <a:ea typeface="Arial Unicode MS" pitchFamily="34" charset="-120"/>
                <a:cs typeface="Arial Unicode MS" pitchFamily="34" charset="-120"/>
              </a:rPr>
              <a:t>conclusion</a:t>
            </a:r>
          </a:p>
          <a:p>
            <a:pPr marL="914400" lvl="1" indent="-457200"/>
            <a:endParaRPr lang="zh-TW" altLang="zh-TW" sz="2400" dirty="0">
              <a:latin typeface="Arial Unicode MS" pitchFamily="34" charset="-120"/>
              <a:ea typeface="Arial Unicode MS" pitchFamily="34" charset="-120"/>
              <a:cs typeface="Arial Unicode MS" pitchFamily="34" charset="-120"/>
            </a:endParaRPr>
          </a:p>
          <a:p>
            <a:pPr marL="1262063" lvl="1" indent="-354013" algn="just">
              <a:buSzPct val="60000"/>
              <a:buFont typeface="Wingdings" pitchFamily="2" charset="2"/>
              <a:buChar char="u"/>
            </a:pPr>
            <a:r>
              <a:rPr lang="en-US" altLang="zh-TW" sz="2400" dirty="0" smtClean="0">
                <a:latin typeface="Arial Unicode MS" pitchFamily="34" charset="-120"/>
                <a:ea typeface="Arial Unicode MS" pitchFamily="34" charset="-120"/>
                <a:cs typeface="Arial Unicode MS" pitchFamily="34" charset="-120"/>
              </a:rPr>
              <a:t>Four </a:t>
            </a:r>
            <a:r>
              <a:rPr lang="en-US" altLang="zh-TW" sz="2400" dirty="0">
                <a:latin typeface="Arial Unicode MS" pitchFamily="34" charset="-120"/>
                <a:ea typeface="Arial Unicode MS" pitchFamily="34" charset="-120"/>
                <a:cs typeface="Arial Unicode MS" pitchFamily="34" charset="-120"/>
              </a:rPr>
              <a:t>main results have been </a:t>
            </a:r>
            <a:r>
              <a:rPr lang="en-US" altLang="zh-TW" sz="2400" dirty="0" smtClean="0">
                <a:latin typeface="Arial Unicode MS" pitchFamily="34" charset="-120"/>
                <a:ea typeface="Arial Unicode MS" pitchFamily="34" charset="-120"/>
                <a:cs typeface="Arial Unicode MS" pitchFamily="34" charset="-120"/>
              </a:rPr>
              <a:t>obtained: </a:t>
            </a:r>
            <a:endParaRPr lang="zh-TW" altLang="zh-TW" sz="2400" dirty="0">
              <a:latin typeface="Arial Unicode MS" pitchFamily="34" charset="-120"/>
              <a:ea typeface="Arial Unicode MS" pitchFamily="34" charset="-120"/>
              <a:cs typeface="Arial Unicode MS" pitchFamily="34" charset="-120"/>
            </a:endParaRPr>
          </a:p>
          <a:p>
            <a:pPr lvl="1" algn="just"/>
            <a:r>
              <a:rPr lang="en-US" altLang="zh-TW" sz="2400" dirty="0" smtClean="0">
                <a:latin typeface="Arial Unicode MS" pitchFamily="34" charset="-120"/>
                <a:ea typeface="Arial Unicode MS" pitchFamily="34" charset="-120"/>
                <a:cs typeface="Arial Unicode MS" pitchFamily="34" charset="-120"/>
              </a:rPr>
              <a:t> 	    (</a:t>
            </a:r>
            <a:r>
              <a:rPr lang="en-US" altLang="zh-TW" sz="2400" dirty="0" err="1" smtClean="0">
                <a:latin typeface="Arial Unicode MS" pitchFamily="34" charset="-120"/>
                <a:ea typeface="Arial Unicode MS" pitchFamily="34" charset="-120"/>
                <a:cs typeface="Arial Unicode MS" pitchFamily="34" charset="-120"/>
              </a:rPr>
              <a:t>i</a:t>
            </a:r>
            <a:r>
              <a:rPr lang="en-US" altLang="zh-TW" sz="2400" dirty="0" smtClean="0">
                <a:latin typeface="Arial Unicode MS" pitchFamily="34" charset="-120"/>
                <a:ea typeface="Arial Unicode MS" pitchFamily="34" charset="-120"/>
                <a:cs typeface="Arial Unicode MS" pitchFamily="34" charset="-120"/>
              </a:rPr>
              <a:t>)   Retention Strategy</a:t>
            </a:r>
          </a:p>
          <a:p>
            <a:pPr lvl="1" algn="just"/>
            <a:r>
              <a:rPr lang="en-US" altLang="zh-TW" sz="2400" dirty="0">
                <a:latin typeface="Arial Unicode MS" pitchFamily="34" charset="-120"/>
                <a:ea typeface="Arial Unicode MS" pitchFamily="34" charset="-120"/>
                <a:cs typeface="Arial Unicode MS" pitchFamily="34" charset="-120"/>
              </a:rPr>
              <a:t>	</a:t>
            </a:r>
            <a:r>
              <a:rPr lang="en-US" altLang="zh-TW" sz="2400" dirty="0" smtClean="0">
                <a:latin typeface="Arial Unicode MS" pitchFamily="34" charset="-120"/>
                <a:ea typeface="Arial Unicode MS" pitchFamily="34" charset="-120"/>
                <a:cs typeface="Arial Unicode MS" pitchFamily="34" charset="-120"/>
              </a:rPr>
              <a:t>    (ii)  Attraction </a:t>
            </a:r>
            <a:r>
              <a:rPr lang="en-US" altLang="zh-TW" sz="2400" dirty="0">
                <a:latin typeface="Arial Unicode MS" pitchFamily="34" charset="-120"/>
                <a:ea typeface="Arial Unicode MS" pitchFamily="34" charset="-120"/>
                <a:cs typeface="Arial Unicode MS" pitchFamily="34" charset="-120"/>
              </a:rPr>
              <a:t>Strategy </a:t>
            </a:r>
            <a:endParaRPr lang="en-US" altLang="zh-TW" sz="2400" dirty="0" smtClean="0">
              <a:latin typeface="Arial Unicode MS" pitchFamily="34" charset="-120"/>
              <a:ea typeface="Arial Unicode MS" pitchFamily="34" charset="-120"/>
              <a:cs typeface="Arial Unicode MS" pitchFamily="34" charset="-120"/>
            </a:endParaRPr>
          </a:p>
          <a:p>
            <a:pPr lvl="1" algn="just"/>
            <a:r>
              <a:rPr lang="en-US" altLang="zh-TW" sz="2400" dirty="0">
                <a:latin typeface="Arial Unicode MS" pitchFamily="34" charset="-120"/>
                <a:ea typeface="Arial Unicode MS" pitchFamily="34" charset="-120"/>
                <a:cs typeface="Arial Unicode MS" pitchFamily="34" charset="-120"/>
              </a:rPr>
              <a:t>	</a:t>
            </a:r>
            <a:r>
              <a:rPr lang="en-US" altLang="zh-TW" sz="2400" dirty="0" smtClean="0">
                <a:latin typeface="Arial Unicode MS" pitchFamily="34" charset="-120"/>
                <a:ea typeface="Arial Unicode MS" pitchFamily="34" charset="-120"/>
                <a:cs typeface="Arial Unicode MS" pitchFamily="34" charset="-120"/>
              </a:rPr>
              <a:t>    (iii) </a:t>
            </a:r>
            <a:r>
              <a:rPr lang="en-US" altLang="zh-TW" sz="2400" dirty="0">
                <a:latin typeface="Arial Unicode MS" pitchFamily="34" charset="-120"/>
                <a:ea typeface="Arial Unicode MS" pitchFamily="34" charset="-120"/>
                <a:cs typeface="Arial Unicode MS" pitchFamily="34" charset="-120"/>
              </a:rPr>
              <a:t>Competitive </a:t>
            </a:r>
            <a:r>
              <a:rPr lang="en-US" altLang="zh-TW" sz="2400" dirty="0" smtClean="0">
                <a:latin typeface="Arial Unicode MS" pitchFamily="34" charset="-120"/>
                <a:ea typeface="Arial Unicode MS" pitchFamily="34" charset="-120"/>
                <a:cs typeface="Arial Unicode MS" pitchFamily="34" charset="-120"/>
              </a:rPr>
              <a:t>Interactions</a:t>
            </a:r>
          </a:p>
          <a:p>
            <a:pPr lvl="1" algn="just"/>
            <a:r>
              <a:rPr lang="en-US" altLang="zh-TW" sz="2400" dirty="0">
                <a:latin typeface="Arial Unicode MS" pitchFamily="34" charset="-120"/>
                <a:ea typeface="Arial Unicode MS" pitchFamily="34" charset="-120"/>
                <a:cs typeface="Arial Unicode MS" pitchFamily="34" charset="-120"/>
              </a:rPr>
              <a:t>	</a:t>
            </a:r>
            <a:r>
              <a:rPr lang="en-US" altLang="zh-TW" sz="2400" dirty="0" smtClean="0">
                <a:latin typeface="Arial Unicode MS" pitchFamily="34" charset="-120"/>
                <a:ea typeface="Arial Unicode MS" pitchFamily="34" charset="-120"/>
                <a:cs typeface="Arial Unicode MS" pitchFamily="34" charset="-120"/>
              </a:rPr>
              <a:t>    (iv) Customer </a:t>
            </a:r>
            <a:r>
              <a:rPr lang="en-US" altLang="zh-TW" sz="2400" dirty="0">
                <a:latin typeface="Arial Unicode MS" pitchFamily="34" charset="-120"/>
                <a:ea typeface="Arial Unicode MS" pitchFamily="34" charset="-120"/>
                <a:cs typeface="Arial Unicode MS" pitchFamily="34" charset="-120"/>
              </a:rPr>
              <a:t>Relationship </a:t>
            </a:r>
            <a:r>
              <a:rPr lang="en-US" altLang="zh-TW" sz="2400" dirty="0" smtClean="0">
                <a:latin typeface="Arial Unicode MS" pitchFamily="34" charset="-120"/>
                <a:ea typeface="Arial Unicode MS" pitchFamily="34" charset="-120"/>
                <a:cs typeface="Arial Unicode MS" pitchFamily="34" charset="-120"/>
              </a:rPr>
              <a:t>Development</a:t>
            </a:r>
          </a:p>
          <a:p>
            <a:pPr marL="1262063" lvl="1" indent="-354013" algn="just">
              <a:buSzPct val="60000"/>
              <a:buFont typeface="Wingdings" pitchFamily="2" charset="2"/>
              <a:buChar char="u"/>
            </a:pPr>
            <a:r>
              <a:rPr lang="en-US" altLang="zh-TW" sz="2400" dirty="0" smtClean="0">
                <a:latin typeface="Arial Unicode MS" pitchFamily="34" charset="-120"/>
                <a:ea typeface="Arial Unicode MS" pitchFamily="34" charset="-120"/>
                <a:cs typeface="Arial Unicode MS" pitchFamily="34" charset="-120"/>
              </a:rPr>
              <a:t>Firm’s ability to decide right amount of investment for each customer relationship</a:t>
            </a:r>
          </a:p>
          <a:p>
            <a:pPr marL="1262063" lvl="1" indent="-354013" algn="just">
              <a:buSzPct val="60000"/>
              <a:buFont typeface="Wingdings" pitchFamily="2" charset="2"/>
              <a:buChar char="u"/>
            </a:pPr>
            <a:r>
              <a:rPr lang="en-US" altLang="zh-TW" sz="2400" dirty="0" smtClean="0">
                <a:latin typeface="Arial Unicode MS" pitchFamily="34" charset="-120"/>
                <a:ea typeface="Arial Unicode MS" pitchFamily="34" charset="-120"/>
                <a:cs typeface="Arial Unicode MS" pitchFamily="34" charset="-120"/>
              </a:rPr>
              <a:t>Clarifies that some predictions from the model lend themselves to empirical investigation</a:t>
            </a:r>
          </a:p>
          <a:p>
            <a:pPr lvl="1">
              <a:buSzPct val="60000"/>
            </a:pPr>
            <a:endParaRPr kumimoji="1" lang="en-US" altLang="zh-HK" sz="3600" b="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9</a:t>
            </a:fld>
            <a:endParaRPr lang="zh-TW"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2049" name="Rectangle 1"/>
          <p:cNvSpPr>
            <a:spLocks noChangeArrowheads="1"/>
          </p:cNvSpPr>
          <p:nvPr/>
        </p:nvSpPr>
        <p:spPr bwMode="auto">
          <a:xfrm>
            <a:off x="1115616" y="188640"/>
            <a:ext cx="7776864" cy="600164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(B)</a:t>
            </a:r>
            <a:r>
              <a:rPr kumimoji="1" lang="en-US" altLang="zh-HK" sz="2400" b="1"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Negative </a:t>
            </a: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Comments</a:t>
            </a:r>
            <a:endParaRPr kumimoji="1" lang="en-US" altLang="zh-HK" sz="2400" dirty="0" smtClean="0">
              <a:latin typeface="Arial Unicode MS" pitchFamily="34" charset="-120"/>
              <a:ea typeface="Arial Unicode MS" pitchFamily="34" charset="-120"/>
              <a:cs typeface="Arial Unicode MS" pitchFamily="34" charset="-120"/>
            </a:endParaRPr>
          </a:p>
          <a:p>
            <a:pPr marL="0" marR="0" lvl="0" indent="0" algn="l" defTabSz="914400" rtl="0" eaLnBrk="0" fontAlgn="base" latinLnBrk="0" hangingPunct="0">
              <a:lnSpc>
                <a:spcPct val="100000"/>
              </a:lnSpc>
              <a:spcBef>
                <a:spcPct val="0"/>
              </a:spcBef>
              <a:spcAft>
                <a:spcPct val="0"/>
              </a:spcAft>
              <a:buClrTx/>
              <a:buSzTx/>
              <a:tabLst/>
            </a:pPr>
            <a:endParaRPr kumimoji="1" lang="en-US" altLang="zh-HK" sz="2400" dirty="0">
              <a:latin typeface="Arial Unicode MS" pitchFamily="34" charset="-120"/>
              <a:ea typeface="Arial Unicode MS" pitchFamily="34" charset="-120"/>
              <a:cs typeface="Arial Unicode MS" pitchFamily="34" charset="-120"/>
            </a:endParaRPr>
          </a:p>
          <a:p>
            <a:pPr marL="989013" marR="0" lvl="0" indent="-457200" algn="l" defTabSz="914400" rtl="0" eaLnBrk="0" fontAlgn="base" latinLnBrk="0" hangingPunct="0">
              <a:lnSpc>
                <a:spcPct val="100000"/>
              </a:lnSpc>
              <a:spcBef>
                <a:spcPct val="0"/>
              </a:spcBef>
              <a:spcAft>
                <a:spcPct val="0"/>
              </a:spcAft>
              <a:buClrTx/>
              <a:buSzTx/>
              <a:buAutoNum type="arabicPeriod"/>
              <a:tabLst/>
            </a:pPr>
            <a:r>
              <a:rPr lang="en-US" altLang="zh-HK" sz="2400" dirty="0" smtClean="0">
                <a:latin typeface="Arial Unicode MS" pitchFamily="34" charset="-120"/>
                <a:ea typeface="Arial Unicode MS" pitchFamily="34" charset="-120"/>
                <a:cs typeface="Arial Unicode MS" pitchFamily="34" charset="-120"/>
              </a:rPr>
              <a:t>Improper use of  </a:t>
            </a:r>
            <a:r>
              <a:rPr lang="en-US" altLang="zh-TW" sz="2400" dirty="0" smtClean="0">
                <a:latin typeface="Arial Unicode MS" pitchFamily="34" charset="-120"/>
                <a:ea typeface="Arial Unicode MS" pitchFamily="34" charset="-120"/>
                <a:cs typeface="Arial Unicode MS" pitchFamily="34" charset="-120"/>
              </a:rPr>
              <a:t>first </a:t>
            </a:r>
            <a:r>
              <a:rPr lang="en-US" altLang="zh-TW" sz="2400" dirty="0">
                <a:latin typeface="Arial Unicode MS" pitchFamily="34" charset="-120"/>
                <a:ea typeface="Arial Unicode MS" pitchFamily="34" charset="-120"/>
                <a:cs typeface="Arial Unicode MS" pitchFamily="34" charset="-120"/>
              </a:rPr>
              <a:t>person </a:t>
            </a:r>
            <a:r>
              <a:rPr lang="en-US" altLang="zh-TW" sz="2400" dirty="0" smtClean="0">
                <a:latin typeface="Arial Unicode MS" pitchFamily="34" charset="-120"/>
                <a:ea typeface="Arial Unicode MS" pitchFamily="34" charset="-120"/>
                <a:cs typeface="Arial Unicode MS" pitchFamily="34" charset="-120"/>
              </a:rPr>
              <a:t>pronouns e.g. </a:t>
            </a:r>
            <a:r>
              <a:rPr lang="en-US" altLang="zh-TW" sz="2400" dirty="0">
                <a:latin typeface="Arial Unicode MS" pitchFamily="34" charset="-120"/>
                <a:ea typeface="Arial Unicode MS" pitchFamily="34" charset="-120"/>
                <a:cs typeface="Arial Unicode MS" pitchFamily="34" charset="-120"/>
              </a:rPr>
              <a:t>“</a:t>
            </a:r>
            <a:r>
              <a:rPr lang="en-US" altLang="zh-TW" sz="2400" dirty="0" smtClean="0">
                <a:latin typeface="Arial Unicode MS" pitchFamily="34" charset="-120"/>
                <a:ea typeface="Arial Unicode MS" pitchFamily="34" charset="-120"/>
                <a:cs typeface="Arial Unicode MS" pitchFamily="34" charset="-120"/>
              </a:rPr>
              <a:t>We” throughout </a:t>
            </a:r>
            <a:r>
              <a:rPr lang="en-US" altLang="zh-TW" sz="2400" dirty="0">
                <a:latin typeface="Arial Unicode MS" pitchFamily="34" charset="-120"/>
                <a:ea typeface="Arial Unicode MS" pitchFamily="34" charset="-120"/>
                <a:cs typeface="Arial Unicode MS" pitchFamily="34" charset="-120"/>
              </a:rPr>
              <a:t>the </a:t>
            </a:r>
            <a:r>
              <a:rPr lang="en-US" altLang="zh-TW" sz="2400" dirty="0" smtClean="0">
                <a:latin typeface="Arial Unicode MS" pitchFamily="34" charset="-120"/>
                <a:ea typeface="Arial Unicode MS" pitchFamily="34" charset="-120"/>
                <a:cs typeface="Arial Unicode MS" pitchFamily="34" charset="-120"/>
              </a:rPr>
              <a:t>passage.</a:t>
            </a:r>
          </a:p>
          <a:p>
            <a:pPr marL="989013" marR="0" lvl="0" indent="-457200" algn="l" defTabSz="914400" rtl="0" eaLnBrk="0" fontAlgn="base" latinLnBrk="0" hangingPunct="0">
              <a:lnSpc>
                <a:spcPct val="100000"/>
              </a:lnSpc>
              <a:spcBef>
                <a:spcPct val="0"/>
              </a:spcBef>
              <a:spcAft>
                <a:spcPct val="0"/>
              </a:spcAft>
              <a:buClrTx/>
              <a:buSzTx/>
              <a:tabLst/>
            </a:pPr>
            <a:endParaRPr lang="en-US" altLang="zh-TW" sz="2400" dirty="0" smtClean="0">
              <a:latin typeface="Arial Unicode MS" pitchFamily="34" charset="-120"/>
              <a:ea typeface="Arial Unicode MS" pitchFamily="34" charset="-120"/>
              <a:cs typeface="Arial Unicode MS" pitchFamily="34" charset="-120"/>
            </a:endParaRPr>
          </a:p>
          <a:p>
            <a:pPr marL="989013" marR="0" lvl="0" indent="-457200" algn="l" defTabSz="914400" rtl="0" eaLnBrk="0" fontAlgn="base" latinLnBrk="0" hangingPunct="0">
              <a:lnSpc>
                <a:spcPct val="100000"/>
              </a:lnSpc>
              <a:spcBef>
                <a:spcPct val="0"/>
              </a:spcBef>
              <a:spcAft>
                <a:spcPct val="0"/>
              </a:spcAft>
              <a:buClrTx/>
              <a:buSzTx/>
              <a:tabLst/>
            </a:pPr>
            <a:r>
              <a:rPr lang="en-US" altLang="zh-TW" sz="2400" dirty="0" smtClean="0">
                <a:latin typeface="Arial Unicode MS" pitchFamily="34" charset="-120"/>
                <a:ea typeface="Arial Unicode MS" pitchFamily="34" charset="-120"/>
                <a:cs typeface="Arial Unicode MS" pitchFamily="34" charset="-120"/>
              </a:rPr>
              <a:t>2.   Avoid </a:t>
            </a:r>
            <a:r>
              <a:rPr lang="en-US" altLang="zh-TW" sz="2400" dirty="0">
                <a:latin typeface="Arial Unicode MS" pitchFamily="34" charset="-120"/>
                <a:ea typeface="Arial Unicode MS" pitchFamily="34" charset="-120"/>
                <a:cs typeface="Arial Unicode MS" pitchFamily="34" charset="-120"/>
              </a:rPr>
              <a:t>using the jargon or great word, (line 4 </a:t>
            </a:r>
            <a:r>
              <a:rPr lang="en-US" altLang="zh-TW" sz="2400" dirty="0" smtClean="0">
                <a:latin typeface="Arial Unicode MS" pitchFamily="34" charset="-120"/>
                <a:ea typeface="Arial Unicode MS" pitchFamily="34" charset="-120"/>
                <a:cs typeface="Arial Unicode MS" pitchFamily="34" charset="-120"/>
              </a:rPr>
              <a:t>on </a:t>
            </a:r>
            <a:r>
              <a:rPr lang="en-US" altLang="zh-TW" sz="2400" dirty="0">
                <a:latin typeface="Arial Unicode MS" pitchFamily="34" charset="-120"/>
                <a:ea typeface="Arial Unicode MS" pitchFamily="34" charset="-120"/>
                <a:cs typeface="Arial Unicode MS" pitchFamily="34" charset="-120"/>
              </a:rPr>
              <a:t>page 555 </a:t>
            </a:r>
            <a:r>
              <a:rPr lang="en-US" altLang="zh-TW" sz="2400" dirty="0" smtClean="0">
                <a:latin typeface="Arial Unicode MS" pitchFamily="34" charset="-120"/>
                <a:ea typeface="Arial Unicode MS" pitchFamily="34" charset="-120"/>
                <a:cs typeface="Arial Unicode MS" pitchFamily="34" charset="-120"/>
              </a:rPr>
              <a:t>at the </a:t>
            </a:r>
            <a:r>
              <a:rPr lang="en-US" altLang="zh-TW" sz="2400" dirty="0">
                <a:latin typeface="Arial Unicode MS" pitchFamily="34" charset="-120"/>
                <a:ea typeface="Arial Unicode MS" pitchFamily="34" charset="-120"/>
                <a:cs typeface="Arial Unicode MS" pitchFamily="34" charset="-120"/>
              </a:rPr>
              <a:t>right hand column) </a:t>
            </a:r>
            <a:r>
              <a:rPr lang="en-US" altLang="zh-TW" sz="2400" dirty="0" smtClean="0">
                <a:latin typeface="Arial Unicode MS" pitchFamily="34" charset="-120"/>
                <a:ea typeface="Arial Unicode MS" pitchFamily="34" charset="-120"/>
                <a:cs typeface="Arial Unicode MS" pitchFamily="34" charset="-120"/>
              </a:rPr>
              <a:t>e.g. “… </a:t>
            </a:r>
            <a:r>
              <a:rPr lang="en-US" altLang="zh-TW" sz="2400" dirty="0">
                <a:latin typeface="Arial Unicode MS" pitchFamily="34" charset="-120"/>
                <a:ea typeface="Arial Unicode MS" pitchFamily="34" charset="-120"/>
                <a:cs typeface="Arial Unicode MS" pitchFamily="34" charset="-120"/>
              </a:rPr>
              <a:t>the goal of retention is to minimize “</a:t>
            </a:r>
            <a:r>
              <a:rPr lang="en-US" altLang="zh-TW" sz="2400" b="1" i="1" u="sng" dirty="0">
                <a:latin typeface="Arial Unicode MS" pitchFamily="34" charset="-120"/>
                <a:ea typeface="Arial Unicode MS" pitchFamily="34" charset="-120"/>
                <a:cs typeface="Arial Unicode MS" pitchFamily="34" charset="-120"/>
              </a:rPr>
              <a:t>churn</a:t>
            </a:r>
            <a:r>
              <a:rPr lang="en-US" altLang="zh-TW" sz="2400" dirty="0">
                <a:latin typeface="Arial Unicode MS" pitchFamily="34" charset="-120"/>
                <a:ea typeface="Arial Unicode MS" pitchFamily="34" charset="-120"/>
                <a:cs typeface="Arial Unicode MS" pitchFamily="34" charset="-120"/>
              </a:rPr>
              <a:t>” of customers</a:t>
            </a:r>
            <a:r>
              <a:rPr lang="en-US" altLang="zh-TW" sz="2400" dirty="0" smtClean="0">
                <a:latin typeface="Arial Unicode MS" pitchFamily="34" charset="-120"/>
                <a:ea typeface="Arial Unicode MS" pitchFamily="34" charset="-120"/>
                <a:cs typeface="Arial Unicode MS" pitchFamily="34" charset="-120"/>
              </a:rPr>
              <a:t>.”</a:t>
            </a:r>
          </a:p>
          <a:p>
            <a:pPr marL="989013" marR="0" lvl="0" indent="-457200" algn="l" defTabSz="914400" rtl="0" eaLnBrk="0" fontAlgn="base" latinLnBrk="0" hangingPunct="0">
              <a:lnSpc>
                <a:spcPct val="100000"/>
              </a:lnSpc>
              <a:spcBef>
                <a:spcPct val="0"/>
              </a:spcBef>
              <a:spcAft>
                <a:spcPct val="0"/>
              </a:spcAft>
              <a:buClrTx/>
              <a:buSzTx/>
              <a:tabLst/>
            </a:pPr>
            <a:endParaRPr lang="en-US" altLang="zh-TW" sz="2400" dirty="0" smtClean="0">
              <a:latin typeface="Arial Unicode MS" pitchFamily="34" charset="-120"/>
              <a:ea typeface="Arial Unicode MS" pitchFamily="34" charset="-120"/>
              <a:cs typeface="Arial Unicode MS" pitchFamily="34" charset="-120"/>
            </a:endParaRPr>
          </a:p>
          <a:p>
            <a:pPr marL="989013" marR="0" lvl="0" indent="-457200" algn="l" defTabSz="914400" rtl="0" eaLnBrk="0" fontAlgn="base" latinLnBrk="0" hangingPunct="0">
              <a:lnSpc>
                <a:spcPct val="100000"/>
              </a:lnSpc>
              <a:spcBef>
                <a:spcPct val="0"/>
              </a:spcBef>
              <a:spcAft>
                <a:spcPct val="0"/>
              </a:spcAft>
              <a:buClrTx/>
              <a:buSzTx/>
              <a:tabLst/>
            </a:pPr>
            <a:r>
              <a:rPr lang="en-US" altLang="zh-TW" sz="2400" dirty="0" smtClean="0">
                <a:latin typeface="Arial Unicode MS" pitchFamily="34" charset="-120"/>
                <a:ea typeface="Arial Unicode MS" pitchFamily="34" charset="-120"/>
                <a:cs typeface="Arial Unicode MS" pitchFamily="34" charset="-120"/>
              </a:rPr>
              <a:t>3.   Double </a:t>
            </a:r>
            <a:r>
              <a:rPr lang="en-US" altLang="zh-TW" sz="2400" dirty="0">
                <a:latin typeface="Arial Unicode MS" pitchFamily="34" charset="-120"/>
                <a:ea typeface="Arial Unicode MS" pitchFamily="34" charset="-120"/>
                <a:cs typeface="Arial Unicode MS" pitchFamily="34" charset="-120"/>
              </a:rPr>
              <a:t>negative </a:t>
            </a:r>
            <a:r>
              <a:rPr lang="en-US" altLang="zh-TW" sz="2400" dirty="0" smtClean="0">
                <a:latin typeface="Arial Unicode MS" pitchFamily="34" charset="-120"/>
                <a:ea typeface="Arial Unicode MS" pitchFamily="34" charset="-120"/>
                <a:cs typeface="Arial Unicode MS" pitchFamily="34" charset="-120"/>
              </a:rPr>
              <a:t>expression should be avoided, e.g. </a:t>
            </a:r>
            <a:r>
              <a:rPr lang="en-US" altLang="zh-TW" sz="2400" dirty="0">
                <a:latin typeface="Arial Unicode MS" pitchFamily="34" charset="-120"/>
                <a:ea typeface="Arial Unicode MS" pitchFamily="34" charset="-120"/>
                <a:cs typeface="Arial Unicode MS" pitchFamily="34" charset="-120"/>
              </a:rPr>
              <a:t>“CRM investments are nonnegative” (line 6 </a:t>
            </a:r>
            <a:r>
              <a:rPr lang="en-US" altLang="zh-TW" sz="2400" dirty="0" smtClean="0">
                <a:latin typeface="Arial Unicode MS" pitchFamily="34" charset="-120"/>
                <a:ea typeface="Arial Unicode MS" pitchFamily="34" charset="-120"/>
                <a:cs typeface="Arial Unicode MS" pitchFamily="34" charset="-120"/>
              </a:rPr>
              <a:t>on </a:t>
            </a:r>
            <a:r>
              <a:rPr lang="en-US" altLang="zh-TW" sz="2400" dirty="0">
                <a:latin typeface="Arial Unicode MS" pitchFamily="34" charset="-120"/>
                <a:ea typeface="Arial Unicode MS" pitchFamily="34" charset="-120"/>
                <a:cs typeface="Arial Unicode MS" pitchFamily="34" charset="-120"/>
              </a:rPr>
              <a:t>page 559) and “The level of customization is not uncommon” (line 10 </a:t>
            </a:r>
            <a:r>
              <a:rPr lang="en-US" altLang="zh-TW" sz="2400" dirty="0" smtClean="0">
                <a:latin typeface="Arial Unicode MS" pitchFamily="34" charset="-120"/>
                <a:ea typeface="Arial Unicode MS" pitchFamily="34" charset="-120"/>
                <a:cs typeface="Arial Unicode MS" pitchFamily="34" charset="-120"/>
              </a:rPr>
              <a:t>on </a:t>
            </a:r>
            <a:r>
              <a:rPr lang="en-US" altLang="zh-TW" sz="2400" dirty="0">
                <a:latin typeface="Arial Unicode MS" pitchFamily="34" charset="-120"/>
                <a:ea typeface="Arial Unicode MS" pitchFamily="34" charset="-120"/>
                <a:cs typeface="Arial Unicode MS" pitchFamily="34" charset="-120"/>
              </a:rPr>
              <a:t>page 564).</a:t>
            </a:r>
            <a:endParaRPr lang="zh-TW" altLang="zh-TW" sz="2400" dirty="0">
              <a:latin typeface="Arial Unicode MS" pitchFamily="34" charset="-120"/>
              <a:ea typeface="Arial Unicode MS" pitchFamily="34" charset="-120"/>
              <a:cs typeface="Arial Unicode MS" pitchFamily="34" charset="-120"/>
            </a:endParaRPr>
          </a:p>
          <a:p>
            <a:pPr marL="1262063" lvl="1" indent="-354013">
              <a:buSzPct val="60000"/>
              <a:buFont typeface="Wingdings" pitchFamily="2" charset="2"/>
              <a:buChar char="u"/>
            </a:pPr>
            <a:endParaRPr lang="zh-TW" altLang="zh-TW" sz="2400" dirty="0">
              <a:latin typeface="Arial Unicode MS" pitchFamily="34" charset="-120"/>
              <a:ea typeface="Arial Unicode MS" pitchFamily="34" charset="-120"/>
              <a:cs typeface="Arial Unicode MS" pitchFamily="34" charset="-120"/>
            </a:endParaRPr>
          </a:p>
          <a:p>
            <a:pPr marL="1262063" lvl="1" indent="-354013">
              <a:buSzPct val="60000"/>
              <a:buFont typeface="Wingdings" pitchFamily="2" charset="2"/>
              <a:buChar char="u"/>
            </a:pPr>
            <a:endParaRPr kumimoji="1" lang="en-US" altLang="zh-HK" sz="240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10</a:t>
            </a:fld>
            <a:endParaRPr lang="zh-TW"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2049" name="Rectangle 1"/>
          <p:cNvSpPr>
            <a:spLocks noChangeArrowheads="1"/>
          </p:cNvSpPr>
          <p:nvPr/>
        </p:nvSpPr>
        <p:spPr bwMode="auto">
          <a:xfrm>
            <a:off x="1043608" y="373306"/>
            <a:ext cx="7776864" cy="600164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(B)</a:t>
            </a:r>
            <a:r>
              <a:rPr kumimoji="1" lang="en-US" altLang="zh-HK" sz="2400" b="1"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Negative </a:t>
            </a: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Comments</a:t>
            </a:r>
            <a:endParaRPr kumimoji="1" lang="en-US" altLang="zh-HK" sz="2400" dirty="0" smtClean="0">
              <a:latin typeface="Arial Unicode MS" pitchFamily="34" charset="-120"/>
              <a:ea typeface="Arial Unicode MS" pitchFamily="34" charset="-120"/>
              <a:cs typeface="Arial Unicode MS" pitchFamily="34" charset="-120"/>
            </a:endParaRPr>
          </a:p>
          <a:p>
            <a:pPr marL="0" marR="0" lvl="0" indent="0" algn="l" defTabSz="914400" rtl="0" eaLnBrk="0" fontAlgn="base" latinLnBrk="0" hangingPunct="0">
              <a:lnSpc>
                <a:spcPct val="100000"/>
              </a:lnSpc>
              <a:spcBef>
                <a:spcPct val="0"/>
              </a:spcBef>
              <a:spcAft>
                <a:spcPct val="0"/>
              </a:spcAft>
              <a:buClrTx/>
              <a:buSzTx/>
              <a:tabLst/>
            </a:pPr>
            <a:endParaRPr kumimoji="1" lang="en-US" altLang="zh-HK" sz="2400" dirty="0">
              <a:latin typeface="Arial Unicode MS" pitchFamily="34" charset="-120"/>
              <a:ea typeface="Arial Unicode MS" pitchFamily="34" charset="-120"/>
              <a:cs typeface="Arial Unicode MS" pitchFamily="34" charset="-120"/>
            </a:endParaRPr>
          </a:p>
          <a:p>
            <a:pPr marL="989013" indent="-457200" algn="just" eaLnBrk="0" fontAlgn="base" hangingPunct="0">
              <a:spcBef>
                <a:spcPct val="0"/>
              </a:spcBef>
              <a:spcAft>
                <a:spcPct val="0"/>
              </a:spcAft>
            </a:pPr>
            <a:r>
              <a:rPr lang="en-US" altLang="zh-TW" sz="2400" dirty="0" smtClean="0">
                <a:latin typeface="Arial Unicode MS" pitchFamily="34" charset="-120"/>
                <a:ea typeface="Arial Unicode MS" pitchFamily="34" charset="-120"/>
                <a:cs typeface="Arial Unicode MS" pitchFamily="34" charset="-120"/>
              </a:rPr>
              <a:t>4.  English usage could be more academic, e.g. (line 6 on page 555 of the Introduction) “</a:t>
            </a:r>
            <a:r>
              <a:rPr lang="en-US" altLang="zh-TW" sz="2400" b="1" i="1" dirty="0" smtClean="0">
                <a:latin typeface="Arial Unicode MS" pitchFamily="34" charset="-120"/>
                <a:ea typeface="Arial Unicode MS" pitchFamily="34" charset="-120"/>
                <a:cs typeface="Arial Unicode MS" pitchFamily="34" charset="-120"/>
              </a:rPr>
              <a:t>Academic interest in CRM is also </a:t>
            </a:r>
            <a:r>
              <a:rPr lang="en-US" altLang="zh-TW" sz="2400" b="1" i="1" u="sng" dirty="0" smtClean="0">
                <a:latin typeface="Arial Unicode MS" pitchFamily="34" charset="-120"/>
                <a:ea typeface="Arial Unicode MS" pitchFamily="34" charset="-120"/>
                <a:cs typeface="Arial Unicode MS" pitchFamily="34" charset="-120"/>
              </a:rPr>
              <a:t>on the rise</a:t>
            </a:r>
            <a:r>
              <a:rPr lang="en-US" altLang="zh-TW" sz="2400" b="1" i="1" dirty="0" smtClean="0">
                <a:latin typeface="Arial Unicode MS" pitchFamily="34" charset="-120"/>
                <a:ea typeface="Arial Unicode MS" pitchFamily="34" charset="-120"/>
                <a:cs typeface="Arial Unicode MS" pitchFamily="34" charset="-120"/>
              </a:rPr>
              <a:t> as reflected in recent work on service quality and customer satisfaction</a:t>
            </a:r>
            <a:r>
              <a:rPr lang="en-US" altLang="zh-TW" sz="2400" dirty="0" smtClean="0">
                <a:latin typeface="Arial Unicode MS" pitchFamily="34" charset="-120"/>
                <a:ea typeface="Arial Unicode MS" pitchFamily="34" charset="-120"/>
                <a:cs typeface="Arial Unicode MS" pitchFamily="34" charset="-120"/>
              </a:rPr>
              <a:t>”.</a:t>
            </a:r>
          </a:p>
          <a:p>
            <a:pPr marL="989013" indent="-457200" algn="just" eaLnBrk="0" fontAlgn="base" hangingPunct="0">
              <a:spcBef>
                <a:spcPct val="0"/>
              </a:spcBef>
              <a:spcAft>
                <a:spcPct val="0"/>
              </a:spcAft>
            </a:pPr>
            <a:endParaRPr lang="en-US" altLang="zh-TW" sz="2400" dirty="0" smtClean="0">
              <a:latin typeface="Arial Unicode MS" pitchFamily="34" charset="-120"/>
              <a:ea typeface="Arial Unicode MS" pitchFamily="34" charset="-120"/>
              <a:cs typeface="Arial Unicode MS" pitchFamily="34" charset="-120"/>
            </a:endParaRPr>
          </a:p>
          <a:p>
            <a:pPr marL="989013" lvl="0" indent="-457200" algn="just" eaLnBrk="0" fontAlgn="base" hangingPunct="0">
              <a:spcBef>
                <a:spcPct val="0"/>
              </a:spcBef>
              <a:spcAft>
                <a:spcPct val="0"/>
              </a:spcAft>
            </a:pPr>
            <a:r>
              <a:rPr lang="en-US" altLang="zh-TW" sz="2400" dirty="0" smtClean="0">
                <a:latin typeface="Arial Unicode MS" pitchFamily="34" charset="-120"/>
                <a:ea typeface="Arial Unicode MS" pitchFamily="34" charset="-120"/>
                <a:cs typeface="Arial Unicode MS" pitchFamily="34" charset="-120"/>
              </a:rPr>
              <a:t>5.  English expression shall be more accurately and meaningful, for instance, (line 3 of page 556 right hand column) “</a:t>
            </a:r>
            <a:r>
              <a:rPr lang="en-US" altLang="zh-TW" sz="2400" b="1" i="1" dirty="0" smtClean="0">
                <a:latin typeface="Arial Unicode MS" pitchFamily="34" charset="-120"/>
                <a:ea typeface="Arial Unicode MS" pitchFamily="34" charset="-120"/>
                <a:cs typeface="Arial Unicode MS" pitchFamily="34" charset="-120"/>
              </a:rPr>
              <a:t>…intrinsic preference for a firm (e.g., in a </a:t>
            </a:r>
            <a:r>
              <a:rPr lang="en-US" altLang="zh-TW" sz="2400" b="1" i="1" dirty="0" err="1" smtClean="0">
                <a:latin typeface="Arial Unicode MS" pitchFamily="34" charset="-120"/>
                <a:ea typeface="Arial Unicode MS" pitchFamily="34" charset="-120"/>
                <a:cs typeface="Arial Unicode MS" pitchFamily="34" charset="-120"/>
              </a:rPr>
              <a:t>Hotelling</a:t>
            </a:r>
            <a:r>
              <a:rPr lang="en-US" altLang="zh-TW" sz="2400" b="1" i="1" dirty="0" smtClean="0">
                <a:latin typeface="Arial Unicode MS" pitchFamily="34" charset="-120"/>
                <a:ea typeface="Arial Unicode MS" pitchFamily="34" charset="-120"/>
                <a:cs typeface="Arial Unicode MS" pitchFamily="34" charset="-120"/>
              </a:rPr>
              <a:t> setting, the proximity of a customer to a firm.)</a:t>
            </a:r>
            <a:r>
              <a:rPr lang="en-US" altLang="zh-TW" sz="2400" dirty="0" smtClean="0">
                <a:latin typeface="Arial Unicode MS" pitchFamily="34" charset="-120"/>
                <a:ea typeface="Arial Unicode MS" pitchFamily="34" charset="-120"/>
                <a:cs typeface="Arial Unicode MS" pitchFamily="34" charset="-120"/>
              </a:rPr>
              <a:t>”</a:t>
            </a:r>
            <a:endParaRPr lang="zh-TW" altLang="zh-TW" sz="2400" dirty="0" smtClean="0">
              <a:latin typeface="Arial Unicode MS" pitchFamily="34" charset="-120"/>
              <a:ea typeface="Arial Unicode MS" pitchFamily="34" charset="-120"/>
              <a:cs typeface="Arial Unicode MS" pitchFamily="34" charset="-120"/>
            </a:endParaRPr>
          </a:p>
          <a:p>
            <a:pPr marL="989013" indent="-457200" eaLnBrk="0" fontAlgn="base" hangingPunct="0">
              <a:spcBef>
                <a:spcPct val="0"/>
              </a:spcBef>
              <a:spcAft>
                <a:spcPct val="0"/>
              </a:spcAft>
            </a:pPr>
            <a:endParaRPr lang="zh-TW" altLang="zh-TW" sz="2400" dirty="0" smtClean="0"/>
          </a:p>
          <a:p>
            <a:pPr marL="989013" marR="0" lvl="0" indent="-457200" algn="l" defTabSz="914400" rtl="0" eaLnBrk="0" fontAlgn="base" latinLnBrk="0" hangingPunct="0">
              <a:lnSpc>
                <a:spcPct val="100000"/>
              </a:lnSpc>
              <a:spcBef>
                <a:spcPct val="0"/>
              </a:spcBef>
              <a:spcAft>
                <a:spcPct val="0"/>
              </a:spcAft>
              <a:buClrTx/>
              <a:buSzTx/>
              <a:tabLst/>
            </a:pPr>
            <a:endParaRPr lang="zh-TW" altLang="zh-TW" sz="2400" dirty="0">
              <a:latin typeface="Arial Unicode MS" pitchFamily="34" charset="-120"/>
              <a:ea typeface="Arial Unicode MS" pitchFamily="34" charset="-120"/>
              <a:cs typeface="Arial Unicode MS" pitchFamily="34" charset="-120"/>
            </a:endParaRPr>
          </a:p>
          <a:p>
            <a:pPr marL="1262063" lvl="1" indent="-354013">
              <a:buSzPct val="60000"/>
              <a:buFont typeface="Wingdings" pitchFamily="2" charset="2"/>
              <a:buChar char="u"/>
            </a:pPr>
            <a:endParaRPr kumimoji="1" lang="en-US" altLang="zh-HK" sz="240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11</a:t>
            </a:fld>
            <a:endParaRPr lang="zh-TW"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2049" name="Rectangle 1"/>
          <p:cNvSpPr>
            <a:spLocks noChangeArrowheads="1"/>
          </p:cNvSpPr>
          <p:nvPr/>
        </p:nvSpPr>
        <p:spPr bwMode="auto">
          <a:xfrm>
            <a:off x="1043608" y="260648"/>
            <a:ext cx="7776864" cy="58169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(B)</a:t>
            </a:r>
            <a:r>
              <a:rPr kumimoji="1" lang="en-US" altLang="zh-HK" sz="2400" b="1"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Negative </a:t>
            </a: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Comments</a:t>
            </a:r>
            <a:endParaRPr kumimoji="1" lang="en-US" altLang="zh-HK" sz="2400" dirty="0" smtClean="0">
              <a:latin typeface="Arial Unicode MS" pitchFamily="34" charset="-120"/>
              <a:ea typeface="Arial Unicode MS" pitchFamily="34" charset="-120"/>
              <a:cs typeface="Arial Unicode MS" pitchFamily="34" charset="-120"/>
            </a:endParaRPr>
          </a:p>
          <a:p>
            <a:pPr marL="989013" indent="-457200" eaLnBrk="0" fontAlgn="base" hangingPunct="0">
              <a:spcBef>
                <a:spcPct val="0"/>
              </a:spcBef>
              <a:spcAft>
                <a:spcPct val="0"/>
              </a:spcAft>
            </a:pPr>
            <a:endParaRPr kumimoji="1" lang="en-US" altLang="zh-TW" sz="2400" dirty="0" smtClean="0">
              <a:latin typeface="Arial Unicode MS" pitchFamily="34" charset="-120"/>
              <a:ea typeface="Arial Unicode MS" pitchFamily="34" charset="-120"/>
              <a:cs typeface="Arial Unicode MS" pitchFamily="34" charset="-120"/>
            </a:endParaRPr>
          </a:p>
          <a:p>
            <a:pPr marL="989013" indent="-457200" algn="just" eaLnBrk="0" fontAlgn="base" hangingPunct="0">
              <a:spcBef>
                <a:spcPct val="0"/>
              </a:spcBef>
              <a:spcAft>
                <a:spcPct val="0"/>
              </a:spcAft>
              <a:buAutoNum type="arabicPeriod" startAt="6"/>
            </a:pPr>
            <a:r>
              <a:rPr kumimoji="1" lang="en-US" altLang="zh-TW" sz="2400" dirty="0" smtClean="0">
                <a:latin typeface="Arial Unicode MS" pitchFamily="34" charset="-120"/>
                <a:ea typeface="Arial Unicode MS" pitchFamily="34" charset="-120"/>
                <a:cs typeface="Arial Unicode MS" pitchFamily="34" charset="-120"/>
              </a:rPr>
              <a:t>Q</a:t>
            </a:r>
            <a:r>
              <a:rPr lang="en-US" altLang="zh-TW" sz="2400" dirty="0" smtClean="0">
                <a:latin typeface="Arial Unicode MS" pitchFamily="34" charset="-120"/>
                <a:ea typeface="Arial Unicode MS" pitchFamily="34" charset="-120"/>
                <a:cs typeface="Arial Unicode MS" pitchFamily="34" charset="-120"/>
              </a:rPr>
              <a:t>uestions using “</a:t>
            </a:r>
            <a:r>
              <a:rPr lang="en-US" altLang="zh-TW" sz="2400" b="1" i="1" dirty="0" smtClean="0">
                <a:latin typeface="Arial Unicode MS" pitchFamily="34" charset="-120"/>
                <a:ea typeface="Arial Unicode MS" pitchFamily="34" charset="-120"/>
                <a:cs typeface="Arial Unicode MS" pitchFamily="34" charset="-120"/>
              </a:rPr>
              <a:t>which”</a:t>
            </a:r>
            <a:r>
              <a:rPr lang="en-US" altLang="zh-TW" sz="2400" dirty="0" smtClean="0">
                <a:latin typeface="Arial Unicode MS" pitchFamily="34" charset="-120"/>
                <a:ea typeface="Arial Unicode MS" pitchFamily="34" charset="-120"/>
                <a:cs typeface="Arial Unicode MS" pitchFamily="34" charset="-120"/>
              </a:rPr>
              <a:t> &amp; “</a:t>
            </a:r>
            <a:r>
              <a:rPr lang="en-US" altLang="zh-TW" sz="2400" b="1" i="1" dirty="0" smtClean="0">
                <a:latin typeface="Arial Unicode MS" pitchFamily="34" charset="-120"/>
                <a:ea typeface="Arial Unicode MS" pitchFamily="34" charset="-120"/>
                <a:cs typeface="Arial Unicode MS" pitchFamily="34" charset="-120"/>
              </a:rPr>
              <a:t>what</a:t>
            </a:r>
            <a:r>
              <a:rPr lang="en-US" altLang="zh-TW" sz="2400" dirty="0" smtClean="0">
                <a:latin typeface="Arial Unicode MS" pitchFamily="34" charset="-120"/>
                <a:ea typeface="Arial Unicode MS" pitchFamily="34" charset="-120"/>
                <a:cs typeface="Arial Unicode MS" pitchFamily="34" charset="-120"/>
              </a:rPr>
              <a:t>” to collect data (line 16 from the bottom on page 556 at the left hand column) is a poor design as it results in simple answer.  Which may not be a good source to form reliable data to achieve the result.</a:t>
            </a:r>
          </a:p>
          <a:p>
            <a:pPr marL="989013" indent="-457200" algn="just" eaLnBrk="0" fontAlgn="base" hangingPunct="0">
              <a:spcBef>
                <a:spcPct val="0"/>
              </a:spcBef>
              <a:spcAft>
                <a:spcPct val="0"/>
              </a:spcAft>
            </a:pPr>
            <a:r>
              <a:rPr lang="en-US" altLang="zh-TW" sz="2400" dirty="0" smtClean="0">
                <a:latin typeface="Arial Unicode MS" pitchFamily="34" charset="-120"/>
                <a:ea typeface="Arial Unicode MS" pitchFamily="34" charset="-120"/>
                <a:cs typeface="Arial Unicode MS" pitchFamily="34" charset="-120"/>
              </a:rPr>
              <a:t> </a:t>
            </a:r>
          </a:p>
          <a:p>
            <a:pPr marL="989013" indent="-457200" algn="just" eaLnBrk="0" fontAlgn="base" hangingPunct="0">
              <a:spcBef>
                <a:spcPct val="0"/>
              </a:spcBef>
              <a:spcAft>
                <a:spcPct val="0"/>
              </a:spcAft>
            </a:pPr>
            <a:r>
              <a:rPr lang="en-US" altLang="zh-TW" sz="2400" dirty="0" smtClean="0">
                <a:latin typeface="Arial Unicode MS" pitchFamily="34" charset="-120"/>
                <a:ea typeface="Arial Unicode MS" pitchFamily="34" charset="-120"/>
                <a:cs typeface="Arial Unicode MS" pitchFamily="34" charset="-120"/>
              </a:rPr>
              <a:t>7. Too many key words are quoted which is redundant and confuse readers </a:t>
            </a:r>
          </a:p>
          <a:p>
            <a:pPr marL="989013" indent="-457200" algn="just" eaLnBrk="0" fontAlgn="base" hangingPunct="0">
              <a:spcBef>
                <a:spcPct val="0"/>
              </a:spcBef>
              <a:spcAft>
                <a:spcPct val="0"/>
              </a:spcAft>
            </a:pPr>
            <a:r>
              <a:rPr lang="en-US" altLang="zh-TW" sz="2400" dirty="0" smtClean="0">
                <a:latin typeface="Arial Unicode MS" pitchFamily="34" charset="-120"/>
                <a:ea typeface="Arial Unicode MS" pitchFamily="34" charset="-120"/>
                <a:cs typeface="Arial Unicode MS" pitchFamily="34" charset="-120"/>
              </a:rPr>
              <a:t>      </a:t>
            </a:r>
            <a:r>
              <a:rPr lang="en-US" altLang="zh-TW" sz="2000" dirty="0" smtClean="0">
                <a:latin typeface="Arial Unicode MS" pitchFamily="34" charset="-120"/>
                <a:ea typeface="Arial Unicode MS" pitchFamily="34" charset="-120"/>
                <a:cs typeface="Arial Unicode MS" pitchFamily="34" charset="-120"/>
              </a:rPr>
              <a:t>e.g. </a:t>
            </a:r>
            <a:r>
              <a:rPr lang="en-US" altLang="zh-TW" sz="2000" i="1" dirty="0" smtClean="0">
                <a:latin typeface="Arial Unicode MS" pitchFamily="34" charset="-120"/>
                <a:ea typeface="Arial Unicode MS" pitchFamily="34" charset="-120"/>
                <a:cs typeface="Arial Unicode MS" pitchFamily="34" charset="-120"/>
              </a:rPr>
              <a:t>competitive strategy, game theory, customer lifetime value, customer equity, customer acquisition, customer development, customer retention, services marketing, relationship marketing…etc.</a:t>
            </a:r>
            <a:endParaRPr lang="zh-TW" altLang="zh-TW" sz="2000" dirty="0" smtClean="0">
              <a:latin typeface="Arial Unicode MS" pitchFamily="34" charset="-120"/>
              <a:ea typeface="Arial Unicode MS" pitchFamily="34" charset="-120"/>
              <a:cs typeface="Arial Unicode MS" pitchFamily="34" charset="-120"/>
            </a:endParaRPr>
          </a:p>
          <a:p>
            <a:pPr marL="989013" marR="0" lvl="0" indent="-457200" algn="l" defTabSz="914400" rtl="0" eaLnBrk="0" fontAlgn="base" latinLnBrk="0" hangingPunct="0">
              <a:lnSpc>
                <a:spcPct val="100000"/>
              </a:lnSpc>
              <a:spcBef>
                <a:spcPct val="0"/>
              </a:spcBef>
              <a:spcAft>
                <a:spcPct val="0"/>
              </a:spcAft>
              <a:buClrTx/>
              <a:buSzTx/>
              <a:tabLst/>
            </a:pPr>
            <a:endParaRPr lang="zh-TW" altLang="zh-TW" sz="2400" dirty="0">
              <a:latin typeface="Arial Unicode MS" pitchFamily="34" charset="-120"/>
              <a:ea typeface="Arial Unicode MS" pitchFamily="34" charset="-120"/>
              <a:cs typeface="Arial Unicode MS" pitchFamily="34" charset="-120"/>
            </a:endParaRPr>
          </a:p>
          <a:p>
            <a:pPr marL="1262063" lvl="1" indent="-354013">
              <a:buSzPct val="60000"/>
              <a:buFont typeface="Wingdings" pitchFamily="2" charset="2"/>
              <a:buChar char="u"/>
            </a:pPr>
            <a:endParaRPr kumimoji="1" lang="en-US" altLang="zh-HK" sz="240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12</a:t>
            </a:fld>
            <a:endParaRPr lang="zh-TW"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2049" name="Rectangle 1"/>
          <p:cNvSpPr>
            <a:spLocks noChangeArrowheads="1"/>
          </p:cNvSpPr>
          <p:nvPr/>
        </p:nvSpPr>
        <p:spPr bwMode="auto">
          <a:xfrm>
            <a:off x="1115616" y="332656"/>
            <a:ext cx="7776864" cy="526297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(B)</a:t>
            </a:r>
            <a:r>
              <a:rPr kumimoji="1" lang="en-US" altLang="zh-HK" sz="2400" b="1"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Negative </a:t>
            </a: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Comments</a:t>
            </a:r>
            <a:endParaRPr kumimoji="1" lang="en-US" altLang="zh-HK" sz="2400" dirty="0" smtClean="0">
              <a:latin typeface="Arial Unicode MS" pitchFamily="34" charset="-120"/>
              <a:ea typeface="Arial Unicode MS" pitchFamily="34" charset="-120"/>
              <a:cs typeface="Arial Unicode MS" pitchFamily="34" charset="-120"/>
            </a:endParaRPr>
          </a:p>
          <a:p>
            <a:pPr marL="989013" indent="-457200" algn="just" eaLnBrk="0" fontAlgn="base" hangingPunct="0">
              <a:spcBef>
                <a:spcPct val="0"/>
              </a:spcBef>
              <a:spcAft>
                <a:spcPct val="0"/>
              </a:spcAft>
            </a:pPr>
            <a:endParaRPr kumimoji="1" lang="en-US" altLang="zh-TW" sz="2400" dirty="0" smtClean="0">
              <a:latin typeface="Arial Unicode MS" pitchFamily="34" charset="-120"/>
              <a:ea typeface="Arial Unicode MS" pitchFamily="34" charset="-120"/>
              <a:cs typeface="Arial Unicode MS" pitchFamily="34" charset="-120"/>
            </a:endParaRPr>
          </a:p>
          <a:p>
            <a:pPr marL="989013" lvl="0" indent="-457200" algn="just" eaLnBrk="0" fontAlgn="base" hangingPunct="0">
              <a:spcBef>
                <a:spcPct val="0"/>
              </a:spcBef>
              <a:spcAft>
                <a:spcPct val="0"/>
              </a:spcAft>
              <a:buAutoNum type="arabicPeriod" startAt="8"/>
            </a:pPr>
            <a:r>
              <a:rPr lang="en-US" altLang="zh-TW" sz="2400" dirty="0" smtClean="0">
                <a:latin typeface="Arial Unicode MS" pitchFamily="34" charset="-120"/>
                <a:ea typeface="Arial Unicode MS" pitchFamily="34" charset="-120"/>
                <a:cs typeface="Arial Unicode MS" pitchFamily="34" charset="-120"/>
              </a:rPr>
              <a:t>The paper had been submitted in August 2004 but it was published online in October 2008, it took more than 4 years to assess the content which might have problems on identifying the academic value in the research platform. </a:t>
            </a:r>
          </a:p>
          <a:p>
            <a:pPr marL="989013" lvl="0" indent="-457200" algn="just" eaLnBrk="0" fontAlgn="base" hangingPunct="0">
              <a:spcBef>
                <a:spcPct val="0"/>
              </a:spcBef>
              <a:spcAft>
                <a:spcPct val="0"/>
              </a:spcAft>
            </a:pPr>
            <a:endParaRPr lang="en-US" altLang="zh-TW" sz="2400" dirty="0" smtClean="0">
              <a:latin typeface="Arial Unicode MS" pitchFamily="34" charset="-120"/>
              <a:ea typeface="Arial Unicode MS" pitchFamily="34" charset="-120"/>
              <a:cs typeface="Arial Unicode MS" pitchFamily="34" charset="-120"/>
            </a:endParaRPr>
          </a:p>
          <a:p>
            <a:pPr marL="989013" lvl="0" indent="-457200" algn="just" eaLnBrk="0" fontAlgn="base" hangingPunct="0">
              <a:spcBef>
                <a:spcPct val="0"/>
              </a:spcBef>
              <a:spcAft>
                <a:spcPct val="0"/>
              </a:spcAft>
            </a:pPr>
            <a:r>
              <a:rPr lang="en-US" altLang="zh-TW" sz="2400" dirty="0" smtClean="0">
                <a:latin typeface="Arial Unicode MS" pitchFamily="34" charset="-120"/>
                <a:ea typeface="Arial Unicode MS" pitchFamily="34" charset="-120"/>
                <a:cs typeface="Arial Unicode MS" pitchFamily="34" charset="-120"/>
              </a:rPr>
              <a:t>9.  </a:t>
            </a:r>
            <a:r>
              <a:rPr lang="en-US" altLang="zh-TW" sz="2400" b="1" i="1" dirty="0" smtClean="0">
                <a:latin typeface="Arial Unicode MS" pitchFamily="34" charset="-120"/>
                <a:ea typeface="Arial Unicode MS" pitchFamily="34" charset="-120"/>
                <a:cs typeface="Arial Unicode MS" pitchFamily="34" charset="-120"/>
              </a:rPr>
              <a:t>“We start by analyzing how two firms compete against a single customer.”  </a:t>
            </a:r>
            <a:r>
              <a:rPr lang="en-US" altLang="zh-TW" sz="2400" dirty="0" smtClean="0">
                <a:latin typeface="Arial Unicode MS" pitchFamily="34" charset="-120"/>
                <a:ea typeface="Arial Unicode MS" pitchFamily="34" charset="-120"/>
                <a:cs typeface="Arial Unicode MS" pitchFamily="34" charset="-120"/>
              </a:rPr>
              <a:t>The sample size for the questionnaires is only one customer in the beginning according to the budget…</a:t>
            </a:r>
          </a:p>
          <a:p>
            <a:pPr marL="989013" lvl="0" indent="-457200" eaLnBrk="0" fontAlgn="base" hangingPunct="0">
              <a:spcBef>
                <a:spcPct val="0"/>
              </a:spcBef>
              <a:spcAft>
                <a:spcPct val="0"/>
              </a:spcAft>
              <a:buAutoNum type="arabicPeriod" startAt="8"/>
            </a:pPr>
            <a:endParaRPr lang="zh-TW" altLang="zh-TW" sz="2400" dirty="0">
              <a:latin typeface="Arial Unicode MS" pitchFamily="34" charset="-120"/>
              <a:ea typeface="Arial Unicode MS" pitchFamily="34" charset="-120"/>
              <a:cs typeface="Arial Unicode MS" pitchFamily="34" charset="-120"/>
            </a:endParaRPr>
          </a:p>
          <a:p>
            <a:pPr marL="1262063" lvl="1" indent="-354013">
              <a:buSzPct val="60000"/>
              <a:buFont typeface="Wingdings" pitchFamily="2" charset="2"/>
              <a:buChar char="u"/>
            </a:pPr>
            <a:endParaRPr kumimoji="1" lang="en-US" altLang="zh-HK" sz="240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13</a:t>
            </a:fld>
            <a:endParaRPr lang="zh-TW"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2049" name="Rectangle 1"/>
          <p:cNvSpPr>
            <a:spLocks noChangeArrowheads="1"/>
          </p:cNvSpPr>
          <p:nvPr/>
        </p:nvSpPr>
        <p:spPr bwMode="auto">
          <a:xfrm>
            <a:off x="971600" y="260648"/>
            <a:ext cx="7776864" cy="526297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(B)</a:t>
            </a:r>
            <a:r>
              <a:rPr kumimoji="1" lang="en-US" altLang="zh-HK" sz="2400" b="1"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Negative </a:t>
            </a: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Comments</a:t>
            </a:r>
            <a:endParaRPr kumimoji="1" lang="en-US" altLang="zh-HK" sz="2400" dirty="0" smtClean="0">
              <a:latin typeface="Arial Unicode MS" pitchFamily="34" charset="-120"/>
              <a:ea typeface="Arial Unicode MS" pitchFamily="34" charset="-120"/>
              <a:cs typeface="Arial Unicode MS" pitchFamily="34" charset="-120"/>
            </a:endParaRPr>
          </a:p>
          <a:p>
            <a:pPr marL="989013" indent="-457200" eaLnBrk="0" fontAlgn="base" hangingPunct="0">
              <a:spcBef>
                <a:spcPct val="0"/>
              </a:spcBef>
              <a:spcAft>
                <a:spcPct val="0"/>
              </a:spcAft>
            </a:pPr>
            <a:endParaRPr kumimoji="1" lang="en-US" altLang="zh-TW" sz="2400" dirty="0" smtClean="0">
              <a:latin typeface="Arial Unicode MS" pitchFamily="34" charset="-120"/>
              <a:ea typeface="Arial Unicode MS" pitchFamily="34" charset="-120"/>
              <a:cs typeface="Arial Unicode MS" pitchFamily="34" charset="-120"/>
            </a:endParaRPr>
          </a:p>
          <a:p>
            <a:pPr marL="1160463" lvl="0" indent="-628650" algn="just" eaLnBrk="0" fontAlgn="base" hangingPunct="0">
              <a:spcBef>
                <a:spcPct val="0"/>
              </a:spcBef>
              <a:spcAft>
                <a:spcPct val="0"/>
              </a:spcAft>
              <a:buAutoNum type="arabicPeriod" startAt="10"/>
            </a:pPr>
            <a:r>
              <a:rPr lang="en-US" altLang="zh-TW" sz="2400" dirty="0" smtClean="0">
                <a:latin typeface="Arial Unicode MS" pitchFamily="34" charset="-120"/>
                <a:ea typeface="Arial Unicode MS" pitchFamily="34" charset="-120"/>
                <a:cs typeface="Arial Unicode MS" pitchFamily="34" charset="-120"/>
              </a:rPr>
              <a:t>There are altogether 7 propositions in the    research, however all data so collected are from the simulation games of a limited sample size of customers, therefore the level of confidence of the results derived from this mechanism is subject to challenge.</a:t>
            </a:r>
          </a:p>
          <a:p>
            <a:pPr marL="1160463" lvl="0" indent="-628650" algn="just" eaLnBrk="0" fontAlgn="base" hangingPunct="0">
              <a:spcBef>
                <a:spcPct val="0"/>
              </a:spcBef>
              <a:spcAft>
                <a:spcPct val="0"/>
              </a:spcAft>
            </a:pPr>
            <a:endParaRPr lang="en-US" altLang="zh-TW" sz="2400" dirty="0" smtClean="0">
              <a:latin typeface="Arial Unicode MS" pitchFamily="34" charset="-120"/>
              <a:ea typeface="Arial Unicode MS" pitchFamily="34" charset="-120"/>
              <a:cs typeface="Arial Unicode MS" pitchFamily="34" charset="-120"/>
            </a:endParaRPr>
          </a:p>
          <a:p>
            <a:pPr marL="1160463" lvl="0" indent="-628650" algn="just" eaLnBrk="0" fontAlgn="base" hangingPunct="0">
              <a:spcBef>
                <a:spcPct val="0"/>
              </a:spcBef>
              <a:spcAft>
                <a:spcPct val="0"/>
              </a:spcAft>
            </a:pPr>
            <a:r>
              <a:rPr lang="en-US" altLang="zh-TW" sz="2400" dirty="0" smtClean="0">
                <a:latin typeface="Arial Unicode MS" pitchFamily="34" charset="-120"/>
                <a:ea typeface="Arial Unicode MS" pitchFamily="34" charset="-120"/>
                <a:cs typeface="Arial Unicode MS" pitchFamily="34" charset="-120"/>
              </a:rPr>
              <a:t>11.  The paper is in the lack of a research model or framework to illustrate the research gap for easy understanding of the main purpose of the research work.</a:t>
            </a:r>
            <a:endParaRPr lang="zh-TW" altLang="zh-TW" sz="2400" dirty="0">
              <a:latin typeface="Arial Unicode MS" pitchFamily="34" charset="-120"/>
              <a:ea typeface="Arial Unicode MS" pitchFamily="34" charset="-120"/>
              <a:cs typeface="Arial Unicode MS" pitchFamily="34" charset="-120"/>
            </a:endParaRPr>
          </a:p>
          <a:p>
            <a:pPr marL="1262063" lvl="1" indent="-354013">
              <a:buSzPct val="60000"/>
              <a:buFont typeface="Wingdings" pitchFamily="2" charset="2"/>
              <a:buChar char="u"/>
            </a:pPr>
            <a:endParaRPr kumimoji="1" lang="en-US" altLang="zh-HK" sz="2400"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endParaRPr>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14</a:t>
            </a:fld>
            <a:endParaRPr lang="zh-TW"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2049" name="Rectangle 1"/>
          <p:cNvSpPr>
            <a:spLocks noChangeArrowheads="1"/>
          </p:cNvSpPr>
          <p:nvPr/>
        </p:nvSpPr>
        <p:spPr bwMode="auto">
          <a:xfrm>
            <a:off x="971600" y="373306"/>
            <a:ext cx="7776864" cy="489364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(B)</a:t>
            </a:r>
            <a:r>
              <a:rPr kumimoji="1" lang="en-US" altLang="zh-HK" sz="2400" b="1"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Negative </a:t>
            </a: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Comments</a:t>
            </a:r>
            <a:endParaRPr kumimoji="1" lang="en-US" altLang="zh-HK" sz="2400" dirty="0" smtClean="0">
              <a:latin typeface="Arial Unicode MS" pitchFamily="34" charset="-120"/>
              <a:ea typeface="Arial Unicode MS" pitchFamily="34" charset="-120"/>
              <a:cs typeface="Arial Unicode MS" pitchFamily="34" charset="-120"/>
            </a:endParaRPr>
          </a:p>
          <a:p>
            <a:pPr marL="989013" indent="-457200" algn="just" eaLnBrk="0" fontAlgn="base" hangingPunct="0">
              <a:spcBef>
                <a:spcPct val="0"/>
              </a:spcBef>
              <a:spcAft>
                <a:spcPct val="0"/>
              </a:spcAft>
            </a:pPr>
            <a:endParaRPr kumimoji="1" lang="en-US" altLang="zh-TW" sz="2400" dirty="0" smtClean="0">
              <a:latin typeface="Arial Unicode MS" pitchFamily="34" charset="-120"/>
              <a:ea typeface="Arial Unicode MS" pitchFamily="34" charset="-120"/>
              <a:cs typeface="Arial Unicode MS" pitchFamily="34" charset="-120"/>
            </a:endParaRPr>
          </a:p>
          <a:p>
            <a:pPr marL="989013" indent="-457200" algn="just" eaLnBrk="0" fontAlgn="base" hangingPunct="0">
              <a:spcBef>
                <a:spcPct val="0"/>
              </a:spcBef>
              <a:spcAft>
                <a:spcPct val="0"/>
              </a:spcAft>
            </a:pPr>
            <a:r>
              <a:rPr kumimoji="1" lang="en-US" altLang="zh-TW" sz="2400" dirty="0" smtClean="0">
                <a:latin typeface="Arial Unicode MS" pitchFamily="34" charset="-120"/>
                <a:ea typeface="Arial Unicode MS" pitchFamily="34" charset="-120"/>
                <a:cs typeface="Arial Unicode MS" pitchFamily="34" charset="-120"/>
              </a:rPr>
              <a:t>12.</a:t>
            </a:r>
            <a:r>
              <a:rPr lang="en-US" altLang="zh-TW" sz="2400" dirty="0" smtClean="0">
                <a:latin typeface="Arial Unicode MS" pitchFamily="34" charset="-120"/>
                <a:ea typeface="Arial Unicode MS" pitchFamily="34" charset="-120"/>
                <a:cs typeface="Arial Unicode MS" pitchFamily="34" charset="-120"/>
              </a:rPr>
              <a:t>The writers do not spend a large portion of passage in the main theory “Customer Relationship Management” but put most of their efforts on calculating the value to invest or to save the existing customer from the competitor. </a:t>
            </a:r>
          </a:p>
          <a:p>
            <a:pPr marL="989013" indent="-457200" algn="just" eaLnBrk="0" fontAlgn="base" hangingPunct="0">
              <a:spcBef>
                <a:spcPct val="0"/>
              </a:spcBef>
              <a:spcAft>
                <a:spcPct val="0"/>
              </a:spcAft>
            </a:pPr>
            <a:endParaRPr kumimoji="1" lang="en-US" altLang="zh-TW" sz="2400" dirty="0" smtClean="0">
              <a:latin typeface="Arial Unicode MS" pitchFamily="34" charset="-120"/>
              <a:ea typeface="Arial Unicode MS" pitchFamily="34" charset="-120"/>
              <a:cs typeface="Arial Unicode MS" pitchFamily="34" charset="-120"/>
            </a:endParaRPr>
          </a:p>
          <a:p>
            <a:pPr marL="989013" indent="-457200" algn="just" eaLnBrk="0" fontAlgn="base" hangingPunct="0">
              <a:spcBef>
                <a:spcPct val="0"/>
              </a:spcBef>
              <a:spcAft>
                <a:spcPct val="0"/>
              </a:spcAft>
            </a:pPr>
            <a:r>
              <a:rPr kumimoji="1" lang="en-US" altLang="zh-TW" sz="2400" dirty="0" smtClean="0">
                <a:latin typeface="Arial Unicode MS" pitchFamily="34" charset="-120"/>
                <a:ea typeface="Arial Unicode MS" pitchFamily="34" charset="-120"/>
                <a:cs typeface="Arial Unicode MS" pitchFamily="34" charset="-120"/>
              </a:rPr>
              <a:t>13.</a:t>
            </a:r>
            <a:r>
              <a:rPr lang="en-US" altLang="zh-TW" sz="2400" dirty="0" smtClean="0">
                <a:latin typeface="Arial Unicode MS" pitchFamily="34" charset="-120"/>
                <a:ea typeface="Arial Unicode MS" pitchFamily="34" charset="-120"/>
                <a:cs typeface="Arial Unicode MS" pitchFamily="34" charset="-120"/>
              </a:rPr>
              <a:t>The literature review has not been studied enough by the writers, they just simply quoting the term and put the in-text reference to address the authors, e.g. line 5 of the Introduction on page 555.</a:t>
            </a:r>
            <a:endParaRPr kumimoji="1" lang="en-US" altLang="zh-TW" sz="2400" dirty="0" smtClean="0">
              <a:latin typeface="Arial Unicode MS" pitchFamily="34" charset="-120"/>
              <a:ea typeface="Arial Unicode MS" pitchFamily="34" charset="-120"/>
              <a:cs typeface="Arial Unicode MS" pitchFamily="34" charset="-120"/>
            </a:endParaRPr>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15</a:t>
            </a:fld>
            <a:endParaRPr lang="zh-TW"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2049" name="Rectangle 1"/>
          <p:cNvSpPr>
            <a:spLocks noChangeArrowheads="1"/>
          </p:cNvSpPr>
          <p:nvPr/>
        </p:nvSpPr>
        <p:spPr bwMode="auto">
          <a:xfrm>
            <a:off x="971600" y="557974"/>
            <a:ext cx="7776864" cy="452431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(B)</a:t>
            </a:r>
            <a:r>
              <a:rPr kumimoji="1" lang="en-US" altLang="zh-HK" sz="2400" b="1"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Negative </a:t>
            </a: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Comments</a:t>
            </a:r>
          </a:p>
          <a:p>
            <a:pPr marL="0" marR="0" lvl="0" indent="0" algn="just" defTabSz="914400" rtl="0" eaLnBrk="0" fontAlgn="base" latinLnBrk="0" hangingPunct="0">
              <a:lnSpc>
                <a:spcPct val="100000"/>
              </a:lnSpc>
              <a:spcBef>
                <a:spcPct val="0"/>
              </a:spcBef>
              <a:spcAft>
                <a:spcPct val="0"/>
              </a:spcAft>
              <a:buClrTx/>
              <a:buSzTx/>
              <a:tabLst/>
            </a:pPr>
            <a:endParaRPr kumimoji="1" lang="en-US" altLang="zh-HK" sz="2400" b="1" dirty="0" smtClean="0">
              <a:latin typeface="Arial Unicode MS" pitchFamily="34" charset="-120"/>
              <a:ea typeface="Arial Unicode MS" pitchFamily="34" charset="-120"/>
              <a:cs typeface="Arial Unicode MS" pitchFamily="34" charset="-120"/>
            </a:endParaRPr>
          </a:p>
          <a:p>
            <a:pPr marL="989013" lvl="1" indent="-531813" algn="just" eaLnBrk="0" fontAlgn="base" hangingPunct="0">
              <a:spcBef>
                <a:spcPct val="0"/>
              </a:spcBef>
              <a:spcAft>
                <a:spcPct val="0"/>
              </a:spcAft>
            </a:pPr>
            <a:r>
              <a:rPr kumimoji="1" lang="en-US" altLang="zh-HK" sz="2400" dirty="0" smtClean="0">
                <a:latin typeface="Arial Unicode MS" pitchFamily="34" charset="-120"/>
                <a:ea typeface="Arial Unicode MS" pitchFamily="34" charset="-120"/>
                <a:cs typeface="Arial Unicode MS" pitchFamily="34" charset="-120"/>
              </a:rPr>
              <a:t>14. </a:t>
            </a:r>
            <a:r>
              <a:rPr lang="en-US" altLang="zh-TW" sz="2400" dirty="0" smtClean="0">
                <a:latin typeface="Arial Unicode MS" pitchFamily="34" charset="-120"/>
                <a:ea typeface="Arial Unicode MS" pitchFamily="34" charset="-120"/>
                <a:cs typeface="Arial Unicode MS" pitchFamily="34" charset="-120"/>
              </a:rPr>
              <a:t>The literature review in this paper is relatively of small portion which has been included in the Introduction part and considered improper.  </a:t>
            </a:r>
          </a:p>
          <a:p>
            <a:pPr marL="989013" lvl="1" indent="-531813" algn="just" eaLnBrk="0" fontAlgn="base" hangingPunct="0">
              <a:spcBef>
                <a:spcPct val="0"/>
              </a:spcBef>
              <a:spcAft>
                <a:spcPct val="0"/>
              </a:spcAft>
            </a:pPr>
            <a:endParaRPr lang="en-US" altLang="zh-TW" sz="2400" dirty="0" smtClean="0">
              <a:latin typeface="Arial Unicode MS" pitchFamily="34" charset="-120"/>
              <a:ea typeface="Arial Unicode MS" pitchFamily="34" charset="-120"/>
              <a:cs typeface="Arial Unicode MS" pitchFamily="34" charset="-120"/>
            </a:endParaRPr>
          </a:p>
          <a:p>
            <a:pPr marL="989013" lvl="1" indent="-531813" algn="just" eaLnBrk="0" fontAlgn="base" hangingPunct="0">
              <a:spcBef>
                <a:spcPct val="0"/>
              </a:spcBef>
              <a:spcAft>
                <a:spcPct val="0"/>
              </a:spcAft>
            </a:pPr>
            <a:r>
              <a:rPr lang="en-US" altLang="zh-TW" sz="2400" dirty="0" smtClean="0">
                <a:latin typeface="Arial Unicode MS" pitchFamily="34" charset="-120"/>
                <a:ea typeface="Arial Unicode MS" pitchFamily="34" charset="-120"/>
                <a:cs typeface="Arial Unicode MS" pitchFamily="34" charset="-120"/>
              </a:rPr>
              <a:t>15. The Introduction section of the paper is too long and does not perform its intended function to draw the attention of the readers and pinpoint the research work on certain subjects/areas within a short period of time.  </a:t>
            </a:r>
            <a:endParaRPr lang="zh-TW" altLang="zh-TW" sz="2400" dirty="0" smtClean="0">
              <a:latin typeface="Arial Unicode MS" pitchFamily="34" charset="-120"/>
              <a:ea typeface="Arial Unicode MS" pitchFamily="34" charset="-120"/>
              <a:cs typeface="Arial Unicode MS" pitchFamily="34" charset="-120"/>
            </a:endParaRPr>
          </a:p>
          <a:p>
            <a:pPr marL="0" marR="0" lvl="0" indent="0" algn="l" defTabSz="914400" rtl="0" eaLnBrk="0" fontAlgn="base" latinLnBrk="0" hangingPunct="0">
              <a:lnSpc>
                <a:spcPct val="100000"/>
              </a:lnSpc>
              <a:spcBef>
                <a:spcPct val="0"/>
              </a:spcBef>
              <a:spcAft>
                <a:spcPct val="0"/>
              </a:spcAft>
              <a:buClrTx/>
              <a:buSzTx/>
              <a:tabLst/>
            </a:pPr>
            <a:endParaRPr kumimoji="1" lang="en-US" altLang="zh-HK" sz="2400" dirty="0" smtClean="0">
              <a:latin typeface="Arial Unicode MS" pitchFamily="34" charset="-120"/>
              <a:ea typeface="Arial Unicode MS" pitchFamily="34" charset="-120"/>
              <a:cs typeface="Arial Unicode MS" pitchFamily="34" charset="-120"/>
            </a:endParaRPr>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16</a:t>
            </a:fld>
            <a:endParaRPr lang="zh-TW"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2049" name="Rectangle 1"/>
          <p:cNvSpPr>
            <a:spLocks noChangeArrowheads="1"/>
          </p:cNvSpPr>
          <p:nvPr/>
        </p:nvSpPr>
        <p:spPr bwMode="auto">
          <a:xfrm>
            <a:off x="971600" y="373309"/>
            <a:ext cx="7776864" cy="489364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(B)</a:t>
            </a:r>
            <a:r>
              <a:rPr kumimoji="1" lang="en-US" altLang="zh-HK" sz="2400" b="1"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Negative </a:t>
            </a: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Comments</a:t>
            </a:r>
          </a:p>
          <a:p>
            <a:pPr marL="0" marR="0" lvl="0" indent="0" algn="l" defTabSz="914400" rtl="0" eaLnBrk="0" fontAlgn="base" latinLnBrk="0" hangingPunct="0">
              <a:lnSpc>
                <a:spcPct val="100000"/>
              </a:lnSpc>
              <a:spcBef>
                <a:spcPct val="0"/>
              </a:spcBef>
              <a:spcAft>
                <a:spcPct val="0"/>
              </a:spcAft>
              <a:buClrTx/>
              <a:buSzTx/>
              <a:tabLst/>
            </a:pPr>
            <a:endParaRPr kumimoji="1" lang="en-US" altLang="zh-HK" sz="2400" b="1" dirty="0" smtClean="0">
              <a:latin typeface="Arial Unicode MS" pitchFamily="34" charset="-120"/>
              <a:ea typeface="Arial Unicode MS" pitchFamily="34" charset="-120"/>
              <a:cs typeface="Arial Unicode MS" pitchFamily="34" charset="-120"/>
            </a:endParaRPr>
          </a:p>
          <a:p>
            <a:pPr marL="989013" lvl="1" indent="-531813" algn="just" eaLnBrk="0" fontAlgn="base" hangingPunct="0">
              <a:spcBef>
                <a:spcPct val="0"/>
              </a:spcBef>
              <a:spcAft>
                <a:spcPct val="0"/>
              </a:spcAft>
            </a:pPr>
            <a:r>
              <a:rPr kumimoji="1" lang="en-US" altLang="zh-HK" sz="2400" dirty="0" smtClean="0">
                <a:latin typeface="Arial Unicode MS" pitchFamily="34" charset="-120"/>
                <a:ea typeface="Arial Unicode MS" pitchFamily="34" charset="-120"/>
                <a:cs typeface="Arial Unicode MS" pitchFamily="34" charset="-120"/>
              </a:rPr>
              <a:t>16. T</a:t>
            </a:r>
            <a:r>
              <a:rPr lang="en-US" altLang="zh-TW" sz="2400" dirty="0" smtClean="0">
                <a:latin typeface="Arial Unicode MS" pitchFamily="34" charset="-120"/>
                <a:ea typeface="Arial Unicode MS" pitchFamily="34" charset="-120"/>
                <a:cs typeface="Arial Unicode MS" pitchFamily="34" charset="-120"/>
              </a:rPr>
              <a:t>he writers seem setting the questions only for internal reference but not target to obtain the information from external customers.  E.g. “</a:t>
            </a:r>
            <a:r>
              <a:rPr lang="en-US" altLang="zh-TW" sz="2400" i="1" dirty="0" smtClean="0">
                <a:latin typeface="Arial Unicode MS" pitchFamily="34" charset="-120"/>
                <a:ea typeface="Arial Unicode MS" pitchFamily="34" charset="-120"/>
                <a:cs typeface="Arial Unicode MS" pitchFamily="34" charset="-120"/>
              </a:rPr>
              <a:t>Which customer should a firm target with its greatest retention efforts?</a:t>
            </a:r>
            <a:r>
              <a:rPr lang="en-US" altLang="zh-TW" sz="2400" dirty="0" smtClean="0">
                <a:latin typeface="Arial Unicode MS" pitchFamily="34" charset="-120"/>
                <a:ea typeface="Arial Unicode MS" pitchFamily="34" charset="-120"/>
                <a:cs typeface="Arial Unicode MS" pitchFamily="34" charset="-120"/>
              </a:rPr>
              <a:t>” &amp; “</a:t>
            </a:r>
            <a:r>
              <a:rPr lang="en-US" altLang="zh-TW" sz="2400" i="1" dirty="0" smtClean="0">
                <a:latin typeface="Arial Unicode MS" pitchFamily="34" charset="-120"/>
                <a:ea typeface="Arial Unicode MS" pitchFamily="34" charset="-120"/>
                <a:cs typeface="Arial Unicode MS" pitchFamily="34" charset="-120"/>
              </a:rPr>
              <a:t>Which customers of a firm would be the target of strongest incentives to switch from the competitor</a:t>
            </a:r>
            <a:r>
              <a:rPr lang="en-US" altLang="zh-TW" sz="2400" dirty="0" smtClean="0">
                <a:latin typeface="Arial Unicode MS" pitchFamily="34" charset="-120"/>
                <a:ea typeface="Arial Unicode MS" pitchFamily="34" charset="-120"/>
                <a:cs typeface="Arial Unicode MS" pitchFamily="34" charset="-120"/>
              </a:rPr>
              <a:t>?”.  </a:t>
            </a:r>
          </a:p>
          <a:p>
            <a:pPr marL="989013" lvl="1" indent="-531813" algn="just" eaLnBrk="0" fontAlgn="base" hangingPunct="0">
              <a:spcBef>
                <a:spcPct val="0"/>
              </a:spcBef>
              <a:spcAft>
                <a:spcPct val="0"/>
              </a:spcAft>
            </a:pPr>
            <a:r>
              <a:rPr lang="en-US" altLang="zh-TW" sz="2400" dirty="0" smtClean="0">
                <a:latin typeface="Arial Unicode MS" pitchFamily="34" charset="-120"/>
                <a:ea typeface="Arial Unicode MS" pitchFamily="34" charset="-120"/>
                <a:cs typeface="Arial Unicode MS" pitchFamily="34" charset="-120"/>
              </a:rPr>
              <a:t>      These kind of questions are solely for internal use but not open to customers and therefore the research questions have not been properly set according to the research gap content. </a:t>
            </a:r>
            <a:endParaRPr kumimoji="1" lang="en-US" altLang="zh-HK" sz="2400" dirty="0" smtClean="0">
              <a:latin typeface="Arial Unicode MS" pitchFamily="34" charset="-120"/>
              <a:ea typeface="Arial Unicode MS" pitchFamily="34" charset="-120"/>
              <a:cs typeface="Arial Unicode MS" pitchFamily="34" charset="-120"/>
            </a:endParaRPr>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17</a:t>
            </a:fld>
            <a:endParaRPr lang="zh-TW"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2049" name="Rectangle 1"/>
          <p:cNvSpPr>
            <a:spLocks noChangeArrowheads="1"/>
          </p:cNvSpPr>
          <p:nvPr/>
        </p:nvSpPr>
        <p:spPr bwMode="auto">
          <a:xfrm>
            <a:off x="971600" y="476672"/>
            <a:ext cx="7776864" cy="489364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(B)</a:t>
            </a:r>
            <a:r>
              <a:rPr kumimoji="1" lang="en-US" altLang="zh-HK" sz="2400" b="1"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Negative </a:t>
            </a: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Comments</a:t>
            </a:r>
          </a:p>
          <a:p>
            <a:pPr marL="0" marR="0" lvl="0" indent="0" algn="just" defTabSz="914400" rtl="0" eaLnBrk="0" fontAlgn="base" latinLnBrk="0" hangingPunct="0">
              <a:lnSpc>
                <a:spcPct val="100000"/>
              </a:lnSpc>
              <a:spcBef>
                <a:spcPct val="0"/>
              </a:spcBef>
              <a:spcAft>
                <a:spcPct val="0"/>
              </a:spcAft>
              <a:buClrTx/>
              <a:buSzTx/>
              <a:tabLst/>
            </a:pPr>
            <a:endParaRPr kumimoji="1" lang="en-US" altLang="zh-HK" sz="2400" b="1" dirty="0" smtClean="0">
              <a:latin typeface="Arial Unicode MS" pitchFamily="34" charset="-120"/>
              <a:ea typeface="Arial Unicode MS" pitchFamily="34" charset="-120"/>
              <a:cs typeface="Arial Unicode MS" pitchFamily="34" charset="-120"/>
            </a:endParaRPr>
          </a:p>
          <a:p>
            <a:pPr marL="1077913" lvl="1" indent="-546100" algn="just" eaLnBrk="0" fontAlgn="base" hangingPunct="0">
              <a:spcBef>
                <a:spcPct val="0"/>
              </a:spcBef>
              <a:spcAft>
                <a:spcPct val="0"/>
              </a:spcAft>
            </a:pPr>
            <a:r>
              <a:rPr lang="en-US" altLang="zh-HK" sz="2400" dirty="0" smtClean="0">
                <a:latin typeface="Arial Unicode MS" pitchFamily="34" charset="-120"/>
                <a:ea typeface="Arial Unicode MS" pitchFamily="34" charset="-120"/>
                <a:cs typeface="Arial Unicode MS" pitchFamily="34" charset="-120"/>
              </a:rPr>
              <a:t>17. Res</a:t>
            </a:r>
            <a:r>
              <a:rPr lang="en-US" altLang="zh-TW" sz="2400" dirty="0" smtClean="0">
                <a:latin typeface="Arial Unicode MS" pitchFamily="34" charset="-120"/>
                <a:ea typeface="Arial Unicode MS" pitchFamily="34" charset="-120"/>
                <a:cs typeface="Arial Unicode MS" pitchFamily="34" charset="-120"/>
              </a:rPr>
              <a:t>earch methodologies via the traditional quantitative and/or qualitative research methods had not be used.  This implies the level of confidence on the reliability and validity issues of the research work via the 7 propositions are relatively low. </a:t>
            </a:r>
          </a:p>
          <a:p>
            <a:pPr marL="1077913" lvl="1" indent="-546100" algn="just" eaLnBrk="0" fontAlgn="base" hangingPunct="0">
              <a:spcBef>
                <a:spcPct val="0"/>
              </a:spcBef>
              <a:spcAft>
                <a:spcPct val="0"/>
              </a:spcAft>
              <a:buAutoNum type="arabicPeriod" startAt="15"/>
            </a:pPr>
            <a:endParaRPr lang="en-US" altLang="zh-TW" sz="2400" dirty="0" smtClean="0">
              <a:latin typeface="Arial Unicode MS" pitchFamily="34" charset="-120"/>
              <a:ea typeface="Arial Unicode MS" pitchFamily="34" charset="-120"/>
              <a:cs typeface="Arial Unicode MS" pitchFamily="34" charset="-120"/>
            </a:endParaRPr>
          </a:p>
          <a:p>
            <a:pPr marL="1077913" lvl="1" indent="-546100" algn="just" eaLnBrk="0" fontAlgn="base" hangingPunct="0">
              <a:spcBef>
                <a:spcPct val="0"/>
              </a:spcBef>
              <a:spcAft>
                <a:spcPct val="0"/>
              </a:spcAft>
            </a:pPr>
            <a:r>
              <a:rPr lang="en-US" altLang="zh-TW" sz="2400" dirty="0" smtClean="0">
                <a:latin typeface="Arial Unicode MS" pitchFamily="34" charset="-120"/>
                <a:ea typeface="Arial Unicode MS" pitchFamily="34" charset="-120"/>
                <a:cs typeface="Arial Unicode MS" pitchFamily="34" charset="-120"/>
              </a:rPr>
              <a:t>18. The sample size of choosing one customer for each proposition via simulation game is subject to challenges.</a:t>
            </a:r>
          </a:p>
          <a:p>
            <a:pPr marL="1077913" lvl="1" indent="-546100" eaLnBrk="0" fontAlgn="base" hangingPunct="0">
              <a:spcBef>
                <a:spcPct val="0"/>
              </a:spcBef>
              <a:spcAft>
                <a:spcPct val="0"/>
              </a:spcAft>
            </a:pPr>
            <a:endParaRPr lang="en-US" altLang="zh-TW" sz="2400" dirty="0" smtClean="0"/>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18</a:t>
            </a:fld>
            <a:endParaRPr lang="zh-TW"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2049" name="Rectangle 1"/>
          <p:cNvSpPr>
            <a:spLocks noChangeArrowheads="1"/>
          </p:cNvSpPr>
          <p:nvPr/>
        </p:nvSpPr>
        <p:spPr bwMode="auto">
          <a:xfrm>
            <a:off x="971600" y="373310"/>
            <a:ext cx="7776864" cy="489364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(B)</a:t>
            </a:r>
            <a:r>
              <a:rPr kumimoji="1" lang="en-US" altLang="zh-HK" sz="2400" b="1"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Negative </a:t>
            </a: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Comments</a:t>
            </a:r>
          </a:p>
          <a:p>
            <a:pPr marL="1077913" lvl="1" indent="-546100" eaLnBrk="0" fontAlgn="base" hangingPunct="0">
              <a:spcBef>
                <a:spcPct val="0"/>
              </a:spcBef>
              <a:spcAft>
                <a:spcPct val="0"/>
              </a:spcAft>
            </a:pPr>
            <a:endParaRPr lang="en-US" altLang="zh-TW" sz="2400" dirty="0" smtClean="0"/>
          </a:p>
          <a:p>
            <a:pPr marL="1077913" lvl="1" indent="-546100" algn="just" eaLnBrk="0" fontAlgn="base" hangingPunct="0">
              <a:spcBef>
                <a:spcPct val="0"/>
              </a:spcBef>
              <a:spcAft>
                <a:spcPct val="0"/>
              </a:spcAft>
            </a:pPr>
            <a:r>
              <a:rPr lang="en-US" altLang="zh-TW" sz="2400" dirty="0" smtClean="0">
                <a:latin typeface="Arial Unicode MS" pitchFamily="34" charset="-120"/>
                <a:ea typeface="Arial Unicode MS" pitchFamily="34" charset="-120"/>
                <a:cs typeface="Arial Unicode MS" pitchFamily="34" charset="-120"/>
              </a:rPr>
              <a:t>19. The research ethic, e.g. stating the background and criteria in choosing the one customer for completing the game; is missing or difficult to find throughout the content of the research paper.</a:t>
            </a:r>
          </a:p>
          <a:p>
            <a:pPr marL="1077913" lvl="1" indent="-546100" algn="just" eaLnBrk="0" fontAlgn="base" hangingPunct="0">
              <a:spcBef>
                <a:spcPct val="0"/>
              </a:spcBef>
              <a:spcAft>
                <a:spcPct val="0"/>
              </a:spcAft>
            </a:pPr>
            <a:endParaRPr lang="en-US" altLang="zh-TW" sz="2400" dirty="0" smtClean="0">
              <a:latin typeface="Arial Unicode MS" pitchFamily="34" charset="-120"/>
              <a:ea typeface="Arial Unicode MS" pitchFamily="34" charset="-120"/>
              <a:cs typeface="Arial Unicode MS" pitchFamily="34" charset="-120"/>
            </a:endParaRPr>
          </a:p>
          <a:p>
            <a:pPr marL="1077913" lvl="1" indent="-546100" algn="just" eaLnBrk="0" fontAlgn="base" hangingPunct="0">
              <a:spcBef>
                <a:spcPct val="0"/>
              </a:spcBef>
              <a:spcAft>
                <a:spcPct val="0"/>
              </a:spcAft>
            </a:pPr>
            <a:r>
              <a:rPr lang="en-US" altLang="zh-TW" sz="2400" dirty="0" smtClean="0">
                <a:latin typeface="Arial Unicode MS" pitchFamily="34" charset="-120"/>
                <a:ea typeface="Arial Unicode MS" pitchFamily="34" charset="-120"/>
                <a:cs typeface="Arial Unicode MS" pitchFamily="34" charset="-120"/>
              </a:rPr>
              <a:t>20. The clarity of the whole piece of research work is not articulated enough to give the readers a clear picture and concepts toward the subject matter.</a:t>
            </a:r>
          </a:p>
          <a:p>
            <a:pPr marL="1077913" lvl="1" indent="-546100" eaLnBrk="0" fontAlgn="base" hangingPunct="0">
              <a:spcBef>
                <a:spcPct val="0"/>
              </a:spcBef>
              <a:spcAft>
                <a:spcPct val="0"/>
              </a:spcAft>
            </a:pPr>
            <a:endParaRPr lang="en-US" altLang="zh-TW" sz="2400" dirty="0" smtClean="0"/>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19</a:t>
            </a:fld>
            <a:endParaRPr lang="zh-TW"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2049" name="Rectangle 1"/>
          <p:cNvSpPr>
            <a:spLocks noChangeArrowheads="1"/>
          </p:cNvSpPr>
          <p:nvPr/>
        </p:nvSpPr>
        <p:spPr bwMode="auto">
          <a:xfrm>
            <a:off x="971600" y="742637"/>
            <a:ext cx="7776864" cy="415498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(B)</a:t>
            </a:r>
            <a:r>
              <a:rPr kumimoji="1" lang="en-US" altLang="zh-HK" sz="2400" b="1"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Negative </a:t>
            </a: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Comments</a:t>
            </a:r>
          </a:p>
          <a:p>
            <a:pPr marL="1077913" lvl="1" indent="-546100" algn="just" eaLnBrk="0" fontAlgn="base" hangingPunct="0">
              <a:spcBef>
                <a:spcPct val="0"/>
              </a:spcBef>
              <a:spcAft>
                <a:spcPct val="0"/>
              </a:spcAft>
            </a:pPr>
            <a:endParaRPr lang="en-US" altLang="zh-TW" sz="2400" dirty="0" smtClean="0">
              <a:latin typeface="Arial Unicode MS" pitchFamily="34" charset="-120"/>
              <a:ea typeface="Arial Unicode MS" pitchFamily="34" charset="-120"/>
              <a:cs typeface="Arial Unicode MS" pitchFamily="34" charset="-120"/>
            </a:endParaRPr>
          </a:p>
          <a:p>
            <a:pPr marL="1077913" lvl="1" indent="-546100" algn="just" eaLnBrk="0" fontAlgn="base" hangingPunct="0">
              <a:spcBef>
                <a:spcPct val="0"/>
              </a:spcBef>
              <a:spcAft>
                <a:spcPct val="0"/>
              </a:spcAft>
            </a:pPr>
            <a:r>
              <a:rPr lang="en-US" altLang="zh-TW" sz="2400" dirty="0" smtClean="0"/>
              <a:t>  </a:t>
            </a:r>
          </a:p>
          <a:p>
            <a:pPr marL="1160463" lvl="1" indent="-628650" algn="just" eaLnBrk="0" fontAlgn="base" hangingPunct="0">
              <a:spcBef>
                <a:spcPct val="0"/>
              </a:spcBef>
              <a:spcAft>
                <a:spcPct val="0"/>
              </a:spcAft>
            </a:pPr>
            <a:r>
              <a:rPr lang="en-US" altLang="zh-TW" sz="2400" dirty="0" smtClean="0">
                <a:latin typeface="Arial Unicode MS" pitchFamily="34" charset="-120"/>
                <a:ea typeface="Arial Unicode MS" pitchFamily="34" charset="-120"/>
                <a:cs typeface="Arial Unicode MS" pitchFamily="34" charset="-120"/>
              </a:rPr>
              <a:t>21. The command of proper English usage and  academic expression shall have rooms for improvement for an academic research paper.</a:t>
            </a:r>
          </a:p>
          <a:p>
            <a:pPr marL="1077913" lvl="1" indent="-546100" algn="just" eaLnBrk="0" fontAlgn="base" hangingPunct="0">
              <a:spcBef>
                <a:spcPct val="0"/>
              </a:spcBef>
              <a:spcAft>
                <a:spcPct val="0"/>
              </a:spcAft>
            </a:pPr>
            <a:endParaRPr lang="en-US" altLang="zh-TW" sz="2400" dirty="0" smtClean="0">
              <a:latin typeface="Arial Unicode MS" pitchFamily="34" charset="-120"/>
              <a:ea typeface="Arial Unicode MS" pitchFamily="34" charset="-120"/>
              <a:cs typeface="Arial Unicode MS" pitchFamily="34" charset="-120"/>
            </a:endParaRPr>
          </a:p>
          <a:p>
            <a:pPr marL="1160463" lvl="1" indent="-628650" algn="just" eaLnBrk="0" fontAlgn="base" hangingPunct="0">
              <a:spcBef>
                <a:spcPct val="0"/>
              </a:spcBef>
              <a:spcAft>
                <a:spcPct val="0"/>
              </a:spcAft>
            </a:pPr>
            <a:r>
              <a:rPr lang="en-US" altLang="zh-TW" sz="2400" dirty="0" smtClean="0">
                <a:latin typeface="Arial Unicode MS" pitchFamily="34" charset="-120"/>
                <a:ea typeface="Arial Unicode MS" pitchFamily="34" charset="-120"/>
                <a:cs typeface="Arial Unicode MS" pitchFamily="34" charset="-120"/>
              </a:rPr>
              <a:t>22. There is no theoretical contributions and  managerial implications can be found in the research paper, this will limit or even lower the value of the research work.</a:t>
            </a:r>
            <a:endParaRPr kumimoji="1" lang="en-US" altLang="zh-HK" sz="2400" dirty="0" smtClean="0">
              <a:latin typeface="Arial Unicode MS" pitchFamily="34" charset="-120"/>
              <a:ea typeface="Arial Unicode MS" pitchFamily="34" charset="-120"/>
              <a:cs typeface="Arial Unicode MS" pitchFamily="34" charset="-120"/>
            </a:endParaRPr>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20</a:t>
            </a:fld>
            <a:endParaRPr lang="zh-TW"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2049" name="Rectangle 1"/>
          <p:cNvSpPr>
            <a:spLocks noChangeArrowheads="1"/>
          </p:cNvSpPr>
          <p:nvPr/>
        </p:nvSpPr>
        <p:spPr bwMode="auto">
          <a:xfrm>
            <a:off x="971600" y="548680"/>
            <a:ext cx="7776864" cy="489364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(B)</a:t>
            </a:r>
            <a:r>
              <a:rPr kumimoji="1" lang="en-US" altLang="zh-HK" sz="2400" b="1" i="0" u="none" strike="noStrike" cap="none" normalizeH="0" dirty="0" smtClean="0">
                <a:ln>
                  <a:noFill/>
                </a:ln>
                <a:solidFill>
                  <a:schemeClr val="tx1"/>
                </a:solidFill>
                <a:effectLst/>
                <a:latin typeface="Arial Unicode MS" pitchFamily="34" charset="-120"/>
                <a:ea typeface="Arial Unicode MS" pitchFamily="34" charset="-120"/>
                <a:cs typeface="Arial Unicode MS" pitchFamily="34" charset="-120"/>
              </a:rPr>
              <a:t> Negative </a:t>
            </a:r>
            <a:r>
              <a:rPr kumimoji="1" lang="en-US" altLang="zh-HK" sz="2400" b="1" i="0" u="none" strike="noStrike" cap="none" normalizeH="0" baseline="0" dirty="0" smtClean="0">
                <a:ln>
                  <a:noFill/>
                </a:ln>
                <a:solidFill>
                  <a:schemeClr val="tx1"/>
                </a:solidFill>
                <a:effectLst/>
                <a:latin typeface="Arial Unicode MS" pitchFamily="34" charset="-120"/>
                <a:ea typeface="Arial Unicode MS" pitchFamily="34" charset="-120"/>
                <a:cs typeface="Arial Unicode MS" pitchFamily="34" charset="-120"/>
              </a:rPr>
              <a:t>Comments</a:t>
            </a:r>
          </a:p>
          <a:p>
            <a:pPr marL="1077913" lvl="1" indent="-546100" algn="just" eaLnBrk="0" fontAlgn="base" hangingPunct="0">
              <a:spcBef>
                <a:spcPct val="0"/>
              </a:spcBef>
              <a:spcAft>
                <a:spcPct val="0"/>
              </a:spcAft>
            </a:pPr>
            <a:endParaRPr lang="en-US" altLang="zh-TW" sz="2400" dirty="0" smtClean="0">
              <a:latin typeface="Arial Unicode MS" pitchFamily="34" charset="-120"/>
              <a:ea typeface="Arial Unicode MS" pitchFamily="34" charset="-120"/>
              <a:cs typeface="Arial Unicode MS" pitchFamily="34" charset="-120"/>
            </a:endParaRPr>
          </a:p>
          <a:p>
            <a:pPr marL="1077913" lvl="1" indent="-546100" algn="just" eaLnBrk="0" fontAlgn="base" hangingPunct="0">
              <a:spcBef>
                <a:spcPct val="0"/>
              </a:spcBef>
              <a:spcAft>
                <a:spcPct val="0"/>
              </a:spcAft>
            </a:pPr>
            <a:r>
              <a:rPr lang="en-US" altLang="zh-TW" sz="2400" dirty="0" smtClean="0">
                <a:latin typeface="Arial Unicode MS" pitchFamily="34" charset="-120"/>
                <a:ea typeface="Arial Unicode MS" pitchFamily="34" charset="-120"/>
                <a:cs typeface="Arial Unicode MS" pitchFamily="34" charset="-120"/>
              </a:rPr>
              <a:t>23. The bibliography at the latter part of the research paper is strange.  The writers put an in-depth introduction of the writers together with some others research fellows (to be confirmed) whose names are not appeared in the whole research paper.  This practice is not a proper way to show respect to the contributors of the research works.</a:t>
            </a:r>
          </a:p>
          <a:p>
            <a:pPr marL="1077913" lvl="1" indent="-546100" algn="just" eaLnBrk="0" fontAlgn="base" hangingPunct="0">
              <a:spcBef>
                <a:spcPct val="0"/>
              </a:spcBef>
              <a:spcAft>
                <a:spcPct val="0"/>
              </a:spcAft>
            </a:pPr>
            <a:endParaRPr kumimoji="1" lang="en-US" altLang="zh-HK" sz="2400" dirty="0" smtClean="0">
              <a:latin typeface="Arial Unicode MS" pitchFamily="34" charset="-120"/>
              <a:ea typeface="Arial Unicode MS" pitchFamily="34" charset="-120"/>
              <a:cs typeface="Arial Unicode MS" pitchFamily="34" charset="-120"/>
            </a:endParaRPr>
          </a:p>
          <a:p>
            <a:pPr marL="1077913" lvl="1" indent="-546100" algn="ctr" eaLnBrk="0" fontAlgn="base" hangingPunct="0">
              <a:spcBef>
                <a:spcPct val="0"/>
              </a:spcBef>
              <a:spcAft>
                <a:spcPct val="0"/>
              </a:spcAft>
            </a:pPr>
            <a:r>
              <a:rPr kumimoji="1" lang="en-US" altLang="zh-HK" sz="2400" b="1" dirty="0" smtClean="0">
                <a:latin typeface="Arial Unicode MS" pitchFamily="34" charset="-120"/>
                <a:ea typeface="Arial Unicode MS" pitchFamily="34" charset="-120"/>
                <a:cs typeface="Arial Unicode MS" pitchFamily="34" charset="-120"/>
              </a:rPr>
              <a:t>- End -</a:t>
            </a:r>
            <a:endParaRPr kumimoji="1" lang="en-US" altLang="zh-HK" sz="2400" dirty="0" smtClean="0">
              <a:latin typeface="Arial Unicode MS" pitchFamily="34" charset="-120"/>
              <a:ea typeface="Arial Unicode MS" pitchFamily="34" charset="-120"/>
              <a:cs typeface="Arial Unicode MS" pitchFamily="34" charset="-120"/>
            </a:endParaRPr>
          </a:p>
          <a:p>
            <a:pPr marL="1077913" lvl="1" indent="-546100" algn="just" eaLnBrk="0" fontAlgn="base" hangingPunct="0">
              <a:spcBef>
                <a:spcPct val="0"/>
              </a:spcBef>
              <a:spcAft>
                <a:spcPct val="0"/>
              </a:spcAft>
            </a:pPr>
            <a:endParaRPr kumimoji="1" lang="en-US" altLang="zh-HK" sz="2400" dirty="0" smtClean="0">
              <a:latin typeface="Arial Unicode MS" pitchFamily="34" charset="-120"/>
              <a:ea typeface="Arial Unicode MS" pitchFamily="34" charset="-120"/>
              <a:cs typeface="Arial Unicode MS" pitchFamily="34" charset="-120"/>
            </a:endParaRPr>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21</a:t>
            </a:fld>
            <a:endParaRPr lang="zh-TW"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467544" y="1484784"/>
            <a:ext cx="8458200" cy="2016224"/>
          </a:xfrm>
        </p:spPr>
        <p:txBody>
          <a:bodyPr>
            <a:normAutofit/>
          </a:bodyPr>
          <a:lstStyle/>
          <a:p>
            <a:r>
              <a:rPr lang="zh-TW" altLang="zh-TW" dirty="0" smtClean="0"/>
              <a:t/>
            </a:r>
            <a:br>
              <a:rPr lang="zh-TW" altLang="zh-TW" dirty="0" smtClean="0"/>
            </a:br>
            <a:endParaRPr lang="zh-TW" altLang="en-US" dirty="0"/>
          </a:p>
        </p:txBody>
      </p:sp>
      <p:sp>
        <p:nvSpPr>
          <p:cNvPr id="6" name="文字方塊 5"/>
          <p:cNvSpPr txBox="1"/>
          <p:nvPr/>
        </p:nvSpPr>
        <p:spPr>
          <a:xfrm>
            <a:off x="251520" y="5877272"/>
            <a:ext cx="8496944" cy="800219"/>
          </a:xfrm>
          <a:prstGeom prst="rect">
            <a:avLst/>
          </a:prstGeom>
          <a:noFill/>
        </p:spPr>
        <p:txBody>
          <a:bodyPr wrap="square" rtlCol="0">
            <a:spAutoFit/>
          </a:bodyPr>
          <a:lstStyle/>
          <a:p>
            <a:r>
              <a:rPr lang="en-US" altLang="zh-TW" sz="1400" b="1" i="1" dirty="0" smtClean="0">
                <a:solidFill>
                  <a:srgbClr val="C00000"/>
                </a:solidFill>
                <a:latin typeface="Kristen ITC" pitchFamily="66" charset="0"/>
              </a:rPr>
              <a:t>How </a:t>
            </a:r>
            <a:r>
              <a:rPr lang="en-US" altLang="zh-TW" sz="1400" b="1" i="1" dirty="0">
                <a:solidFill>
                  <a:srgbClr val="C00000"/>
                </a:solidFill>
                <a:latin typeface="Kristen ITC" pitchFamily="66" charset="0"/>
              </a:rPr>
              <a:t>Much Should You Invest in Each Customer Relationship? </a:t>
            </a:r>
            <a:r>
              <a:rPr lang="en-US" altLang="zh-TW" sz="1400" b="1" i="1" dirty="0" smtClean="0">
                <a:solidFill>
                  <a:srgbClr val="C00000"/>
                </a:solidFill>
                <a:latin typeface="Kristen ITC" pitchFamily="66" charset="0"/>
              </a:rPr>
              <a:t> </a:t>
            </a:r>
          </a:p>
          <a:p>
            <a:r>
              <a:rPr lang="en-US" altLang="zh-TW" sz="1400" b="1" i="1" dirty="0" smtClean="0">
                <a:solidFill>
                  <a:srgbClr val="C00000"/>
                </a:solidFill>
                <a:latin typeface="Kristen ITC" pitchFamily="66" charset="0"/>
              </a:rPr>
              <a:t>A </a:t>
            </a:r>
            <a:r>
              <a:rPr lang="en-US" altLang="zh-TW" sz="1400" b="1" i="1" dirty="0">
                <a:solidFill>
                  <a:srgbClr val="C00000"/>
                </a:solidFill>
                <a:latin typeface="Kristen ITC" pitchFamily="66" charset="0"/>
              </a:rPr>
              <a:t>Competitive Strategic Approach</a:t>
            </a:r>
            <a:endParaRPr lang="zh-TW" altLang="zh-TW" sz="1400" i="1" dirty="0">
              <a:solidFill>
                <a:srgbClr val="C00000"/>
              </a:solidFill>
              <a:latin typeface="Kristen ITC" pitchFamily="66" charset="0"/>
            </a:endParaRPr>
          </a:p>
          <a:p>
            <a:endParaRPr lang="zh-TW" altLang="en-US" dirty="0"/>
          </a:p>
        </p:txBody>
      </p:sp>
      <p:sp>
        <p:nvSpPr>
          <p:cNvPr id="8" name="投影片編號版面配置區 7"/>
          <p:cNvSpPr>
            <a:spLocks noGrp="1"/>
          </p:cNvSpPr>
          <p:nvPr>
            <p:ph type="sldNum" sz="quarter" idx="12"/>
          </p:nvPr>
        </p:nvSpPr>
        <p:spPr/>
        <p:txBody>
          <a:bodyPr/>
          <a:lstStyle/>
          <a:p>
            <a:fld id="{3B6E158D-E122-4557-8118-6864D23F2E14}" type="slidenum">
              <a:rPr lang="zh-TW" altLang="en-US" smtClean="0"/>
              <a:pPr/>
              <a:t>22</a:t>
            </a:fld>
            <a:endParaRPr lang="zh-TW" altLang="en-US"/>
          </a:p>
        </p:txBody>
      </p:sp>
      <p:sp>
        <p:nvSpPr>
          <p:cNvPr id="7" name="文字方塊 6"/>
          <p:cNvSpPr txBox="1"/>
          <p:nvPr/>
        </p:nvSpPr>
        <p:spPr>
          <a:xfrm>
            <a:off x="2981617" y="2132856"/>
            <a:ext cx="3238386" cy="1938992"/>
          </a:xfrm>
          <a:prstGeom prst="rect">
            <a:avLst/>
          </a:prstGeom>
          <a:noFill/>
        </p:spPr>
        <p:txBody>
          <a:bodyPr wrap="none" rtlCol="0">
            <a:spAutoFit/>
          </a:bodyPr>
          <a:lstStyle/>
          <a:p>
            <a:pPr algn="ctr"/>
            <a:r>
              <a:rPr lang="en-US" altLang="zh-TW" sz="4000" b="1" dirty="0" smtClean="0">
                <a:latin typeface="Arial Unicode MS" pitchFamily="34" charset="-120"/>
                <a:ea typeface="Arial Unicode MS" pitchFamily="34" charset="-120"/>
                <a:cs typeface="Arial Unicode MS" pitchFamily="34" charset="-120"/>
              </a:rPr>
              <a:t>Thank You </a:t>
            </a:r>
          </a:p>
          <a:p>
            <a:pPr algn="ctr"/>
            <a:r>
              <a:rPr lang="en-US" altLang="zh-TW" sz="4000" b="1" dirty="0" smtClean="0">
                <a:latin typeface="Arial Unicode MS" pitchFamily="34" charset="-120"/>
                <a:ea typeface="Arial Unicode MS" pitchFamily="34" charset="-120"/>
                <a:cs typeface="Arial Unicode MS" pitchFamily="34" charset="-120"/>
              </a:rPr>
              <a:t>&amp; </a:t>
            </a:r>
          </a:p>
          <a:p>
            <a:pPr algn="ctr"/>
            <a:r>
              <a:rPr lang="en-US" altLang="zh-TW" sz="4000" b="1" dirty="0" smtClean="0">
                <a:latin typeface="Arial Unicode MS" pitchFamily="34" charset="-120"/>
                <a:ea typeface="Arial Unicode MS" pitchFamily="34" charset="-120"/>
                <a:cs typeface="Arial Unicode MS" pitchFamily="34" charset="-120"/>
              </a:rPr>
              <a:t>Q&amp;A Session</a:t>
            </a:r>
            <a:endParaRPr lang="zh-TW" altLang="en-US" sz="4000" b="1" dirty="0">
              <a:latin typeface="Arial Unicode MS" pitchFamily="34" charset="-120"/>
              <a:ea typeface="Arial Unicode MS" pitchFamily="34" charset="-120"/>
              <a:cs typeface="Arial Unicode MS" pitchFamily="34" charset="-120"/>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旅程">
  <a:themeElements>
    <a:clrScheme name="旅程">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旅程">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旅程">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244</TotalTime>
  <Words>1594</Words>
  <Application>Microsoft Office PowerPoint</Application>
  <PresentationFormat>如螢幕大小 (4:3)</PresentationFormat>
  <Paragraphs>210</Paragraphs>
  <Slides>22</Slides>
  <Notes>2</Notes>
  <HiddenSlides>0</HiddenSlides>
  <MMClips>0</MMClips>
  <ScaleCrop>false</ScaleCrop>
  <HeadingPairs>
    <vt:vector size="4" baseType="variant">
      <vt:variant>
        <vt:lpstr>佈景主題</vt:lpstr>
      </vt:variant>
      <vt:variant>
        <vt:i4>1</vt:i4>
      </vt:variant>
      <vt:variant>
        <vt:lpstr>投影片標題</vt:lpstr>
      </vt:variant>
      <vt:variant>
        <vt:i4>22</vt:i4>
      </vt:variant>
    </vt:vector>
  </HeadingPairs>
  <TitlesOfParts>
    <vt:vector size="23" baseType="lpstr">
      <vt:lpstr>旅程</vt:lpstr>
      <vt:lpstr> </vt:lpstr>
      <vt:lpstr> </vt:lpstr>
      <vt:lpstr>投影片 3</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user</dc:creator>
  <cp:lastModifiedBy>user</cp:lastModifiedBy>
  <cp:revision>31</cp:revision>
  <dcterms:created xsi:type="dcterms:W3CDTF">2018-08-17T15:16:59Z</dcterms:created>
  <dcterms:modified xsi:type="dcterms:W3CDTF">2018-08-24T15:49:16Z</dcterms:modified>
</cp:coreProperties>
</file>