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9"/>
  </p:notesMasterIdLst>
  <p:handoutMasterIdLst>
    <p:handoutMasterId r:id="rId20"/>
  </p:handoutMasterIdLst>
  <p:sldIdLst>
    <p:sldId id="392" r:id="rId2"/>
    <p:sldId id="259" r:id="rId3"/>
    <p:sldId id="393" r:id="rId4"/>
    <p:sldId id="302" r:id="rId5"/>
    <p:sldId id="269" r:id="rId6"/>
    <p:sldId id="272" r:id="rId7"/>
    <p:sldId id="273" r:id="rId8"/>
    <p:sldId id="275" r:id="rId9"/>
    <p:sldId id="274" r:id="rId10"/>
    <p:sldId id="276" r:id="rId11"/>
    <p:sldId id="277" r:id="rId12"/>
    <p:sldId id="278" r:id="rId13"/>
    <p:sldId id="303" r:id="rId14"/>
    <p:sldId id="394" r:id="rId15"/>
    <p:sldId id="395" r:id="rId16"/>
    <p:sldId id="369" r:id="rId17"/>
    <p:sldId id="391" r:id="rId18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EA9B62-CBFA-4533-931D-AB4869098B08}" v="5" dt="2023-03-04T19:07:06.3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69775" autoAdjust="0"/>
  </p:normalViewPr>
  <p:slideViewPr>
    <p:cSldViewPr>
      <p:cViewPr>
        <p:scale>
          <a:sx n="73" d="100"/>
          <a:sy n="73" d="100"/>
        </p:scale>
        <p:origin x="832" y="5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FBEA9B62-CBFA-4533-931D-AB4869098B08}"/>
    <pc:docChg chg="undo redo custSel addSld delSld modSld">
      <pc:chgData name="Mohamed Asim" userId="463e8671-0eec-4074-8616-21d10d9d1eab" providerId="ADAL" clId="{FBEA9B62-CBFA-4533-931D-AB4869098B08}" dt="2023-03-04T19:07:52.563" v="746" actId="20577"/>
      <pc:docMkLst>
        <pc:docMk/>
      </pc:docMkLst>
      <pc:sldChg chg="modSp mod">
        <pc:chgData name="Mohamed Asim" userId="463e8671-0eec-4074-8616-21d10d9d1eab" providerId="ADAL" clId="{FBEA9B62-CBFA-4533-931D-AB4869098B08}" dt="2023-03-04T18:51:48.385" v="130" actId="20577"/>
        <pc:sldMkLst>
          <pc:docMk/>
          <pc:sldMk cId="0" sldId="259"/>
        </pc:sldMkLst>
        <pc:spChg chg="mod">
          <ac:chgData name="Mohamed Asim" userId="463e8671-0eec-4074-8616-21d10d9d1eab" providerId="ADAL" clId="{FBEA9B62-CBFA-4533-931D-AB4869098B08}" dt="2023-03-04T18:51:48.385" v="130" actId="20577"/>
          <ac:spMkLst>
            <pc:docMk/>
            <pc:sldMk cId="0" sldId="259"/>
            <ac:spMk id="4" creationId="{00000000-0000-0000-0000-000000000000}"/>
          </ac:spMkLst>
        </pc:spChg>
      </pc:sldChg>
      <pc:sldChg chg="del">
        <pc:chgData name="Mohamed Asim" userId="463e8671-0eec-4074-8616-21d10d9d1eab" providerId="ADAL" clId="{FBEA9B62-CBFA-4533-931D-AB4869098B08}" dt="2023-03-04T18:57:28.693" v="275" actId="2696"/>
        <pc:sldMkLst>
          <pc:docMk/>
          <pc:sldMk cId="1395432148" sldId="268"/>
        </pc:sldMkLst>
      </pc:sldChg>
      <pc:sldChg chg="del">
        <pc:chgData name="Mohamed Asim" userId="463e8671-0eec-4074-8616-21d10d9d1eab" providerId="ADAL" clId="{FBEA9B62-CBFA-4533-931D-AB4869098B08}" dt="2023-03-04T18:53:16.632" v="134" actId="2696"/>
        <pc:sldMkLst>
          <pc:docMk/>
          <pc:sldMk cId="1340088022" sldId="279"/>
        </pc:sldMkLst>
      </pc:sldChg>
      <pc:sldChg chg="del">
        <pc:chgData name="Mohamed Asim" userId="463e8671-0eec-4074-8616-21d10d9d1eab" providerId="ADAL" clId="{FBEA9B62-CBFA-4533-931D-AB4869098B08}" dt="2023-03-04T18:52:50.458" v="132" actId="2696"/>
        <pc:sldMkLst>
          <pc:docMk/>
          <pc:sldMk cId="1648532507" sldId="296"/>
        </pc:sldMkLst>
      </pc:sldChg>
      <pc:sldChg chg="modSp mod">
        <pc:chgData name="Mohamed Asim" userId="463e8671-0eec-4074-8616-21d10d9d1eab" providerId="ADAL" clId="{FBEA9B62-CBFA-4533-931D-AB4869098B08}" dt="2023-03-04T18:54:53.890" v="274" actId="20577"/>
        <pc:sldMkLst>
          <pc:docMk/>
          <pc:sldMk cId="2773051775" sldId="303"/>
        </pc:sldMkLst>
        <pc:spChg chg="mod">
          <ac:chgData name="Mohamed Asim" userId="463e8671-0eec-4074-8616-21d10d9d1eab" providerId="ADAL" clId="{FBEA9B62-CBFA-4533-931D-AB4869098B08}" dt="2023-03-04T18:54:53.890" v="274" actId="20577"/>
          <ac:spMkLst>
            <pc:docMk/>
            <pc:sldMk cId="2773051775" sldId="303"/>
            <ac:spMk id="12" creationId="{00000000-0000-0000-0000-000000000000}"/>
          </ac:spMkLst>
        </pc:spChg>
      </pc:sldChg>
      <pc:sldChg chg="modSp new mod">
        <pc:chgData name="Mohamed Asim" userId="463e8671-0eec-4074-8616-21d10d9d1eab" providerId="ADAL" clId="{FBEA9B62-CBFA-4533-931D-AB4869098B08}" dt="2023-03-04T18:59:40.385" v="606" actId="20577"/>
        <pc:sldMkLst>
          <pc:docMk/>
          <pc:sldMk cId="730207025" sldId="393"/>
        </pc:sldMkLst>
        <pc:spChg chg="mod">
          <ac:chgData name="Mohamed Asim" userId="463e8671-0eec-4074-8616-21d10d9d1eab" providerId="ADAL" clId="{FBEA9B62-CBFA-4533-931D-AB4869098B08}" dt="2023-03-04T18:57:53.998" v="313" actId="20577"/>
          <ac:spMkLst>
            <pc:docMk/>
            <pc:sldMk cId="730207025" sldId="393"/>
            <ac:spMk id="2" creationId="{56808D04-52DA-2937-8829-4600D3A0F10D}"/>
          </ac:spMkLst>
        </pc:spChg>
        <pc:spChg chg="mod">
          <ac:chgData name="Mohamed Asim" userId="463e8671-0eec-4074-8616-21d10d9d1eab" providerId="ADAL" clId="{FBEA9B62-CBFA-4533-931D-AB4869098B08}" dt="2023-03-04T18:59:40.385" v="606" actId="20577"/>
          <ac:spMkLst>
            <pc:docMk/>
            <pc:sldMk cId="730207025" sldId="393"/>
            <ac:spMk id="3" creationId="{06FEFE17-0635-CAE3-76F7-37EC2AB851DA}"/>
          </ac:spMkLst>
        </pc:spChg>
      </pc:sldChg>
      <pc:sldChg chg="del">
        <pc:chgData name="Mohamed Asim" userId="463e8671-0eec-4074-8616-21d10d9d1eab" providerId="ADAL" clId="{FBEA9B62-CBFA-4533-931D-AB4869098B08}" dt="2023-03-04T18:52:21.582" v="131" actId="2696"/>
        <pc:sldMkLst>
          <pc:docMk/>
          <pc:sldMk cId="2011201873" sldId="393"/>
        </pc:sldMkLst>
      </pc:sldChg>
      <pc:sldChg chg="modSp new mod">
        <pc:chgData name="Mohamed Asim" userId="463e8671-0eec-4074-8616-21d10d9d1eab" providerId="ADAL" clId="{FBEA9B62-CBFA-4533-931D-AB4869098B08}" dt="2023-03-04T19:04:24.835" v="709" actId="20577"/>
        <pc:sldMkLst>
          <pc:docMk/>
          <pc:sldMk cId="1245225504" sldId="394"/>
        </pc:sldMkLst>
        <pc:spChg chg="mod">
          <ac:chgData name="Mohamed Asim" userId="463e8671-0eec-4074-8616-21d10d9d1eab" providerId="ADAL" clId="{FBEA9B62-CBFA-4533-931D-AB4869098B08}" dt="2023-03-04T19:03:01.921" v="664" actId="20577"/>
          <ac:spMkLst>
            <pc:docMk/>
            <pc:sldMk cId="1245225504" sldId="394"/>
            <ac:spMk id="2" creationId="{EC7B53CE-052C-2B04-2DD2-0EAC05EDE099}"/>
          </ac:spMkLst>
        </pc:spChg>
        <pc:spChg chg="mod">
          <ac:chgData name="Mohamed Asim" userId="463e8671-0eec-4074-8616-21d10d9d1eab" providerId="ADAL" clId="{FBEA9B62-CBFA-4533-931D-AB4869098B08}" dt="2023-03-04T19:04:24.835" v="709" actId="20577"/>
          <ac:spMkLst>
            <pc:docMk/>
            <pc:sldMk cId="1245225504" sldId="394"/>
            <ac:spMk id="3" creationId="{0634090A-DD44-1D86-ACB8-830178CF978F}"/>
          </ac:spMkLst>
        </pc:spChg>
      </pc:sldChg>
      <pc:sldChg chg="del">
        <pc:chgData name="Mohamed Asim" userId="463e8671-0eec-4074-8616-21d10d9d1eab" providerId="ADAL" clId="{FBEA9B62-CBFA-4533-931D-AB4869098B08}" dt="2023-03-04T18:52:59.674" v="133" actId="2696"/>
        <pc:sldMkLst>
          <pc:docMk/>
          <pc:sldMk cId="2735898189" sldId="394"/>
        </pc:sldMkLst>
      </pc:sldChg>
      <pc:sldChg chg="modSp new mod">
        <pc:chgData name="Mohamed Asim" userId="463e8671-0eec-4074-8616-21d10d9d1eab" providerId="ADAL" clId="{FBEA9B62-CBFA-4533-931D-AB4869098B08}" dt="2023-03-04T19:07:52.563" v="746" actId="20577"/>
        <pc:sldMkLst>
          <pc:docMk/>
          <pc:sldMk cId="406779902" sldId="395"/>
        </pc:sldMkLst>
        <pc:spChg chg="mod">
          <ac:chgData name="Mohamed Asim" userId="463e8671-0eec-4074-8616-21d10d9d1eab" providerId="ADAL" clId="{FBEA9B62-CBFA-4533-931D-AB4869098B08}" dt="2023-03-04T19:07:52.563" v="746" actId="20577"/>
          <ac:spMkLst>
            <pc:docMk/>
            <pc:sldMk cId="406779902" sldId="395"/>
            <ac:spMk id="2" creationId="{6215ED94-1120-BFBE-F7E8-6C370C29BBE0}"/>
          </ac:spMkLst>
        </pc:spChg>
        <pc:spChg chg="mod">
          <ac:chgData name="Mohamed Asim" userId="463e8671-0eec-4074-8616-21d10d9d1eab" providerId="ADAL" clId="{FBEA9B62-CBFA-4533-931D-AB4869098B08}" dt="2023-03-04T19:07:06.308" v="742" actId="20577"/>
          <ac:spMkLst>
            <pc:docMk/>
            <pc:sldMk cId="406779902" sldId="395"/>
            <ac:spMk id="3" creationId="{A5912582-F6E7-A530-3141-586D3E6C68DF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711462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275035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04/03/2023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twitter.com/i/status/1631689671271907328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42-hh-iMJJI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LCMB7000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83432" y="3933056"/>
            <a:ext cx="10657184" cy="1995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Week 4</a:t>
            </a:r>
          </a:p>
          <a:p>
            <a:pPr eaLnBrk="1" hangingPunct="1"/>
            <a:r>
              <a:rPr lang="en-GB" altLang="en-US" sz="40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Recruiting Job Candidates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335360" y="2293962"/>
            <a:ext cx="11521280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6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Human Resource Management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067330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36524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The Recruiting Process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dirty="0"/>
              <a:t>Matches employees with jobs and creates a reasonable pool of qualified candidates for a job opening. </a:t>
            </a:r>
          </a:p>
          <a:p>
            <a:pPr algn="just"/>
            <a:r>
              <a:rPr lang="en-US" dirty="0"/>
              <a:t>Process should be efficient because costs of recruiting, selecting, and training can be expensive!</a:t>
            </a:r>
          </a:p>
          <a:p>
            <a:pPr algn="just"/>
            <a:r>
              <a:rPr lang="en-US" dirty="0"/>
              <a:t>How many qualified </a:t>
            </a:r>
            <a:r>
              <a:rPr lang="en-US" dirty="0" err="1"/>
              <a:t>qualified</a:t>
            </a:r>
            <a:r>
              <a:rPr lang="en-US" dirty="0"/>
              <a:t> candidates for each job opening?</a:t>
            </a:r>
          </a:p>
          <a:p>
            <a:pPr algn="just"/>
            <a:endParaRPr lang="en-US" dirty="0"/>
          </a:p>
          <a:p>
            <a:pPr algn="just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403766-4DF7-4986-878C-16BFE1042C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08D04-52DA-2937-8829-4600D3A0F1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Recruitment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FEFE17-0635-CAE3-76F7-37EC2AB851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Defining requirements</a:t>
            </a:r>
          </a:p>
          <a:p>
            <a:r>
              <a:rPr lang="en-GB" dirty="0"/>
              <a:t>Attracting candidates</a:t>
            </a:r>
          </a:p>
          <a:p>
            <a:r>
              <a:rPr lang="en-GB" dirty="0"/>
              <a:t>Sifting through applications</a:t>
            </a:r>
          </a:p>
          <a:p>
            <a:r>
              <a:rPr lang="en-GB" dirty="0"/>
              <a:t>Interviewing./testing/assessing</a:t>
            </a:r>
          </a:p>
          <a:p>
            <a:r>
              <a:rPr lang="en-GB" dirty="0"/>
              <a:t>Obtaining references</a:t>
            </a:r>
          </a:p>
          <a:p>
            <a:r>
              <a:rPr lang="en-GB" dirty="0"/>
              <a:t>Selection? (next week)</a:t>
            </a:r>
          </a:p>
        </p:txBody>
      </p:sp>
    </p:spTree>
    <p:extLst>
      <p:ext uri="{BB962C8B-B14F-4D97-AF65-F5344CB8AC3E}">
        <p14:creationId xmlns:p14="http://schemas.microsoft.com/office/powerpoint/2010/main" val="7302070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376" y="404664"/>
            <a:ext cx="11233248" cy="114300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External Forces Acting on Recruiting Efforts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587388" y="1547664"/>
            <a:ext cx="11017224" cy="4318992"/>
          </a:xfrm>
        </p:spPr>
        <p:txBody>
          <a:bodyPr>
            <a:normAutofit/>
          </a:bodyPr>
          <a:lstStyle/>
          <a:p>
            <a:r>
              <a:rPr lang="en-US" dirty="0"/>
              <a:t>Labor Market</a:t>
            </a:r>
          </a:p>
          <a:p>
            <a:pPr lvl="1"/>
            <a:r>
              <a:rPr lang="en-US" dirty="0"/>
              <a:t>The external pool of candidates from which recruits are drawn.</a:t>
            </a:r>
          </a:p>
          <a:p>
            <a:pPr lvl="1"/>
            <a:r>
              <a:rPr lang="en-US" dirty="0"/>
              <a:t>Supply and demand and the unemployment rate</a:t>
            </a:r>
          </a:p>
          <a:p>
            <a:pPr lvl="1"/>
            <a:r>
              <a:rPr lang="en-US" dirty="0"/>
              <a:t>Competitors</a:t>
            </a:r>
          </a:p>
          <a:p>
            <a:r>
              <a:rPr lang="en-US" dirty="0"/>
              <a:t>Social and Legal Environments</a:t>
            </a:r>
          </a:p>
          <a:p>
            <a:pPr lvl="1"/>
            <a:r>
              <a:rPr lang="en-US" dirty="0"/>
              <a:t>The social environment affects the ability to recruit new people.</a:t>
            </a:r>
          </a:p>
          <a:p>
            <a:pPr lvl="1"/>
            <a:r>
              <a:rPr lang="en-US" dirty="0"/>
              <a:t>The legal environment requires abiding by all EEO laws.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8EC263-06AD-4C58-8461-5C12382F48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4728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89585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Internal Recruiting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Filling job openings with current employees or individuals known by current employees</a:t>
            </a:r>
          </a:p>
          <a:p>
            <a:r>
              <a:rPr lang="en-US" dirty="0"/>
              <a:t>Internal Recruiting Sources</a:t>
            </a:r>
          </a:p>
          <a:p>
            <a:pPr lvl="1"/>
            <a:r>
              <a:rPr lang="en-US" dirty="0"/>
              <a:t>Promotions or lateral moves from within</a:t>
            </a:r>
          </a:p>
          <a:p>
            <a:pPr lvl="1"/>
            <a:r>
              <a:rPr lang="en-US" dirty="0"/>
              <a:t>Promotions leave vacancies that may need to be recruited externally </a:t>
            </a:r>
          </a:p>
          <a:p>
            <a:pPr lvl="1"/>
            <a:r>
              <a:rPr lang="en-US" dirty="0"/>
              <a:t>Employee referrals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A13CA4-C9B7-4FA7-9DE8-052A11877E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6303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448" y="136524"/>
            <a:ext cx="9937104" cy="114300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Internal Recruiting: Advantages</a:t>
            </a:r>
            <a:endParaRPr lang="en-US" sz="2000" b="1" dirty="0">
              <a:solidFill>
                <a:srgbClr val="003399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09600" y="1279524"/>
            <a:ext cx="10972800" cy="4885780"/>
          </a:xfrm>
        </p:spPr>
        <p:txBody>
          <a:bodyPr>
            <a:normAutofit fontScale="85000" lnSpcReduction="10000"/>
          </a:bodyPr>
          <a:lstStyle/>
          <a:p>
            <a:pPr lvl="0">
              <a:lnSpc>
                <a:spcPct val="120000"/>
              </a:lnSpc>
            </a:pPr>
            <a:r>
              <a:rPr lang="en-US" dirty="0"/>
              <a:t>Promotions and requested lateral moves increase organizational engagement and job satisfaction </a:t>
            </a:r>
          </a:p>
          <a:p>
            <a:pPr lvl="0">
              <a:lnSpc>
                <a:spcPct val="120000"/>
              </a:lnSpc>
            </a:pPr>
            <a:r>
              <a:rPr lang="en-US" dirty="0"/>
              <a:t>Recruits know the “big picture” of the organization.</a:t>
            </a:r>
          </a:p>
          <a:p>
            <a:pPr lvl="0">
              <a:lnSpc>
                <a:spcPct val="120000"/>
              </a:lnSpc>
            </a:pPr>
            <a:r>
              <a:rPr lang="en-US" dirty="0"/>
              <a:t>Recruit has interest in organization, knowledge of operations and processes, and comfort continuing to work in the company.</a:t>
            </a:r>
          </a:p>
          <a:p>
            <a:pPr lvl="0">
              <a:lnSpc>
                <a:spcPct val="120000"/>
              </a:lnSpc>
            </a:pPr>
            <a:r>
              <a:rPr lang="en-GB" dirty="0"/>
              <a:t>Organization has existing knowledge of internal employees.</a:t>
            </a:r>
          </a:p>
          <a:p>
            <a:pPr lvl="0">
              <a:lnSpc>
                <a:spcPct val="120000"/>
              </a:lnSpc>
            </a:pPr>
            <a:r>
              <a:rPr lang="en-GB" dirty="0"/>
              <a:t>Saves money </a:t>
            </a:r>
          </a:p>
          <a:p>
            <a:pPr lvl="0">
              <a:lnSpc>
                <a:spcPct val="120000"/>
              </a:lnSpc>
            </a:pPr>
            <a:r>
              <a:rPr lang="en-GB" dirty="0"/>
              <a:t>Internal is usually quicker than external recruiting and saves money.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E7B28D-7F9A-420C-88B8-517F218926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01653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230" y="0"/>
            <a:ext cx="10015540" cy="1584328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Internal Recruiting: Disadvantages</a:t>
            </a:r>
            <a:endParaRPr lang="en-US" sz="2000" b="1" dirty="0">
              <a:solidFill>
                <a:srgbClr val="003399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79376" y="1340768"/>
            <a:ext cx="11233248" cy="4518248"/>
          </a:xfrm>
        </p:spPr>
        <p:txBody>
          <a:bodyPr>
            <a:noAutofit/>
          </a:bodyPr>
          <a:lstStyle/>
          <a:p>
            <a:pPr lvl="0"/>
            <a:r>
              <a:rPr lang="en-US" sz="3000" dirty="0"/>
              <a:t>Applicant pool is significantly smaller.</a:t>
            </a:r>
          </a:p>
          <a:p>
            <a:pPr lvl="0"/>
            <a:r>
              <a:rPr lang="en-US" sz="3000" dirty="0"/>
              <a:t>Hiring from within opens another position to fill.</a:t>
            </a:r>
          </a:p>
          <a:p>
            <a:pPr lvl="0"/>
            <a:r>
              <a:rPr lang="en-US" sz="3000" dirty="0"/>
              <a:t>Success in one job doesn’t mean success in a different job.</a:t>
            </a:r>
          </a:p>
          <a:p>
            <a:pPr lvl="0"/>
            <a:r>
              <a:rPr lang="en-US" sz="3000" dirty="0"/>
              <a:t>External candidates may have better qualifications.</a:t>
            </a:r>
          </a:p>
          <a:p>
            <a:pPr lvl="0"/>
            <a:r>
              <a:rPr lang="en-GB" sz="3000" dirty="0"/>
              <a:t>Internal employees may feel entitled to the job.</a:t>
            </a:r>
          </a:p>
          <a:p>
            <a:pPr lvl="0"/>
            <a:r>
              <a:rPr lang="en-GB" sz="3000" dirty="0"/>
              <a:t>It may create or perpetuate resistance to change.</a:t>
            </a:r>
          </a:p>
          <a:p>
            <a:pPr lvl="0"/>
            <a:r>
              <a:rPr lang="en-GB" sz="3000" dirty="0"/>
              <a:t>It may stifle creativity and innovation if the individual is already immersed in the organization’s culture.</a:t>
            </a:r>
          </a:p>
          <a:p>
            <a:pPr lvl="0"/>
            <a:endParaRPr lang="en-US" sz="28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E46644-515F-4FF9-914D-84478D0C1B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81500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192" y="135915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External Recruiting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Engaging individuals from labor market outside the firm to apply for a job.</a:t>
            </a:r>
          </a:p>
          <a:p>
            <a:r>
              <a:rPr lang="en-US" dirty="0"/>
              <a:t>It can be accomplished in an open or targeted manner.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CB4798-24DD-433D-9C8F-BDBDE9829B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97357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36524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External Recruiting Sources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983432" y="1016732"/>
            <a:ext cx="10972800" cy="4824536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US" dirty="0"/>
              <a:t>Walk-ins</a:t>
            </a:r>
          </a:p>
          <a:p>
            <a:pPr>
              <a:spcBef>
                <a:spcPts val="0"/>
              </a:spcBef>
            </a:pPr>
            <a:r>
              <a:rPr lang="en-US" dirty="0"/>
              <a:t>Educational institutions</a:t>
            </a:r>
          </a:p>
          <a:p>
            <a:pPr>
              <a:spcBef>
                <a:spcPts val="0"/>
              </a:spcBef>
            </a:pPr>
            <a:r>
              <a:rPr lang="en-US" dirty="0"/>
              <a:t>Employment agencies</a:t>
            </a:r>
          </a:p>
          <a:p>
            <a:pPr lvl="1">
              <a:spcBef>
                <a:spcPts val="0"/>
              </a:spcBef>
            </a:pPr>
            <a:r>
              <a:rPr lang="en-US" dirty="0"/>
              <a:t>Temporary agencies</a:t>
            </a:r>
          </a:p>
          <a:p>
            <a:pPr lvl="1">
              <a:spcBef>
                <a:spcPts val="0"/>
              </a:spcBef>
            </a:pPr>
            <a:r>
              <a:rPr lang="en-US" dirty="0"/>
              <a:t>Public (state employment) agencies</a:t>
            </a:r>
          </a:p>
          <a:p>
            <a:pPr lvl="1">
              <a:spcBef>
                <a:spcPts val="0"/>
              </a:spcBef>
            </a:pPr>
            <a:r>
              <a:rPr lang="en-US" dirty="0"/>
              <a:t>Private agencies</a:t>
            </a:r>
          </a:p>
          <a:p>
            <a:pPr lvl="2">
              <a:spcBef>
                <a:spcPts val="0"/>
              </a:spcBef>
            </a:pPr>
            <a:r>
              <a:rPr lang="en-US" sz="2800" dirty="0"/>
              <a:t>General</a:t>
            </a:r>
          </a:p>
          <a:p>
            <a:pPr lvl="2">
              <a:spcBef>
                <a:spcPts val="0"/>
              </a:spcBef>
            </a:pPr>
            <a:r>
              <a:rPr lang="en-US" sz="2800" dirty="0"/>
              <a:t>Contingency and retained agencies</a:t>
            </a:r>
          </a:p>
          <a:p>
            <a:pPr lvl="2">
              <a:spcBef>
                <a:spcPts val="0"/>
              </a:spcBef>
            </a:pPr>
            <a:r>
              <a:rPr lang="en-US" sz="2800" dirty="0"/>
              <a:t>Retained search firms/executive recruiters</a:t>
            </a:r>
          </a:p>
          <a:p>
            <a:pPr>
              <a:spcBef>
                <a:spcPts val="0"/>
              </a:spcBef>
            </a:pPr>
            <a:r>
              <a:rPr lang="en-US" dirty="0"/>
              <a:t>Advertising</a:t>
            </a:r>
          </a:p>
          <a:p>
            <a:endParaRPr lang="en-US" sz="3600" dirty="0"/>
          </a:p>
          <a:p>
            <a:endParaRPr lang="en-US" sz="36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BFF996-A840-47E1-9238-A458CB3545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86576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7643"/>
            <a:ext cx="10972800" cy="114300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External Recruiting: Advantages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US" dirty="0"/>
              <a:t>Avoids creating or perpetuating resistance to change</a:t>
            </a:r>
          </a:p>
          <a:p>
            <a:pPr lvl="0"/>
            <a:r>
              <a:rPr lang="en-US" dirty="0"/>
              <a:t>Finds individuals with complex skill sets who are not available internally</a:t>
            </a:r>
          </a:p>
          <a:p>
            <a:pPr lvl="0"/>
            <a:r>
              <a:rPr lang="en-US" dirty="0"/>
              <a:t>Lowers training costs by hiring someone with the requisite skills</a:t>
            </a:r>
          </a:p>
          <a:p>
            <a:pPr lvl="0"/>
            <a:r>
              <a:rPr lang="en-US" dirty="0"/>
              <a:t>Increases organizational diversity</a:t>
            </a:r>
          </a:p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4AFEDE-C379-4716-9FEF-3D696A8CCC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00908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316" y="203664"/>
            <a:ext cx="9227368" cy="114300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External Recruiting: Disadvantages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US" dirty="0"/>
              <a:t>Disruption of introducing different ways of operating</a:t>
            </a:r>
          </a:p>
          <a:p>
            <a:pPr lvl="0"/>
            <a:r>
              <a:rPr lang="en-US" dirty="0"/>
              <a:t>Takes more time and training costs</a:t>
            </a:r>
          </a:p>
          <a:p>
            <a:pPr lvl="0"/>
            <a:r>
              <a:rPr lang="en-US" dirty="0"/>
              <a:t>May adversely affect current employees’ motivation and satisfaction due to a perceived inability to move up in the organization</a:t>
            </a:r>
          </a:p>
          <a:p>
            <a:pPr lvl="0"/>
            <a:r>
              <a:rPr lang="en-US" dirty="0"/>
              <a:t>External hires have no history with the firm</a:t>
            </a:r>
          </a:p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03D1B-8BF3-4967-BAF0-AAC97F2534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82212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4"/>
            <a:ext cx="11247040" cy="114300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Challenges and Constraints in Recruiting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Budgetary Constraints </a:t>
            </a:r>
          </a:p>
          <a:p>
            <a:r>
              <a:rPr lang="en-US" dirty="0"/>
              <a:t>Policy Constraints and Organizational Image </a:t>
            </a:r>
          </a:p>
          <a:p>
            <a:r>
              <a:rPr lang="en-US" dirty="0"/>
              <a:t>Job Characteristics and Realistic Job Previews (RJP)</a:t>
            </a:r>
          </a:p>
          <a:p>
            <a:r>
              <a:rPr lang="en-US" dirty="0"/>
              <a:t>The Recruiter–Candidate Interaction </a:t>
            </a:r>
          </a:p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8D7A23-D700-4E31-BD88-B9F28BFD10D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85154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24040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Trends and Issues in HRM</a:t>
            </a:r>
          </a:p>
        </p:txBody>
      </p:sp>
      <p:sp>
        <p:nvSpPr>
          <p:cNvPr id="12" name="Content Placeholder 1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Millennials / Generation Z</a:t>
            </a:r>
          </a:p>
          <a:p>
            <a:r>
              <a:rPr lang="en-US" altLang="en-US" dirty="0"/>
              <a:t>Current trends in work – projects? Less time spent in office?</a:t>
            </a:r>
          </a:p>
          <a:p>
            <a:r>
              <a:rPr lang="en-US" altLang="en-US" dirty="0"/>
              <a:t>Look for Grit, Not Just Talent </a:t>
            </a:r>
          </a:p>
          <a:p>
            <a:endParaRPr lang="en-US" alt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1FA525-7A5D-45B9-8B6E-95729677B1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30517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B53CE-052C-2B04-2DD2-0EAC05EDE0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Kevin O Leary of Shark Tank on CNN!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34090A-DD44-1D86-ACB8-830178CF97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>
                <a:hlinkClick r:id="rId2"/>
              </a:rPr>
              <a:t>https://twitter.com/i/status/1631689671271907328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52255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15ED94-1120-BFBE-F7E8-6C370C29B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Angela Lee Duckworth on Grit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12582-F6E7-A530-3141-586D3E6C68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https://youtu.be/42-hh-iMJJI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7799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731404" y="1376772"/>
            <a:ext cx="10729191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Armstrong, M., 2014. </a:t>
            </a:r>
            <a:r>
              <a:rPr lang="en-GB" sz="1800" i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Armstrong’s handbook of human resource management practice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13</a:t>
            </a:r>
            <a:r>
              <a:rPr lang="en-GB" sz="1800" baseline="300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ed. London, Kogan Page.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Lussier, R. N. &amp; Hendon, J. R., 2019.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Fundamentals of Human Resource Management: Functions, Applications, and Skill Development. 2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ed. London: SAGE Publications, Inc.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Torrington, D., 2020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Human resource management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11 ed. Harlow:  Pearson Education.</a:t>
            </a:r>
            <a:endParaRPr lang="en-GB" sz="1700" dirty="0"/>
          </a:p>
          <a:p>
            <a:endParaRPr lang="en-GB" sz="17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56911990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798</Words>
  <Application>Microsoft Office PowerPoint</Application>
  <PresentationFormat>Widescreen</PresentationFormat>
  <Paragraphs>118</Paragraphs>
  <Slides>17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Myriad Pro</vt:lpstr>
      <vt:lpstr>Aharoni</vt:lpstr>
      <vt:lpstr>Arial</vt:lpstr>
      <vt:lpstr>Candara</vt:lpstr>
      <vt:lpstr>Symbol</vt:lpstr>
      <vt:lpstr>Verdana</vt:lpstr>
      <vt:lpstr>20140311PresentationUWTSDTemplate</vt:lpstr>
      <vt:lpstr>LCMB7000</vt:lpstr>
      <vt:lpstr>The Recruiting Process</vt:lpstr>
      <vt:lpstr>Recruitment process</vt:lpstr>
      <vt:lpstr>External Forces Acting on Recruiting Efforts</vt:lpstr>
      <vt:lpstr>Internal Recruiting</vt:lpstr>
      <vt:lpstr>Internal Recruiting: Advantages</vt:lpstr>
      <vt:lpstr>Internal Recruiting: Disadvantages</vt:lpstr>
      <vt:lpstr>External Recruiting</vt:lpstr>
      <vt:lpstr>External Recruiting Sources</vt:lpstr>
      <vt:lpstr>External Recruiting: Advantages</vt:lpstr>
      <vt:lpstr>External Recruiting: Disadvantages</vt:lpstr>
      <vt:lpstr>Challenges and Constraints in Recruiting</vt:lpstr>
      <vt:lpstr>Trends and Issues in HRM</vt:lpstr>
      <vt:lpstr>Kevin O Leary of Shark Tank on CNN!</vt:lpstr>
      <vt:lpstr>Angela Lee Duckworth on Grit</vt:lpstr>
      <vt:lpstr>Any Questions?</vt:lpstr>
      <vt:lpstr>Sources: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LCMB7014</dc:title>
  <dc:creator>Hossein Shokri (Doctoral Researcher)</dc:creator>
  <cp:lastModifiedBy>Mohamed Asim</cp:lastModifiedBy>
  <cp:revision>63</cp:revision>
  <dcterms:created xsi:type="dcterms:W3CDTF">2020-09-30T03:06:41Z</dcterms:created>
  <dcterms:modified xsi:type="dcterms:W3CDTF">2023-03-04T19:07:57Z</dcterms:modified>
</cp:coreProperties>
</file>