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62" r:id="rId4"/>
    <p:sldId id="384" r:id="rId5"/>
    <p:sldId id="385" r:id="rId6"/>
    <p:sldId id="378" r:id="rId7"/>
    <p:sldId id="380" r:id="rId8"/>
    <p:sldId id="382" r:id="rId9"/>
    <p:sldId id="259" r:id="rId10"/>
    <p:sldId id="261" r:id="rId11"/>
    <p:sldId id="266" r:id="rId12"/>
    <p:sldId id="408" r:id="rId13"/>
    <p:sldId id="377" r:id="rId14"/>
    <p:sldId id="409" r:id="rId15"/>
    <p:sldId id="411" r:id="rId16"/>
    <p:sldId id="267" r:id="rId17"/>
    <p:sldId id="263" r:id="rId18"/>
    <p:sldId id="41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9" d="100"/>
          <a:sy n="99" d="100"/>
        </p:scale>
        <p:origin x="948"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E1D38-861A-7F1E-6404-F538600AC1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2A40C66-0E2A-AEBD-A8CF-C257F9FB88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FA698B-EC1D-CC18-ED7A-435365722922}"/>
              </a:ext>
            </a:extLst>
          </p:cNvPr>
          <p:cNvSpPr>
            <a:spLocks noGrp="1"/>
          </p:cNvSpPr>
          <p:nvPr>
            <p:ph type="dt" sz="half" idx="10"/>
          </p:nvPr>
        </p:nvSpPr>
        <p:spPr/>
        <p:txBody>
          <a:bodyPr/>
          <a:lstStyle/>
          <a:p>
            <a:fld id="{C774A5A5-939B-414D-A7C0-0E3B5E756C05}" type="datetimeFigureOut">
              <a:rPr lang="en-GB" smtClean="0"/>
              <a:t>10/11/2025</a:t>
            </a:fld>
            <a:endParaRPr lang="en-GB"/>
          </a:p>
        </p:txBody>
      </p:sp>
      <p:sp>
        <p:nvSpPr>
          <p:cNvPr id="5" name="Footer Placeholder 4">
            <a:extLst>
              <a:ext uri="{FF2B5EF4-FFF2-40B4-BE49-F238E27FC236}">
                <a16:creationId xmlns:a16="http://schemas.microsoft.com/office/drawing/2014/main" id="{6A6AAF5E-7EA2-E4CF-920C-D338F84894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4A7F02-6C84-C244-2CEF-696C01FEEA81}"/>
              </a:ext>
            </a:extLst>
          </p:cNvPr>
          <p:cNvSpPr>
            <a:spLocks noGrp="1"/>
          </p:cNvSpPr>
          <p:nvPr>
            <p:ph type="sldNum" sz="quarter" idx="12"/>
          </p:nvPr>
        </p:nvSpPr>
        <p:spPr/>
        <p:txBody>
          <a:bodyPr/>
          <a:lstStyle/>
          <a:p>
            <a:fld id="{2C41436B-A1B8-4AB5-BEBB-A8E04EB5C92B}" type="slidenum">
              <a:rPr lang="en-GB" smtClean="0"/>
              <a:t>‹#›</a:t>
            </a:fld>
            <a:endParaRPr lang="en-GB"/>
          </a:p>
        </p:txBody>
      </p:sp>
    </p:spTree>
    <p:extLst>
      <p:ext uri="{BB962C8B-B14F-4D97-AF65-F5344CB8AC3E}">
        <p14:creationId xmlns:p14="http://schemas.microsoft.com/office/powerpoint/2010/main" val="356848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3B718-A0A7-72BA-BEBC-510678E691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097F3F-F437-302F-16E9-AA947A78F1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7E9905-AC5A-BC2C-74AF-EB450BBD2765}"/>
              </a:ext>
            </a:extLst>
          </p:cNvPr>
          <p:cNvSpPr>
            <a:spLocks noGrp="1"/>
          </p:cNvSpPr>
          <p:nvPr>
            <p:ph type="dt" sz="half" idx="10"/>
          </p:nvPr>
        </p:nvSpPr>
        <p:spPr/>
        <p:txBody>
          <a:bodyPr/>
          <a:lstStyle/>
          <a:p>
            <a:fld id="{C774A5A5-939B-414D-A7C0-0E3B5E756C05}" type="datetimeFigureOut">
              <a:rPr lang="en-GB" smtClean="0"/>
              <a:t>10/11/2025</a:t>
            </a:fld>
            <a:endParaRPr lang="en-GB"/>
          </a:p>
        </p:txBody>
      </p:sp>
      <p:sp>
        <p:nvSpPr>
          <p:cNvPr id="5" name="Footer Placeholder 4">
            <a:extLst>
              <a:ext uri="{FF2B5EF4-FFF2-40B4-BE49-F238E27FC236}">
                <a16:creationId xmlns:a16="http://schemas.microsoft.com/office/drawing/2014/main" id="{94A5291F-C65E-353A-EE12-BF5C4C0EB2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52D649-CB85-AFE9-D59D-69A1845E0361}"/>
              </a:ext>
            </a:extLst>
          </p:cNvPr>
          <p:cNvSpPr>
            <a:spLocks noGrp="1"/>
          </p:cNvSpPr>
          <p:nvPr>
            <p:ph type="sldNum" sz="quarter" idx="12"/>
          </p:nvPr>
        </p:nvSpPr>
        <p:spPr/>
        <p:txBody>
          <a:bodyPr/>
          <a:lstStyle/>
          <a:p>
            <a:fld id="{2C41436B-A1B8-4AB5-BEBB-A8E04EB5C92B}" type="slidenum">
              <a:rPr lang="en-GB" smtClean="0"/>
              <a:t>‹#›</a:t>
            </a:fld>
            <a:endParaRPr lang="en-GB"/>
          </a:p>
        </p:txBody>
      </p:sp>
    </p:spTree>
    <p:extLst>
      <p:ext uri="{BB962C8B-B14F-4D97-AF65-F5344CB8AC3E}">
        <p14:creationId xmlns:p14="http://schemas.microsoft.com/office/powerpoint/2010/main" val="3962941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99B19-B41E-388D-FB88-B30C641756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DF54CD-ECAB-15DA-2251-297B50447C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3D57EC-C2EA-0A7F-0708-3402D6C4DC37}"/>
              </a:ext>
            </a:extLst>
          </p:cNvPr>
          <p:cNvSpPr>
            <a:spLocks noGrp="1"/>
          </p:cNvSpPr>
          <p:nvPr>
            <p:ph type="dt" sz="half" idx="10"/>
          </p:nvPr>
        </p:nvSpPr>
        <p:spPr/>
        <p:txBody>
          <a:bodyPr/>
          <a:lstStyle/>
          <a:p>
            <a:fld id="{C774A5A5-939B-414D-A7C0-0E3B5E756C05}" type="datetimeFigureOut">
              <a:rPr lang="en-GB" smtClean="0"/>
              <a:t>10/11/2025</a:t>
            </a:fld>
            <a:endParaRPr lang="en-GB"/>
          </a:p>
        </p:txBody>
      </p:sp>
      <p:sp>
        <p:nvSpPr>
          <p:cNvPr id="5" name="Footer Placeholder 4">
            <a:extLst>
              <a:ext uri="{FF2B5EF4-FFF2-40B4-BE49-F238E27FC236}">
                <a16:creationId xmlns:a16="http://schemas.microsoft.com/office/drawing/2014/main" id="{0AC2426F-1106-D71B-12CA-4DC8D9163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470101-55E3-20B6-54D3-792EBC30869C}"/>
              </a:ext>
            </a:extLst>
          </p:cNvPr>
          <p:cNvSpPr>
            <a:spLocks noGrp="1"/>
          </p:cNvSpPr>
          <p:nvPr>
            <p:ph type="sldNum" sz="quarter" idx="12"/>
          </p:nvPr>
        </p:nvSpPr>
        <p:spPr/>
        <p:txBody>
          <a:bodyPr/>
          <a:lstStyle/>
          <a:p>
            <a:fld id="{2C41436B-A1B8-4AB5-BEBB-A8E04EB5C92B}" type="slidenum">
              <a:rPr lang="en-GB" smtClean="0"/>
              <a:t>‹#›</a:t>
            </a:fld>
            <a:endParaRPr lang="en-GB"/>
          </a:p>
        </p:txBody>
      </p:sp>
    </p:spTree>
    <p:extLst>
      <p:ext uri="{BB962C8B-B14F-4D97-AF65-F5344CB8AC3E}">
        <p14:creationId xmlns:p14="http://schemas.microsoft.com/office/powerpoint/2010/main" val="871994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82457-D659-4267-5EAC-3C194F5434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EAF939-6B9F-26D5-EFBC-3E7596C75F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A27A91-5FE1-D615-A5B0-C58BD97959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F910DD-8173-1DA7-1CF5-8868A4D70A06}"/>
              </a:ext>
            </a:extLst>
          </p:cNvPr>
          <p:cNvSpPr>
            <a:spLocks noGrp="1"/>
          </p:cNvSpPr>
          <p:nvPr>
            <p:ph type="dt" sz="half" idx="10"/>
          </p:nvPr>
        </p:nvSpPr>
        <p:spPr/>
        <p:txBody>
          <a:bodyPr/>
          <a:lstStyle/>
          <a:p>
            <a:fld id="{C774A5A5-939B-414D-A7C0-0E3B5E756C05}" type="datetimeFigureOut">
              <a:rPr lang="en-GB" smtClean="0"/>
              <a:t>10/11/2025</a:t>
            </a:fld>
            <a:endParaRPr lang="en-GB"/>
          </a:p>
        </p:txBody>
      </p:sp>
      <p:sp>
        <p:nvSpPr>
          <p:cNvPr id="6" name="Footer Placeholder 5">
            <a:extLst>
              <a:ext uri="{FF2B5EF4-FFF2-40B4-BE49-F238E27FC236}">
                <a16:creationId xmlns:a16="http://schemas.microsoft.com/office/drawing/2014/main" id="{0B26CF7F-EC93-81CE-FFF4-9586EF8CBB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C4F4D4-CA95-1560-2B5A-F77A2002429A}"/>
              </a:ext>
            </a:extLst>
          </p:cNvPr>
          <p:cNvSpPr>
            <a:spLocks noGrp="1"/>
          </p:cNvSpPr>
          <p:nvPr>
            <p:ph type="sldNum" sz="quarter" idx="12"/>
          </p:nvPr>
        </p:nvSpPr>
        <p:spPr/>
        <p:txBody>
          <a:bodyPr/>
          <a:lstStyle/>
          <a:p>
            <a:fld id="{2C41436B-A1B8-4AB5-BEBB-A8E04EB5C92B}" type="slidenum">
              <a:rPr lang="en-GB" smtClean="0"/>
              <a:t>‹#›</a:t>
            </a:fld>
            <a:endParaRPr lang="en-GB"/>
          </a:p>
        </p:txBody>
      </p:sp>
    </p:spTree>
    <p:extLst>
      <p:ext uri="{BB962C8B-B14F-4D97-AF65-F5344CB8AC3E}">
        <p14:creationId xmlns:p14="http://schemas.microsoft.com/office/powerpoint/2010/main" val="636241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CA34-B3B6-64EC-FC15-D331806811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47C77E-172F-4D04-1D1D-C7B9288906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33A572-2332-C6E7-2FF8-CA08D40E7B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929282-A35B-3FF5-C0DD-59F3A8794F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CF8B26-75D0-50A0-CE56-D0F2254C26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BFD66C-1626-E778-75FA-3E5BD59C41EA}"/>
              </a:ext>
            </a:extLst>
          </p:cNvPr>
          <p:cNvSpPr>
            <a:spLocks noGrp="1"/>
          </p:cNvSpPr>
          <p:nvPr>
            <p:ph type="dt" sz="half" idx="10"/>
          </p:nvPr>
        </p:nvSpPr>
        <p:spPr/>
        <p:txBody>
          <a:bodyPr/>
          <a:lstStyle/>
          <a:p>
            <a:fld id="{C774A5A5-939B-414D-A7C0-0E3B5E756C05}" type="datetimeFigureOut">
              <a:rPr lang="en-GB" smtClean="0"/>
              <a:t>10/11/2025</a:t>
            </a:fld>
            <a:endParaRPr lang="en-GB"/>
          </a:p>
        </p:txBody>
      </p:sp>
      <p:sp>
        <p:nvSpPr>
          <p:cNvPr id="8" name="Footer Placeholder 7">
            <a:extLst>
              <a:ext uri="{FF2B5EF4-FFF2-40B4-BE49-F238E27FC236}">
                <a16:creationId xmlns:a16="http://schemas.microsoft.com/office/drawing/2014/main" id="{242EA8A1-E6B1-A43B-7BBC-3B80FA4A5BC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24D221-9E2E-032F-4DEE-23DB05D487C5}"/>
              </a:ext>
            </a:extLst>
          </p:cNvPr>
          <p:cNvSpPr>
            <a:spLocks noGrp="1"/>
          </p:cNvSpPr>
          <p:nvPr>
            <p:ph type="sldNum" sz="quarter" idx="12"/>
          </p:nvPr>
        </p:nvSpPr>
        <p:spPr/>
        <p:txBody>
          <a:bodyPr/>
          <a:lstStyle/>
          <a:p>
            <a:fld id="{2C41436B-A1B8-4AB5-BEBB-A8E04EB5C92B}" type="slidenum">
              <a:rPr lang="en-GB" smtClean="0"/>
              <a:t>‹#›</a:t>
            </a:fld>
            <a:endParaRPr lang="en-GB"/>
          </a:p>
        </p:txBody>
      </p:sp>
    </p:spTree>
    <p:extLst>
      <p:ext uri="{BB962C8B-B14F-4D97-AF65-F5344CB8AC3E}">
        <p14:creationId xmlns:p14="http://schemas.microsoft.com/office/powerpoint/2010/main" val="1353474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E39D9-C80C-05D4-B454-599E969196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538A95-500F-D11A-443E-3471B999638B}"/>
              </a:ext>
            </a:extLst>
          </p:cNvPr>
          <p:cNvSpPr>
            <a:spLocks noGrp="1"/>
          </p:cNvSpPr>
          <p:nvPr>
            <p:ph type="dt" sz="half" idx="10"/>
          </p:nvPr>
        </p:nvSpPr>
        <p:spPr/>
        <p:txBody>
          <a:bodyPr/>
          <a:lstStyle/>
          <a:p>
            <a:fld id="{C774A5A5-939B-414D-A7C0-0E3B5E756C05}" type="datetimeFigureOut">
              <a:rPr lang="en-GB" smtClean="0"/>
              <a:t>10/11/2025</a:t>
            </a:fld>
            <a:endParaRPr lang="en-GB"/>
          </a:p>
        </p:txBody>
      </p:sp>
      <p:sp>
        <p:nvSpPr>
          <p:cNvPr id="4" name="Footer Placeholder 3">
            <a:extLst>
              <a:ext uri="{FF2B5EF4-FFF2-40B4-BE49-F238E27FC236}">
                <a16:creationId xmlns:a16="http://schemas.microsoft.com/office/drawing/2014/main" id="{5B4C176D-A6B4-4318-8A6F-70DA8E3AD6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EF2E80-B1CD-5C92-89FA-8D46148E52B2}"/>
              </a:ext>
            </a:extLst>
          </p:cNvPr>
          <p:cNvSpPr>
            <a:spLocks noGrp="1"/>
          </p:cNvSpPr>
          <p:nvPr>
            <p:ph type="sldNum" sz="quarter" idx="12"/>
          </p:nvPr>
        </p:nvSpPr>
        <p:spPr/>
        <p:txBody>
          <a:bodyPr/>
          <a:lstStyle/>
          <a:p>
            <a:fld id="{2C41436B-A1B8-4AB5-BEBB-A8E04EB5C92B}" type="slidenum">
              <a:rPr lang="en-GB" smtClean="0"/>
              <a:t>‹#›</a:t>
            </a:fld>
            <a:endParaRPr lang="en-GB"/>
          </a:p>
        </p:txBody>
      </p:sp>
    </p:spTree>
    <p:extLst>
      <p:ext uri="{BB962C8B-B14F-4D97-AF65-F5344CB8AC3E}">
        <p14:creationId xmlns:p14="http://schemas.microsoft.com/office/powerpoint/2010/main" val="811153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C772AB-AE88-FE2B-E6FA-5B3057887A1F}"/>
              </a:ext>
            </a:extLst>
          </p:cNvPr>
          <p:cNvSpPr>
            <a:spLocks noGrp="1"/>
          </p:cNvSpPr>
          <p:nvPr>
            <p:ph type="dt" sz="half" idx="10"/>
          </p:nvPr>
        </p:nvSpPr>
        <p:spPr/>
        <p:txBody>
          <a:bodyPr/>
          <a:lstStyle/>
          <a:p>
            <a:fld id="{C774A5A5-939B-414D-A7C0-0E3B5E756C05}" type="datetimeFigureOut">
              <a:rPr lang="en-GB" smtClean="0"/>
              <a:t>10/11/2025</a:t>
            </a:fld>
            <a:endParaRPr lang="en-GB"/>
          </a:p>
        </p:txBody>
      </p:sp>
      <p:sp>
        <p:nvSpPr>
          <p:cNvPr id="3" name="Footer Placeholder 2">
            <a:extLst>
              <a:ext uri="{FF2B5EF4-FFF2-40B4-BE49-F238E27FC236}">
                <a16:creationId xmlns:a16="http://schemas.microsoft.com/office/drawing/2014/main" id="{80DAA52C-68F4-30B3-75D9-2800288A329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5B5E1C-D4A7-C6B5-90A3-BA19F8A402C5}"/>
              </a:ext>
            </a:extLst>
          </p:cNvPr>
          <p:cNvSpPr>
            <a:spLocks noGrp="1"/>
          </p:cNvSpPr>
          <p:nvPr>
            <p:ph type="sldNum" sz="quarter" idx="12"/>
          </p:nvPr>
        </p:nvSpPr>
        <p:spPr/>
        <p:txBody>
          <a:bodyPr/>
          <a:lstStyle/>
          <a:p>
            <a:fld id="{2C41436B-A1B8-4AB5-BEBB-A8E04EB5C92B}" type="slidenum">
              <a:rPr lang="en-GB" smtClean="0"/>
              <a:t>‹#›</a:t>
            </a:fld>
            <a:endParaRPr lang="en-GB"/>
          </a:p>
        </p:txBody>
      </p:sp>
    </p:spTree>
    <p:extLst>
      <p:ext uri="{BB962C8B-B14F-4D97-AF65-F5344CB8AC3E}">
        <p14:creationId xmlns:p14="http://schemas.microsoft.com/office/powerpoint/2010/main" val="425680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5B996-CFFB-6FD8-0C0B-D2968944C3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AE2E6B-507B-4D79-55EB-8389D82FE5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D15EA5-DC8A-15CE-B6C7-23BEC816CB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A482A2-BF6C-8848-293A-09498BF03409}"/>
              </a:ext>
            </a:extLst>
          </p:cNvPr>
          <p:cNvSpPr>
            <a:spLocks noGrp="1"/>
          </p:cNvSpPr>
          <p:nvPr>
            <p:ph type="dt" sz="half" idx="10"/>
          </p:nvPr>
        </p:nvSpPr>
        <p:spPr/>
        <p:txBody>
          <a:bodyPr/>
          <a:lstStyle/>
          <a:p>
            <a:fld id="{C774A5A5-939B-414D-A7C0-0E3B5E756C05}" type="datetimeFigureOut">
              <a:rPr lang="en-GB" smtClean="0"/>
              <a:t>10/11/2025</a:t>
            </a:fld>
            <a:endParaRPr lang="en-GB"/>
          </a:p>
        </p:txBody>
      </p:sp>
      <p:sp>
        <p:nvSpPr>
          <p:cNvPr id="6" name="Footer Placeholder 5">
            <a:extLst>
              <a:ext uri="{FF2B5EF4-FFF2-40B4-BE49-F238E27FC236}">
                <a16:creationId xmlns:a16="http://schemas.microsoft.com/office/drawing/2014/main" id="{9DB8F381-D9D1-BCE0-4768-1833A638D0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57162E-D9F1-2AEE-6831-FFE87D4DA7B3}"/>
              </a:ext>
            </a:extLst>
          </p:cNvPr>
          <p:cNvSpPr>
            <a:spLocks noGrp="1"/>
          </p:cNvSpPr>
          <p:nvPr>
            <p:ph type="sldNum" sz="quarter" idx="12"/>
          </p:nvPr>
        </p:nvSpPr>
        <p:spPr/>
        <p:txBody>
          <a:bodyPr/>
          <a:lstStyle/>
          <a:p>
            <a:fld id="{2C41436B-A1B8-4AB5-BEBB-A8E04EB5C92B}" type="slidenum">
              <a:rPr lang="en-GB" smtClean="0"/>
              <a:t>‹#›</a:t>
            </a:fld>
            <a:endParaRPr lang="en-GB"/>
          </a:p>
        </p:txBody>
      </p:sp>
    </p:spTree>
    <p:extLst>
      <p:ext uri="{BB962C8B-B14F-4D97-AF65-F5344CB8AC3E}">
        <p14:creationId xmlns:p14="http://schemas.microsoft.com/office/powerpoint/2010/main" val="2367120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FD470-A313-1384-B7F4-DA9D5FEADD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8A82E3-CA6C-FDA7-132C-05F13B3B08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9B11CC-7426-2AAA-F821-DC24FA44E9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362107-5597-D75F-20B1-4EB965FA01C9}"/>
              </a:ext>
            </a:extLst>
          </p:cNvPr>
          <p:cNvSpPr>
            <a:spLocks noGrp="1"/>
          </p:cNvSpPr>
          <p:nvPr>
            <p:ph type="dt" sz="half" idx="10"/>
          </p:nvPr>
        </p:nvSpPr>
        <p:spPr/>
        <p:txBody>
          <a:bodyPr/>
          <a:lstStyle/>
          <a:p>
            <a:fld id="{C774A5A5-939B-414D-A7C0-0E3B5E756C05}" type="datetimeFigureOut">
              <a:rPr lang="en-GB" smtClean="0"/>
              <a:t>10/11/2025</a:t>
            </a:fld>
            <a:endParaRPr lang="en-GB"/>
          </a:p>
        </p:txBody>
      </p:sp>
      <p:sp>
        <p:nvSpPr>
          <p:cNvPr id="6" name="Footer Placeholder 5">
            <a:extLst>
              <a:ext uri="{FF2B5EF4-FFF2-40B4-BE49-F238E27FC236}">
                <a16:creationId xmlns:a16="http://schemas.microsoft.com/office/drawing/2014/main" id="{C312D742-9229-C4C6-3C7A-A2A25DB2AF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6D9DD5-8A71-82D0-194F-7421CEE3A751}"/>
              </a:ext>
            </a:extLst>
          </p:cNvPr>
          <p:cNvSpPr>
            <a:spLocks noGrp="1"/>
          </p:cNvSpPr>
          <p:nvPr>
            <p:ph type="sldNum" sz="quarter" idx="12"/>
          </p:nvPr>
        </p:nvSpPr>
        <p:spPr/>
        <p:txBody>
          <a:bodyPr/>
          <a:lstStyle/>
          <a:p>
            <a:fld id="{2C41436B-A1B8-4AB5-BEBB-A8E04EB5C92B}" type="slidenum">
              <a:rPr lang="en-GB" smtClean="0"/>
              <a:t>‹#›</a:t>
            </a:fld>
            <a:endParaRPr lang="en-GB"/>
          </a:p>
        </p:txBody>
      </p:sp>
    </p:spTree>
    <p:extLst>
      <p:ext uri="{BB962C8B-B14F-4D97-AF65-F5344CB8AC3E}">
        <p14:creationId xmlns:p14="http://schemas.microsoft.com/office/powerpoint/2010/main" val="3773305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59466-0BCA-F14A-6710-8A696A3600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5B150B-E667-1149-E1A6-1E092C2080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A296D1-0BD3-9D94-4CDC-ED4064131293}"/>
              </a:ext>
            </a:extLst>
          </p:cNvPr>
          <p:cNvSpPr>
            <a:spLocks noGrp="1"/>
          </p:cNvSpPr>
          <p:nvPr>
            <p:ph type="dt" sz="half" idx="10"/>
          </p:nvPr>
        </p:nvSpPr>
        <p:spPr/>
        <p:txBody>
          <a:bodyPr/>
          <a:lstStyle/>
          <a:p>
            <a:fld id="{C774A5A5-939B-414D-A7C0-0E3B5E756C05}" type="datetimeFigureOut">
              <a:rPr lang="en-GB" smtClean="0"/>
              <a:t>10/11/2025</a:t>
            </a:fld>
            <a:endParaRPr lang="en-GB"/>
          </a:p>
        </p:txBody>
      </p:sp>
      <p:sp>
        <p:nvSpPr>
          <p:cNvPr id="5" name="Footer Placeholder 4">
            <a:extLst>
              <a:ext uri="{FF2B5EF4-FFF2-40B4-BE49-F238E27FC236}">
                <a16:creationId xmlns:a16="http://schemas.microsoft.com/office/drawing/2014/main" id="{E78B90FD-ADFA-1670-3157-156E067A9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C3463D-22E1-1790-A967-75926D60CBE9}"/>
              </a:ext>
            </a:extLst>
          </p:cNvPr>
          <p:cNvSpPr>
            <a:spLocks noGrp="1"/>
          </p:cNvSpPr>
          <p:nvPr>
            <p:ph type="sldNum" sz="quarter" idx="12"/>
          </p:nvPr>
        </p:nvSpPr>
        <p:spPr/>
        <p:txBody>
          <a:bodyPr/>
          <a:lstStyle/>
          <a:p>
            <a:fld id="{2C41436B-A1B8-4AB5-BEBB-A8E04EB5C92B}" type="slidenum">
              <a:rPr lang="en-GB" smtClean="0"/>
              <a:t>‹#›</a:t>
            </a:fld>
            <a:endParaRPr lang="en-GB"/>
          </a:p>
        </p:txBody>
      </p:sp>
    </p:spTree>
    <p:extLst>
      <p:ext uri="{BB962C8B-B14F-4D97-AF65-F5344CB8AC3E}">
        <p14:creationId xmlns:p14="http://schemas.microsoft.com/office/powerpoint/2010/main" val="2259658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8E6D1A-FCD9-92AE-C127-220AA05DCD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E6011A-E006-EF2F-D1A3-D6A3536E1E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D72740-FD8F-B943-C3DF-7F69B355F1C1}"/>
              </a:ext>
            </a:extLst>
          </p:cNvPr>
          <p:cNvSpPr>
            <a:spLocks noGrp="1"/>
          </p:cNvSpPr>
          <p:nvPr>
            <p:ph type="dt" sz="half" idx="10"/>
          </p:nvPr>
        </p:nvSpPr>
        <p:spPr/>
        <p:txBody>
          <a:bodyPr/>
          <a:lstStyle/>
          <a:p>
            <a:fld id="{C774A5A5-939B-414D-A7C0-0E3B5E756C05}" type="datetimeFigureOut">
              <a:rPr lang="en-GB" smtClean="0"/>
              <a:t>10/11/2025</a:t>
            </a:fld>
            <a:endParaRPr lang="en-GB"/>
          </a:p>
        </p:txBody>
      </p:sp>
      <p:sp>
        <p:nvSpPr>
          <p:cNvPr id="5" name="Footer Placeholder 4">
            <a:extLst>
              <a:ext uri="{FF2B5EF4-FFF2-40B4-BE49-F238E27FC236}">
                <a16:creationId xmlns:a16="http://schemas.microsoft.com/office/drawing/2014/main" id="{91036D37-6A81-1778-F547-C7750A5D60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E52B99-0E53-3801-032D-A1372B004959}"/>
              </a:ext>
            </a:extLst>
          </p:cNvPr>
          <p:cNvSpPr>
            <a:spLocks noGrp="1"/>
          </p:cNvSpPr>
          <p:nvPr>
            <p:ph type="sldNum" sz="quarter" idx="12"/>
          </p:nvPr>
        </p:nvSpPr>
        <p:spPr/>
        <p:txBody>
          <a:bodyPr/>
          <a:lstStyle/>
          <a:p>
            <a:fld id="{2C41436B-A1B8-4AB5-BEBB-A8E04EB5C92B}" type="slidenum">
              <a:rPr lang="en-GB" smtClean="0"/>
              <a:t>‹#›</a:t>
            </a:fld>
            <a:endParaRPr lang="en-GB"/>
          </a:p>
        </p:txBody>
      </p:sp>
    </p:spTree>
    <p:extLst>
      <p:ext uri="{BB962C8B-B14F-4D97-AF65-F5344CB8AC3E}">
        <p14:creationId xmlns:p14="http://schemas.microsoft.com/office/powerpoint/2010/main" val="1891650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4E4889-C724-9310-97C3-E0FE6104B4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716066-359F-E396-25DD-7BA6F57A90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E79A7-68B0-304A-9680-08E1B82E6B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74A5A5-939B-414D-A7C0-0E3B5E756C05}" type="datetimeFigureOut">
              <a:rPr lang="en-GB" smtClean="0"/>
              <a:t>10/11/2025</a:t>
            </a:fld>
            <a:endParaRPr lang="en-GB"/>
          </a:p>
        </p:txBody>
      </p:sp>
      <p:sp>
        <p:nvSpPr>
          <p:cNvPr id="5" name="Footer Placeholder 4">
            <a:extLst>
              <a:ext uri="{FF2B5EF4-FFF2-40B4-BE49-F238E27FC236}">
                <a16:creationId xmlns:a16="http://schemas.microsoft.com/office/drawing/2014/main" id="{08BA1FD7-1C00-59C4-0FBC-7D9459DA12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A4C8AFC-8357-032E-B25D-D96486B9C9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41436B-A1B8-4AB5-BEBB-A8E04EB5C92B}" type="slidenum">
              <a:rPr lang="en-GB" smtClean="0"/>
              <a:t>‹#›</a:t>
            </a:fld>
            <a:endParaRPr lang="en-GB"/>
          </a:p>
        </p:txBody>
      </p:sp>
    </p:spTree>
    <p:extLst>
      <p:ext uri="{BB962C8B-B14F-4D97-AF65-F5344CB8AC3E}">
        <p14:creationId xmlns:p14="http://schemas.microsoft.com/office/powerpoint/2010/main" val="1814815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cultureandcosmos.org/issues/vol16.php" TargetMode="Externa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www.darksky.org/the-importance-of-awe/#:~:text=Awe%2C%20the%20emotion%20that%20is%20at%20the%20heart,it%2C%20and%20some%20people%20may%20never%20experience%20it"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98ABA-2DC2-0A20-D1C0-232160D56D59}"/>
              </a:ext>
            </a:extLst>
          </p:cNvPr>
          <p:cNvSpPr>
            <a:spLocks noGrp="1"/>
          </p:cNvSpPr>
          <p:nvPr>
            <p:ph type="ctrTitle"/>
          </p:nvPr>
        </p:nvSpPr>
        <p:spPr/>
        <p:txBody>
          <a:bodyPr/>
          <a:lstStyle/>
          <a:p>
            <a:r>
              <a:rPr lang="en-GB" dirty="0"/>
              <a:t>Astronomy and Culture</a:t>
            </a:r>
          </a:p>
        </p:txBody>
      </p:sp>
      <p:sp>
        <p:nvSpPr>
          <p:cNvPr id="3" name="Subtitle 2">
            <a:extLst>
              <a:ext uri="{FF2B5EF4-FFF2-40B4-BE49-F238E27FC236}">
                <a16:creationId xmlns:a16="http://schemas.microsoft.com/office/drawing/2014/main" id="{05FB04B9-A892-0834-9049-53DB6BBF6BA3}"/>
              </a:ext>
            </a:extLst>
          </p:cNvPr>
          <p:cNvSpPr>
            <a:spLocks noGrp="1"/>
          </p:cNvSpPr>
          <p:nvPr>
            <p:ph type="subTitle" idx="1"/>
          </p:nvPr>
        </p:nvSpPr>
        <p:spPr/>
        <p:txBody>
          <a:bodyPr/>
          <a:lstStyle/>
          <a:p>
            <a:r>
              <a:rPr lang="en-GB" dirty="0"/>
              <a:t>New Thoughts and Revision 2025</a:t>
            </a:r>
          </a:p>
          <a:p>
            <a:r>
              <a:rPr lang="en-GB" dirty="0"/>
              <a:t>Nick Campion</a:t>
            </a:r>
          </a:p>
        </p:txBody>
      </p:sp>
      <p:pic>
        <p:nvPicPr>
          <p:cNvPr id="4" name="Picture 1" descr="A black and white text&#10;&#10;Description automatically generated">
            <a:extLst>
              <a:ext uri="{FF2B5EF4-FFF2-40B4-BE49-F238E27FC236}">
                <a16:creationId xmlns:a16="http://schemas.microsoft.com/office/drawing/2014/main" id="{D5FED205-EAE3-989D-8C86-74C50DFA16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9825" y="798512"/>
            <a:ext cx="8258175" cy="160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6246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C4007-CAE0-F287-ADE4-211EE8C83D77}"/>
              </a:ext>
            </a:extLst>
          </p:cNvPr>
          <p:cNvSpPr>
            <a:spLocks noGrp="1"/>
          </p:cNvSpPr>
          <p:nvPr>
            <p:ph type="title"/>
          </p:nvPr>
        </p:nvSpPr>
        <p:spPr/>
        <p:txBody>
          <a:bodyPr/>
          <a:lstStyle/>
          <a:p>
            <a:pPr algn="ctr"/>
            <a:r>
              <a:rPr lang="en-GB" dirty="0"/>
              <a:t>7.37 am 11 Nov 2023 Bristol</a:t>
            </a:r>
          </a:p>
        </p:txBody>
      </p:sp>
      <p:pic>
        <p:nvPicPr>
          <p:cNvPr id="5" name="Content Placeholder 4" descr="A car parked on the side of a road&#10;&#10;Description automatically generated">
            <a:extLst>
              <a:ext uri="{FF2B5EF4-FFF2-40B4-BE49-F238E27FC236}">
                <a16:creationId xmlns:a16="http://schemas.microsoft.com/office/drawing/2014/main" id="{0DA86DE4-3392-6C84-4195-D1327877630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3143977" y="2175277"/>
            <a:ext cx="4809770" cy="3607327"/>
          </a:xfrm>
        </p:spPr>
      </p:pic>
    </p:spTree>
    <p:extLst>
      <p:ext uri="{BB962C8B-B14F-4D97-AF65-F5344CB8AC3E}">
        <p14:creationId xmlns:p14="http://schemas.microsoft.com/office/powerpoint/2010/main" val="1859756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9B653-07E3-E388-F757-140B40E259E2}"/>
              </a:ext>
            </a:extLst>
          </p:cNvPr>
          <p:cNvSpPr>
            <a:spLocks noGrp="1"/>
          </p:cNvSpPr>
          <p:nvPr>
            <p:ph type="title"/>
          </p:nvPr>
        </p:nvSpPr>
        <p:spPr/>
        <p:txBody>
          <a:bodyPr/>
          <a:lstStyle/>
          <a:p>
            <a:r>
              <a:rPr lang="en-GB" dirty="0"/>
              <a:t>Past and current definitions</a:t>
            </a:r>
          </a:p>
        </p:txBody>
      </p:sp>
      <p:sp>
        <p:nvSpPr>
          <p:cNvPr id="3" name="Content Placeholder 2">
            <a:extLst>
              <a:ext uri="{FF2B5EF4-FFF2-40B4-BE49-F238E27FC236}">
                <a16:creationId xmlns:a16="http://schemas.microsoft.com/office/drawing/2014/main" id="{4AED3673-31DD-955E-7130-DB72953E6DB0}"/>
              </a:ext>
            </a:extLst>
          </p:cNvPr>
          <p:cNvSpPr>
            <a:spLocks noGrp="1"/>
          </p:cNvSpPr>
          <p:nvPr>
            <p:ph idx="1"/>
          </p:nvPr>
        </p:nvSpPr>
        <p:spPr/>
        <p:txBody>
          <a:bodyPr/>
          <a:lstStyle/>
          <a:p>
            <a:pPr marL="0" indent="0">
              <a:buNone/>
            </a:pPr>
            <a:r>
              <a:rPr lang="en-GB" dirty="0">
                <a:latin typeface="+mj-lt"/>
              </a:rPr>
              <a:t>In the past and in non-western cultures the boundaries between what are now known as astronomy and astrology were blurred or non- existent</a:t>
            </a:r>
          </a:p>
          <a:p>
            <a:pPr marL="0" indent="0">
              <a:buNone/>
            </a:pPr>
            <a:r>
              <a:rPr lang="en-GB" dirty="0">
                <a:latin typeface="+mj-lt"/>
              </a:rPr>
              <a:t>21</a:t>
            </a:r>
            <a:r>
              <a:rPr lang="en-GB" baseline="30000" dirty="0">
                <a:latin typeface="+mj-lt"/>
              </a:rPr>
              <a:t>st</a:t>
            </a:r>
            <a:r>
              <a:rPr lang="en-GB" dirty="0">
                <a:latin typeface="+mj-lt"/>
              </a:rPr>
              <a:t> century astronomy is (1) observational and (2) mathematical. It can be both but doesn’t have to be.</a:t>
            </a:r>
          </a:p>
          <a:p>
            <a:pPr marL="0" indent="0">
              <a:buNone/>
            </a:pPr>
            <a:r>
              <a:rPr lang="en-GB" dirty="0">
                <a:latin typeface="+mj-lt"/>
              </a:rPr>
              <a:t>How does modern astronomy </a:t>
            </a:r>
            <a:r>
              <a:rPr lang="en-GB" i="1" dirty="0">
                <a:latin typeface="+mj-lt"/>
              </a:rPr>
              <a:t>influence</a:t>
            </a:r>
            <a:r>
              <a:rPr lang="en-GB" dirty="0">
                <a:latin typeface="+mj-lt"/>
              </a:rPr>
              <a:t> culture? </a:t>
            </a:r>
          </a:p>
          <a:p>
            <a:pPr marL="0" indent="0">
              <a:buNone/>
            </a:pPr>
            <a:r>
              <a:rPr lang="en-GB" dirty="0">
                <a:latin typeface="+mj-lt"/>
              </a:rPr>
              <a:t>Does modern astronomy </a:t>
            </a:r>
            <a:r>
              <a:rPr lang="en-GB" i="1" dirty="0">
                <a:latin typeface="+mj-lt"/>
              </a:rPr>
              <a:t>have </a:t>
            </a:r>
            <a:r>
              <a:rPr lang="en-GB" dirty="0">
                <a:latin typeface="+mj-lt"/>
              </a:rPr>
              <a:t>a culture?</a:t>
            </a:r>
          </a:p>
        </p:txBody>
      </p:sp>
    </p:spTree>
    <p:extLst>
      <p:ext uri="{BB962C8B-B14F-4D97-AF65-F5344CB8AC3E}">
        <p14:creationId xmlns:p14="http://schemas.microsoft.com/office/powerpoint/2010/main" val="614171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394FCF5-5F54-3F36-9F6E-D3E766F413A5}"/>
              </a:ext>
            </a:extLst>
          </p:cNvPr>
          <p:cNvSpPr>
            <a:spLocks noGrp="1" noChangeArrowheads="1"/>
          </p:cNvSpPr>
          <p:nvPr>
            <p:ph type="title"/>
          </p:nvPr>
        </p:nvSpPr>
        <p:spPr/>
        <p:txBody>
          <a:bodyPr/>
          <a:lstStyle/>
          <a:p>
            <a:r>
              <a:rPr lang="en-US" altLang="en-US">
                <a:latin typeface="Calibri Light" panose="020F0302020204030204" pitchFamily="34" charset="0"/>
                <a:ea typeface="Cambria" panose="02040503050406030204" pitchFamily="18" charset="0"/>
                <a:cs typeface="Calibri Light" panose="020F0302020204030204" pitchFamily="34" charset="0"/>
              </a:rPr>
              <a:t>Culture and Astronomy</a:t>
            </a:r>
            <a:endParaRPr lang="en-GB" altLang="en-US">
              <a:latin typeface="Calibri Light" panose="020F0302020204030204" pitchFamily="34" charset="0"/>
              <a:ea typeface="Cambria" panose="02040503050406030204" pitchFamily="18" charset="0"/>
              <a:cs typeface="Calibri Light" panose="020F0302020204030204" pitchFamily="34" charset="0"/>
            </a:endParaRPr>
          </a:p>
        </p:txBody>
      </p:sp>
      <p:sp>
        <p:nvSpPr>
          <p:cNvPr id="10243" name="Content Placeholder 2">
            <a:extLst>
              <a:ext uri="{FF2B5EF4-FFF2-40B4-BE49-F238E27FC236}">
                <a16:creationId xmlns:a16="http://schemas.microsoft.com/office/drawing/2014/main" id="{03F0799D-F3D6-CAC6-E974-0F367EBE4932}"/>
              </a:ext>
            </a:extLst>
          </p:cNvPr>
          <p:cNvSpPr>
            <a:spLocks noGrp="1" noChangeArrowheads="1"/>
          </p:cNvSpPr>
          <p:nvPr>
            <p:ph idx="1"/>
          </p:nvPr>
        </p:nvSpPr>
        <p:spPr/>
        <p:txBody>
          <a:bodyPr/>
          <a:lstStyle/>
          <a:p>
            <a:pPr>
              <a:buFont typeface="Arial" panose="020B0604020202020204" pitchFamily="34" charset="0"/>
              <a:buNone/>
            </a:pPr>
            <a:r>
              <a:rPr lang="en-GB" altLang="en-US" sz="2000" dirty="0">
                <a:latin typeface="Calibri Light" panose="020F0302020204030204" pitchFamily="34" charset="0"/>
                <a:ea typeface="Cambria" panose="02040503050406030204" pitchFamily="18" charset="0"/>
                <a:cs typeface="Calibri Light" panose="020F0302020204030204" pitchFamily="34" charset="0"/>
              </a:rPr>
              <a:t>Essay Titles:</a:t>
            </a:r>
          </a:p>
          <a:p>
            <a:pPr>
              <a:buFont typeface="Arial" panose="020B0604020202020204" pitchFamily="34" charset="0"/>
              <a:buNone/>
            </a:pPr>
            <a:r>
              <a:rPr lang="en-GB" altLang="en-US" sz="2000" dirty="0">
                <a:latin typeface="Calibri Light" panose="020F0302020204030204" pitchFamily="34" charset="0"/>
                <a:ea typeface="Cambria" panose="02040503050406030204" pitchFamily="18" charset="0"/>
                <a:cs typeface="Calibri Light" panose="020F0302020204030204" pitchFamily="34" charset="0"/>
              </a:rPr>
              <a:t>‘Us</a:t>
            </a:r>
            <a:r>
              <a:rPr lang="en-US" altLang="en-US" sz="2000" dirty="0" err="1">
                <a:latin typeface="Calibri Light" panose="020F0302020204030204" pitchFamily="34" charset="0"/>
                <a:ea typeface="Cambria" panose="02040503050406030204" pitchFamily="18" charset="0"/>
                <a:cs typeface="Calibri Light" panose="020F0302020204030204" pitchFamily="34" charset="0"/>
              </a:rPr>
              <a:t>ing</a:t>
            </a:r>
            <a:r>
              <a:rPr lang="en-US" altLang="en-US" sz="2000" dirty="0">
                <a:latin typeface="Calibri Light" panose="020F0302020204030204" pitchFamily="34" charset="0"/>
                <a:ea typeface="Cambria" panose="02040503050406030204" pitchFamily="18" charset="0"/>
                <a:cs typeface="Calibri Light" panose="020F0302020204030204" pitchFamily="34" charset="0"/>
              </a:rPr>
              <a:t> one or more examples referenced in secondary sources, critically examine the cultural consequences or adaptation of, the use of, or belief in, the significance of astronomical cycles.</a:t>
            </a:r>
            <a:endParaRPr lang="en-GB" altLang="en-US" sz="2000" dirty="0">
              <a:latin typeface="Calibri Light" panose="020F0302020204030204" pitchFamily="34" charset="0"/>
              <a:ea typeface="Cambria" panose="02040503050406030204" pitchFamily="18" charset="0"/>
              <a:cs typeface="Calibri Light" panose="020F0302020204030204" pitchFamily="34" charset="0"/>
            </a:endParaRPr>
          </a:p>
          <a:p>
            <a:pPr>
              <a:buFont typeface="Arial" panose="020B0604020202020204" pitchFamily="34" charset="0"/>
              <a:buNone/>
            </a:pPr>
            <a:r>
              <a:rPr lang="en-GB" altLang="en-US" sz="2000" dirty="0">
                <a:latin typeface="Calibri Light" panose="020F0302020204030204" pitchFamily="34" charset="0"/>
                <a:ea typeface="Cambria" panose="02040503050406030204" pitchFamily="18" charset="0"/>
                <a:cs typeface="Calibri Light" panose="020F0302020204030204" pitchFamily="34" charset="0"/>
              </a:rPr>
              <a:t>Compare and contrast two sky myths from different cultures.</a:t>
            </a:r>
          </a:p>
          <a:p>
            <a:pPr>
              <a:buFont typeface="Arial" panose="020B0604020202020204" pitchFamily="34" charset="0"/>
              <a:buNone/>
            </a:pPr>
            <a:r>
              <a:rPr lang="en-GB" altLang="en-US" sz="2000" dirty="0">
                <a:latin typeface="Calibri Light" panose="020F0302020204030204" pitchFamily="34" charset="0"/>
                <a:ea typeface="Cambria" panose="02040503050406030204" pitchFamily="18" charset="0"/>
                <a:cs typeface="Calibri Light" panose="020F0302020204030204" pitchFamily="34" charset="0"/>
              </a:rPr>
              <a:t>(later week on myth)</a:t>
            </a:r>
          </a:p>
          <a:p>
            <a:r>
              <a:rPr lang="en-US" altLang="en-US" sz="2000" dirty="0">
                <a:latin typeface="Calibri Light" panose="020F0302020204030204" pitchFamily="34" charset="0"/>
                <a:ea typeface="Cambria" panose="02040503050406030204" pitchFamily="18" charset="0"/>
                <a:cs typeface="Calibri Light" panose="020F0302020204030204" pitchFamily="34" charset="0"/>
              </a:rPr>
              <a:t>Keep in mind definitions of culture.</a:t>
            </a:r>
          </a:p>
          <a:p>
            <a:r>
              <a:rPr lang="en-US" altLang="en-US" sz="2000" dirty="0">
                <a:latin typeface="Calibri Light" panose="020F0302020204030204" pitchFamily="34" charset="0"/>
                <a:ea typeface="Cambria" panose="02040503050406030204" pitchFamily="18" charset="0"/>
                <a:cs typeface="Calibri Light" panose="020F0302020204030204" pitchFamily="34" charset="0"/>
              </a:rPr>
              <a:t>Astronomy’s relationship with culture</a:t>
            </a:r>
          </a:p>
          <a:p>
            <a:r>
              <a:rPr lang="en-US" altLang="en-US" sz="2000" dirty="0">
                <a:latin typeface="Calibri Light" panose="020F0302020204030204" pitchFamily="34" charset="0"/>
                <a:ea typeface="Cambria" panose="02040503050406030204" pitchFamily="18" charset="0"/>
                <a:cs typeface="Calibri Light" panose="020F0302020204030204" pitchFamily="34" charset="0"/>
              </a:rPr>
              <a:t>Cultural consequences of astronomy</a:t>
            </a:r>
          </a:p>
          <a:p>
            <a:r>
              <a:rPr lang="en-US" altLang="en-US" sz="2000" dirty="0">
                <a:latin typeface="Calibri Light" panose="020F0302020204030204" pitchFamily="34" charset="0"/>
                <a:ea typeface="Cambria" panose="02040503050406030204" pitchFamily="18" charset="0"/>
                <a:cs typeface="Calibri Light" panose="020F0302020204030204" pitchFamily="34" charset="0"/>
              </a:rPr>
              <a:t>Cultural descriptions of astronomy</a:t>
            </a:r>
          </a:p>
          <a:p>
            <a:r>
              <a:rPr lang="en-US" altLang="en-US" sz="2000" dirty="0">
                <a:latin typeface="Calibri Light" panose="020F0302020204030204" pitchFamily="34" charset="0"/>
                <a:ea typeface="Cambria" panose="02040503050406030204" pitchFamily="18" charset="0"/>
                <a:cs typeface="Calibri Light" panose="020F0302020204030204" pitchFamily="34" charset="0"/>
              </a:rPr>
              <a:t>Cultural applications of astronomy</a:t>
            </a:r>
          </a:p>
          <a:p>
            <a:r>
              <a:rPr lang="en-US" altLang="en-US" sz="2000" dirty="0">
                <a:latin typeface="Calibri Light" panose="020F0302020204030204" pitchFamily="34" charset="0"/>
                <a:ea typeface="Cambria" panose="02040503050406030204" pitchFamily="18" charset="0"/>
                <a:cs typeface="Calibri Light" panose="020F0302020204030204" pitchFamily="34" charset="0"/>
              </a:rPr>
              <a:t>The culture of astronomy</a:t>
            </a:r>
          </a:p>
          <a:p>
            <a:pPr>
              <a:buFont typeface="Arial" panose="020B0604020202020204" pitchFamily="34" charset="0"/>
              <a:buNone/>
            </a:pPr>
            <a:endParaRPr lang="en-US" altLang="en-US" sz="2400" dirty="0">
              <a:ea typeface="Cambria" panose="02040503050406030204" pitchFamily="18" charset="0"/>
              <a:cs typeface="Calibri Light" panose="020F0302020204030204" pitchFamily="34" charset="0"/>
            </a:endParaRPr>
          </a:p>
          <a:p>
            <a:pPr>
              <a:buFont typeface="Arial" panose="020B0604020202020204" pitchFamily="34" charset="0"/>
              <a:buNone/>
            </a:pPr>
            <a:endParaRPr lang="en-US" altLang="en-US" sz="2400" dirty="0">
              <a:ea typeface="Cambria" panose="02040503050406030204" pitchFamily="18" charset="0"/>
              <a:cs typeface="Calibri Light" panose="020F0302020204030204" pitchFamily="34" charset="0"/>
            </a:endParaRPr>
          </a:p>
          <a:p>
            <a:pPr>
              <a:buFont typeface="Arial" panose="020B0604020202020204" pitchFamily="34" charset="0"/>
              <a:buNone/>
            </a:pPr>
            <a:endParaRPr lang="en-GB" altLang="en-US" sz="2400" dirty="0">
              <a:ea typeface="Cambria" panose="02040503050406030204" pitchFamily="18" charset="0"/>
              <a:cs typeface="Calibri Light" panose="020F0302020204030204" pitchFamily="34" charset="0"/>
            </a:endParaRPr>
          </a:p>
          <a:p>
            <a:pPr>
              <a:buFont typeface="Arial" panose="020B0604020202020204" pitchFamily="34" charset="0"/>
              <a:buNone/>
            </a:pPr>
            <a:endParaRPr lang="en-GB" altLang="en-US" sz="2400" dirty="0">
              <a:ea typeface="Cambria" panose="02040503050406030204" pitchFamily="18" charset="0"/>
              <a:cs typeface="Calibri Light" panose="020F0302020204030204" pitchFamily="34" charset="0"/>
            </a:endParaRPr>
          </a:p>
          <a:p>
            <a:endParaRPr lang="en-GB" altLang="en-US" dirty="0">
              <a:ea typeface="Cambria" panose="02040503050406030204" pitchFamily="18" charset="0"/>
              <a:cs typeface="Calibri Light" panose="020F0302020204030204" pitchFamily="34" charset="0"/>
            </a:endParaRPr>
          </a:p>
        </p:txBody>
      </p:sp>
      <p:pic>
        <p:nvPicPr>
          <p:cNvPr id="10244" name="Picture 4" descr="Observatory.jpg">
            <a:extLst>
              <a:ext uri="{FF2B5EF4-FFF2-40B4-BE49-F238E27FC236}">
                <a16:creationId xmlns:a16="http://schemas.microsoft.com/office/drawing/2014/main" id="{74A0E39C-9640-FC34-2E03-C395A02D821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35863" y="4652963"/>
            <a:ext cx="2165350" cy="133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3">
            <a:extLst>
              <a:ext uri="{FF2B5EF4-FFF2-40B4-BE49-F238E27FC236}">
                <a16:creationId xmlns:a16="http://schemas.microsoft.com/office/drawing/2014/main" id="{E2566ED8-6502-F653-1B9F-7D6C1AC9CF64}"/>
              </a:ext>
            </a:extLst>
          </p:cNvPr>
          <p:cNvSpPr>
            <a:spLocks noGrp="1" noChangeArrowheads="1"/>
          </p:cNvSpPr>
          <p:nvPr>
            <p:ph type="title"/>
          </p:nvPr>
        </p:nvSpPr>
        <p:spPr/>
        <p:txBody>
          <a:bodyPr/>
          <a:lstStyle/>
          <a:p>
            <a:r>
              <a:rPr lang="en-GB" altLang="en-US">
                <a:latin typeface="Calibri Light" panose="020F0302020204030204" pitchFamily="34" charset="0"/>
                <a:cs typeface="Calibri Light" panose="020F0302020204030204" pitchFamily="34" charset="0"/>
              </a:rPr>
              <a:t>Cultural Astronomy defined 1988</a:t>
            </a:r>
          </a:p>
        </p:txBody>
      </p:sp>
      <p:sp>
        <p:nvSpPr>
          <p:cNvPr id="3" name="Content Placeholder 2">
            <a:extLst>
              <a:ext uri="{FF2B5EF4-FFF2-40B4-BE49-F238E27FC236}">
                <a16:creationId xmlns:a16="http://schemas.microsoft.com/office/drawing/2014/main" id="{EBC55110-C04B-2C07-1C83-BB23C4DBE54D}"/>
              </a:ext>
            </a:extLst>
          </p:cNvPr>
          <p:cNvSpPr>
            <a:spLocks noGrp="1"/>
          </p:cNvSpPr>
          <p:nvPr>
            <p:ph sz="half" idx="1"/>
          </p:nvPr>
        </p:nvSpPr>
        <p:spPr/>
        <p:txBody>
          <a:bodyPr/>
          <a:lstStyle/>
          <a:p>
            <a:pPr marL="0" indent="0">
              <a:buNone/>
              <a:defRPr/>
            </a:pPr>
            <a:r>
              <a:rPr lang="en-GB" sz="1800" dirty="0">
                <a:latin typeface="Calibri Light" panose="020F0302020204030204" pitchFamily="34" charset="0"/>
                <a:ea typeface="Times New Roman" panose="02020603050405020304" pitchFamily="18" charset="0"/>
                <a:cs typeface="Calibri Light" panose="020F0302020204030204" pitchFamily="34" charset="0"/>
              </a:rPr>
              <a:t>A </a:t>
            </a:r>
            <a:r>
              <a:rPr lang="en-GB" sz="1800" b="1" dirty="0">
                <a:latin typeface="Calibri Light" panose="020F0302020204030204" pitchFamily="34" charset="0"/>
                <a:ea typeface="Times New Roman" panose="02020603050405020304" pitchFamily="18" charset="0"/>
                <a:cs typeface="Calibri Light" panose="020F0302020204030204" pitchFamily="34" charset="0"/>
              </a:rPr>
              <a:t>New Paradigm: Cultural Astronomy</a:t>
            </a:r>
            <a:endParaRPr lang="en-GB" sz="1800" dirty="0">
              <a:latin typeface="Calibri Light" panose="020F0302020204030204" pitchFamily="34" charset="0"/>
              <a:ea typeface="Times New Roman" panose="02020603050405020304" pitchFamily="18" charset="0"/>
              <a:cs typeface="Calibri Light" panose="020F0302020204030204" pitchFamily="34" charset="0"/>
            </a:endParaRPr>
          </a:p>
          <a:p>
            <a:pPr marL="0" indent="0">
              <a:buNone/>
              <a:defRPr/>
            </a:pPr>
            <a:r>
              <a:rPr lang="en-GB" sz="1800" dirty="0">
                <a:latin typeface="Calibri Light" panose="020F0302020204030204" pitchFamily="34" charset="0"/>
                <a:ea typeface="Times New Roman" panose="02020603050405020304" pitchFamily="18" charset="0"/>
                <a:cs typeface="Calibri Light" panose="020F0302020204030204" pitchFamily="34" charset="0"/>
              </a:rPr>
              <a:t>the general discipline that treats astronomy as a part of a cultural system may be coined as cultural astronomy. Then cultural astronomy would consist of the following four disciplines:  </a:t>
            </a:r>
          </a:p>
          <a:p>
            <a:pPr marL="0" indent="0">
              <a:buNone/>
              <a:defRPr/>
            </a:pPr>
            <a:r>
              <a:rPr lang="en-GB" sz="1800" dirty="0">
                <a:latin typeface="Calibri Light" panose="020F0302020204030204" pitchFamily="34" charset="0"/>
                <a:ea typeface="Times New Roman" panose="02020603050405020304" pitchFamily="18" charset="0"/>
                <a:cs typeface="Calibri Light" panose="020F0302020204030204" pitchFamily="34" charset="0"/>
              </a:rPr>
              <a:t>a. </a:t>
            </a:r>
            <a:r>
              <a:rPr lang="en-GB" sz="1800" dirty="0" err="1">
                <a:latin typeface="Calibri Light" panose="020F0302020204030204" pitchFamily="34" charset="0"/>
                <a:ea typeface="Times New Roman" panose="02020603050405020304" pitchFamily="18" charset="0"/>
                <a:cs typeface="Calibri Light" panose="020F0302020204030204" pitchFamily="34" charset="0"/>
              </a:rPr>
              <a:t>archaeoastronomy</a:t>
            </a:r>
            <a:r>
              <a:rPr lang="en-GB" sz="1800" dirty="0">
                <a:latin typeface="Calibri Light" panose="020F0302020204030204" pitchFamily="34" charset="0"/>
                <a:ea typeface="Times New Roman" panose="02020603050405020304" pitchFamily="18" charset="0"/>
                <a:cs typeface="Calibri Light" panose="020F0302020204030204" pitchFamily="34" charset="0"/>
              </a:rPr>
              <a:t> – referring to past societies </a:t>
            </a:r>
          </a:p>
          <a:p>
            <a:pPr marL="0" indent="0">
              <a:buNone/>
              <a:defRPr/>
            </a:pPr>
            <a:r>
              <a:rPr lang="en-GB" sz="1800" dirty="0">
                <a:latin typeface="Calibri Light" panose="020F0302020204030204" pitchFamily="34" charset="0"/>
                <a:ea typeface="Times New Roman" panose="02020603050405020304" pitchFamily="18" charset="0"/>
                <a:cs typeface="Calibri Light" panose="020F0302020204030204" pitchFamily="34" charset="0"/>
              </a:rPr>
              <a:t>b. ethnoastronomy – referring to contemporary native and peasant societies</a:t>
            </a:r>
          </a:p>
          <a:p>
            <a:pPr marL="0" indent="0">
              <a:buNone/>
              <a:defRPr/>
            </a:pPr>
            <a:r>
              <a:rPr lang="en-GB" sz="1800" dirty="0">
                <a:latin typeface="Calibri Light" panose="020F0302020204030204" pitchFamily="34" charset="0"/>
                <a:ea typeface="Times New Roman" panose="02020603050405020304" pitchFamily="18" charset="0"/>
                <a:cs typeface="Calibri Light" panose="020F0302020204030204" pitchFamily="34" charset="0"/>
              </a:rPr>
              <a:t>c. </a:t>
            </a:r>
            <a:r>
              <a:rPr lang="en-GB" sz="1800" dirty="0" err="1">
                <a:latin typeface="Calibri Light" panose="020F0302020204030204" pitchFamily="34" charset="0"/>
                <a:ea typeface="Times New Roman" panose="02020603050405020304" pitchFamily="18" charset="0"/>
                <a:cs typeface="Calibri Light" panose="020F0302020204030204" pitchFamily="34" charset="0"/>
              </a:rPr>
              <a:t>socioastronomy</a:t>
            </a:r>
            <a:r>
              <a:rPr lang="en-GB" sz="1800" dirty="0">
                <a:latin typeface="Calibri Light" panose="020F0302020204030204" pitchFamily="34" charset="0"/>
                <a:ea typeface="Times New Roman" panose="02020603050405020304" pitchFamily="18" charset="0"/>
                <a:cs typeface="Calibri Light" panose="020F0302020204030204" pitchFamily="34" charset="0"/>
              </a:rPr>
              <a:t> – referring to contemporary urban societies</a:t>
            </a:r>
          </a:p>
          <a:p>
            <a:pPr marL="0" indent="0">
              <a:buNone/>
              <a:defRPr/>
            </a:pPr>
            <a:r>
              <a:rPr lang="en-GB" sz="1800" dirty="0">
                <a:latin typeface="Calibri Light" panose="020F0302020204030204" pitchFamily="34" charset="0"/>
                <a:ea typeface="Times New Roman" panose="02020603050405020304" pitchFamily="18" charset="0"/>
                <a:cs typeface="Calibri Light" panose="020F0302020204030204" pitchFamily="34" charset="0"/>
              </a:rPr>
              <a:t>d. history of astronomy</a:t>
            </a:r>
            <a:r>
              <a:rPr lang="en-GB" sz="1800" b="1" dirty="0">
                <a:latin typeface="Calibri Light" panose="020F0302020204030204" pitchFamily="34" charset="0"/>
                <a:ea typeface="Times New Roman" panose="02020603050405020304" pitchFamily="18" charset="0"/>
                <a:cs typeface="Calibri Light" panose="020F0302020204030204" pitchFamily="34" charset="0"/>
              </a:rPr>
              <a:t> – </a:t>
            </a:r>
            <a:r>
              <a:rPr lang="en-GB" sz="1800" dirty="0">
                <a:latin typeface="Calibri Light" panose="020F0302020204030204" pitchFamily="34" charset="0"/>
                <a:ea typeface="Times New Roman" panose="02020603050405020304" pitchFamily="18" charset="0"/>
                <a:cs typeface="Calibri Light" panose="020F0302020204030204" pitchFamily="34" charset="0"/>
              </a:rPr>
              <a:t>referring to ideational-symbolic cultural subsystems </a:t>
            </a:r>
          </a:p>
          <a:p>
            <a:pPr>
              <a:defRPr/>
            </a:pPr>
            <a:endParaRPr lang="en-GB" dirty="0"/>
          </a:p>
        </p:txBody>
      </p:sp>
      <p:sp>
        <p:nvSpPr>
          <p:cNvPr id="11268" name="Content Placeholder 4">
            <a:extLst>
              <a:ext uri="{FF2B5EF4-FFF2-40B4-BE49-F238E27FC236}">
                <a16:creationId xmlns:a16="http://schemas.microsoft.com/office/drawing/2014/main" id="{4A3F1EAA-DAD3-743B-0288-03D768353F65}"/>
              </a:ext>
            </a:extLst>
          </p:cNvPr>
          <p:cNvSpPr>
            <a:spLocks noGrp="1" noChangeArrowheads="1"/>
          </p:cNvSpPr>
          <p:nvPr>
            <p:ph sz="half" idx="2"/>
          </p:nvPr>
        </p:nvSpPr>
        <p:spPr/>
        <p:txBody>
          <a:bodyPr/>
          <a:lstStyle/>
          <a:p>
            <a:pPr marL="0" indent="0">
              <a:buNone/>
            </a:pPr>
            <a:r>
              <a:rPr lang="en-US" altLang="en-US" sz="1600" b="1" dirty="0">
                <a:latin typeface="Calibri Light" panose="020F0302020204030204" pitchFamily="34" charset="0"/>
                <a:ea typeface="Times New Roman" panose="02020603050405020304" pitchFamily="18" charset="0"/>
                <a:cs typeface="Calibri Light" panose="020F0302020204030204" pitchFamily="34" charset="0"/>
              </a:rPr>
              <a:t>Stanislaw Iwaniszewski, ‘Astrology as a Cultural System’, </a:t>
            </a:r>
            <a:r>
              <a:rPr lang="en-US" altLang="en-US" sz="1600" b="1" i="1" dirty="0">
                <a:latin typeface="Calibri Light" panose="020F0302020204030204" pitchFamily="34" charset="0"/>
                <a:ea typeface="Times New Roman" panose="02020603050405020304" pitchFamily="18" charset="0"/>
                <a:cs typeface="Calibri Light" panose="020F0302020204030204" pitchFamily="34" charset="0"/>
              </a:rPr>
              <a:t>Culture and Cosmos,</a:t>
            </a:r>
            <a:r>
              <a:rPr lang="en-US" altLang="en-US" sz="1600" b="1" dirty="0">
                <a:latin typeface="Calibri Light" panose="020F0302020204030204" pitchFamily="34" charset="0"/>
                <a:ea typeface="Times New Roman" panose="02020603050405020304" pitchFamily="18" charset="0"/>
                <a:cs typeface="Calibri Light" panose="020F0302020204030204" pitchFamily="34" charset="0"/>
              </a:rPr>
              <a:t> Vol. 23, no. 2, Autumn and Winter 2019, pp. 3-9.</a:t>
            </a:r>
            <a:r>
              <a:rPr lang="en-US" altLang="en-US" sz="1600" dirty="0">
                <a:latin typeface="Calibri Light" panose="020F0302020204030204" pitchFamily="34" charset="0"/>
                <a:ea typeface="Times New Roman" panose="02020603050405020304" pitchFamily="18" charset="0"/>
                <a:cs typeface="Calibri Light" panose="020F0302020204030204" pitchFamily="34" charset="0"/>
              </a:rPr>
              <a:t> p</a:t>
            </a:r>
            <a:r>
              <a:rPr lang="en-GB" altLang="en-US" sz="1600" dirty="0">
                <a:latin typeface="Calibri Light" panose="020F0302020204030204" pitchFamily="34" charset="0"/>
                <a:ea typeface="Times New Roman" panose="02020603050405020304" pitchFamily="18" charset="0"/>
                <a:cs typeface="Calibri Light" panose="020F0302020204030204" pitchFamily="34" charset="0"/>
              </a:rPr>
              <a:t>. 8, first published as </a:t>
            </a:r>
            <a:r>
              <a:rPr lang="en-GB" altLang="en-US" sz="1600" dirty="0">
                <a:solidFill>
                  <a:srgbClr val="222222"/>
                </a:solidFill>
                <a:latin typeface="Calibri Light" panose="020F0302020204030204" pitchFamily="34" charset="0"/>
                <a:ea typeface="Times New Roman" panose="02020603050405020304" pitchFamily="18" charset="0"/>
                <a:cs typeface="Calibri Light" panose="020F0302020204030204" pitchFamily="34" charset="0"/>
              </a:rPr>
              <a:t>Iwaniszewski, Stanislaw, ‘Astronomy as a Cultural System’, </a:t>
            </a:r>
            <a:r>
              <a:rPr lang="en-GB" altLang="en-US" sz="1600" i="1" dirty="0">
                <a:solidFill>
                  <a:srgbClr val="201F1E"/>
                </a:solidFill>
                <a:latin typeface="Calibri Light" panose="020F0302020204030204" pitchFamily="34" charset="0"/>
                <a:ea typeface="Times New Roman" panose="02020603050405020304" pitchFamily="18" charset="0"/>
                <a:cs typeface="Calibri Light" panose="020F0302020204030204" pitchFamily="34" charset="0"/>
              </a:rPr>
              <a:t>Interdisciplinary Research</a:t>
            </a:r>
            <a:r>
              <a:rPr lang="en-GB" altLang="en-US" sz="1600" dirty="0">
                <a:solidFill>
                  <a:srgbClr val="201F1E"/>
                </a:solidFill>
                <a:latin typeface="Calibri Light" panose="020F0302020204030204" pitchFamily="34" charset="0"/>
                <a:ea typeface="Times New Roman" panose="02020603050405020304" pitchFamily="18" charset="0"/>
                <a:cs typeface="Calibri Light" panose="020F0302020204030204" pitchFamily="34" charset="0"/>
              </a:rPr>
              <a:t>, Archaeological Institute and Museum of the Bulgarian Academy of Sciences, 1991, Vol. XVIII, pp.</a:t>
            </a:r>
            <a:r>
              <a:rPr lang="en-GB" altLang="en-US" sz="1600" dirty="0">
                <a:solidFill>
                  <a:srgbClr val="222222"/>
                </a:solidFill>
                <a:latin typeface="Calibri Light" panose="020F0302020204030204" pitchFamily="34" charset="0"/>
                <a:ea typeface="Times New Roman" panose="02020603050405020304" pitchFamily="18" charset="0"/>
                <a:cs typeface="Calibri Light" panose="020F0302020204030204" pitchFamily="34" charset="0"/>
              </a:rPr>
              <a:t> 282-289. </a:t>
            </a:r>
            <a:r>
              <a:rPr lang="en-GB" altLang="en-US" sz="1600" dirty="0">
                <a:latin typeface="Calibri Light" panose="020F0302020204030204" pitchFamily="34" charset="0"/>
                <a:ea typeface="Times New Roman" panose="02020603050405020304" pitchFamily="18" charset="0"/>
                <a:cs typeface="Calibri Light" panose="020F0302020204030204" pitchFamily="34" charset="0"/>
              </a:rPr>
              <a:t>The paper was read at the First National Symposium on </a:t>
            </a:r>
            <a:r>
              <a:rPr lang="en-GB" altLang="en-US" sz="1600" dirty="0" err="1">
                <a:latin typeface="Calibri Light" panose="020F0302020204030204" pitchFamily="34" charset="0"/>
                <a:ea typeface="Times New Roman" panose="02020603050405020304" pitchFamily="18" charset="0"/>
                <a:cs typeface="Calibri Light" panose="020F0302020204030204" pitchFamily="34" charset="0"/>
              </a:rPr>
              <a:t>Archaeoastronomy</a:t>
            </a:r>
            <a:r>
              <a:rPr lang="en-GB" altLang="en-US" sz="1600" dirty="0">
                <a:latin typeface="Calibri Light" panose="020F0302020204030204" pitchFamily="34" charset="0"/>
                <a:ea typeface="Times New Roman" panose="02020603050405020304" pitchFamily="18" charset="0"/>
                <a:cs typeface="Calibri Light" panose="020F0302020204030204" pitchFamily="34" charset="0"/>
              </a:rPr>
              <a:t> held in November, 22-24, 1988 in Tolbukhin (present day name is Dobrich). </a:t>
            </a:r>
          </a:p>
          <a:p>
            <a:pPr marL="0" indent="0">
              <a:buNone/>
            </a:pPr>
            <a:endParaRPr lang="en-GB" altLang="en-US" sz="1600" dirty="0">
              <a:latin typeface="Calibri Light" panose="020F0302020204030204" pitchFamily="34" charset="0"/>
              <a:ea typeface="Times New Roman" panose="02020603050405020304" pitchFamily="18" charset="0"/>
              <a:cs typeface="Calibri Light" panose="020F0302020204030204" pitchFamily="34" charset="0"/>
            </a:endParaRPr>
          </a:p>
        </p:txBody>
      </p:sp>
      <p:pic>
        <p:nvPicPr>
          <p:cNvPr id="11269" name="Picture 6" descr="A person wearing glasses&#10;&#10;Description automatically generated with low confidence">
            <a:extLst>
              <a:ext uri="{FF2B5EF4-FFF2-40B4-BE49-F238E27FC236}">
                <a16:creationId xmlns:a16="http://schemas.microsoft.com/office/drawing/2014/main" id="{C6E363CC-0601-92EE-F1B3-AFA69372DE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91501" y="4581525"/>
            <a:ext cx="2105025"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F195427-4B3D-F2BA-267A-B80587C6D5AC}"/>
              </a:ext>
            </a:extLst>
          </p:cNvPr>
          <p:cNvSpPr>
            <a:spLocks noGrp="1" noChangeArrowheads="1"/>
          </p:cNvSpPr>
          <p:nvPr>
            <p:ph type="title"/>
          </p:nvPr>
        </p:nvSpPr>
        <p:spPr/>
        <p:txBody>
          <a:bodyPr/>
          <a:lstStyle/>
          <a:p>
            <a:r>
              <a:rPr lang="en-GB" altLang="en-US">
                <a:latin typeface="Calibri Light" panose="020F0302020204030204" pitchFamily="34" charset="0"/>
                <a:cs typeface="Calibri Light" panose="020F0302020204030204" pitchFamily="34" charset="0"/>
              </a:rPr>
              <a:t>Cultural Astronomy  defined</a:t>
            </a:r>
          </a:p>
        </p:txBody>
      </p:sp>
      <p:sp>
        <p:nvSpPr>
          <p:cNvPr id="12291" name="Content Placeholder 2">
            <a:extLst>
              <a:ext uri="{FF2B5EF4-FFF2-40B4-BE49-F238E27FC236}">
                <a16:creationId xmlns:a16="http://schemas.microsoft.com/office/drawing/2014/main" id="{3EFAA77E-D112-EEBA-FA41-AD516FC4E801}"/>
              </a:ext>
            </a:extLst>
          </p:cNvPr>
          <p:cNvSpPr>
            <a:spLocks noGrp="1"/>
          </p:cNvSpPr>
          <p:nvPr>
            <p:ph idx="1"/>
          </p:nvPr>
        </p:nvSpPr>
        <p:spPr/>
        <p:txBody>
          <a:bodyPr>
            <a:normAutofit/>
          </a:bodyPr>
          <a:lstStyle/>
          <a:p>
            <a:pPr>
              <a:buFont typeface="Arial" charset="0"/>
              <a:buNone/>
              <a:defRPr/>
            </a:pPr>
            <a:r>
              <a:rPr lang="en-US" sz="2900" dirty="0">
                <a:latin typeface="Century" pitchFamily="18" charset="0"/>
              </a:rPr>
              <a:t>1</a:t>
            </a:r>
            <a:r>
              <a:rPr lang="en-US" sz="2900" dirty="0">
                <a:latin typeface="Calibri Light" panose="020F0302020204030204" pitchFamily="34" charset="0"/>
                <a:ea typeface="Cambria" pitchFamily="18" charset="0"/>
                <a:cs typeface="Calibri Light" panose="020F0302020204030204" pitchFamily="34" charset="0"/>
              </a:rPr>
              <a:t>. Cultural astronomy is ‘</a:t>
            </a:r>
            <a:r>
              <a:rPr lang="en-US" sz="2900" i="1" dirty="0">
                <a:latin typeface="Calibri Light" panose="020F0302020204030204" pitchFamily="34" charset="0"/>
                <a:ea typeface="Cambria" pitchFamily="18" charset="0"/>
                <a:cs typeface="Calibri Light" panose="020F0302020204030204" pitchFamily="34" charset="0"/>
              </a:rPr>
              <a:t>The use of astronomical knowledge, beliefs or theories to inspire, inform or influence social forms and ideologies, or any aspect of human </a:t>
            </a:r>
            <a:r>
              <a:rPr lang="en-US" sz="2900" i="1" dirty="0" err="1">
                <a:latin typeface="Calibri Light" panose="020F0302020204030204" pitchFamily="34" charset="0"/>
                <a:ea typeface="Cambria" pitchFamily="18" charset="0"/>
                <a:cs typeface="Calibri Light" panose="020F0302020204030204" pitchFamily="34" charset="0"/>
              </a:rPr>
              <a:t>behaviour</a:t>
            </a:r>
            <a:r>
              <a:rPr lang="en-US" sz="2900" i="1" dirty="0">
                <a:latin typeface="Calibri Light" panose="020F0302020204030204" pitchFamily="34" charset="0"/>
                <a:ea typeface="Cambria" pitchFamily="18" charset="0"/>
                <a:cs typeface="Calibri Light" panose="020F0302020204030204" pitchFamily="34" charset="0"/>
              </a:rPr>
              <a:t>. Cultural astronomy also includes the modern disciplines of </a:t>
            </a:r>
            <a:r>
              <a:rPr lang="en-US" sz="2900" i="1" dirty="0" err="1">
                <a:latin typeface="Calibri Light" panose="020F0302020204030204" pitchFamily="34" charset="0"/>
                <a:ea typeface="Cambria" pitchFamily="18" charset="0"/>
                <a:cs typeface="Calibri Light" panose="020F0302020204030204" pitchFamily="34" charset="0"/>
              </a:rPr>
              <a:t>ethnoastronomy</a:t>
            </a:r>
            <a:r>
              <a:rPr lang="en-US" sz="2900" i="1" dirty="0">
                <a:latin typeface="Calibri Light" panose="020F0302020204030204" pitchFamily="34" charset="0"/>
                <a:ea typeface="Cambria" pitchFamily="18" charset="0"/>
                <a:cs typeface="Calibri Light" panose="020F0302020204030204" pitchFamily="34" charset="0"/>
              </a:rPr>
              <a:t> and archaeoastronomy’. </a:t>
            </a:r>
          </a:p>
          <a:p>
            <a:pPr>
              <a:buFont typeface="Arial" charset="0"/>
              <a:buChar char="•"/>
              <a:defRPr/>
            </a:pPr>
            <a:r>
              <a:rPr lang="en-US" sz="1600" dirty="0">
                <a:latin typeface="Calibri Light" panose="020F0302020204030204" pitchFamily="34" charset="0"/>
                <a:ea typeface="Cambria" pitchFamily="18" charset="0"/>
                <a:cs typeface="Calibri Light" panose="020F0302020204030204" pitchFamily="34" charset="0"/>
              </a:rPr>
              <a:t>Campion, Nicholas, ‘Editorial’, in </a:t>
            </a:r>
            <a:r>
              <a:rPr lang="en-US" sz="1600" i="1" dirty="0">
                <a:latin typeface="Calibri Light" panose="020F0302020204030204" pitchFamily="34" charset="0"/>
                <a:ea typeface="Cambria" pitchFamily="18" charset="0"/>
                <a:cs typeface="Calibri Light" panose="020F0302020204030204" pitchFamily="34" charset="0"/>
              </a:rPr>
              <a:t>Culture and Cosmos</a:t>
            </a:r>
            <a:r>
              <a:rPr lang="en-US" sz="1600" dirty="0">
                <a:latin typeface="Calibri Light" panose="020F0302020204030204" pitchFamily="34" charset="0"/>
                <a:ea typeface="Cambria" pitchFamily="18" charset="0"/>
                <a:cs typeface="Calibri Light" panose="020F0302020204030204" pitchFamily="34" charset="0"/>
              </a:rPr>
              <a:t>, Spring/Summer 1997, Vol. 1, no 1, p. 2. </a:t>
            </a:r>
          </a:p>
          <a:p>
            <a:pPr>
              <a:buFont typeface="Arial" charset="0"/>
              <a:buNone/>
              <a:defRPr/>
            </a:pPr>
            <a:r>
              <a:rPr lang="en-US" sz="2900" dirty="0">
                <a:latin typeface="Calibri Light" panose="020F0302020204030204" pitchFamily="34" charset="0"/>
                <a:ea typeface="Cambria" pitchFamily="18" charset="0"/>
                <a:cs typeface="Calibri Light" panose="020F0302020204030204" pitchFamily="34" charset="0"/>
              </a:rPr>
              <a:t>2. </a:t>
            </a:r>
            <a:r>
              <a:rPr lang="en-US" sz="2900" i="1" dirty="0">
                <a:latin typeface="Calibri Light" panose="020F0302020204030204" pitchFamily="34" charset="0"/>
                <a:ea typeface="Cambria" pitchFamily="18" charset="0"/>
                <a:cs typeface="Calibri Light" panose="020F0302020204030204" pitchFamily="34" charset="0"/>
              </a:rPr>
              <a:t>The culture of astronomy</a:t>
            </a:r>
          </a:p>
          <a:p>
            <a:pPr>
              <a:buFont typeface="Arial" charset="0"/>
              <a:buNone/>
              <a:defRPr/>
            </a:pPr>
            <a:r>
              <a:rPr lang="en-GB" dirty="0">
                <a:latin typeface="Calibri Light" panose="020F0302020204030204" pitchFamily="34" charset="0"/>
                <a:cs typeface="Calibri Light" panose="020F0302020204030204" pitchFamily="34" charset="0"/>
              </a:rPr>
              <a:t>Whereas most work published under the general umbrella ‘cultural astronomy’ concerns the ancient and non-western, in the MA CAA we include the modern and the western.</a:t>
            </a:r>
          </a:p>
          <a:p>
            <a:pPr>
              <a:buFont typeface="Arial" charset="0"/>
              <a:buNone/>
              <a:defRPr/>
            </a:pPr>
            <a:endParaRPr lang="en-GB" sz="2900" i="1" dirty="0">
              <a:latin typeface="Cambria" pitchFamily="18" charset="0"/>
              <a:ea typeface="Cambria" pitchFamily="18" charset="0"/>
            </a:endParaRPr>
          </a:p>
          <a:p>
            <a:pPr>
              <a:buFont typeface="Arial" charset="0"/>
              <a:buChar char="•"/>
              <a:defRPr/>
            </a:pPr>
            <a:endParaRPr lang="en-GB" dirty="0"/>
          </a:p>
          <a:p>
            <a:pPr>
              <a:buFont typeface="Arial" charset="0"/>
              <a:buChar char="•"/>
              <a:defRPr/>
            </a:pPr>
            <a:endParaRPr lang="en-GB" dirty="0"/>
          </a:p>
        </p:txBody>
      </p:sp>
      <p:pic>
        <p:nvPicPr>
          <p:cNvPr id="12292" name="Picture 5" descr="Constable 1835 300 dpi.jpg">
            <a:extLst>
              <a:ext uri="{FF2B5EF4-FFF2-40B4-BE49-F238E27FC236}">
                <a16:creationId xmlns:a16="http://schemas.microsoft.com/office/drawing/2014/main" id="{FBC2295B-0A59-2961-33F3-6977A86A42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97964" y="5732463"/>
            <a:ext cx="1570037" cy="1001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3">
            <a:extLst>
              <a:ext uri="{FF2B5EF4-FFF2-40B4-BE49-F238E27FC236}">
                <a16:creationId xmlns:a16="http://schemas.microsoft.com/office/drawing/2014/main" id="{193BFF11-E37B-3AF0-3A7D-B5F404FAAFFC}"/>
              </a:ext>
            </a:extLst>
          </p:cNvPr>
          <p:cNvSpPr>
            <a:spLocks noGrp="1" noChangeArrowheads="1"/>
          </p:cNvSpPr>
          <p:nvPr>
            <p:ph type="title"/>
          </p:nvPr>
        </p:nvSpPr>
        <p:spPr/>
        <p:txBody>
          <a:bodyPr/>
          <a:lstStyle/>
          <a:p>
            <a:r>
              <a:rPr lang="en-GB" altLang="en-US" dirty="0"/>
              <a:t>Foundational texts: Astronomy and Culture</a:t>
            </a:r>
          </a:p>
        </p:txBody>
      </p:sp>
      <p:sp>
        <p:nvSpPr>
          <p:cNvPr id="13315" name="Content Placeholder 4">
            <a:extLst>
              <a:ext uri="{FF2B5EF4-FFF2-40B4-BE49-F238E27FC236}">
                <a16:creationId xmlns:a16="http://schemas.microsoft.com/office/drawing/2014/main" id="{90ED28BE-2643-F03A-9243-87AF2E739307}"/>
              </a:ext>
            </a:extLst>
          </p:cNvPr>
          <p:cNvSpPr>
            <a:spLocks noGrp="1" noChangeArrowheads="1"/>
          </p:cNvSpPr>
          <p:nvPr>
            <p:ph sz="half" idx="1"/>
          </p:nvPr>
        </p:nvSpPr>
        <p:spPr/>
        <p:txBody>
          <a:bodyPr/>
          <a:lstStyle/>
          <a:p>
            <a:pPr marL="0" indent="0">
              <a:buNone/>
            </a:pPr>
            <a:r>
              <a:rPr lang="en-GB" altLang="en-US" sz="1600" dirty="0">
                <a:latin typeface="+mj-lt"/>
                <a:ea typeface="Cambria" panose="02040503050406030204" pitchFamily="18" charset="0"/>
                <a:cs typeface="Cambria" panose="02040503050406030204" pitchFamily="18" charset="0"/>
              </a:rPr>
              <a:t>‘What do people see when they look at the night sky</a:t>
            </a:r>
            <a:r>
              <a:rPr lang="en-GB" altLang="en-US" sz="1600" b="1" dirty="0">
                <a:latin typeface="+mj-lt"/>
                <a:ea typeface="Cambria" panose="02040503050406030204" pitchFamily="18" charset="0"/>
                <a:cs typeface="Cambria" panose="02040503050406030204" pitchFamily="18" charset="0"/>
              </a:rPr>
              <a:t>? The answer is as much a cultural as an astronomical one. </a:t>
            </a:r>
            <a:r>
              <a:rPr lang="en-GB" altLang="en-US" sz="1600" dirty="0">
                <a:latin typeface="+mj-lt"/>
                <a:ea typeface="Cambria" panose="02040503050406030204" pitchFamily="18" charset="0"/>
                <a:cs typeface="Cambria" panose="02040503050406030204" pitchFamily="18" charset="0"/>
              </a:rPr>
              <a:t>Thus, the study of cultural astronomy is </a:t>
            </a:r>
            <a:r>
              <a:rPr lang="en-GB" altLang="en-US" sz="1600" dirty="0" err="1">
                <a:latin typeface="+mj-lt"/>
                <a:ea typeface="Cambria" panose="02040503050406030204" pitchFamily="18" charset="0"/>
                <a:cs typeface="Cambria" panose="02040503050406030204" pitchFamily="18" charset="0"/>
              </a:rPr>
              <a:t>is</a:t>
            </a:r>
            <a:r>
              <a:rPr lang="en-GB" altLang="en-US" sz="1600" dirty="0">
                <a:latin typeface="+mj-lt"/>
                <a:ea typeface="Cambria" panose="02040503050406030204" pitchFamily="18" charset="0"/>
                <a:cs typeface="Cambria" panose="02040503050406030204" pitchFamily="18" charset="0"/>
              </a:rPr>
              <a:t> concerned with the </a:t>
            </a:r>
            <a:r>
              <a:rPr lang="en-GB" altLang="en-US" sz="1600" b="1" dirty="0">
                <a:latin typeface="+mj-lt"/>
                <a:ea typeface="Cambria" panose="02040503050406030204" pitchFamily="18" charset="0"/>
                <a:cs typeface="Cambria" panose="02040503050406030204" pitchFamily="18" charset="0"/>
              </a:rPr>
              <a:t>diversity </a:t>
            </a:r>
            <a:r>
              <a:rPr lang="en-GB" altLang="en-US" sz="1600" dirty="0">
                <a:latin typeface="+mj-lt"/>
                <a:ea typeface="Cambria" panose="02040503050406030204" pitchFamily="18" charset="0"/>
                <a:cs typeface="Cambria" panose="02040503050406030204" pitchFamily="18" charset="0"/>
              </a:rPr>
              <a:t>of ways in which cultures, both ancient and modern, perceive celestial objects and integrate them into their view of the world. </a:t>
            </a:r>
            <a:r>
              <a:rPr lang="en-GB" altLang="en-US" sz="1600" b="1" dirty="0">
                <a:latin typeface="+mj-lt"/>
                <a:ea typeface="Cambria" panose="02040503050406030204" pitchFamily="18" charset="0"/>
                <a:cs typeface="Cambria" panose="02040503050406030204" pitchFamily="18" charset="0"/>
              </a:rPr>
              <a:t>This fact, by definition, illustrates that a society’s views of and beliefs about the celestial sphere are inextricably linked to the realm of politics, economics, religion, and ideology</a:t>
            </a:r>
            <a:r>
              <a:rPr lang="en-GB" altLang="en-US" sz="1600" dirty="0">
                <a:latin typeface="+mj-lt"/>
                <a:ea typeface="Cambria" panose="02040503050406030204" pitchFamily="18" charset="0"/>
                <a:cs typeface="Cambria" panose="02040503050406030204" pitchFamily="18" charset="0"/>
              </a:rPr>
              <a:t>. In this sense, cultural astronomy is but </a:t>
            </a:r>
            <a:r>
              <a:rPr lang="en-GB" altLang="en-US" sz="1600" b="1" dirty="0">
                <a:latin typeface="+mj-lt"/>
                <a:ea typeface="Cambria" panose="02040503050406030204" pitchFamily="18" charset="0"/>
                <a:cs typeface="Cambria" panose="02040503050406030204" pitchFamily="18" charset="0"/>
              </a:rPr>
              <a:t>part of the wider </a:t>
            </a:r>
            <a:r>
              <a:rPr lang="en-GB" altLang="en-US" sz="1600" b="1" dirty="0" err="1">
                <a:latin typeface="+mj-lt"/>
                <a:ea typeface="Cambria" panose="02040503050406030204" pitchFamily="18" charset="0"/>
                <a:cs typeface="Cambria" panose="02040503050406030204" pitchFamily="18" charset="0"/>
              </a:rPr>
              <a:t>endeavor</a:t>
            </a:r>
            <a:r>
              <a:rPr lang="en-GB" altLang="en-US" sz="1600" b="1" dirty="0">
                <a:latin typeface="+mj-lt"/>
                <a:ea typeface="Cambria" panose="02040503050406030204" pitchFamily="18" charset="0"/>
                <a:cs typeface="Cambria" panose="02040503050406030204" pitchFamily="18" charset="0"/>
              </a:rPr>
              <a:t> of investigating and interpreting human culture.</a:t>
            </a:r>
          </a:p>
          <a:p>
            <a:endParaRPr lang="en-GB" altLang="en-US" dirty="0"/>
          </a:p>
        </p:txBody>
      </p:sp>
      <p:sp>
        <p:nvSpPr>
          <p:cNvPr id="13316" name="Content Placeholder 5">
            <a:extLst>
              <a:ext uri="{FF2B5EF4-FFF2-40B4-BE49-F238E27FC236}">
                <a16:creationId xmlns:a16="http://schemas.microsoft.com/office/drawing/2014/main" id="{E0A19D0C-855D-42B0-C78D-29BF781477CA}"/>
              </a:ext>
            </a:extLst>
          </p:cNvPr>
          <p:cNvSpPr>
            <a:spLocks noGrp="1" noChangeArrowheads="1"/>
          </p:cNvSpPr>
          <p:nvPr>
            <p:ph sz="half" idx="2"/>
          </p:nvPr>
        </p:nvSpPr>
        <p:spPr/>
        <p:txBody>
          <a:bodyPr/>
          <a:lstStyle/>
          <a:p>
            <a:r>
              <a:rPr lang="en-US" altLang="en-US" sz="1600"/>
              <a:t>Ruggles, Clive and Nicholas Saunders, ‘The Study of Cultural Astronomy’, in Clive Ruggles and Nicholas Saunders, ed.  </a:t>
            </a:r>
            <a:r>
              <a:rPr lang="en-US" altLang="en-US" sz="1600" i="1"/>
              <a:t>Astronomies and Cultures, </a:t>
            </a:r>
            <a:r>
              <a:rPr lang="en-US" altLang="en-US" sz="1600"/>
              <a:t>NiwotCA: University of Colorado Press, 1993, pp. 1-31 ( p. 1) </a:t>
            </a:r>
            <a:endParaRPr lang="en-GB" altLang="en-US" sz="1600"/>
          </a:p>
          <a:p>
            <a:endParaRPr lang="en-GB" altLang="en-US"/>
          </a:p>
        </p:txBody>
      </p:sp>
      <p:pic>
        <p:nvPicPr>
          <p:cNvPr id="13317" name="Picture 6" descr="Clive Ruggles.jpg">
            <a:extLst>
              <a:ext uri="{FF2B5EF4-FFF2-40B4-BE49-F238E27FC236}">
                <a16:creationId xmlns:a16="http://schemas.microsoft.com/office/drawing/2014/main" id="{2C03337B-78F5-5965-3110-DD52CA87E04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00825" y="3284538"/>
            <a:ext cx="1428750"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7" descr="Nick Saunders.jpg">
            <a:extLst>
              <a:ext uri="{FF2B5EF4-FFF2-40B4-BE49-F238E27FC236}">
                <a16:creationId xmlns:a16="http://schemas.microsoft.com/office/drawing/2014/main" id="{5148FC67-6F38-B36B-5943-53E69E16EB6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56363" y="4905376"/>
            <a:ext cx="1560512" cy="195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8" descr="Ruggles and Saunders.jpg">
            <a:extLst>
              <a:ext uri="{FF2B5EF4-FFF2-40B4-BE49-F238E27FC236}">
                <a16:creationId xmlns:a16="http://schemas.microsoft.com/office/drawing/2014/main" id="{302B6F1D-4553-964C-EE6B-81AE1CCF605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256588" y="3429001"/>
            <a:ext cx="2201862" cy="3313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3">
            <a:extLst>
              <a:ext uri="{FF2B5EF4-FFF2-40B4-BE49-F238E27FC236}">
                <a16:creationId xmlns:a16="http://schemas.microsoft.com/office/drawing/2014/main" id="{E00049F0-359A-F71B-E666-B6AA835279D5}"/>
              </a:ext>
            </a:extLst>
          </p:cNvPr>
          <p:cNvSpPr>
            <a:spLocks noGrp="1" noChangeArrowheads="1"/>
          </p:cNvSpPr>
          <p:nvPr>
            <p:ph type="title"/>
          </p:nvPr>
        </p:nvSpPr>
        <p:spPr>
          <a:xfrm>
            <a:off x="1992313" y="260350"/>
            <a:ext cx="8229600" cy="1143000"/>
          </a:xfrm>
        </p:spPr>
        <p:txBody>
          <a:bodyPr/>
          <a:lstStyle/>
          <a:p>
            <a:r>
              <a:rPr lang="en-GB" altLang="en-US">
                <a:latin typeface="Calibri Light" panose="020F0302020204030204" pitchFamily="34" charset="0"/>
                <a:ea typeface="Cambria" panose="02040503050406030204" pitchFamily="18" charset="0"/>
                <a:cs typeface="Calibri Light" panose="020F0302020204030204" pitchFamily="34" charset="0"/>
              </a:rPr>
              <a:t>Cultural Astronomy and Astrology</a:t>
            </a:r>
          </a:p>
        </p:txBody>
      </p:sp>
      <p:sp>
        <p:nvSpPr>
          <p:cNvPr id="43011" name="Content Placeholder 2">
            <a:extLst>
              <a:ext uri="{FF2B5EF4-FFF2-40B4-BE49-F238E27FC236}">
                <a16:creationId xmlns:a16="http://schemas.microsoft.com/office/drawing/2014/main" id="{F836AD09-DD90-0FE2-50AF-546EFEFA4210}"/>
              </a:ext>
            </a:extLst>
          </p:cNvPr>
          <p:cNvSpPr>
            <a:spLocks noGrp="1" noChangeArrowheads="1"/>
          </p:cNvSpPr>
          <p:nvPr>
            <p:ph sz="half" idx="1"/>
          </p:nvPr>
        </p:nvSpPr>
        <p:spPr/>
        <p:txBody>
          <a:bodyPr/>
          <a:lstStyle/>
          <a:p>
            <a:pPr>
              <a:buFont typeface="Arial" panose="020B0604020202020204" pitchFamily="34" charset="0"/>
              <a:buNone/>
            </a:pPr>
            <a:r>
              <a:rPr lang="en-GB" altLang="en-US" sz="1600" dirty="0">
                <a:latin typeface="Calibri Light" panose="020F0302020204030204" pitchFamily="34" charset="0"/>
                <a:ea typeface="Cambria" panose="02040503050406030204" pitchFamily="18" charset="0"/>
                <a:cs typeface="Calibri Light" panose="020F0302020204030204" pitchFamily="34" charset="0"/>
              </a:rPr>
              <a:t> ’</a:t>
            </a:r>
            <a:r>
              <a:rPr lang="en-GB" altLang="en-US" sz="1400" dirty="0">
                <a:latin typeface="Calibri Light" panose="020F0302020204030204" pitchFamily="34" charset="0"/>
                <a:ea typeface="Cambria" panose="02040503050406030204" pitchFamily="18" charset="0"/>
                <a:cs typeface="Calibri Light" panose="020F0302020204030204" pitchFamily="34" charset="0"/>
              </a:rPr>
              <a:t>The problems of recovery and interpretation of archaeological data pertain to the dominant set of beliefs that left a physical pattern retrievable from the material record. We should not forget, however, that these may have coexisted with other systems of belief that are much less likely to have produced recoverable or identifiable physical remains. In addition, a culture may have had more than one system of classification or belief operating side-by-side</a:t>
            </a:r>
            <a:r>
              <a:rPr lang="en-GB" altLang="en-US" sz="1400" b="1" dirty="0">
                <a:latin typeface="Calibri Light" panose="020F0302020204030204" pitchFamily="34" charset="0"/>
                <a:ea typeface="Cambria" panose="02040503050406030204" pitchFamily="18" charset="0"/>
                <a:cs typeface="Calibri Light" panose="020F0302020204030204" pitchFamily="34" charset="0"/>
              </a:rPr>
              <a:t>. For example, an official ideology may have coexisted with a local folk tradition, as happens in the western world today with scientific astronomy and astrology.’</a:t>
            </a:r>
          </a:p>
          <a:p>
            <a:pPr>
              <a:buFont typeface="Arial" panose="020B0604020202020204" pitchFamily="34" charset="0"/>
              <a:buNone/>
            </a:pPr>
            <a:r>
              <a:rPr lang="en-GB" altLang="en-US" sz="1400" dirty="0">
                <a:latin typeface="Calibri Light" panose="020F0302020204030204" pitchFamily="34" charset="0"/>
                <a:ea typeface="Cambria" panose="02040503050406030204" pitchFamily="18" charset="0"/>
                <a:cs typeface="Calibri Light" panose="020F0302020204030204" pitchFamily="34" charset="0"/>
              </a:rPr>
              <a:t>Ruggles, Clive and Nicholas Saunders, ‘The Study of Cultural Astronomy’, in Clive Ruggles and Nicholas Saunders, ed.  </a:t>
            </a:r>
            <a:r>
              <a:rPr lang="en-GB" altLang="en-US" sz="1400" i="1" dirty="0">
                <a:latin typeface="Calibri Light" panose="020F0302020204030204" pitchFamily="34" charset="0"/>
                <a:ea typeface="Cambria" panose="02040503050406030204" pitchFamily="18" charset="0"/>
                <a:cs typeface="Calibri Light" panose="020F0302020204030204" pitchFamily="34" charset="0"/>
              </a:rPr>
              <a:t>Astronomies and Cultures, </a:t>
            </a:r>
            <a:r>
              <a:rPr lang="en-GB" altLang="en-US" sz="1400" dirty="0" err="1">
                <a:latin typeface="Calibri Light" panose="020F0302020204030204" pitchFamily="34" charset="0"/>
                <a:ea typeface="Cambria" panose="02040503050406030204" pitchFamily="18" charset="0"/>
                <a:cs typeface="Calibri Light" panose="020F0302020204030204" pitchFamily="34" charset="0"/>
              </a:rPr>
              <a:t>NiwotCA</a:t>
            </a:r>
            <a:r>
              <a:rPr lang="en-GB" altLang="en-US" sz="1400" dirty="0">
                <a:latin typeface="Calibri Light" panose="020F0302020204030204" pitchFamily="34" charset="0"/>
                <a:ea typeface="Cambria" panose="02040503050406030204" pitchFamily="18" charset="0"/>
                <a:cs typeface="Calibri Light" panose="020F0302020204030204" pitchFamily="34" charset="0"/>
              </a:rPr>
              <a:t>: University of Colorado Press, 1993, pp. 1-31 (p.15).</a:t>
            </a:r>
          </a:p>
          <a:p>
            <a:r>
              <a:rPr lang="en-GB" altLang="en-US" sz="1400" dirty="0">
                <a:latin typeface="Calibri Light" panose="020F0302020204030204" pitchFamily="34" charset="0"/>
                <a:ea typeface="Cambria" panose="02040503050406030204" pitchFamily="18" charset="0"/>
                <a:cs typeface="Calibri Light" panose="020F0302020204030204" pitchFamily="34" charset="0"/>
              </a:rPr>
              <a:t> </a:t>
            </a:r>
          </a:p>
          <a:p>
            <a:endParaRPr lang="en-GB" altLang="en-US" dirty="0">
              <a:ea typeface="Cambria" panose="02040503050406030204" pitchFamily="18" charset="0"/>
              <a:cs typeface="Calibri Light" panose="020F0302020204030204" pitchFamily="34" charset="0"/>
            </a:endParaRPr>
          </a:p>
        </p:txBody>
      </p:sp>
      <p:pic>
        <p:nvPicPr>
          <p:cNvPr id="43012" name="Content Placeholder 5" descr="Ruggles and Saunders.jpg">
            <a:extLst>
              <a:ext uri="{FF2B5EF4-FFF2-40B4-BE49-F238E27FC236}">
                <a16:creationId xmlns:a16="http://schemas.microsoft.com/office/drawing/2014/main" id="{67C9994E-E8A2-1957-A0C7-34EEC06C7FE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672263" y="1700213"/>
            <a:ext cx="2533650" cy="3810000"/>
          </a:xfrm>
        </p:spPr>
      </p:pic>
      <p:pic>
        <p:nvPicPr>
          <p:cNvPr id="43013" name="Picture 6" descr="Clive Ruggles.jpg">
            <a:extLst>
              <a:ext uri="{FF2B5EF4-FFF2-40B4-BE49-F238E27FC236}">
                <a16:creationId xmlns:a16="http://schemas.microsoft.com/office/drawing/2014/main" id="{8B658793-38FE-EAB0-764B-3BA2DD493F9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88388" y="4797425"/>
            <a:ext cx="1428750"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79F8D-1144-9638-F19A-68D6D4F56880}"/>
              </a:ext>
            </a:extLst>
          </p:cNvPr>
          <p:cNvSpPr>
            <a:spLocks noGrp="1"/>
          </p:cNvSpPr>
          <p:nvPr>
            <p:ph type="title"/>
          </p:nvPr>
        </p:nvSpPr>
        <p:spPr/>
        <p:txBody>
          <a:bodyPr/>
          <a:lstStyle/>
          <a:p>
            <a:r>
              <a:rPr lang="en-GB" dirty="0"/>
              <a:t>New reading:</a:t>
            </a:r>
          </a:p>
        </p:txBody>
      </p:sp>
      <p:sp>
        <p:nvSpPr>
          <p:cNvPr id="3" name="Content Placeholder 2">
            <a:extLst>
              <a:ext uri="{FF2B5EF4-FFF2-40B4-BE49-F238E27FC236}">
                <a16:creationId xmlns:a16="http://schemas.microsoft.com/office/drawing/2014/main" id="{AB3963FB-94BA-AC25-CF9C-2B02D4A209B7}"/>
              </a:ext>
            </a:extLst>
          </p:cNvPr>
          <p:cNvSpPr>
            <a:spLocks noGrp="1"/>
          </p:cNvSpPr>
          <p:nvPr>
            <p:ph sz="half" idx="1"/>
          </p:nvPr>
        </p:nvSpPr>
        <p:spPr/>
        <p:txBody>
          <a:bodyPr>
            <a:normAutofit fontScale="92500" lnSpcReduction="10000"/>
          </a:bodyPr>
          <a:lstStyle/>
          <a:p>
            <a:pPr marL="0" indent="0">
              <a:buNone/>
            </a:pPr>
            <a:r>
              <a:rPr lang="en-US" sz="1800" dirty="0">
                <a:solidFill>
                  <a:srgbClr val="000000"/>
                </a:solidFill>
                <a:effectLst/>
                <a:latin typeface="+mj-lt"/>
                <a:ea typeface="MS Mincho" panose="02020609040205080304" pitchFamily="49" charset="-128"/>
              </a:rPr>
              <a:t>Dick, Steven J., ‘</a:t>
            </a:r>
            <a:r>
              <a:rPr lang="en-GB" sz="1800" kern="1800" dirty="0">
                <a:solidFill>
                  <a:srgbClr val="333333"/>
                </a:solidFill>
                <a:effectLst/>
                <a:latin typeface="+mj-lt"/>
                <a:ea typeface="Times New Roman" panose="02020603050405020304" pitchFamily="18" charset="0"/>
              </a:rPr>
              <a:t>The Philosophy of Astronomy, Cosmology, and Astrobiology: A Preliminary Reconnaissance’, </a:t>
            </a:r>
            <a:r>
              <a:rPr lang="en-GB" sz="1800" kern="1800" dirty="0" err="1">
                <a:solidFill>
                  <a:srgbClr val="333333"/>
                </a:solidFill>
                <a:effectLst/>
                <a:latin typeface="+mj-lt"/>
                <a:ea typeface="Times New Roman" panose="02020603050405020304" pitchFamily="18" charset="0"/>
              </a:rPr>
              <a:t>i</a:t>
            </a:r>
            <a:r>
              <a:rPr lang="en-US" sz="1800" dirty="0">
                <a:solidFill>
                  <a:srgbClr val="000000"/>
                </a:solidFill>
                <a:effectLst/>
                <a:latin typeface="+mj-lt"/>
                <a:ea typeface="MS Mincho" panose="02020609040205080304" pitchFamily="49" charset="-128"/>
              </a:rPr>
              <a:t>n </a:t>
            </a:r>
            <a:r>
              <a:rPr lang="en-GB" sz="1800" dirty="0">
                <a:solidFill>
                  <a:srgbClr val="000000"/>
                </a:solidFill>
                <a:effectLst/>
                <a:latin typeface="+mj-lt"/>
                <a:ea typeface="MS Mincho" panose="02020609040205080304" pitchFamily="49" charset="-128"/>
                <a:cs typeface="Courier New" panose="02070309020205020404" pitchFamily="49" charset="0"/>
              </a:rPr>
              <a:t>Dick, Steven J., </a:t>
            </a:r>
            <a:r>
              <a:rPr lang="en-GB" sz="1800" i="1" dirty="0">
                <a:solidFill>
                  <a:srgbClr val="000000"/>
                </a:solidFill>
                <a:effectLst/>
                <a:latin typeface="+mj-lt"/>
                <a:ea typeface="MS Mincho" panose="02020609040205080304" pitchFamily="49" charset="-128"/>
                <a:cs typeface="Courier New" panose="02070309020205020404" pitchFamily="49" charset="0"/>
              </a:rPr>
              <a:t>Space, Time, and Aliens: Collected Works on Cosmos and Culture</a:t>
            </a:r>
            <a:r>
              <a:rPr lang="en-GB" sz="1800" dirty="0">
                <a:solidFill>
                  <a:srgbClr val="000000"/>
                </a:solidFill>
                <a:effectLst/>
                <a:latin typeface="+mj-lt"/>
                <a:ea typeface="MS Mincho" panose="02020609040205080304" pitchFamily="49" charset="-128"/>
                <a:cs typeface="Courier New" panose="02070309020205020404" pitchFamily="49" charset="0"/>
              </a:rPr>
              <a:t> (Springer, 2020)</a:t>
            </a:r>
            <a:r>
              <a:rPr lang="en-US" sz="1800" dirty="0">
                <a:solidFill>
                  <a:srgbClr val="000000"/>
                </a:solidFill>
                <a:effectLst/>
                <a:latin typeface="+mj-lt"/>
                <a:ea typeface="MS Mincho" panose="02020609040205080304" pitchFamily="49" charset="-128"/>
              </a:rPr>
              <a:t>, </a:t>
            </a:r>
            <a:r>
              <a:rPr lang="en-US" sz="1800" dirty="0">
                <a:solidFill>
                  <a:srgbClr val="333333"/>
                </a:solidFill>
                <a:effectLst/>
                <a:latin typeface="+mj-lt"/>
                <a:ea typeface="Times New Roman" panose="02020603050405020304" pitchFamily="18" charset="0"/>
              </a:rPr>
              <a:t>p. 631–653.</a:t>
            </a:r>
          </a:p>
          <a:p>
            <a:pPr marL="0" indent="0">
              <a:buNone/>
            </a:pPr>
            <a:r>
              <a:rPr lang="en-US" sz="1800" dirty="0">
                <a:solidFill>
                  <a:srgbClr val="333333"/>
                </a:solidFill>
                <a:latin typeface="+mj-lt"/>
                <a:ea typeface="Times New Roman" panose="02020603050405020304" pitchFamily="18" charset="0"/>
              </a:rPr>
              <a:t>Not yet in the university library</a:t>
            </a:r>
          </a:p>
          <a:p>
            <a:pPr marL="0" indent="0">
              <a:buNone/>
            </a:pPr>
            <a:r>
              <a:rPr lang="en-US" sz="1800" dirty="0">
                <a:solidFill>
                  <a:srgbClr val="333333"/>
                </a:solidFill>
                <a:latin typeface="+mj-lt"/>
                <a:ea typeface="Times New Roman" panose="02020603050405020304" pitchFamily="18" charset="0"/>
              </a:rPr>
              <a:t>Issues:</a:t>
            </a:r>
          </a:p>
          <a:p>
            <a:pPr marL="342900" indent="-342900">
              <a:buAutoNum type="arabicPeriod"/>
            </a:pPr>
            <a:r>
              <a:rPr lang="en-US" sz="1800" dirty="0">
                <a:solidFill>
                  <a:srgbClr val="333333"/>
                </a:solidFill>
                <a:effectLst/>
                <a:latin typeface="+mj-lt"/>
                <a:ea typeface="Times New Roman" panose="02020603050405020304" pitchFamily="18" charset="0"/>
              </a:rPr>
              <a:t>The nature of reasoning, </a:t>
            </a:r>
            <a:r>
              <a:rPr lang="en-US" sz="1800" dirty="0" err="1">
                <a:solidFill>
                  <a:srgbClr val="333333"/>
                </a:solidFill>
                <a:effectLst/>
                <a:latin typeface="+mj-lt"/>
                <a:ea typeface="Times New Roman" panose="02020603050405020304" pitchFamily="18" charset="0"/>
              </a:rPr>
              <a:t>eg</a:t>
            </a:r>
            <a:r>
              <a:rPr lang="en-US" sz="1800" dirty="0">
                <a:solidFill>
                  <a:srgbClr val="333333"/>
                </a:solidFill>
                <a:effectLst/>
                <a:latin typeface="+mj-lt"/>
                <a:ea typeface="Times New Roman" panose="02020603050405020304" pitchFamily="18" charset="0"/>
              </a:rPr>
              <a:t>, the anthropic principle (</a:t>
            </a:r>
            <a:r>
              <a:rPr lang="en-US" sz="1800" dirty="0" err="1">
                <a:solidFill>
                  <a:srgbClr val="333333"/>
                </a:solidFill>
                <a:effectLst/>
                <a:latin typeface="+mj-lt"/>
                <a:ea typeface="Times New Roman" panose="02020603050405020304" pitchFamily="18" charset="0"/>
              </a:rPr>
              <a:t>eg</a:t>
            </a:r>
            <a:r>
              <a:rPr lang="en-US" sz="1800" dirty="0">
                <a:solidFill>
                  <a:srgbClr val="333333"/>
                </a:solidFill>
                <a:effectLst/>
                <a:latin typeface="+mj-lt"/>
                <a:ea typeface="Times New Roman" panose="02020603050405020304" pitchFamily="18" charset="0"/>
              </a:rPr>
              <a:t> is the universe the way it is because we are the way we are?)</a:t>
            </a:r>
          </a:p>
          <a:p>
            <a:pPr marL="342900" indent="-342900">
              <a:buAutoNum type="arabicPeriod"/>
            </a:pPr>
            <a:r>
              <a:rPr lang="en-US" sz="1800" dirty="0">
                <a:solidFill>
                  <a:srgbClr val="333333"/>
                </a:solidFill>
                <a:latin typeface="+mj-lt"/>
                <a:ea typeface="Times New Roman" panose="02020603050405020304" pitchFamily="18" charset="0"/>
              </a:rPr>
              <a:t>The nature of evidence</a:t>
            </a:r>
          </a:p>
          <a:p>
            <a:pPr marL="342900" indent="-342900">
              <a:buAutoNum type="arabicPeriod"/>
            </a:pPr>
            <a:r>
              <a:rPr lang="en-US" sz="1800" dirty="0">
                <a:solidFill>
                  <a:srgbClr val="333333"/>
                </a:solidFill>
                <a:latin typeface="+mj-lt"/>
                <a:ea typeface="Times New Roman" panose="02020603050405020304" pitchFamily="18" charset="0"/>
              </a:rPr>
              <a:t>Metaphysical conceptions</a:t>
            </a:r>
          </a:p>
          <a:p>
            <a:pPr marL="342900" indent="-342900">
              <a:buAutoNum type="arabicPeriod"/>
            </a:pPr>
            <a:r>
              <a:rPr lang="en-US" sz="1800" dirty="0">
                <a:solidFill>
                  <a:srgbClr val="333333"/>
                </a:solidFill>
                <a:latin typeface="+mj-lt"/>
                <a:ea typeface="Times New Roman" panose="02020603050405020304" pitchFamily="18" charset="0"/>
              </a:rPr>
              <a:t>Epistemology – theory of knowledge – </a:t>
            </a:r>
            <a:r>
              <a:rPr lang="en-US" sz="1800" dirty="0" err="1">
                <a:solidFill>
                  <a:srgbClr val="333333"/>
                </a:solidFill>
                <a:latin typeface="+mj-lt"/>
                <a:ea typeface="Times New Roman" panose="02020603050405020304" pitchFamily="18" charset="0"/>
              </a:rPr>
              <a:t>eg</a:t>
            </a:r>
            <a:r>
              <a:rPr lang="en-US" sz="1800" dirty="0">
                <a:solidFill>
                  <a:srgbClr val="333333"/>
                </a:solidFill>
                <a:latin typeface="+mj-lt"/>
                <a:ea typeface="Times New Roman" panose="02020603050405020304" pitchFamily="18" charset="0"/>
              </a:rPr>
              <a:t> deciding what a planet is.</a:t>
            </a:r>
          </a:p>
          <a:p>
            <a:pPr marL="342900" indent="-342900">
              <a:buAutoNum type="arabicPeriod"/>
            </a:pPr>
            <a:r>
              <a:rPr lang="en-US" sz="1800" dirty="0">
                <a:solidFill>
                  <a:srgbClr val="333333"/>
                </a:solidFill>
                <a:latin typeface="+mj-lt"/>
                <a:ea typeface="Times New Roman" panose="02020603050405020304" pitchFamily="18" charset="0"/>
              </a:rPr>
              <a:t>The role of technology in shaping our conceptions of the universe</a:t>
            </a:r>
          </a:p>
          <a:p>
            <a:pPr marL="342900" indent="-342900">
              <a:buAutoNum type="arabicPeriod"/>
            </a:pPr>
            <a:endParaRPr lang="en-US" sz="1800" dirty="0">
              <a:solidFill>
                <a:srgbClr val="333333"/>
              </a:solidFill>
              <a:effectLst/>
              <a:latin typeface="-apple-system"/>
              <a:ea typeface="Times New Roman" panose="02020603050405020304" pitchFamily="18" charset="0"/>
            </a:endParaRPr>
          </a:p>
          <a:p>
            <a:pPr marL="342900" indent="-342900">
              <a:buAutoNum type="arabicPeriod"/>
            </a:pP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230A0686-D611-F9C9-A219-ECB7F1242823}"/>
              </a:ext>
            </a:extLst>
          </p:cNvPr>
          <p:cNvSpPr>
            <a:spLocks noGrp="1"/>
          </p:cNvSpPr>
          <p:nvPr>
            <p:ph sz="half" idx="2"/>
          </p:nvPr>
        </p:nvSpPr>
        <p:spPr/>
        <p:txBody>
          <a:bodyPr>
            <a:normAutofit fontScale="92500" lnSpcReduction="10000"/>
          </a:bodyPr>
          <a:lstStyle/>
          <a:p>
            <a:pPr marL="0" indent="0">
              <a:buNone/>
            </a:pPr>
            <a:r>
              <a:rPr lang="en-GB" dirty="0">
                <a:latin typeface="+mj-lt"/>
              </a:rPr>
              <a:t>Steven J. Dick, NASA historian</a:t>
            </a:r>
          </a:p>
          <a:p>
            <a:pPr marL="0" indent="0">
              <a:buNone/>
            </a:pPr>
            <a:endParaRPr lang="en-GB" dirty="0"/>
          </a:p>
        </p:txBody>
      </p:sp>
      <p:pic>
        <p:nvPicPr>
          <p:cNvPr id="6" name="Picture 5" descr="A person standing at a podium&#10;&#10;Description automatically generated">
            <a:extLst>
              <a:ext uri="{FF2B5EF4-FFF2-40B4-BE49-F238E27FC236}">
                <a16:creationId xmlns:a16="http://schemas.microsoft.com/office/drawing/2014/main" id="{D58E7AB4-6329-A59E-3106-053949A03F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3673" y="2639505"/>
            <a:ext cx="3422127" cy="2503995"/>
          </a:xfrm>
          <a:prstGeom prst="rect">
            <a:avLst/>
          </a:prstGeom>
        </p:spPr>
      </p:pic>
    </p:spTree>
    <p:extLst>
      <p:ext uri="{BB962C8B-B14F-4D97-AF65-F5344CB8AC3E}">
        <p14:creationId xmlns:p14="http://schemas.microsoft.com/office/powerpoint/2010/main" val="346017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E5C78-EDDD-EC62-20E7-C338FB711373}"/>
              </a:ext>
            </a:extLst>
          </p:cNvPr>
          <p:cNvSpPr>
            <a:spLocks noGrp="1"/>
          </p:cNvSpPr>
          <p:nvPr>
            <p:ph type="title"/>
          </p:nvPr>
        </p:nvSpPr>
        <p:spPr/>
        <p:txBody>
          <a:bodyPr/>
          <a:lstStyle/>
          <a:p>
            <a:r>
              <a:rPr lang="en-GB" dirty="0"/>
              <a:t>Current news: ‘Decolonising’ </a:t>
            </a:r>
            <a:r>
              <a:rPr lang="en-GB" i="1" dirty="0"/>
              <a:t>The Observer</a:t>
            </a:r>
            <a:r>
              <a:rPr lang="en-GB" dirty="0"/>
              <a:t>, 12 Nov 2023</a:t>
            </a:r>
          </a:p>
        </p:txBody>
      </p:sp>
      <p:pic>
        <p:nvPicPr>
          <p:cNvPr id="5" name="Content Placeholder 4" descr="A screenshot of a computer&#10;&#10;Description automatically generated">
            <a:extLst>
              <a:ext uri="{FF2B5EF4-FFF2-40B4-BE49-F238E27FC236}">
                <a16:creationId xmlns:a16="http://schemas.microsoft.com/office/drawing/2014/main" id="{879B93C5-9CCB-F739-9998-A3A593D2225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2281" t="13671" r="36162"/>
          <a:stretch/>
        </p:blipFill>
        <p:spPr>
          <a:xfrm>
            <a:off x="3003175" y="1690688"/>
            <a:ext cx="5693481" cy="5163951"/>
          </a:xfrm>
        </p:spPr>
      </p:pic>
    </p:spTree>
    <p:extLst>
      <p:ext uri="{BB962C8B-B14F-4D97-AF65-F5344CB8AC3E}">
        <p14:creationId xmlns:p14="http://schemas.microsoft.com/office/powerpoint/2010/main" val="2347399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2F128-55A8-A523-C51A-3CA54B44C0D3}"/>
              </a:ext>
            </a:extLst>
          </p:cNvPr>
          <p:cNvSpPr>
            <a:spLocks noGrp="1"/>
          </p:cNvSpPr>
          <p:nvPr>
            <p:ph type="title"/>
          </p:nvPr>
        </p:nvSpPr>
        <p:spPr/>
        <p:txBody>
          <a:bodyPr/>
          <a:lstStyle/>
          <a:p>
            <a:r>
              <a:rPr lang="en-GB" dirty="0"/>
              <a:t>A new field: social studies of outer space</a:t>
            </a:r>
          </a:p>
        </p:txBody>
      </p:sp>
      <p:pic>
        <p:nvPicPr>
          <p:cNvPr id="1026" name="Picture 2" descr="Screenshot 2023-11-13 15.24.21">
            <a:extLst>
              <a:ext uri="{FF2B5EF4-FFF2-40B4-BE49-F238E27FC236}">
                <a16:creationId xmlns:a16="http://schemas.microsoft.com/office/drawing/2014/main" id="{60FA6D8B-1D45-5FF9-E44F-A8CAA92466A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tretch/>
        </p:blipFill>
        <p:spPr bwMode="auto">
          <a:xfrm>
            <a:off x="2079380" y="1825625"/>
            <a:ext cx="8033239"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9450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787C14A3-97AA-690D-03ED-95F7CE59BC35}"/>
              </a:ext>
            </a:extLst>
          </p:cNvPr>
          <p:cNvSpPr>
            <a:spLocks noGrp="1" noChangeArrowheads="1"/>
          </p:cNvSpPr>
          <p:nvPr>
            <p:ph type="title"/>
          </p:nvPr>
        </p:nvSpPr>
        <p:spPr>
          <a:xfrm>
            <a:off x="1905000" y="252413"/>
            <a:ext cx="8229600" cy="1143000"/>
          </a:xfrm>
        </p:spPr>
        <p:txBody>
          <a:bodyPr/>
          <a:lstStyle/>
          <a:p>
            <a:r>
              <a:rPr lang="en-GB" altLang="en-US">
                <a:latin typeface="Calibri Light" panose="020F0302020204030204" pitchFamily="34" charset="0"/>
                <a:cs typeface="Calibri Light" panose="020F0302020204030204" pitchFamily="34" charset="0"/>
              </a:rPr>
              <a:t>Space Ethics</a:t>
            </a:r>
          </a:p>
        </p:txBody>
      </p:sp>
      <p:sp>
        <p:nvSpPr>
          <p:cNvPr id="5123" name="Content Placeholder 2">
            <a:extLst>
              <a:ext uri="{FF2B5EF4-FFF2-40B4-BE49-F238E27FC236}">
                <a16:creationId xmlns:a16="http://schemas.microsoft.com/office/drawing/2014/main" id="{A2D2E5B5-EE37-4198-F325-FF04227046BB}"/>
              </a:ext>
            </a:extLst>
          </p:cNvPr>
          <p:cNvSpPr>
            <a:spLocks noGrp="1"/>
          </p:cNvSpPr>
          <p:nvPr>
            <p:ph sz="half" idx="1"/>
          </p:nvPr>
        </p:nvSpPr>
        <p:spPr/>
        <p:txBody>
          <a:bodyPr/>
          <a:lstStyle/>
          <a:p>
            <a:pPr marL="0" indent="0">
              <a:buNone/>
              <a:defRPr/>
            </a:pPr>
            <a:r>
              <a:rPr lang="en-GB" altLang="en-US" sz="1800" dirty="0">
                <a:latin typeface="Calibri Light" panose="020F0302020204030204" pitchFamily="34" charset="0"/>
                <a:cs typeface="Calibri Light" panose="020F0302020204030204" pitchFamily="34" charset="0"/>
              </a:rPr>
              <a:t>The ‘ownership’ and exploitation of planets.</a:t>
            </a:r>
          </a:p>
          <a:p>
            <a:pPr marL="0" indent="0">
              <a:buNone/>
              <a:defRPr/>
            </a:pPr>
            <a:r>
              <a:rPr lang="en-GB" altLang="en-US" sz="1800" dirty="0">
                <a:latin typeface="Calibri Light" panose="020F0302020204030204" pitchFamily="34" charset="0"/>
                <a:cs typeface="Calibri Light" panose="020F0302020204030204" pitchFamily="34" charset="0"/>
              </a:rPr>
              <a:t>The militarisation of space.</a:t>
            </a:r>
          </a:p>
          <a:p>
            <a:pPr marL="0" indent="0">
              <a:buNone/>
              <a:defRPr/>
            </a:pPr>
            <a:r>
              <a:rPr lang="en-GB" altLang="en-US" sz="1800" dirty="0">
                <a:latin typeface="Calibri Light" panose="020F0302020204030204" pitchFamily="34" charset="0"/>
                <a:cs typeface="Calibri Light" panose="020F0302020204030204" pitchFamily="34" charset="0"/>
              </a:rPr>
              <a:t>Encountering intelligent life forms (or ‘non-intelligent’ ones)</a:t>
            </a:r>
          </a:p>
          <a:p>
            <a:pPr marL="0" indent="0">
              <a:buNone/>
              <a:defRPr/>
            </a:pPr>
            <a:endParaRPr lang="en-GB" altLang="en-US" sz="1800" dirty="0"/>
          </a:p>
          <a:p>
            <a:pPr marL="0" indent="0">
              <a:buNone/>
              <a:defRPr/>
            </a:pPr>
            <a:endParaRPr lang="en-GB" altLang="en-US" sz="1800" dirty="0"/>
          </a:p>
          <a:p>
            <a:pPr>
              <a:defRPr/>
            </a:pPr>
            <a:endParaRPr lang="en-GB" altLang="en-US" sz="1800" dirty="0"/>
          </a:p>
        </p:txBody>
      </p:sp>
      <p:sp>
        <p:nvSpPr>
          <p:cNvPr id="41988" name="Content Placeholder 3">
            <a:extLst>
              <a:ext uri="{FF2B5EF4-FFF2-40B4-BE49-F238E27FC236}">
                <a16:creationId xmlns:a16="http://schemas.microsoft.com/office/drawing/2014/main" id="{5EB88EB4-8FE2-1977-420D-4CE5C2D7FB72}"/>
              </a:ext>
            </a:extLst>
          </p:cNvPr>
          <p:cNvSpPr>
            <a:spLocks noGrp="1" noChangeArrowheads="1"/>
          </p:cNvSpPr>
          <p:nvPr>
            <p:ph sz="half" idx="2"/>
          </p:nvPr>
        </p:nvSpPr>
        <p:spPr/>
        <p:txBody>
          <a:bodyPr/>
          <a:lstStyle/>
          <a:p>
            <a:pPr>
              <a:buFont typeface="Arial" panose="020B0604020202020204" pitchFamily="34" charset="0"/>
              <a:buNone/>
            </a:pPr>
            <a:r>
              <a:rPr lang="en-US" altLang="en-US" sz="1600">
                <a:latin typeface="Calibri Light" panose="020F0302020204030204" pitchFamily="34" charset="0"/>
                <a:ea typeface="Cambria" panose="02040503050406030204" pitchFamily="18" charset="0"/>
                <a:cs typeface="Calibri Light" panose="020F0302020204030204" pitchFamily="34" charset="0"/>
              </a:rPr>
              <a:t>Campion, Nicholas, ‘The Moral Philosophy of Space Travel: A Historical Review’, in Jai Galliot (ed.), </a:t>
            </a:r>
            <a:r>
              <a:rPr lang="en-US" altLang="en-US" sz="1600" i="1">
                <a:latin typeface="Calibri Light" panose="020F0302020204030204" pitchFamily="34" charset="0"/>
                <a:ea typeface="Cambria" panose="02040503050406030204" pitchFamily="18" charset="0"/>
                <a:cs typeface="Calibri Light" panose="020F0302020204030204" pitchFamily="34" charset="0"/>
              </a:rPr>
              <a:t>Commercial Space Exploration: Ethics, Policy, Governance</a:t>
            </a:r>
            <a:r>
              <a:rPr lang="en-US" altLang="en-US" sz="1600">
                <a:latin typeface="Calibri Light" panose="020F0302020204030204" pitchFamily="34" charset="0"/>
                <a:ea typeface="Cambria" panose="02040503050406030204" pitchFamily="18" charset="0"/>
                <a:cs typeface="Calibri Light" panose="020F0302020204030204" pitchFamily="34" charset="0"/>
              </a:rPr>
              <a:t> (Abingdon: Ashgate, 2015), pp. 9-22.</a:t>
            </a:r>
            <a:endParaRPr lang="en-GB" altLang="en-US" sz="1600" b="1">
              <a:latin typeface="Calibri Light" panose="020F0302020204030204" pitchFamily="34" charset="0"/>
              <a:ea typeface="Cambria" panose="02040503050406030204" pitchFamily="18" charset="0"/>
              <a:cs typeface="Calibri Light" panose="020F0302020204030204" pitchFamily="34" charset="0"/>
            </a:endParaRPr>
          </a:p>
          <a:p>
            <a:pPr>
              <a:buFont typeface="Arial" panose="020B0604020202020204" pitchFamily="34" charset="0"/>
              <a:buNone/>
            </a:pPr>
            <a:r>
              <a:rPr lang="en-US" altLang="en-US" sz="1600">
                <a:latin typeface="Calibri Light" panose="020F0302020204030204" pitchFamily="34" charset="0"/>
                <a:ea typeface="Cambria" panose="02040503050406030204" pitchFamily="18" charset="0"/>
                <a:cs typeface="Calibri Light" panose="020F0302020204030204" pitchFamily="34" charset="0"/>
              </a:rPr>
              <a:t> </a:t>
            </a:r>
            <a:endParaRPr lang="en-GB" altLang="en-US" sz="1600" b="1">
              <a:latin typeface="Calibri Light" panose="020F0302020204030204" pitchFamily="34" charset="0"/>
              <a:ea typeface="Cambria" panose="02040503050406030204" pitchFamily="18" charset="0"/>
              <a:cs typeface="Calibri Light" panose="020F0302020204030204" pitchFamily="34" charset="0"/>
            </a:endParaRPr>
          </a:p>
          <a:p>
            <a:pPr>
              <a:buFont typeface="Arial" panose="020B0604020202020204" pitchFamily="34" charset="0"/>
              <a:buNone/>
            </a:pPr>
            <a:r>
              <a:rPr lang="en-US" altLang="en-US" sz="1600">
                <a:latin typeface="Calibri Light" panose="020F0302020204030204" pitchFamily="34" charset="0"/>
                <a:ea typeface="Cambria" panose="02040503050406030204" pitchFamily="18" charset="0"/>
                <a:cs typeface="Calibri Light" panose="020F0302020204030204" pitchFamily="34" charset="0"/>
              </a:rPr>
              <a:t>Campion, Nicholas, ‘Adventures in Space: Harmony, Sustainability and Environmental Ethics’, in Nicholas Campion and with Chris Impey,  </a:t>
            </a:r>
            <a:r>
              <a:rPr lang="en-US" altLang="en-US" sz="1600" i="1">
                <a:latin typeface="Calibri Light" panose="020F0302020204030204" pitchFamily="34" charset="0"/>
                <a:ea typeface="Cambria" panose="02040503050406030204" pitchFamily="18" charset="0"/>
                <a:cs typeface="Calibri Light" panose="020F0302020204030204" pitchFamily="34" charset="0"/>
              </a:rPr>
              <a:t>Imagining Other Worlds: Explorations in Astronomy and Culture</a:t>
            </a:r>
            <a:r>
              <a:rPr lang="en-US" altLang="en-US" sz="1600">
                <a:latin typeface="Calibri Light" panose="020F0302020204030204" pitchFamily="34" charset="0"/>
                <a:ea typeface="Cambria" panose="02040503050406030204" pitchFamily="18" charset="0"/>
                <a:cs typeface="Calibri Light" panose="020F0302020204030204" pitchFamily="34" charset="0"/>
              </a:rPr>
              <a:t> (Lampeter: Sophia Centre Press, 2018), pp. 69-85.</a:t>
            </a:r>
            <a:endParaRPr lang="en-GB" altLang="en-US" sz="1600" b="1">
              <a:latin typeface="Calibri Light" panose="020F0302020204030204" pitchFamily="34" charset="0"/>
              <a:ea typeface="Cambria" panose="02040503050406030204" pitchFamily="18" charset="0"/>
              <a:cs typeface="Calibri Light" panose="020F0302020204030204" pitchFamily="34" charset="0"/>
            </a:endParaRPr>
          </a:p>
          <a:p>
            <a:pPr>
              <a:buFont typeface="Arial" panose="020B0604020202020204" pitchFamily="34" charset="0"/>
              <a:buNone/>
            </a:pPr>
            <a:r>
              <a:rPr lang="en-US" altLang="en-US" sz="1600">
                <a:latin typeface="Calibri Light" panose="020F0302020204030204" pitchFamily="34" charset="0"/>
                <a:ea typeface="Cambria" panose="02040503050406030204" pitchFamily="18" charset="0"/>
                <a:cs typeface="Calibri Light" panose="020F0302020204030204" pitchFamily="34" charset="0"/>
              </a:rPr>
              <a:t> </a:t>
            </a:r>
            <a:endParaRPr lang="en-GB" altLang="en-US" sz="1600" b="1">
              <a:latin typeface="Calibri Light" panose="020F0302020204030204" pitchFamily="34" charset="0"/>
              <a:ea typeface="Cambria" panose="02040503050406030204" pitchFamily="18" charset="0"/>
              <a:cs typeface="Calibri Light" panose="020F0302020204030204" pitchFamily="34" charset="0"/>
            </a:endParaRPr>
          </a:p>
          <a:p>
            <a:pPr>
              <a:buFont typeface="Arial" panose="020B0604020202020204" pitchFamily="34" charset="0"/>
              <a:buNone/>
            </a:pPr>
            <a:r>
              <a:rPr lang="en-US" altLang="en-US" sz="1600">
                <a:latin typeface="Calibri Light" panose="020F0302020204030204" pitchFamily="34" charset="0"/>
                <a:ea typeface="Cambria" panose="02040503050406030204" pitchFamily="18" charset="0"/>
                <a:cs typeface="Calibri Light" panose="020F0302020204030204" pitchFamily="34" charset="0"/>
              </a:rPr>
              <a:t>Campion, Nicholas, ‘John Whiteside Parsons’ in Christopher Partridge (ed.) </a:t>
            </a:r>
            <a:r>
              <a:rPr lang="en-US" altLang="en-US" sz="1600" i="1">
                <a:latin typeface="Calibri Light" panose="020F0302020204030204" pitchFamily="34" charset="0"/>
                <a:ea typeface="Cambria" panose="02040503050406030204" pitchFamily="18" charset="0"/>
                <a:cs typeface="Calibri Light" panose="020F0302020204030204" pitchFamily="34" charset="0"/>
              </a:rPr>
              <a:t>Routledge Handbook of the Occult </a:t>
            </a:r>
            <a:r>
              <a:rPr lang="en-US" altLang="en-US" sz="1600">
                <a:latin typeface="Calibri Light" panose="020F0302020204030204" pitchFamily="34" charset="0"/>
                <a:ea typeface="Cambria" panose="02040503050406030204" pitchFamily="18" charset="0"/>
                <a:cs typeface="Calibri Light" panose="020F0302020204030204" pitchFamily="34" charset="0"/>
              </a:rPr>
              <a:t>(London: Routledge, 2014), pp. 320-3.</a:t>
            </a:r>
            <a:endParaRPr lang="en-GB" altLang="en-US" sz="1600" b="1">
              <a:latin typeface="Calibri Light" panose="020F0302020204030204" pitchFamily="34" charset="0"/>
              <a:ea typeface="Cambria" panose="02040503050406030204" pitchFamily="18" charset="0"/>
              <a:cs typeface="Calibri Light" panose="020F0302020204030204" pitchFamily="34" charset="0"/>
            </a:endParaRPr>
          </a:p>
          <a:p>
            <a:endParaRPr lang="en-GB" altLang="en-US">
              <a:ea typeface="Cambria" panose="02040503050406030204" pitchFamily="18" charset="0"/>
              <a:cs typeface="Calibri Light" panose="020F0302020204030204" pitchFamily="34" charset="0"/>
            </a:endParaRPr>
          </a:p>
        </p:txBody>
      </p:sp>
      <p:pic>
        <p:nvPicPr>
          <p:cNvPr id="41989" name="Content Placeholder 5" descr="earth-from-space-western.jpeg">
            <a:extLst>
              <a:ext uri="{FF2B5EF4-FFF2-40B4-BE49-F238E27FC236}">
                <a16:creationId xmlns:a16="http://schemas.microsoft.com/office/drawing/2014/main" id="{F6D530F0-ED7F-DA9A-DE51-B90F61C80D4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66988" y="3644901"/>
            <a:ext cx="1803400" cy="180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976274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5A1E8FBF-0BCE-40CB-008A-0F225BE88C24}"/>
              </a:ext>
            </a:extLst>
          </p:cNvPr>
          <p:cNvSpPr>
            <a:spLocks noGrp="1" noChangeArrowheads="1"/>
          </p:cNvSpPr>
          <p:nvPr>
            <p:ph type="title"/>
          </p:nvPr>
        </p:nvSpPr>
        <p:spPr/>
        <p:txBody>
          <a:bodyPr>
            <a:normAutofit fontScale="90000"/>
          </a:bodyPr>
          <a:lstStyle/>
          <a:p>
            <a:br>
              <a:rPr lang="en-GB" altLang="en-US" sz="1800">
                <a:latin typeface="Century" panose="02040604050505020304" pitchFamily="18" charset="0"/>
              </a:rPr>
            </a:br>
            <a:br>
              <a:rPr lang="en-GB" altLang="en-US" sz="1800">
                <a:latin typeface="Century" panose="02040604050505020304" pitchFamily="18" charset="0"/>
              </a:rPr>
            </a:br>
            <a:r>
              <a:rPr lang="en-GB" altLang="en-US" sz="1800">
                <a:latin typeface="Century" panose="02040604050505020304" pitchFamily="18" charset="0"/>
              </a:rPr>
              <a:t>Resources and Reading: See this week’s reading on Moodle……</a:t>
            </a:r>
            <a:br>
              <a:rPr lang="en-GB" altLang="en-US" sz="1800">
                <a:latin typeface="Century" panose="02040604050505020304" pitchFamily="18" charset="0"/>
              </a:rPr>
            </a:br>
            <a:r>
              <a:rPr lang="en-GB" altLang="en-US" sz="1800" b="1">
                <a:latin typeface="Century" panose="02040604050505020304" pitchFamily="18" charset="0"/>
              </a:rPr>
              <a:t>Plus The proceedings of the ninth conference on the Inspiration of Astronomical Phenomena</a:t>
            </a:r>
            <a:br>
              <a:rPr lang="en-GB" altLang="en-US">
                <a:latin typeface="Century" panose="02040604050505020304" pitchFamily="18" charset="0"/>
              </a:rPr>
            </a:br>
            <a:r>
              <a:rPr lang="en-GB" altLang="en-US" sz="1400">
                <a:latin typeface="Century" panose="02040604050505020304" pitchFamily="18" charset="0"/>
                <a:hlinkClick r:id="rId2"/>
              </a:rPr>
              <a:t>http://www.cultureandcosmos.org/issues/vol16.php</a:t>
            </a:r>
            <a:br>
              <a:rPr lang="en-GB" altLang="en-US">
                <a:latin typeface="Century" panose="02040604050505020304" pitchFamily="18" charset="0"/>
              </a:rPr>
            </a:br>
            <a:endParaRPr lang="en-GB" altLang="en-US">
              <a:latin typeface="Century" panose="02040604050505020304" pitchFamily="18" charset="0"/>
            </a:endParaRPr>
          </a:p>
        </p:txBody>
      </p:sp>
      <p:pic>
        <p:nvPicPr>
          <p:cNvPr id="7171" name="Picture 2">
            <a:extLst>
              <a:ext uri="{FF2B5EF4-FFF2-40B4-BE49-F238E27FC236}">
                <a16:creationId xmlns:a16="http://schemas.microsoft.com/office/drawing/2014/main" id="{C8D05534-D08F-277E-6020-59F44D6A4D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501" t="9087" r="61932" b="9248"/>
          <a:stretch>
            <a:fillRect/>
          </a:stretch>
        </p:blipFill>
        <p:spPr bwMode="auto">
          <a:xfrm>
            <a:off x="3503614" y="1341438"/>
            <a:ext cx="5438775" cy="537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2" name="Content Placeholder 4" descr="C:\Users\Liz\Dropbox\SEAC 2016\Artwork\UWTSD Logo_200dpi.jpg">
            <a:extLst>
              <a:ext uri="{FF2B5EF4-FFF2-40B4-BE49-F238E27FC236}">
                <a16:creationId xmlns:a16="http://schemas.microsoft.com/office/drawing/2014/main" id="{35465AC1-88EC-B525-1B76-B0C706EDB870}"/>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1774826" y="5805489"/>
            <a:ext cx="1655763" cy="661987"/>
          </a:xfr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76A7C-406E-E84F-E963-4FC5E5A9968B}"/>
              </a:ext>
            </a:extLst>
          </p:cNvPr>
          <p:cNvSpPr>
            <a:spLocks noGrp="1"/>
          </p:cNvSpPr>
          <p:nvPr>
            <p:ph type="title"/>
          </p:nvPr>
        </p:nvSpPr>
        <p:spPr/>
        <p:txBody>
          <a:bodyPr/>
          <a:lstStyle/>
          <a:p>
            <a:r>
              <a:rPr lang="en-GB" dirty="0"/>
              <a:t>INSAP </a:t>
            </a:r>
          </a:p>
        </p:txBody>
      </p:sp>
      <p:sp>
        <p:nvSpPr>
          <p:cNvPr id="3" name="Content Placeholder 2">
            <a:extLst>
              <a:ext uri="{FF2B5EF4-FFF2-40B4-BE49-F238E27FC236}">
                <a16:creationId xmlns:a16="http://schemas.microsoft.com/office/drawing/2014/main" id="{A933136D-CECC-50C4-18BD-EA29E5625C8E}"/>
              </a:ext>
            </a:extLst>
          </p:cNvPr>
          <p:cNvSpPr>
            <a:spLocks noGrp="1"/>
          </p:cNvSpPr>
          <p:nvPr>
            <p:ph idx="1"/>
          </p:nvPr>
        </p:nvSpPr>
        <p:spPr/>
        <p:txBody>
          <a:bodyPr/>
          <a:lstStyle/>
          <a:p>
            <a:endParaRPr lang="en-GB" dirty="0"/>
          </a:p>
        </p:txBody>
      </p:sp>
      <p:pic>
        <p:nvPicPr>
          <p:cNvPr id="5" name="Picture 4" descr="A screenshot of a computer&#10;&#10;Description automatically generated">
            <a:extLst>
              <a:ext uri="{FF2B5EF4-FFF2-40B4-BE49-F238E27FC236}">
                <a16:creationId xmlns:a16="http://schemas.microsoft.com/office/drawing/2014/main" id="{9DE22682-DA65-B07C-0E8F-8450A92B23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2340" y="1460228"/>
            <a:ext cx="9144000" cy="4953000"/>
          </a:xfrm>
          <a:prstGeom prst="rect">
            <a:avLst/>
          </a:prstGeom>
        </p:spPr>
      </p:pic>
    </p:spTree>
    <p:extLst>
      <p:ext uri="{BB962C8B-B14F-4D97-AF65-F5344CB8AC3E}">
        <p14:creationId xmlns:p14="http://schemas.microsoft.com/office/powerpoint/2010/main" val="1576317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DA7B1AF-B39B-3AC1-2B74-BF2A203B5815}"/>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F245317E-AD36-6023-3CBA-EEAF389FEAF1}"/>
              </a:ext>
            </a:extLst>
          </p:cNvPr>
          <p:cNvSpPr>
            <a:spLocks noGrp="1"/>
          </p:cNvSpPr>
          <p:nvPr>
            <p:ph sz="half" idx="1"/>
          </p:nvPr>
        </p:nvSpPr>
        <p:spPr/>
        <p:txBody>
          <a:bodyPr/>
          <a:lstStyle/>
          <a:p>
            <a:r>
              <a:rPr lang="en-GB" dirty="0"/>
              <a:t>Vol 28 no 1 and 2 2024</a:t>
            </a:r>
          </a:p>
        </p:txBody>
      </p:sp>
      <p:pic>
        <p:nvPicPr>
          <p:cNvPr id="8" name="Content Placeholder 7">
            <a:extLst>
              <a:ext uri="{FF2B5EF4-FFF2-40B4-BE49-F238E27FC236}">
                <a16:creationId xmlns:a16="http://schemas.microsoft.com/office/drawing/2014/main" id="{2544100D-F159-9787-C149-7A4780F4FF9F}"/>
              </a:ext>
            </a:extLst>
          </p:cNvPr>
          <p:cNvPicPr>
            <a:picLocks noGrp="1" noChangeAspect="1"/>
          </p:cNvPicPr>
          <p:nvPr>
            <p:ph sz="half" idx="2"/>
          </p:nvPr>
        </p:nvPicPr>
        <p:blipFill>
          <a:blip r:embed="rId2"/>
          <a:srcRect l="18190" t="8988" r="31897"/>
          <a:stretch>
            <a:fillRect/>
          </a:stretch>
        </p:blipFill>
        <p:spPr>
          <a:xfrm>
            <a:off x="5385776" y="420840"/>
            <a:ext cx="6091389" cy="6016320"/>
          </a:xfrm>
          <a:prstGeom prst="rect">
            <a:avLst/>
          </a:prstGeom>
        </p:spPr>
      </p:pic>
    </p:spTree>
    <p:extLst>
      <p:ext uri="{BB962C8B-B14F-4D97-AF65-F5344CB8AC3E}">
        <p14:creationId xmlns:p14="http://schemas.microsoft.com/office/powerpoint/2010/main" val="2250983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35FAD77-4F33-A3BE-6A92-374CEEF8A942}"/>
              </a:ext>
            </a:extLst>
          </p:cNvPr>
          <p:cNvSpPr>
            <a:spLocks noGrp="1"/>
          </p:cNvSpPr>
          <p:nvPr>
            <p:ph type="title"/>
          </p:nvPr>
        </p:nvSpPr>
        <p:spPr/>
        <p:txBody>
          <a:bodyPr/>
          <a:lstStyle/>
          <a:p>
            <a:r>
              <a:rPr lang="en-GB" dirty="0"/>
              <a:t>MA student work</a:t>
            </a:r>
          </a:p>
        </p:txBody>
      </p:sp>
      <p:sp>
        <p:nvSpPr>
          <p:cNvPr id="3" name="Content Placeholder 2">
            <a:extLst>
              <a:ext uri="{FF2B5EF4-FFF2-40B4-BE49-F238E27FC236}">
                <a16:creationId xmlns:a16="http://schemas.microsoft.com/office/drawing/2014/main" id="{5B9ADE55-A6DA-846D-F3FE-69E55E4F9377}"/>
              </a:ext>
            </a:extLst>
          </p:cNvPr>
          <p:cNvSpPr>
            <a:spLocks noGrp="1"/>
          </p:cNvSpPr>
          <p:nvPr>
            <p:ph sz="half" idx="1"/>
          </p:nvPr>
        </p:nvSpPr>
        <p:spPr/>
        <p:txBody>
          <a:bodyPr>
            <a:normAutofit fontScale="85000" lnSpcReduction="20000"/>
          </a:bodyPr>
          <a:lstStyle/>
          <a:p>
            <a:pPr marL="0" indent="0">
              <a:buNone/>
            </a:pPr>
            <a:r>
              <a:rPr lang="en-GB" dirty="0">
                <a:latin typeface="+mj-lt"/>
              </a:rPr>
              <a:t>An Exploration of the ‘Overview Effect’ as Enchantment</a:t>
            </a:r>
          </a:p>
          <a:p>
            <a:pPr marL="0" indent="0">
              <a:buNone/>
            </a:pPr>
            <a:r>
              <a:rPr lang="en-GB" dirty="0">
                <a:latin typeface="+mj-lt"/>
              </a:rPr>
              <a:t>Dark Sky Initiatives in Stanley, Idaho: An Exploration into a 'Dark Sky Friendly' LED Streetlight Retrofit &amp; Community Experiences with Dark Skies and Dark Sky Advocacy</a:t>
            </a:r>
          </a:p>
          <a:p>
            <a:pPr marL="0" indent="0">
              <a:buNone/>
            </a:pPr>
            <a:r>
              <a:rPr lang="en-GB" dirty="0">
                <a:latin typeface="+mj-lt"/>
              </a:rPr>
              <a:t>Universal Sky, Diverse Cultures: What role for Cultural Astronomy in astronomy education?</a:t>
            </a:r>
          </a:p>
          <a:p>
            <a:pPr marL="0" indent="0">
              <a:buNone/>
            </a:pPr>
            <a:r>
              <a:rPr lang="en-GB" dirty="0">
                <a:latin typeface="+mj-lt"/>
              </a:rPr>
              <a:t>Painted Suns and Pencil Moons: An examination of the created skies in the works of artists J.M.W. Turner and </a:t>
            </a:r>
            <a:r>
              <a:rPr lang="en-GB" dirty="0" err="1">
                <a:latin typeface="+mj-lt"/>
              </a:rPr>
              <a:t>Vija</a:t>
            </a:r>
            <a:r>
              <a:rPr lang="en-GB" dirty="0">
                <a:latin typeface="+mj-lt"/>
              </a:rPr>
              <a:t> </a:t>
            </a:r>
            <a:r>
              <a:rPr lang="en-GB" dirty="0" err="1">
                <a:latin typeface="+mj-lt"/>
              </a:rPr>
              <a:t>Celmins</a:t>
            </a:r>
            <a:r>
              <a:rPr lang="en-GB" dirty="0">
                <a:latin typeface="+mj-lt"/>
              </a:rPr>
              <a:t>.</a:t>
            </a:r>
          </a:p>
        </p:txBody>
      </p:sp>
      <p:pic>
        <p:nvPicPr>
          <p:cNvPr id="7" name="Content Placeholder 6" descr="A book cover of a dark sky&#10;&#10;Description automatically generated">
            <a:extLst>
              <a:ext uri="{FF2B5EF4-FFF2-40B4-BE49-F238E27FC236}">
                <a16:creationId xmlns:a16="http://schemas.microsoft.com/office/drawing/2014/main" id="{59B407EC-DCD4-9C53-E757-2D7EE341BAA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30452" y="992155"/>
            <a:ext cx="3393758" cy="4751261"/>
          </a:xfrm>
        </p:spPr>
      </p:pic>
    </p:spTree>
    <p:extLst>
      <p:ext uri="{BB962C8B-B14F-4D97-AF65-F5344CB8AC3E}">
        <p14:creationId xmlns:p14="http://schemas.microsoft.com/office/powerpoint/2010/main" val="1107374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ECCFC-3C67-817C-27CA-FFBF77B4FEE1}"/>
              </a:ext>
            </a:extLst>
          </p:cNvPr>
          <p:cNvSpPr>
            <a:spLocks noGrp="1"/>
          </p:cNvSpPr>
          <p:nvPr>
            <p:ph type="title"/>
          </p:nvPr>
        </p:nvSpPr>
        <p:spPr/>
        <p:txBody>
          <a:bodyPr/>
          <a:lstStyle/>
          <a:p>
            <a:r>
              <a:rPr lang="en-GB" dirty="0"/>
              <a:t>Astronomers: The personal</a:t>
            </a:r>
          </a:p>
        </p:txBody>
      </p:sp>
      <p:sp>
        <p:nvSpPr>
          <p:cNvPr id="3" name="Content Placeholder 2">
            <a:extLst>
              <a:ext uri="{FF2B5EF4-FFF2-40B4-BE49-F238E27FC236}">
                <a16:creationId xmlns:a16="http://schemas.microsoft.com/office/drawing/2014/main" id="{1A3C525E-E1A5-0A27-DFB5-93638BCDC42F}"/>
              </a:ext>
            </a:extLst>
          </p:cNvPr>
          <p:cNvSpPr>
            <a:spLocks noGrp="1"/>
          </p:cNvSpPr>
          <p:nvPr>
            <p:ph sz="half" idx="1"/>
          </p:nvPr>
        </p:nvSpPr>
        <p:spPr/>
        <p:txBody>
          <a:bodyPr/>
          <a:lstStyle/>
          <a:p>
            <a:pPr marL="0" indent="0">
              <a:buNone/>
            </a:pPr>
            <a:r>
              <a:rPr lang="en-GB" dirty="0">
                <a:latin typeface="+mj-lt"/>
              </a:rPr>
              <a:t>Why do astronomers do astronomy?</a:t>
            </a:r>
          </a:p>
          <a:p>
            <a:pPr marL="0" indent="0">
              <a:buNone/>
            </a:pPr>
            <a:r>
              <a:rPr lang="en-GB" dirty="0">
                <a:latin typeface="+mj-lt"/>
              </a:rPr>
              <a:t>Why do amateur astronomers stay up all night in the freezing cold?</a:t>
            </a:r>
          </a:p>
          <a:p>
            <a:pPr marL="0" indent="0">
              <a:buNone/>
            </a:pPr>
            <a:r>
              <a:rPr lang="en-GB" dirty="0">
                <a:latin typeface="+mj-lt"/>
              </a:rPr>
              <a:t>The usual answer is ‘awe’.</a:t>
            </a:r>
          </a:p>
          <a:p>
            <a:pPr marL="0" indent="0">
              <a:buNone/>
            </a:pPr>
            <a:r>
              <a:rPr lang="en-GB" dirty="0">
                <a:latin typeface="+mj-lt"/>
              </a:rPr>
              <a:t>Or, perhaps enchantment?</a:t>
            </a:r>
          </a:p>
        </p:txBody>
      </p:sp>
      <p:sp>
        <p:nvSpPr>
          <p:cNvPr id="4" name="Content Placeholder 3">
            <a:extLst>
              <a:ext uri="{FF2B5EF4-FFF2-40B4-BE49-F238E27FC236}">
                <a16:creationId xmlns:a16="http://schemas.microsoft.com/office/drawing/2014/main" id="{1C78B241-BD41-7EEF-618E-D97FE92BA4B8}"/>
              </a:ext>
            </a:extLst>
          </p:cNvPr>
          <p:cNvSpPr>
            <a:spLocks noGrp="1"/>
          </p:cNvSpPr>
          <p:nvPr>
            <p:ph sz="half" idx="2"/>
          </p:nvPr>
        </p:nvSpPr>
        <p:spPr/>
        <p:txBody>
          <a:bodyPr/>
          <a:lstStyle/>
          <a:p>
            <a:pPr>
              <a:spcBef>
                <a:spcPts val="1200"/>
              </a:spcBef>
              <a:spcAft>
                <a:spcPts val="300"/>
              </a:spcAft>
            </a:pPr>
            <a:r>
              <a:rPr lang="en-US" sz="1800" b="1" dirty="0">
                <a:solidFill>
                  <a:srgbClr val="000000"/>
                </a:solidFill>
                <a:effectLst/>
                <a:latin typeface="+mj-lt"/>
              </a:rPr>
              <a:t>William Sheehan, ‘The Importance of Awe: </a:t>
            </a:r>
            <a:r>
              <a:rPr lang="en-US" sz="1800" b="1" spc="15" dirty="0">
                <a:solidFill>
                  <a:srgbClr val="333333"/>
                </a:solidFill>
                <a:effectLst/>
                <a:latin typeface="+mj-lt"/>
              </a:rPr>
              <a:t>The “11th emotion” got many of us into astronomy. Can children today still experience it?’, International Dark Sky Association, 13 July 2016, </a:t>
            </a:r>
            <a:endParaRPr lang="en-GB" sz="1800" b="1" dirty="0">
              <a:effectLst/>
              <a:latin typeface="+mj-lt"/>
            </a:endParaRPr>
          </a:p>
          <a:p>
            <a:r>
              <a:rPr lang="en-US" sz="1800" u="none" strike="noStrike" dirty="0">
                <a:effectLst/>
                <a:latin typeface="+mj-lt"/>
                <a:ea typeface="Times New Roman" panose="02020603050405020304" pitchFamily="18" charset="0"/>
                <a:hlinkClick r:id="rId2"/>
              </a:rPr>
              <a:t>https://www.darksky.org/the-importance-of-awe/#:~:text=Awe%2C%20the%20emotion%20that%20is%20at%20the%20heart,it%2C%20and%20some%20people%20may%20never%20experience%20it</a:t>
            </a:r>
            <a:r>
              <a:rPr lang="en-US" sz="1800" dirty="0">
                <a:effectLst/>
                <a:latin typeface="+mj-lt"/>
                <a:ea typeface="Times New Roman" panose="02020603050405020304" pitchFamily="18" charset="0"/>
              </a:rPr>
              <a:t> [accessed 4 May 2023].</a:t>
            </a:r>
            <a:endParaRPr lang="en-GB" sz="1800" dirty="0">
              <a:effectLst/>
              <a:latin typeface="+mj-lt"/>
              <a:ea typeface="Times New Roman" panose="02020603050405020304" pitchFamily="18" charset="0"/>
            </a:endParaRPr>
          </a:p>
          <a:p>
            <a:endParaRPr lang="en-GB" dirty="0"/>
          </a:p>
        </p:txBody>
      </p:sp>
    </p:spTree>
    <p:extLst>
      <p:ext uri="{BB962C8B-B14F-4D97-AF65-F5344CB8AC3E}">
        <p14:creationId xmlns:p14="http://schemas.microsoft.com/office/powerpoint/2010/main" val="172467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0FA8FE3-CBEA-4A34-DC4D-5DD8D7756664}"/>
              </a:ext>
            </a:extLst>
          </p:cNvPr>
          <p:cNvSpPr>
            <a:spLocks noGrp="1"/>
          </p:cNvSpPr>
          <p:nvPr>
            <p:ph type="title"/>
          </p:nvPr>
        </p:nvSpPr>
        <p:spPr/>
        <p:txBody>
          <a:bodyPr/>
          <a:lstStyle/>
          <a:p>
            <a:r>
              <a:rPr lang="en-GB" dirty="0"/>
              <a:t>Essay title</a:t>
            </a:r>
          </a:p>
        </p:txBody>
      </p:sp>
      <p:sp>
        <p:nvSpPr>
          <p:cNvPr id="6" name="Content Placeholder 5">
            <a:extLst>
              <a:ext uri="{FF2B5EF4-FFF2-40B4-BE49-F238E27FC236}">
                <a16:creationId xmlns:a16="http://schemas.microsoft.com/office/drawing/2014/main" id="{39BF1B7A-F464-3CAB-2BCB-8679587DDD1E}"/>
              </a:ext>
            </a:extLst>
          </p:cNvPr>
          <p:cNvSpPr>
            <a:spLocks noGrp="1"/>
          </p:cNvSpPr>
          <p:nvPr>
            <p:ph idx="1"/>
          </p:nvPr>
        </p:nvSpPr>
        <p:spPr/>
        <p:txBody>
          <a:bodyPr>
            <a:normAutofit fontScale="85000" lnSpcReduction="20000"/>
          </a:bodyPr>
          <a:lstStyle/>
          <a:p>
            <a:pPr marL="0" indent="0">
              <a:buNone/>
            </a:pPr>
            <a:r>
              <a:rPr lang="en-GB" b="1" dirty="0">
                <a:latin typeface="+mj-lt"/>
              </a:rPr>
              <a:t> Using </a:t>
            </a:r>
            <a:r>
              <a:rPr lang="en-US" b="1" dirty="0">
                <a:latin typeface="+mj-lt"/>
              </a:rPr>
              <a:t>one or more examples referenced in secondary sources, critically examine the cultural consequences or adaptation of, the use of, or belief in, the significance of astronomical cycles.</a:t>
            </a:r>
            <a:endParaRPr lang="en-GB" dirty="0">
              <a:latin typeface="+mj-lt"/>
            </a:endParaRPr>
          </a:p>
          <a:p>
            <a:pPr marL="0" indent="0">
              <a:buNone/>
            </a:pPr>
            <a:r>
              <a:rPr lang="en-GB" dirty="0">
                <a:latin typeface="+mj-lt"/>
              </a:rPr>
              <a:t>In this essay you are required to explore the relationship between astronomical cycles (periodic repetitions of phenomena in the sky) and culture. In former times such cycles were bracketed under the term ‘natural astrology’. </a:t>
            </a:r>
          </a:p>
          <a:p>
            <a:pPr marL="0" indent="0">
              <a:buNone/>
            </a:pPr>
            <a:r>
              <a:rPr lang="en-GB" dirty="0">
                <a:latin typeface="+mj-lt"/>
              </a:rPr>
              <a:t>You can take any example of an astronomical cycle and examine its cultural consequences and consider any behaviour or beliefs (such as pilgrimage or festivals) which are related to it. </a:t>
            </a:r>
          </a:p>
          <a:p>
            <a:pPr marL="0" indent="0">
              <a:buNone/>
            </a:pPr>
            <a:r>
              <a:rPr lang="en-GB" dirty="0">
                <a:latin typeface="+mj-lt"/>
              </a:rPr>
              <a:t>Be sure to use relevant secondary sources, as well as primary sources.  Remember that, even in a 3,500 word, essay you cannot cover the entire field, so be clear about your approach and the material you are covering.</a:t>
            </a:r>
          </a:p>
          <a:p>
            <a:pPr marL="0" indent="0">
              <a:buNone/>
            </a:pPr>
            <a:r>
              <a:rPr lang="en-GB" dirty="0">
                <a:latin typeface="+mj-lt"/>
              </a:rPr>
              <a:t>Also: other behaviour or beliefs</a:t>
            </a:r>
          </a:p>
          <a:p>
            <a:endParaRPr lang="en-GB" dirty="0"/>
          </a:p>
        </p:txBody>
      </p:sp>
    </p:spTree>
    <p:extLst>
      <p:ext uri="{BB962C8B-B14F-4D97-AF65-F5344CB8AC3E}">
        <p14:creationId xmlns:p14="http://schemas.microsoft.com/office/powerpoint/2010/main" val="39081736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11531</TotalTime>
  <Words>1490</Words>
  <Application>Microsoft Office PowerPoint</Application>
  <PresentationFormat>Widescreen</PresentationFormat>
  <Paragraphs>88</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-apple-system</vt:lpstr>
      <vt:lpstr>Arial</vt:lpstr>
      <vt:lpstr>Calibri</vt:lpstr>
      <vt:lpstr>Calibri Light</vt:lpstr>
      <vt:lpstr>Cambria</vt:lpstr>
      <vt:lpstr>Century</vt:lpstr>
      <vt:lpstr>Times New Roman</vt:lpstr>
      <vt:lpstr>Office Theme</vt:lpstr>
      <vt:lpstr>Astronomy and Culture</vt:lpstr>
      <vt:lpstr>7.37 am 11 Nov 2023 Bristol</vt:lpstr>
      <vt:lpstr>Past and current definitions</vt:lpstr>
      <vt:lpstr>Culture and Astronomy</vt:lpstr>
      <vt:lpstr>Cultural Astronomy defined 1988</vt:lpstr>
      <vt:lpstr>Cultural Astronomy  defined</vt:lpstr>
      <vt:lpstr>Foundational texts: Astronomy and Culture</vt:lpstr>
      <vt:lpstr>Cultural Astronomy and Astrology</vt:lpstr>
      <vt:lpstr>New reading:</vt:lpstr>
      <vt:lpstr>Current news: ‘Decolonising’ The Observer, 12 Nov 2023</vt:lpstr>
      <vt:lpstr>A new field: social studies of outer space</vt:lpstr>
      <vt:lpstr>Space Ethics</vt:lpstr>
      <vt:lpstr>  Resources and Reading: See this week’s reading on Moodle…… Plus The proceedings of the ninth conference on the Inspiration of Astronomical Phenomena http://www.cultureandcosmos.org/issues/vol16.php </vt:lpstr>
      <vt:lpstr>INSAP </vt:lpstr>
      <vt:lpstr>PowerPoint Presentation</vt:lpstr>
      <vt:lpstr>MA student work</vt:lpstr>
      <vt:lpstr>Astronomers: The personal</vt:lpstr>
      <vt:lpstr>Essay title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Astronomy and Culture</dc:title>
  <dc:creator>Nicholas Campion</dc:creator>
  <cp:lastModifiedBy>Nicholas Campion</cp:lastModifiedBy>
  <cp:revision>6</cp:revision>
  <dcterms:created xsi:type="dcterms:W3CDTF">2023-11-13T14:37:56Z</dcterms:created>
  <dcterms:modified xsi:type="dcterms:W3CDTF">2025-11-10T17:31:51Z</dcterms:modified>
</cp:coreProperties>
</file>