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6" d="100"/>
          <a:sy n="76" d="100"/>
        </p:scale>
        <p:origin x="715"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lan Pratt (2116217)" userId="ef0773e7-010e-497e-a802-bf33913f8b33" providerId="ADAL" clId="{A9D6264E-7D48-48E8-9A93-508EC099FC89}"/>
    <pc:docChg chg="modSld">
      <pc:chgData name="Milan Pratt (2116217)" userId="ef0773e7-010e-497e-a802-bf33913f8b33" providerId="ADAL" clId="{A9D6264E-7D48-48E8-9A93-508EC099FC89}" dt="2022-11-23T18:01:50.286" v="6" actId="20577"/>
      <pc:docMkLst>
        <pc:docMk/>
      </pc:docMkLst>
      <pc:sldChg chg="modSp mod">
        <pc:chgData name="Milan Pratt (2116217)" userId="ef0773e7-010e-497e-a802-bf33913f8b33" providerId="ADAL" clId="{A9D6264E-7D48-48E8-9A93-508EC099FC89}" dt="2022-11-23T18:01:10.648" v="1" actId="255"/>
        <pc:sldMkLst>
          <pc:docMk/>
          <pc:sldMk cId="3508828761" sldId="259"/>
        </pc:sldMkLst>
        <pc:spChg chg="mod">
          <ac:chgData name="Milan Pratt (2116217)" userId="ef0773e7-010e-497e-a802-bf33913f8b33" providerId="ADAL" clId="{A9D6264E-7D48-48E8-9A93-508EC099FC89}" dt="2022-11-23T18:01:10.648" v="1" actId="255"/>
          <ac:spMkLst>
            <pc:docMk/>
            <pc:sldMk cId="3508828761" sldId="259"/>
            <ac:spMk id="3" creationId="{F659105B-D60D-2A71-0B5C-5B3EC346C800}"/>
          </ac:spMkLst>
        </pc:spChg>
      </pc:sldChg>
      <pc:sldChg chg="modSp mod">
        <pc:chgData name="Milan Pratt (2116217)" userId="ef0773e7-010e-497e-a802-bf33913f8b33" providerId="ADAL" clId="{A9D6264E-7D48-48E8-9A93-508EC099FC89}" dt="2022-11-23T18:01:50.286" v="6" actId="20577"/>
        <pc:sldMkLst>
          <pc:docMk/>
          <pc:sldMk cId="2235044883" sldId="260"/>
        </pc:sldMkLst>
        <pc:spChg chg="mod">
          <ac:chgData name="Milan Pratt (2116217)" userId="ef0773e7-010e-497e-a802-bf33913f8b33" providerId="ADAL" clId="{A9D6264E-7D48-48E8-9A93-508EC099FC89}" dt="2022-11-23T18:01:50.286" v="6" actId="20577"/>
          <ac:spMkLst>
            <pc:docMk/>
            <pc:sldMk cId="2235044883" sldId="260"/>
            <ac:spMk id="2" creationId="{0135ACBE-F29F-BA2E-F931-3296358E498C}"/>
          </ac:spMkLst>
        </pc:spChg>
        <pc:spChg chg="mod">
          <ac:chgData name="Milan Pratt (2116217)" userId="ef0773e7-010e-497e-a802-bf33913f8b33" providerId="ADAL" clId="{A9D6264E-7D48-48E8-9A93-508EC099FC89}" dt="2022-11-23T18:01:29.938" v="2" actId="2711"/>
          <ac:spMkLst>
            <pc:docMk/>
            <pc:sldMk cId="2235044883" sldId="260"/>
            <ac:spMk id="3" creationId="{57B1E603-CD15-A24A-DB84-5C20F51E7D3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966241-0325-4B19-A0ED-E09AABAE171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B2A64BD-5E46-4F82-90A8-4D9A056BFBFD}">
      <dgm:prSet/>
      <dgm:spPr/>
      <dgm:t>
        <a:bodyPr/>
        <a:lstStyle/>
        <a:p>
          <a:pPr>
            <a:defRPr cap="all"/>
          </a:pPr>
          <a:r>
            <a:rPr lang="en-US"/>
            <a:t>One-on-One Communication </a:t>
          </a:r>
        </a:p>
      </dgm:t>
    </dgm:pt>
    <dgm:pt modelId="{48D68BBD-0D91-45D9-B3A5-8BED48C78EA7}" type="parTrans" cxnId="{54A62768-B770-4989-B0D8-253420A62339}">
      <dgm:prSet/>
      <dgm:spPr/>
      <dgm:t>
        <a:bodyPr/>
        <a:lstStyle/>
        <a:p>
          <a:endParaRPr lang="en-US"/>
        </a:p>
      </dgm:t>
    </dgm:pt>
    <dgm:pt modelId="{C750F77E-B7F1-4C0C-AC60-468524C0F726}" type="sibTrans" cxnId="{54A62768-B770-4989-B0D8-253420A62339}">
      <dgm:prSet/>
      <dgm:spPr/>
      <dgm:t>
        <a:bodyPr/>
        <a:lstStyle/>
        <a:p>
          <a:endParaRPr lang="en-US"/>
        </a:p>
      </dgm:t>
    </dgm:pt>
    <dgm:pt modelId="{0E37015B-877D-462B-82CA-31A5F333B765}">
      <dgm:prSet/>
      <dgm:spPr/>
      <dgm:t>
        <a:bodyPr/>
        <a:lstStyle/>
        <a:p>
          <a:pPr>
            <a:defRPr cap="all"/>
          </a:pPr>
          <a:r>
            <a:rPr lang="en-US"/>
            <a:t>Documents </a:t>
          </a:r>
        </a:p>
      </dgm:t>
    </dgm:pt>
    <dgm:pt modelId="{BF3B1AA3-1649-4764-B4C3-DC71C9B757BD}" type="parTrans" cxnId="{6E5BC928-7A1B-4088-81FC-99FFF58EC1F1}">
      <dgm:prSet/>
      <dgm:spPr/>
      <dgm:t>
        <a:bodyPr/>
        <a:lstStyle/>
        <a:p>
          <a:endParaRPr lang="en-US"/>
        </a:p>
      </dgm:t>
    </dgm:pt>
    <dgm:pt modelId="{DD535275-C663-4135-879A-93117832AF65}" type="sibTrans" cxnId="{6E5BC928-7A1B-4088-81FC-99FFF58EC1F1}">
      <dgm:prSet/>
      <dgm:spPr/>
      <dgm:t>
        <a:bodyPr/>
        <a:lstStyle/>
        <a:p>
          <a:endParaRPr lang="en-US"/>
        </a:p>
      </dgm:t>
    </dgm:pt>
    <dgm:pt modelId="{D6FC6A72-BA47-4295-BCDF-F108A28B6A16}">
      <dgm:prSet/>
      <dgm:spPr/>
      <dgm:t>
        <a:bodyPr/>
        <a:lstStyle/>
        <a:p>
          <a:pPr>
            <a:defRPr cap="all"/>
          </a:pPr>
          <a:r>
            <a:rPr lang="en-US"/>
            <a:t>Through Email or Text </a:t>
          </a:r>
        </a:p>
      </dgm:t>
    </dgm:pt>
    <dgm:pt modelId="{CF81B20F-47AD-4D19-8357-9AE498B298C1}" type="parTrans" cxnId="{66973F70-3B32-4494-BB8C-826019EB6A6E}">
      <dgm:prSet/>
      <dgm:spPr/>
      <dgm:t>
        <a:bodyPr/>
        <a:lstStyle/>
        <a:p>
          <a:endParaRPr lang="en-US"/>
        </a:p>
      </dgm:t>
    </dgm:pt>
    <dgm:pt modelId="{A6C3B1C1-BC70-4871-A3FA-FC702AD98093}" type="sibTrans" cxnId="{66973F70-3B32-4494-BB8C-826019EB6A6E}">
      <dgm:prSet/>
      <dgm:spPr/>
      <dgm:t>
        <a:bodyPr/>
        <a:lstStyle/>
        <a:p>
          <a:endParaRPr lang="en-US"/>
        </a:p>
      </dgm:t>
    </dgm:pt>
    <dgm:pt modelId="{5D43F97C-3C74-432E-A136-BBB0812F88F7}">
      <dgm:prSet/>
      <dgm:spPr/>
      <dgm:t>
        <a:bodyPr/>
        <a:lstStyle/>
        <a:p>
          <a:pPr>
            <a:defRPr cap="all"/>
          </a:pPr>
          <a:r>
            <a:rPr lang="en-US"/>
            <a:t>Real-Time Communication </a:t>
          </a:r>
        </a:p>
      </dgm:t>
    </dgm:pt>
    <dgm:pt modelId="{AD4E3185-8D8B-4A18-8B11-CC06959952DC}" type="parTrans" cxnId="{87EBC18F-04E7-4A1A-8E9F-C11E920CA17A}">
      <dgm:prSet/>
      <dgm:spPr/>
      <dgm:t>
        <a:bodyPr/>
        <a:lstStyle/>
        <a:p>
          <a:endParaRPr lang="en-US"/>
        </a:p>
      </dgm:t>
    </dgm:pt>
    <dgm:pt modelId="{F1DACFAD-88E1-4062-91AB-E64FFB792672}" type="sibTrans" cxnId="{87EBC18F-04E7-4A1A-8E9F-C11E920CA17A}">
      <dgm:prSet/>
      <dgm:spPr/>
      <dgm:t>
        <a:bodyPr/>
        <a:lstStyle/>
        <a:p>
          <a:endParaRPr lang="en-US"/>
        </a:p>
      </dgm:t>
    </dgm:pt>
    <dgm:pt modelId="{069C132F-AA58-4CC7-AD9D-CBD52D1A447D}" type="pres">
      <dgm:prSet presAssocID="{4D966241-0325-4B19-A0ED-E09AABAE1712}" presName="root" presStyleCnt="0">
        <dgm:presLayoutVars>
          <dgm:dir/>
          <dgm:resizeHandles val="exact"/>
        </dgm:presLayoutVars>
      </dgm:prSet>
      <dgm:spPr/>
    </dgm:pt>
    <dgm:pt modelId="{CE1ED00A-A6F2-4B13-B8B6-DF1ADC542F9C}" type="pres">
      <dgm:prSet presAssocID="{3B2A64BD-5E46-4F82-90A8-4D9A056BFBFD}" presName="compNode" presStyleCnt="0"/>
      <dgm:spPr/>
    </dgm:pt>
    <dgm:pt modelId="{F7B14CE0-25BE-432B-BDA0-2B9834284DCA}" type="pres">
      <dgm:prSet presAssocID="{3B2A64BD-5E46-4F82-90A8-4D9A056BFBFD}" presName="iconBgRect" presStyleLbl="bgShp" presStyleIdx="0" presStyleCnt="4"/>
      <dgm:spPr/>
    </dgm:pt>
    <dgm:pt modelId="{191AA89C-D836-401D-A8C6-D7BD6125FA1C}" type="pres">
      <dgm:prSet presAssocID="{3B2A64BD-5E46-4F82-90A8-4D9A056BFB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193F297E-05B0-46FA-951B-97AB398AF04C}" type="pres">
      <dgm:prSet presAssocID="{3B2A64BD-5E46-4F82-90A8-4D9A056BFBFD}" presName="spaceRect" presStyleCnt="0"/>
      <dgm:spPr/>
    </dgm:pt>
    <dgm:pt modelId="{7B846016-A952-4188-892A-554E57457137}" type="pres">
      <dgm:prSet presAssocID="{3B2A64BD-5E46-4F82-90A8-4D9A056BFBFD}" presName="textRect" presStyleLbl="revTx" presStyleIdx="0" presStyleCnt="4">
        <dgm:presLayoutVars>
          <dgm:chMax val="1"/>
          <dgm:chPref val="1"/>
        </dgm:presLayoutVars>
      </dgm:prSet>
      <dgm:spPr/>
    </dgm:pt>
    <dgm:pt modelId="{18C5758C-BE94-4241-AF01-75FE9BB422E3}" type="pres">
      <dgm:prSet presAssocID="{C750F77E-B7F1-4C0C-AC60-468524C0F726}" presName="sibTrans" presStyleCnt="0"/>
      <dgm:spPr/>
    </dgm:pt>
    <dgm:pt modelId="{C5992F80-27DD-45F1-A283-2D469748B519}" type="pres">
      <dgm:prSet presAssocID="{0E37015B-877D-462B-82CA-31A5F333B765}" presName="compNode" presStyleCnt="0"/>
      <dgm:spPr/>
    </dgm:pt>
    <dgm:pt modelId="{C3434609-DE7D-4D45-88AC-055B6852ABF8}" type="pres">
      <dgm:prSet presAssocID="{0E37015B-877D-462B-82CA-31A5F333B765}" presName="iconBgRect" presStyleLbl="bgShp" presStyleIdx="1" presStyleCnt="4"/>
      <dgm:spPr/>
    </dgm:pt>
    <dgm:pt modelId="{F2D9367D-B369-4018-913E-54EF500BBF97}" type="pres">
      <dgm:prSet presAssocID="{0E37015B-877D-462B-82CA-31A5F333B7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E28B894C-FC92-41F3-9209-860D1FE68C9E}" type="pres">
      <dgm:prSet presAssocID="{0E37015B-877D-462B-82CA-31A5F333B765}" presName="spaceRect" presStyleCnt="0"/>
      <dgm:spPr/>
    </dgm:pt>
    <dgm:pt modelId="{633DA00F-CA6E-4FF4-BDF1-D16E091788F8}" type="pres">
      <dgm:prSet presAssocID="{0E37015B-877D-462B-82CA-31A5F333B765}" presName="textRect" presStyleLbl="revTx" presStyleIdx="1" presStyleCnt="4">
        <dgm:presLayoutVars>
          <dgm:chMax val="1"/>
          <dgm:chPref val="1"/>
        </dgm:presLayoutVars>
      </dgm:prSet>
      <dgm:spPr/>
    </dgm:pt>
    <dgm:pt modelId="{F2F5E827-03AD-4217-B1BB-0CFB66AE15FD}" type="pres">
      <dgm:prSet presAssocID="{DD535275-C663-4135-879A-93117832AF65}" presName="sibTrans" presStyleCnt="0"/>
      <dgm:spPr/>
    </dgm:pt>
    <dgm:pt modelId="{E6E216A3-BD96-48C4-9678-9919F5DFB530}" type="pres">
      <dgm:prSet presAssocID="{D6FC6A72-BA47-4295-BCDF-F108A28B6A16}" presName="compNode" presStyleCnt="0"/>
      <dgm:spPr/>
    </dgm:pt>
    <dgm:pt modelId="{03B40D52-7E23-414F-8783-36449A793F7E}" type="pres">
      <dgm:prSet presAssocID="{D6FC6A72-BA47-4295-BCDF-F108A28B6A16}" presName="iconBgRect" presStyleLbl="bgShp" presStyleIdx="2" presStyleCnt="4"/>
      <dgm:spPr/>
    </dgm:pt>
    <dgm:pt modelId="{7F96DEDB-B475-4420-9E6A-AE06D98CD0DF}" type="pres">
      <dgm:prSet presAssocID="{D6FC6A72-BA47-4295-BCDF-F108A28B6A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5DDD3A9B-F92E-49DE-A21A-727B41F1EB9B}" type="pres">
      <dgm:prSet presAssocID="{D6FC6A72-BA47-4295-BCDF-F108A28B6A16}" presName="spaceRect" presStyleCnt="0"/>
      <dgm:spPr/>
    </dgm:pt>
    <dgm:pt modelId="{EACA9A9F-5D18-4C0F-B09B-957FE20AD136}" type="pres">
      <dgm:prSet presAssocID="{D6FC6A72-BA47-4295-BCDF-F108A28B6A16}" presName="textRect" presStyleLbl="revTx" presStyleIdx="2" presStyleCnt="4">
        <dgm:presLayoutVars>
          <dgm:chMax val="1"/>
          <dgm:chPref val="1"/>
        </dgm:presLayoutVars>
      </dgm:prSet>
      <dgm:spPr/>
    </dgm:pt>
    <dgm:pt modelId="{7E3121C9-15CC-4224-8228-B4358346DD28}" type="pres">
      <dgm:prSet presAssocID="{A6C3B1C1-BC70-4871-A3FA-FC702AD98093}" presName="sibTrans" presStyleCnt="0"/>
      <dgm:spPr/>
    </dgm:pt>
    <dgm:pt modelId="{FE1673F8-AEE0-4AD1-8531-560CAB449971}" type="pres">
      <dgm:prSet presAssocID="{5D43F97C-3C74-432E-A136-BBB0812F88F7}" presName="compNode" presStyleCnt="0"/>
      <dgm:spPr/>
    </dgm:pt>
    <dgm:pt modelId="{2E4ABDA1-B6BD-4D2C-AF5F-78AAEDB8DAC3}" type="pres">
      <dgm:prSet presAssocID="{5D43F97C-3C74-432E-A136-BBB0812F88F7}" presName="iconBgRect" presStyleLbl="bgShp" presStyleIdx="3" presStyleCnt="4"/>
      <dgm:spPr/>
    </dgm:pt>
    <dgm:pt modelId="{20BDC30D-4B30-453C-9A1D-E22AE8AA1F4E}" type="pres">
      <dgm:prSet presAssocID="{5D43F97C-3C74-432E-A136-BBB0812F88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CD0E11EB-842A-4F79-B59D-B55DCB241BB5}" type="pres">
      <dgm:prSet presAssocID="{5D43F97C-3C74-432E-A136-BBB0812F88F7}" presName="spaceRect" presStyleCnt="0"/>
      <dgm:spPr/>
    </dgm:pt>
    <dgm:pt modelId="{536E21F4-03CB-4D0E-8620-384DE6C993FA}" type="pres">
      <dgm:prSet presAssocID="{5D43F97C-3C74-432E-A136-BBB0812F88F7}" presName="textRect" presStyleLbl="revTx" presStyleIdx="3" presStyleCnt="4">
        <dgm:presLayoutVars>
          <dgm:chMax val="1"/>
          <dgm:chPref val="1"/>
        </dgm:presLayoutVars>
      </dgm:prSet>
      <dgm:spPr/>
    </dgm:pt>
  </dgm:ptLst>
  <dgm:cxnLst>
    <dgm:cxn modelId="{B260280A-FBDB-440C-BA94-6EB68C2F37E7}" type="presOf" srcId="{3B2A64BD-5E46-4F82-90A8-4D9A056BFBFD}" destId="{7B846016-A952-4188-892A-554E57457137}" srcOrd="0" destOrd="0" presId="urn:microsoft.com/office/officeart/2018/5/layout/IconCircleLabelList"/>
    <dgm:cxn modelId="{2207AC0A-7AC0-49CE-9624-46A3873EF0F9}" type="presOf" srcId="{5D43F97C-3C74-432E-A136-BBB0812F88F7}" destId="{536E21F4-03CB-4D0E-8620-384DE6C993FA}" srcOrd="0" destOrd="0" presId="urn:microsoft.com/office/officeart/2018/5/layout/IconCircleLabelList"/>
    <dgm:cxn modelId="{FDA49412-74B8-4085-A36B-C3DEC126F066}" type="presOf" srcId="{4D966241-0325-4B19-A0ED-E09AABAE1712}" destId="{069C132F-AA58-4CC7-AD9D-CBD52D1A447D}" srcOrd="0" destOrd="0" presId="urn:microsoft.com/office/officeart/2018/5/layout/IconCircleLabelList"/>
    <dgm:cxn modelId="{00FAFE24-95F4-4B4B-A938-FD3F5AFC21AA}" type="presOf" srcId="{0E37015B-877D-462B-82CA-31A5F333B765}" destId="{633DA00F-CA6E-4FF4-BDF1-D16E091788F8}" srcOrd="0" destOrd="0" presId="urn:microsoft.com/office/officeart/2018/5/layout/IconCircleLabelList"/>
    <dgm:cxn modelId="{6E5BC928-7A1B-4088-81FC-99FFF58EC1F1}" srcId="{4D966241-0325-4B19-A0ED-E09AABAE1712}" destId="{0E37015B-877D-462B-82CA-31A5F333B765}" srcOrd="1" destOrd="0" parTransId="{BF3B1AA3-1649-4764-B4C3-DC71C9B757BD}" sibTransId="{DD535275-C663-4135-879A-93117832AF65}"/>
    <dgm:cxn modelId="{54A62768-B770-4989-B0D8-253420A62339}" srcId="{4D966241-0325-4B19-A0ED-E09AABAE1712}" destId="{3B2A64BD-5E46-4F82-90A8-4D9A056BFBFD}" srcOrd="0" destOrd="0" parTransId="{48D68BBD-0D91-45D9-B3A5-8BED48C78EA7}" sibTransId="{C750F77E-B7F1-4C0C-AC60-468524C0F726}"/>
    <dgm:cxn modelId="{66973F70-3B32-4494-BB8C-826019EB6A6E}" srcId="{4D966241-0325-4B19-A0ED-E09AABAE1712}" destId="{D6FC6A72-BA47-4295-BCDF-F108A28B6A16}" srcOrd="2" destOrd="0" parTransId="{CF81B20F-47AD-4D19-8357-9AE498B298C1}" sibTransId="{A6C3B1C1-BC70-4871-A3FA-FC702AD98093}"/>
    <dgm:cxn modelId="{87EBC18F-04E7-4A1A-8E9F-C11E920CA17A}" srcId="{4D966241-0325-4B19-A0ED-E09AABAE1712}" destId="{5D43F97C-3C74-432E-A136-BBB0812F88F7}" srcOrd="3" destOrd="0" parTransId="{AD4E3185-8D8B-4A18-8B11-CC06959952DC}" sibTransId="{F1DACFAD-88E1-4062-91AB-E64FFB792672}"/>
    <dgm:cxn modelId="{CB0A73BC-E8CC-4E06-ADB7-7F1840724DDC}" type="presOf" srcId="{D6FC6A72-BA47-4295-BCDF-F108A28B6A16}" destId="{EACA9A9F-5D18-4C0F-B09B-957FE20AD136}" srcOrd="0" destOrd="0" presId="urn:microsoft.com/office/officeart/2018/5/layout/IconCircleLabelList"/>
    <dgm:cxn modelId="{CE0DA01E-5F52-4C85-9395-46768CCD0292}" type="presParOf" srcId="{069C132F-AA58-4CC7-AD9D-CBD52D1A447D}" destId="{CE1ED00A-A6F2-4B13-B8B6-DF1ADC542F9C}" srcOrd="0" destOrd="0" presId="urn:microsoft.com/office/officeart/2018/5/layout/IconCircleLabelList"/>
    <dgm:cxn modelId="{19ADC363-4C43-477D-B234-7140A056BFDF}" type="presParOf" srcId="{CE1ED00A-A6F2-4B13-B8B6-DF1ADC542F9C}" destId="{F7B14CE0-25BE-432B-BDA0-2B9834284DCA}" srcOrd="0" destOrd="0" presId="urn:microsoft.com/office/officeart/2018/5/layout/IconCircleLabelList"/>
    <dgm:cxn modelId="{6D89AF15-2931-4948-8F90-1AFE6B424096}" type="presParOf" srcId="{CE1ED00A-A6F2-4B13-B8B6-DF1ADC542F9C}" destId="{191AA89C-D836-401D-A8C6-D7BD6125FA1C}" srcOrd="1" destOrd="0" presId="urn:microsoft.com/office/officeart/2018/5/layout/IconCircleLabelList"/>
    <dgm:cxn modelId="{B5717F24-B246-4DA8-A5BF-DF4635A38542}" type="presParOf" srcId="{CE1ED00A-A6F2-4B13-B8B6-DF1ADC542F9C}" destId="{193F297E-05B0-46FA-951B-97AB398AF04C}" srcOrd="2" destOrd="0" presId="urn:microsoft.com/office/officeart/2018/5/layout/IconCircleLabelList"/>
    <dgm:cxn modelId="{72653388-1DA1-46DD-B1EA-A07DD9F2E798}" type="presParOf" srcId="{CE1ED00A-A6F2-4B13-B8B6-DF1ADC542F9C}" destId="{7B846016-A952-4188-892A-554E57457137}" srcOrd="3" destOrd="0" presId="urn:microsoft.com/office/officeart/2018/5/layout/IconCircleLabelList"/>
    <dgm:cxn modelId="{1F4E33FC-CCFD-424A-B76B-259F820F2615}" type="presParOf" srcId="{069C132F-AA58-4CC7-AD9D-CBD52D1A447D}" destId="{18C5758C-BE94-4241-AF01-75FE9BB422E3}" srcOrd="1" destOrd="0" presId="urn:microsoft.com/office/officeart/2018/5/layout/IconCircleLabelList"/>
    <dgm:cxn modelId="{B15C4F79-7739-48E3-9C3D-E82D7FFF5C6A}" type="presParOf" srcId="{069C132F-AA58-4CC7-AD9D-CBD52D1A447D}" destId="{C5992F80-27DD-45F1-A283-2D469748B519}" srcOrd="2" destOrd="0" presId="urn:microsoft.com/office/officeart/2018/5/layout/IconCircleLabelList"/>
    <dgm:cxn modelId="{934BC013-F7F2-49F2-9360-B86562EFF944}" type="presParOf" srcId="{C5992F80-27DD-45F1-A283-2D469748B519}" destId="{C3434609-DE7D-4D45-88AC-055B6852ABF8}" srcOrd="0" destOrd="0" presId="urn:microsoft.com/office/officeart/2018/5/layout/IconCircleLabelList"/>
    <dgm:cxn modelId="{C7FF7523-CD80-468F-B6C0-B7BDB1C3FAD1}" type="presParOf" srcId="{C5992F80-27DD-45F1-A283-2D469748B519}" destId="{F2D9367D-B369-4018-913E-54EF500BBF97}" srcOrd="1" destOrd="0" presId="urn:microsoft.com/office/officeart/2018/5/layout/IconCircleLabelList"/>
    <dgm:cxn modelId="{B828CCE1-6F32-4ADD-953F-CD707AB3F319}" type="presParOf" srcId="{C5992F80-27DD-45F1-A283-2D469748B519}" destId="{E28B894C-FC92-41F3-9209-860D1FE68C9E}" srcOrd="2" destOrd="0" presId="urn:microsoft.com/office/officeart/2018/5/layout/IconCircleLabelList"/>
    <dgm:cxn modelId="{319F5B34-BE0D-446A-A0ED-47AB04DEF356}" type="presParOf" srcId="{C5992F80-27DD-45F1-A283-2D469748B519}" destId="{633DA00F-CA6E-4FF4-BDF1-D16E091788F8}" srcOrd="3" destOrd="0" presId="urn:microsoft.com/office/officeart/2018/5/layout/IconCircleLabelList"/>
    <dgm:cxn modelId="{F4685D37-E4E3-43F2-9C5B-5F75F5B1D4DE}" type="presParOf" srcId="{069C132F-AA58-4CC7-AD9D-CBD52D1A447D}" destId="{F2F5E827-03AD-4217-B1BB-0CFB66AE15FD}" srcOrd="3" destOrd="0" presId="urn:microsoft.com/office/officeart/2018/5/layout/IconCircleLabelList"/>
    <dgm:cxn modelId="{6B0BBBC1-D3E6-4882-B248-A2CE2E284AA3}" type="presParOf" srcId="{069C132F-AA58-4CC7-AD9D-CBD52D1A447D}" destId="{E6E216A3-BD96-48C4-9678-9919F5DFB530}" srcOrd="4" destOrd="0" presId="urn:microsoft.com/office/officeart/2018/5/layout/IconCircleLabelList"/>
    <dgm:cxn modelId="{2906F1F8-8600-4062-B769-D6F7F2A4A765}" type="presParOf" srcId="{E6E216A3-BD96-48C4-9678-9919F5DFB530}" destId="{03B40D52-7E23-414F-8783-36449A793F7E}" srcOrd="0" destOrd="0" presId="urn:microsoft.com/office/officeart/2018/5/layout/IconCircleLabelList"/>
    <dgm:cxn modelId="{585354AA-9894-4DD7-BAC8-6C3EBEE2D2E9}" type="presParOf" srcId="{E6E216A3-BD96-48C4-9678-9919F5DFB530}" destId="{7F96DEDB-B475-4420-9E6A-AE06D98CD0DF}" srcOrd="1" destOrd="0" presId="urn:microsoft.com/office/officeart/2018/5/layout/IconCircleLabelList"/>
    <dgm:cxn modelId="{24685F2B-1AD5-47A6-9F85-F0A593FBA515}" type="presParOf" srcId="{E6E216A3-BD96-48C4-9678-9919F5DFB530}" destId="{5DDD3A9B-F92E-49DE-A21A-727B41F1EB9B}" srcOrd="2" destOrd="0" presId="urn:microsoft.com/office/officeart/2018/5/layout/IconCircleLabelList"/>
    <dgm:cxn modelId="{08C8C265-555F-49C8-AE15-98C158258E14}" type="presParOf" srcId="{E6E216A3-BD96-48C4-9678-9919F5DFB530}" destId="{EACA9A9F-5D18-4C0F-B09B-957FE20AD136}" srcOrd="3" destOrd="0" presId="urn:microsoft.com/office/officeart/2018/5/layout/IconCircleLabelList"/>
    <dgm:cxn modelId="{642DB086-2692-4755-A764-FB5BA63EFF68}" type="presParOf" srcId="{069C132F-AA58-4CC7-AD9D-CBD52D1A447D}" destId="{7E3121C9-15CC-4224-8228-B4358346DD28}" srcOrd="5" destOrd="0" presId="urn:microsoft.com/office/officeart/2018/5/layout/IconCircleLabelList"/>
    <dgm:cxn modelId="{6893F5A0-C58E-4183-A71E-0087545FEDBA}" type="presParOf" srcId="{069C132F-AA58-4CC7-AD9D-CBD52D1A447D}" destId="{FE1673F8-AEE0-4AD1-8531-560CAB449971}" srcOrd="6" destOrd="0" presId="urn:microsoft.com/office/officeart/2018/5/layout/IconCircleLabelList"/>
    <dgm:cxn modelId="{FB9F3DAF-CF24-4116-8D4B-1A6986D2E9E1}" type="presParOf" srcId="{FE1673F8-AEE0-4AD1-8531-560CAB449971}" destId="{2E4ABDA1-B6BD-4D2C-AF5F-78AAEDB8DAC3}" srcOrd="0" destOrd="0" presId="urn:microsoft.com/office/officeart/2018/5/layout/IconCircleLabelList"/>
    <dgm:cxn modelId="{808E721F-8409-48E3-848C-CD62C0B85688}" type="presParOf" srcId="{FE1673F8-AEE0-4AD1-8531-560CAB449971}" destId="{20BDC30D-4B30-453C-9A1D-E22AE8AA1F4E}" srcOrd="1" destOrd="0" presId="urn:microsoft.com/office/officeart/2018/5/layout/IconCircleLabelList"/>
    <dgm:cxn modelId="{388E9CB4-8D07-4D78-ABE9-E97F7D0AA042}" type="presParOf" srcId="{FE1673F8-AEE0-4AD1-8531-560CAB449971}" destId="{CD0E11EB-842A-4F79-B59D-B55DCB241BB5}" srcOrd="2" destOrd="0" presId="urn:microsoft.com/office/officeart/2018/5/layout/IconCircleLabelList"/>
    <dgm:cxn modelId="{FA63373D-D240-4AF0-A78A-BABD6D71AF5B}" type="presParOf" srcId="{FE1673F8-AEE0-4AD1-8531-560CAB449971}" destId="{536E21F4-03CB-4D0E-8620-384DE6C993F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14CE0-25BE-432B-BDA0-2B9834284DCA}">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AA89C-D836-401D-A8C6-D7BD6125FA1C}">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46016-A952-4188-892A-554E57457137}">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One-on-One Communication </a:t>
          </a:r>
        </a:p>
      </dsp:txBody>
      <dsp:txXfrm>
        <a:off x="569079" y="2644614"/>
        <a:ext cx="2072362" cy="720000"/>
      </dsp:txXfrm>
    </dsp:sp>
    <dsp:sp modelId="{C3434609-DE7D-4D45-88AC-055B6852ABF8}">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D9367D-B369-4018-913E-54EF500BBF97}">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3DA00F-CA6E-4FF4-BDF1-D16E091788F8}">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Documents </a:t>
          </a:r>
        </a:p>
      </dsp:txBody>
      <dsp:txXfrm>
        <a:off x="3004105" y="2644614"/>
        <a:ext cx="2072362" cy="720000"/>
      </dsp:txXfrm>
    </dsp:sp>
    <dsp:sp modelId="{03B40D52-7E23-414F-8783-36449A793F7E}">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6DEDB-B475-4420-9E6A-AE06D98CD0DF}">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CA9A9F-5D18-4C0F-B09B-957FE20AD136}">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Through Email or Text </a:t>
          </a:r>
        </a:p>
      </dsp:txBody>
      <dsp:txXfrm>
        <a:off x="5439131" y="2644614"/>
        <a:ext cx="2072362" cy="720000"/>
      </dsp:txXfrm>
    </dsp:sp>
    <dsp:sp modelId="{2E4ABDA1-B6BD-4D2C-AF5F-78AAEDB8DAC3}">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BDC30D-4B30-453C-9A1D-E22AE8AA1F4E}">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E21F4-03CB-4D0E-8620-384DE6C993FA}">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Real-Time Communication </a:t>
          </a:r>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B38F27-1D0D-445D-9095-E75DEA919709}" type="datetimeFigureOut">
              <a:t>11/23/2022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F9AD79-590E-41C0-94E0-9CB011476B4F}" type="slidenum">
              <a:t>‹#›</a:t>
            </a:fld>
            <a:endParaRPr lang="en-US"/>
          </a:p>
        </p:txBody>
      </p:sp>
    </p:spTree>
    <p:extLst>
      <p:ext uri="{BB962C8B-B14F-4D97-AF65-F5344CB8AC3E}">
        <p14:creationId xmlns:p14="http://schemas.microsoft.com/office/powerpoint/2010/main" val="3048020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endParaRPr lang="en-US"/>
          </a:p>
          <a:p>
            <a:r>
              <a:rPr lang="en-US" dirty="0"/>
              <a:t>The goal of any communication is to ensure that both parties involved are on the same page. An information exchange requires a sender and a recipient or recipients. It can be accomplished by spoken, aural, or written communication (Lacerenza et al., 2018). The following presentation is going to </a:t>
            </a:r>
            <a:r>
              <a:rPr lang="en-US" dirty="0" err="1"/>
              <a:t>analyse</a:t>
            </a:r>
            <a:r>
              <a:rPr lang="en-US" dirty="0"/>
              <a:t> the case of Tom’s team that faced communication issues during expansion. Amazon wants to expand their warehouses to three new locations for which Tom has been hired as the Project Manager. The study will discuss this case and provide solution to the issues which will lead Amazon to succeed in this project. Effective encoding and decoding in the workplace allow for clearer communication and a deeper understanding amongst coworkers. This portfolio aims to examine the theories and </a:t>
            </a:r>
            <a:r>
              <a:rPr lang="en-US" dirty="0" err="1"/>
              <a:t>practises</a:t>
            </a:r>
            <a:r>
              <a:rPr lang="en-US" dirty="0"/>
              <a:t> of communication, as well as the importance of cultural factors in achieving good communication. </a:t>
            </a:r>
          </a:p>
        </p:txBody>
      </p:sp>
      <p:sp>
        <p:nvSpPr>
          <p:cNvPr id="4" name="Slide Number Placeholder 3"/>
          <p:cNvSpPr>
            <a:spLocks noGrp="1"/>
          </p:cNvSpPr>
          <p:nvPr>
            <p:ph type="sldNum" sz="quarter" idx="5"/>
          </p:nvPr>
        </p:nvSpPr>
        <p:spPr/>
        <p:txBody>
          <a:bodyPr/>
          <a:lstStyle/>
          <a:p>
            <a:fld id="{3AF9AD79-590E-41C0-94E0-9CB011476B4F}" type="slidenum">
              <a:t>2</a:t>
            </a:fld>
            <a:endParaRPr lang="en-US"/>
          </a:p>
        </p:txBody>
      </p:sp>
    </p:spTree>
    <p:extLst>
      <p:ext uri="{BB962C8B-B14F-4D97-AF65-F5344CB8AC3E}">
        <p14:creationId xmlns:p14="http://schemas.microsoft.com/office/powerpoint/2010/main" val="1339071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Benefits </a:t>
            </a:r>
          </a:p>
          <a:p>
            <a:r>
              <a:rPr lang="en-US" dirty="0"/>
              <a:t>If Tom is able to develop an effective communication among his team, he will be able to get them all on the same pace and make them collaborative. If the team gets collaborative, their efficiency will increase ultimately allowing Amazon to expand their warehouses successfully (Cornelissen, 2020). Some of the benefits of effective communications are: </a:t>
            </a:r>
          </a:p>
          <a:p>
            <a:r>
              <a:rPr lang="en-US" dirty="0"/>
              <a:t>  </a:t>
            </a:r>
          </a:p>
          <a:p>
            <a:r>
              <a:rPr lang="en-US" dirty="0"/>
              <a:t>Instills Confidence </a:t>
            </a:r>
            <a:endParaRPr lang="en-US" dirty="0">
              <a:cs typeface="Calibri"/>
            </a:endParaRPr>
          </a:p>
          <a:p>
            <a:r>
              <a:rPr lang="en-US" dirty="0"/>
              <a:t>Leaders inspire their teams when they model effective Amazon-wide communication. Collaborating, working as a team, and trusting one another are all encouraged by these examples. When coworkers are honest and open with one another, they create a safe and productive workplace. </a:t>
            </a:r>
          </a:p>
          <a:p>
            <a:r>
              <a:rPr lang="en-US" dirty="0"/>
              <a:t>It Encourages Faithfulness Among Workers </a:t>
            </a:r>
          </a:p>
          <a:p>
            <a:r>
              <a:rPr lang="en-US" dirty="0"/>
              <a:t>Business leaders boost morale and productivity by having meaningful conversations with their teams rather than micromanaging them from afar. This sentiment usually leads to greater job satisfaction and dedication. </a:t>
            </a:r>
          </a:p>
          <a:p>
            <a:r>
              <a:rPr lang="en-US" dirty="0"/>
              <a:t>  </a:t>
            </a:r>
            <a:endParaRPr lang="en-US" dirty="0">
              <a:cs typeface="Calibri"/>
            </a:endParaRPr>
          </a:p>
          <a:p>
            <a:r>
              <a:rPr lang="en-US" dirty="0"/>
              <a:t>The Participation of Team Members Is Increased </a:t>
            </a:r>
          </a:p>
          <a:p>
            <a:r>
              <a:rPr lang="en-US" dirty="0"/>
              <a:t>Although many businesses use creative methods to encourage employee participation, the importance of straightforward, day-to-day communication is often disregarded. Amazon is free to employ whatever number of strategies it deems effective (Harris and </a:t>
            </a:r>
            <a:r>
              <a:rPr lang="en-US" dirty="0" err="1"/>
              <a:t>Sherblom</a:t>
            </a:r>
            <a:r>
              <a:rPr lang="en-US" dirty="0"/>
              <a:t>, 2018). However, without first ensuring that leadership maintains an accessible channel of contact with team members, those techniques are likely to fail. </a:t>
            </a:r>
          </a:p>
          <a:p>
            <a:r>
              <a:rPr lang="en-US" dirty="0"/>
              <a:t>  </a:t>
            </a:r>
            <a:endParaRPr lang="en-US" dirty="0">
              <a:cs typeface="Calibri"/>
            </a:endParaRPr>
          </a:p>
          <a:p>
            <a:r>
              <a:rPr lang="en-US" dirty="0"/>
              <a:t>Having This Shared Goal Helps Teams Operate Better Together </a:t>
            </a:r>
          </a:p>
          <a:p>
            <a:r>
              <a:rPr lang="en-US" dirty="0"/>
              <a:t>Strong team ties are built on the foundation of open and honest communication. To improve teamwork and interpersonal connections, leaders should provide an example of clear, straightforward, prompt, and courteous communication. </a:t>
            </a:r>
          </a:p>
          <a:p>
            <a:r>
              <a:rPr lang="en-US" dirty="0"/>
              <a:t>  </a:t>
            </a:r>
            <a:endParaRPr lang="en-US" dirty="0">
              <a:cs typeface="Calibri"/>
            </a:endParaRPr>
          </a:p>
          <a:p>
            <a:r>
              <a:rPr lang="en-US" dirty="0"/>
              <a:t>Efficiency Gains are a Result </a:t>
            </a:r>
          </a:p>
          <a:p>
            <a:r>
              <a:rPr lang="en-US" dirty="0"/>
              <a:t>Members of a team who are invested in their work and who have a clear knowledge of their tasks and responsibilities tend to be more efficient than those who are disengaged. Team members who are confused about their responsibilities may feel incompetent or irritated. Members of the team may be better equipped to carry out their duties if the relevant information is easily accessible and well-</a:t>
            </a:r>
            <a:r>
              <a:rPr lang="en-US" dirty="0" err="1"/>
              <a:t>organised</a:t>
            </a:r>
            <a:r>
              <a:rPr lang="en-US" dirty="0"/>
              <a:t>. </a:t>
            </a:r>
          </a:p>
          <a:p>
            <a:r>
              <a:rPr lang="en-US" dirty="0"/>
              <a:t>Ideas Are Sparked Through Conversation </a:t>
            </a:r>
          </a:p>
          <a:p>
            <a:r>
              <a:rPr lang="en-US" dirty="0"/>
              <a:t>Collaboration is fostered by clear and concise communication. In a group where members feel safe to voice their opinions openly, new concepts might flourish (Lacerenza et al., 2018). </a:t>
            </a:r>
          </a:p>
          <a:p>
            <a:r>
              <a:rPr lang="en-US" dirty="0"/>
              <a:t>  </a:t>
            </a:r>
            <a:endParaRPr lang="en-US" dirty="0">
              <a:cs typeface="Calibri"/>
            </a:endParaRPr>
          </a:p>
          <a:p>
            <a:r>
              <a:rPr lang="en-US" dirty="0"/>
              <a:t>Helps Fix Things </a:t>
            </a:r>
          </a:p>
          <a:p>
            <a:r>
              <a:rPr lang="en-US" dirty="0"/>
              <a:t>Problems within a team are usually easy to fix (or prevent entirely) with courteous, professional dialogue that encourages active listening and constructive feedback. Successful teams know the value of turning potentially destructive disputes into positive, fruitful discussions. </a:t>
            </a:r>
          </a:p>
        </p:txBody>
      </p:sp>
      <p:sp>
        <p:nvSpPr>
          <p:cNvPr id="4" name="Slide Number Placeholder 3"/>
          <p:cNvSpPr>
            <a:spLocks noGrp="1"/>
          </p:cNvSpPr>
          <p:nvPr>
            <p:ph type="sldNum" sz="quarter" idx="5"/>
          </p:nvPr>
        </p:nvSpPr>
        <p:spPr/>
        <p:txBody>
          <a:bodyPr/>
          <a:lstStyle/>
          <a:p>
            <a:fld id="{3AF9AD79-590E-41C0-94E0-9CB011476B4F}" type="slidenum">
              <a:t>3</a:t>
            </a:fld>
            <a:endParaRPr lang="en-US"/>
          </a:p>
        </p:txBody>
      </p:sp>
    </p:spTree>
    <p:extLst>
      <p:ext uri="{BB962C8B-B14F-4D97-AF65-F5344CB8AC3E}">
        <p14:creationId xmlns:p14="http://schemas.microsoft.com/office/powerpoint/2010/main" val="3406491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of Communication Applicable for the Case </a:t>
            </a:r>
          </a:p>
          <a:p>
            <a:r>
              <a:rPr lang="en-US" dirty="0"/>
              <a:t>Berlo’s Model of Communication </a:t>
            </a:r>
          </a:p>
          <a:p>
            <a:r>
              <a:rPr lang="en-US"/>
              <a:t>It has been suggested that Tom can use the “Berlo’s Model of Communication” for communication issues in his team. The model provides 4 factors that can help Tom to streamline the process of communication and develop the plan for effective team work. The model has been discussed below with its factors to show how Tom can implement it for better performance of his team in the project </a:t>
            </a:r>
            <a:r>
              <a:rPr lang="en-US" dirty="0"/>
              <a:t>(Salas et al., 2018). </a:t>
            </a:r>
          </a:p>
          <a:p>
            <a:r>
              <a:rPr lang="en-US"/>
              <a:t>The four parts that make up “Berlo's SMCR Model of Communication” serve to define and explain different aspects of the conversation. Varying elements have different effects on the model's various parts. </a:t>
            </a:r>
          </a:p>
          <a:p>
            <a:r>
              <a:rPr lang="en-US" dirty="0"/>
              <a:t>  </a:t>
            </a:r>
          </a:p>
          <a:p>
            <a:r>
              <a:rPr lang="en-US" dirty="0"/>
              <a:t>  </a:t>
            </a:r>
          </a:p>
          <a:p>
            <a:r>
              <a:rPr lang="en-US" dirty="0"/>
              <a:t>  </a:t>
            </a:r>
          </a:p>
          <a:p>
            <a:r>
              <a:rPr lang="en-US"/>
              <a:t>Sender </a:t>
            </a:r>
          </a:p>
          <a:p>
            <a:r>
              <a:rPr lang="en-US"/>
              <a:t>Whoever originates and transmits a communication is known as the sender. It is the source who initiates contact and who encrypts the message. There are a number of variables that might affect both the sender and the recipient. Take, for instance, the reader's interpretation of the message. The following influences on the source are identified in Berlo's SMCR Model of Communication: </a:t>
            </a:r>
          </a:p>
          <a:p>
            <a:pPr marL="285750" indent="-285750">
              <a:buFont typeface="Arial"/>
              <a:buChar char="•"/>
            </a:pPr>
            <a:r>
              <a:rPr lang="en-US"/>
              <a:t>Culture – Depending on the recipient's cultural background, the intended meaning of the message could be misunderstood. </a:t>
            </a:r>
          </a:p>
          <a:p>
            <a:pPr marL="285750" indent="-285750">
              <a:buFont typeface="Arial"/>
              <a:buChar char="•"/>
            </a:pPr>
            <a:r>
              <a:rPr lang="en-US"/>
              <a:t>Social System – The sender's values, beliefs, religion, and laws all play a role in the message's delivery, as do the recipient's, the recipient's environment, and the nature of the communication itself.</a:t>
            </a:r>
          </a:p>
          <a:p>
            <a:pPr marL="285750" indent="-285750">
              <a:buFont typeface="Arial"/>
              <a:buChar char="•"/>
            </a:pPr>
            <a:r>
              <a:rPr lang="en-US"/>
              <a:t>Knowledge – Communication is enhanced by the recipient's prior exposure to the material being conveyed.</a:t>
            </a:r>
          </a:p>
          <a:p>
            <a:pPr marL="285750" indent="-285750">
              <a:buFont typeface="Arial"/>
              <a:buChar char="•"/>
            </a:pPr>
            <a:r>
              <a:rPr lang="en-US"/>
              <a:t>Attitude – As one's perspective changes in regard to the sender, the recipient, and the topic, so does the message's significance and impact.</a:t>
            </a:r>
          </a:p>
          <a:p>
            <a:r>
              <a:rPr lang="en-US" dirty="0"/>
              <a:t>  </a:t>
            </a:r>
          </a:p>
          <a:p>
            <a:r>
              <a:rPr lang="en-US"/>
              <a:t>Message </a:t>
            </a:r>
          </a:p>
          <a:p>
            <a:r>
              <a:rPr lang="en-US"/>
              <a:t>In communication, the "message" is the whole of the data and its interpretation that is transmitted. The transmission may take place via any number of media types, including but not limited to sound, speech, written text, moving images, and the like. All communications are intended to be interpreted in a particular way by the sender (Marlow et al., 2018). Therefore, the meaning of the source is deduced from the coded message. The intended recipient should be able to grasp the meaning of the communication with some degree of precision. Tom will be able to utilise these factors that went into crafting the message, including: </a:t>
            </a:r>
          </a:p>
          <a:p>
            <a:pPr marL="285750" indent="-285750">
              <a:buFont typeface="Arial"/>
              <a:buChar char="•"/>
            </a:pPr>
            <a:r>
              <a:rPr lang="en-US"/>
              <a:t>Content - The entirety of information conveyed in the communication.</a:t>
            </a:r>
          </a:p>
          <a:p>
            <a:pPr marL="285750" indent="-285750">
              <a:buFont typeface="Arial"/>
              <a:buChar char="•"/>
            </a:pPr>
            <a:r>
              <a:rPr lang="en-US"/>
              <a:t>Elements - Elements are (non)verbal factors that may affect the message, including gestures and signals.</a:t>
            </a:r>
          </a:p>
          <a:p>
            <a:pPr marL="285750" indent="-285750">
              <a:buFont typeface="Arial"/>
              <a:buChar char="•"/>
            </a:pPr>
            <a:r>
              <a:rPr lang="en-US"/>
              <a:t>Treatment - The term "treatment" is used to describe the method of sending a message.</a:t>
            </a:r>
          </a:p>
          <a:p>
            <a:pPr marL="285750" indent="-285750">
              <a:buFont typeface="Arial"/>
              <a:buChar char="•"/>
            </a:pPr>
            <a:r>
              <a:rPr lang="en-US"/>
              <a:t>Structure - describes the message's organisational scheme.</a:t>
            </a:r>
          </a:p>
          <a:p>
            <a:pPr marL="285750" indent="-285750">
              <a:buFont typeface="Arial"/>
              <a:buChar char="•"/>
            </a:pPr>
            <a:r>
              <a:rPr lang="en-US"/>
              <a:t>Code - The message's code is its actual form for transmission. This might be in the form of anything from words to a movie to a song to a series of hand motions.</a:t>
            </a:r>
          </a:p>
          <a:p>
            <a:r>
              <a:rPr lang="en-US" dirty="0"/>
              <a:t>  </a:t>
            </a:r>
          </a:p>
          <a:p>
            <a:r>
              <a:rPr lang="en-US"/>
              <a:t>Channel </a:t>
            </a:r>
          </a:p>
          <a:p>
            <a:r>
              <a:rPr lang="en-US"/>
              <a:t>A message's channel is its means of transmission. The medium may include any of the senses—sight, hearing, smell, taste, and touch—that are used by the recipient. We humans are equipped with the following senses the they can equip different channels to communicate such as Phones, computers, and televisions are all necessary for mass communication in the modern day (Morrison-Smith and Ruiz, 2020). In these situations, visual and auditory cues are used to digest the sent data by Tom among his teams. </a:t>
            </a:r>
          </a:p>
          <a:p>
            <a:r>
              <a:rPr lang="en-US" dirty="0"/>
              <a:t>  </a:t>
            </a:r>
          </a:p>
          <a:p>
            <a:r>
              <a:rPr lang="en-US"/>
              <a:t>Receiver </a:t>
            </a:r>
          </a:p>
          <a:p>
            <a:r>
              <a:rPr lang="en-US"/>
              <a:t>The individual who obtains and then deciphers the secret communication is known as the receiver. The recipient is always at the end of a linear chain of communication. </a:t>
            </a:r>
          </a:p>
          <a:p>
            <a:r>
              <a:rPr lang="en-US"/>
              <a:t>“Berlo's SMCR Model of Communication” will allow Tom to postulates that for communication to go off without a hitch on both ends, the sender's and receiver's thought patterns must be congruent. </a:t>
            </a:r>
          </a:p>
          <a:p>
            <a:r>
              <a:rPr lang="en-US"/>
              <a:t>This aspect of “Berlo's SMCR Model of Communication" is also influenced by the same elements. In the end, it's up to the recipient to interpret the message for themselves (Harris and Sherblom, 2018). </a:t>
            </a:r>
          </a:p>
        </p:txBody>
      </p:sp>
      <p:sp>
        <p:nvSpPr>
          <p:cNvPr id="4" name="Slide Number Placeholder 3"/>
          <p:cNvSpPr>
            <a:spLocks noGrp="1"/>
          </p:cNvSpPr>
          <p:nvPr>
            <p:ph type="sldNum" sz="quarter" idx="5"/>
          </p:nvPr>
        </p:nvSpPr>
        <p:spPr/>
        <p:txBody>
          <a:bodyPr/>
          <a:lstStyle/>
          <a:p>
            <a:fld id="{3AF9AD79-590E-41C0-94E0-9CB011476B4F}" type="slidenum">
              <a:t>4</a:t>
            </a:fld>
            <a:endParaRPr lang="en-US"/>
          </a:p>
        </p:txBody>
      </p:sp>
    </p:spTree>
    <p:extLst>
      <p:ext uri="{BB962C8B-B14F-4D97-AF65-F5344CB8AC3E}">
        <p14:creationId xmlns:p14="http://schemas.microsoft.com/office/powerpoint/2010/main" val="320740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Barriers that Caused Communication Issues in the Case </a:t>
            </a:r>
          </a:p>
          <a:p>
            <a:r>
              <a:rPr lang="en-US" dirty="0"/>
              <a:t>As discussed in the case study, there were disagreements between among the members of the team which has led them to fail in communication and it reduced their efficiency of working together. Tom has to view the following barriers that could’ve been the cause of negative impact to his team and why conflict occurred between them. </a:t>
            </a:r>
          </a:p>
          <a:p>
            <a:r>
              <a:rPr lang="en-US" dirty="0"/>
              <a:t>  </a:t>
            </a:r>
          </a:p>
          <a:p>
            <a:r>
              <a:rPr lang="en-US" dirty="0"/>
              <a:t>Attitude or Personality Differences </a:t>
            </a:r>
          </a:p>
          <a:p>
            <a:r>
              <a:rPr lang="en-US" dirty="0"/>
              <a:t>Another obstacle to effective interaction. People's receptiveness to communications may be negatively impacted and that could’ve persuaded when they are under strain due to personal difficulties or work-related challenges as faced by Tom’s teams. In order to break down this barrier, Tom must demonstrate a person’s personality and attitude which could be </a:t>
            </a:r>
            <a:r>
              <a:rPr lang="en-US" dirty="0" err="1"/>
              <a:t>empathising</a:t>
            </a:r>
            <a:r>
              <a:rPr lang="en-US" dirty="0"/>
              <a:t> requirements of the individual who will be receiving the information (Bond-Barnard et al., 2018). </a:t>
            </a:r>
          </a:p>
          <a:p>
            <a:r>
              <a:rPr lang="en-US" dirty="0"/>
              <a:t>  </a:t>
            </a:r>
            <a:endParaRPr lang="en-US" dirty="0">
              <a:cs typeface="Calibri"/>
            </a:endParaRPr>
          </a:p>
          <a:p>
            <a:r>
              <a:rPr lang="en-US" dirty="0"/>
              <a:t>  </a:t>
            </a:r>
            <a:endParaRPr lang="en-US" dirty="0">
              <a:cs typeface="Calibri"/>
            </a:endParaRPr>
          </a:p>
          <a:p>
            <a:r>
              <a:rPr lang="en-US" dirty="0"/>
              <a:t>  </a:t>
            </a:r>
            <a:endParaRPr lang="en-US" dirty="0">
              <a:cs typeface="Calibri"/>
            </a:endParaRPr>
          </a:p>
          <a:p>
            <a:r>
              <a:rPr lang="en-US" dirty="0"/>
              <a:t>Workplace Environment and Ineffective Cooperation </a:t>
            </a:r>
          </a:p>
          <a:p>
            <a:r>
              <a:rPr lang="en-US" dirty="0"/>
              <a:t>There may be times when it's difficult to communicate due to factors like workplace noise and temperature. Therefore, it is the Tom’s duty as the project manager to make sure that everyone is happy with the office setup and that there are no barriers to open dialogue (Helmreich and Schaefer, 2018). Tom may mandate that no team members have any off-topic interactions within the office. Group discussions about the office should also take place in a meeting room, away from the workspaces of those who could be disturbed by the loudness, rather than at the workstations of those involved. </a:t>
            </a:r>
          </a:p>
          <a:p>
            <a:r>
              <a:rPr lang="en-US" dirty="0"/>
              <a:t>  </a:t>
            </a:r>
            <a:endParaRPr lang="en-US" dirty="0">
              <a:cs typeface="Calibri"/>
            </a:endParaRPr>
          </a:p>
          <a:p>
            <a:r>
              <a:rPr lang="en-US" dirty="0"/>
              <a:t>Excess Distractions and Personal Talks </a:t>
            </a:r>
          </a:p>
          <a:p>
            <a:r>
              <a:rPr lang="en-US" dirty="0"/>
              <a:t>A further difficulty in communicating is this. Over-communicating about a project might be a nuisance if employees would rather be focusing on anything else. The project manager is responsible for preventing this type of disruption by ensuring that team members' tasks are evenly allocated and that they have adequate time for communication. </a:t>
            </a:r>
          </a:p>
          <a:p>
            <a:r>
              <a:rPr lang="en-US" dirty="0"/>
              <a:t>  </a:t>
            </a:r>
            <a:endParaRPr lang="en-US" dirty="0">
              <a:cs typeface="Calibri"/>
            </a:endParaRPr>
          </a:p>
          <a:p>
            <a:r>
              <a:rPr lang="en-US" dirty="0"/>
              <a:t>Language and Culture Barriers </a:t>
            </a:r>
          </a:p>
          <a:p>
            <a:r>
              <a:rPr lang="en-US" dirty="0"/>
              <a:t>Because people of various cultures approach problems in different ways, this creates yet another barrier to effective communication. When interacting with people of different native tongues, communication might break down. Tom is responsible for ensuring that all communications are clear and easily understood (</a:t>
            </a:r>
            <a:r>
              <a:rPr lang="en-US" dirty="0" err="1"/>
              <a:t>Waizenegger</a:t>
            </a:r>
            <a:r>
              <a:rPr lang="en-US" dirty="0"/>
              <a:t> et al., 2020). </a:t>
            </a:r>
          </a:p>
        </p:txBody>
      </p:sp>
      <p:sp>
        <p:nvSpPr>
          <p:cNvPr id="4" name="Slide Number Placeholder 3"/>
          <p:cNvSpPr>
            <a:spLocks noGrp="1"/>
          </p:cNvSpPr>
          <p:nvPr>
            <p:ph type="sldNum" sz="quarter" idx="5"/>
          </p:nvPr>
        </p:nvSpPr>
        <p:spPr/>
        <p:txBody>
          <a:bodyPr/>
          <a:lstStyle/>
          <a:p>
            <a:fld id="{3AF9AD79-590E-41C0-94E0-9CB011476B4F}" type="slidenum">
              <a:t>5</a:t>
            </a:fld>
            <a:endParaRPr lang="en-US"/>
          </a:p>
        </p:txBody>
      </p:sp>
    </p:spTree>
    <p:extLst>
      <p:ext uri="{BB962C8B-B14F-4D97-AF65-F5344CB8AC3E}">
        <p14:creationId xmlns:p14="http://schemas.microsoft.com/office/powerpoint/2010/main" val="3828271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Channels of Communication that can be Used in the Case </a:t>
            </a:r>
          </a:p>
          <a:p>
            <a:r>
              <a:rPr lang="en-US" dirty="0"/>
              <a:t>Tom could’ve used different methods in order to get everyone on the same boat. These channels will provide Tom ability to capture attention of every member of his team. Some of the channels for effective communication will be: </a:t>
            </a:r>
          </a:p>
          <a:p>
            <a:r>
              <a:rPr lang="en-US" dirty="0"/>
              <a:t>  </a:t>
            </a:r>
          </a:p>
          <a:p>
            <a:r>
              <a:rPr lang="en-US" dirty="0"/>
              <a:t>One-on-One Communication </a:t>
            </a:r>
          </a:p>
          <a:p>
            <a:r>
              <a:rPr lang="en-US" dirty="0"/>
              <a:t>The best and most productive forms of business communication is face-to-face interaction. In-person talks have been shown to be more productive and enjoyable because they incorporate both nonverbal and verbal clues into the discourse. </a:t>
            </a:r>
          </a:p>
          <a:p>
            <a:r>
              <a:rPr lang="en-US" dirty="0"/>
              <a:t>If Tom performs communication face to face, you may more easily transmit the tenor of the conversation (Cornelissen, 2020). The tone and purpose of a message may be lost in translation when it is written or sent via digital media. Conveying meaning through your voice and body language in person is a powerful tool. Sharing private or otherwise complicated material face-to-face, with the added benefit of a two-way conversation, is invaluable. </a:t>
            </a:r>
          </a:p>
          <a:p>
            <a:r>
              <a:rPr lang="en-US" dirty="0"/>
              <a:t>  </a:t>
            </a:r>
            <a:endParaRPr lang="en-US" dirty="0">
              <a:cs typeface="Calibri"/>
            </a:endParaRPr>
          </a:p>
          <a:p>
            <a:r>
              <a:rPr lang="en-US" dirty="0"/>
              <a:t>Documents </a:t>
            </a:r>
          </a:p>
          <a:p>
            <a:r>
              <a:rPr lang="en-US" dirty="0"/>
              <a:t>Employees, supervisors, and executives frequently use formal business documents as another means of communication. Some examples of these are: </a:t>
            </a:r>
          </a:p>
          <a:p>
            <a:pPr marL="285750" indent="-285750">
              <a:buFont typeface="Arial"/>
              <a:buChar char="•"/>
            </a:pPr>
            <a:r>
              <a:rPr lang="en-US" dirty="0"/>
              <a:t>Amazon guidelines</a:t>
            </a:r>
          </a:p>
          <a:p>
            <a:pPr marL="285750" indent="-285750">
              <a:buFont typeface="Arial"/>
              <a:buChar char="•"/>
            </a:pPr>
            <a:r>
              <a:rPr lang="en-US" dirty="0"/>
              <a:t>Human resource policies</a:t>
            </a:r>
          </a:p>
          <a:p>
            <a:pPr marL="285750" indent="-285750">
              <a:buFont typeface="Arial"/>
              <a:buChar char="•"/>
            </a:pPr>
            <a:r>
              <a:rPr lang="en-US" dirty="0"/>
              <a:t>Agreement paper</a:t>
            </a:r>
          </a:p>
          <a:p>
            <a:r>
              <a:rPr lang="en-US" dirty="0"/>
              <a:t>Amazon’s benefits package and the employee handbook are typically distributed through this channel of communication (Lacerenza et al., 2018). </a:t>
            </a:r>
          </a:p>
          <a:p>
            <a:r>
              <a:rPr lang="en-US" dirty="0"/>
              <a:t>Through Email or Text </a:t>
            </a:r>
          </a:p>
          <a:p>
            <a:r>
              <a:rPr lang="en-US" dirty="0"/>
              <a:t>Whether you need to have a brief chat, send or receive an attachment, or get in touch with a big group of individuals, email is a vital communication tool. A concise email may get its point through fast, while a lengthy one can go into further depth on a more involved topic, which can be bolstered by any attachments. The ability to send an email to several people means that teams or departments may easily collaborate on papers. </a:t>
            </a:r>
          </a:p>
          <a:p>
            <a:r>
              <a:rPr lang="en-US" dirty="0"/>
              <a:t>  </a:t>
            </a:r>
            <a:endParaRPr lang="en-US" dirty="0">
              <a:cs typeface="Calibri"/>
            </a:endParaRPr>
          </a:p>
          <a:p>
            <a:r>
              <a:rPr lang="en-US" dirty="0"/>
              <a:t>Real-Time Communication </a:t>
            </a:r>
          </a:p>
          <a:p>
            <a:r>
              <a:rPr lang="en-US" dirty="0"/>
              <a:t>Tom’s team can have quick, direct communication with one another through the use of instant messaging systems and boards. With this kind of platform, team members may more easily communicate with one another and stay up-to-date on the project's progress (Salas et al., 2018). </a:t>
            </a:r>
          </a:p>
          <a:p>
            <a:r>
              <a:rPr lang="en-US" dirty="0"/>
              <a:t>Using an instant messaging platform is a terrific way to get the word out to a big number of people about something important in a short amount of time. </a:t>
            </a:r>
          </a:p>
        </p:txBody>
      </p:sp>
      <p:sp>
        <p:nvSpPr>
          <p:cNvPr id="4" name="Slide Number Placeholder 3"/>
          <p:cNvSpPr>
            <a:spLocks noGrp="1"/>
          </p:cNvSpPr>
          <p:nvPr>
            <p:ph type="sldNum" sz="quarter" idx="5"/>
          </p:nvPr>
        </p:nvSpPr>
        <p:spPr/>
        <p:txBody>
          <a:bodyPr/>
          <a:lstStyle/>
          <a:p>
            <a:fld id="{3AF9AD79-590E-41C0-94E0-9CB011476B4F}" type="slidenum">
              <a:t>6</a:t>
            </a:fld>
            <a:endParaRPr lang="en-US"/>
          </a:p>
        </p:txBody>
      </p:sp>
    </p:spTree>
    <p:extLst>
      <p:ext uri="{BB962C8B-B14F-4D97-AF65-F5344CB8AC3E}">
        <p14:creationId xmlns:p14="http://schemas.microsoft.com/office/powerpoint/2010/main" val="1662463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endParaRPr lang="en-US"/>
          </a:p>
          <a:p>
            <a:r>
              <a:rPr lang="en-US" dirty="0"/>
              <a:t>The following study as </a:t>
            </a:r>
            <a:r>
              <a:rPr lang="en-US" dirty="0" err="1"/>
              <a:t>analysed</a:t>
            </a:r>
            <a:r>
              <a:rPr lang="en-US" dirty="0"/>
              <a:t> and discussed the problems that the team of Tom has faced during the expansion of Warehouses of Amazon. These communication barriers have resulted in ineffective performance of the team and Tom needs to apply different models and channels to make sure the Amazon expands to new countries. The study discussed the use of Berlo’s communication model which Tom can apply in his team to streamline communication process. The study also identified the different elements which acted as the challenge for communication between the team. Finding the right communication channel will give the most appropriate result in team efficiency. </a:t>
            </a:r>
          </a:p>
        </p:txBody>
      </p:sp>
      <p:sp>
        <p:nvSpPr>
          <p:cNvPr id="4" name="Slide Number Placeholder 3"/>
          <p:cNvSpPr>
            <a:spLocks noGrp="1"/>
          </p:cNvSpPr>
          <p:nvPr>
            <p:ph type="sldNum" sz="quarter" idx="5"/>
          </p:nvPr>
        </p:nvSpPr>
        <p:spPr/>
        <p:txBody>
          <a:bodyPr/>
          <a:lstStyle/>
          <a:p>
            <a:fld id="{3AF9AD79-590E-41C0-94E0-9CB011476B4F}" type="slidenum">
              <a:t>7</a:t>
            </a:fld>
            <a:endParaRPr lang="en-US"/>
          </a:p>
        </p:txBody>
      </p:sp>
    </p:spTree>
    <p:extLst>
      <p:ext uri="{BB962C8B-B14F-4D97-AF65-F5344CB8AC3E}">
        <p14:creationId xmlns:p14="http://schemas.microsoft.com/office/powerpoint/2010/main" val="3424599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References</a:t>
            </a:r>
          </a:p>
          <a:p>
            <a:pPr marL="171450" indent="-171450">
              <a:buFont typeface="Arial"/>
              <a:buChar char="•"/>
            </a:pPr>
            <a:r>
              <a:rPr lang="en-US" dirty="0"/>
              <a:t>Bond-Barnard, T.J., Fletcher, L. and Steyn, H., 2018. Linking trust and collaboration in project teams to project management success. </a:t>
            </a:r>
            <a:r>
              <a:rPr lang="en-US" i="1" dirty="0"/>
              <a:t>International Journal of Managing Projects in Business</a:t>
            </a:r>
            <a:r>
              <a:rPr lang="en-US" dirty="0"/>
              <a:t>. </a:t>
            </a:r>
            <a:endParaRPr lang="en-US" dirty="0">
              <a:cs typeface="Calibri" panose="020F0502020204030204"/>
            </a:endParaRPr>
          </a:p>
          <a:p>
            <a:pPr marL="171450" indent="-171450">
              <a:buFont typeface="Arial"/>
              <a:buChar char="•"/>
            </a:pPr>
            <a:r>
              <a:rPr lang="en-US" dirty="0"/>
              <a:t>Cornelissen, J.P., 2020. Corporate communication: A guide to theory and practice. </a:t>
            </a:r>
            <a:r>
              <a:rPr lang="en-US" i="1" dirty="0"/>
              <a:t>Corporate Communication</a:t>
            </a:r>
            <a:r>
              <a:rPr lang="en-US" dirty="0"/>
              <a:t>, pp.1-336. </a:t>
            </a:r>
            <a:endParaRPr lang="en-US" dirty="0">
              <a:cs typeface="Calibri" panose="020F0502020204030204"/>
            </a:endParaRPr>
          </a:p>
          <a:p>
            <a:pPr marL="171450" indent="-171450">
              <a:buFont typeface="Arial"/>
              <a:buChar char="•"/>
            </a:pPr>
            <a:r>
              <a:rPr lang="en-US" dirty="0"/>
              <a:t>Harris, T.E. and </a:t>
            </a:r>
            <a:r>
              <a:rPr lang="en-US" dirty="0" err="1"/>
              <a:t>Sherblom</a:t>
            </a:r>
            <a:r>
              <a:rPr lang="en-US" dirty="0"/>
              <a:t>, J.C., 2018. </a:t>
            </a:r>
            <a:r>
              <a:rPr lang="en-US" i="1" dirty="0"/>
              <a:t>Small group and team communication</a:t>
            </a:r>
            <a:r>
              <a:rPr lang="en-US" dirty="0"/>
              <a:t>. Waveland Press. </a:t>
            </a:r>
          </a:p>
          <a:p>
            <a:pPr marL="171450" indent="-171450">
              <a:buFont typeface="Arial"/>
              <a:buChar char="•"/>
            </a:pPr>
            <a:r>
              <a:rPr lang="en-US" dirty="0"/>
              <a:t>Helmreich, R.L. and Schaefer, H.G., 2018. Team performance in the operating room. In </a:t>
            </a:r>
            <a:r>
              <a:rPr lang="en-US" i="1" dirty="0"/>
              <a:t>Human error in medicine</a:t>
            </a:r>
            <a:r>
              <a:rPr lang="en-US" dirty="0"/>
              <a:t> (pp. 225-254). CRC Press. </a:t>
            </a:r>
            <a:endParaRPr lang="en-US" dirty="0">
              <a:cs typeface="Calibri" panose="020F0502020204030204"/>
            </a:endParaRPr>
          </a:p>
          <a:p>
            <a:pPr marL="171450" indent="-171450">
              <a:buFont typeface="Arial"/>
              <a:buChar char="•"/>
            </a:pPr>
            <a:r>
              <a:rPr lang="en-US" dirty="0"/>
              <a:t>Lacerenza, C.N., Marlow, S.L., Tannenbaum, S.I. and Salas, E., 2018. Team development interventions: Evidence-based approaches for improving teamwork. </a:t>
            </a:r>
            <a:r>
              <a:rPr lang="en-US" i="1" dirty="0"/>
              <a:t>American psychologist</a:t>
            </a:r>
            <a:r>
              <a:rPr lang="en-US" dirty="0"/>
              <a:t>, </a:t>
            </a:r>
            <a:r>
              <a:rPr lang="en-US" i="1" dirty="0"/>
              <a:t>73</a:t>
            </a:r>
            <a:r>
              <a:rPr lang="en-US" dirty="0"/>
              <a:t>(4), p.517. </a:t>
            </a:r>
            <a:endParaRPr lang="en-US" dirty="0">
              <a:cs typeface="Calibri" panose="020F0502020204030204"/>
            </a:endParaRPr>
          </a:p>
          <a:p>
            <a:pPr marL="171450" indent="-171450">
              <a:buFont typeface="Arial"/>
              <a:buChar char="•"/>
            </a:pPr>
            <a:r>
              <a:rPr lang="en-US" dirty="0"/>
              <a:t>Marlow, S.L., Lacerenza, C.N., Paoletti, J., Burke, C.S. and Salas, E., 2018. Does team communication represent a one-size-fits-all approach?: A meta-analysis of team communication and performance. </a:t>
            </a:r>
            <a:r>
              <a:rPr lang="en-US" i="1" dirty="0"/>
              <a:t>Organizational behavior and human decision processes</a:t>
            </a:r>
            <a:r>
              <a:rPr lang="en-US" dirty="0"/>
              <a:t>, </a:t>
            </a:r>
            <a:r>
              <a:rPr lang="en-US" i="1" dirty="0"/>
              <a:t>144</a:t>
            </a:r>
            <a:r>
              <a:rPr lang="en-US" dirty="0"/>
              <a:t>, pp.145-170. </a:t>
            </a:r>
            <a:endParaRPr lang="en-US" dirty="0">
              <a:cs typeface="Calibri" panose="020F0502020204030204"/>
            </a:endParaRPr>
          </a:p>
          <a:p>
            <a:pPr marL="171450" indent="-171450">
              <a:buFont typeface="Arial"/>
              <a:buChar char="•"/>
            </a:pPr>
            <a:r>
              <a:rPr lang="en-US" dirty="0"/>
              <a:t>Morrison-Smith, S. and Ruiz, J., 2020. Challenges and barriers in virtual teams: a literature review. </a:t>
            </a:r>
            <a:r>
              <a:rPr lang="en-US" i="1" dirty="0"/>
              <a:t>SN Applied Sciences</a:t>
            </a:r>
            <a:r>
              <a:rPr lang="en-US" dirty="0"/>
              <a:t>, </a:t>
            </a:r>
            <a:r>
              <a:rPr lang="en-US" i="1" dirty="0"/>
              <a:t>2</a:t>
            </a:r>
            <a:r>
              <a:rPr lang="en-US" dirty="0"/>
              <a:t>(6), pp.1-33. </a:t>
            </a:r>
            <a:endParaRPr lang="en-US" dirty="0">
              <a:cs typeface="Calibri" panose="020F0502020204030204"/>
            </a:endParaRPr>
          </a:p>
          <a:p>
            <a:pPr marL="171450" indent="-171450">
              <a:buFont typeface="Arial"/>
              <a:buChar char="•"/>
            </a:pPr>
            <a:r>
              <a:rPr lang="en-US" dirty="0"/>
              <a:t>Salas, E., Reyes, D.L. and McDaniel, S.H., 2018. The science of teamwork: Progress, reflections, and the road ahead. </a:t>
            </a:r>
            <a:r>
              <a:rPr lang="en-US" i="1" dirty="0"/>
              <a:t>American Psychologist</a:t>
            </a:r>
            <a:r>
              <a:rPr lang="en-US" dirty="0"/>
              <a:t>, </a:t>
            </a:r>
            <a:r>
              <a:rPr lang="en-US" i="1" dirty="0"/>
              <a:t>73</a:t>
            </a:r>
            <a:r>
              <a:rPr lang="en-US" dirty="0"/>
              <a:t>(4), p.593. </a:t>
            </a:r>
            <a:endParaRPr lang="en-US" dirty="0">
              <a:cs typeface="Calibri" panose="020F0502020204030204"/>
            </a:endParaRPr>
          </a:p>
          <a:p>
            <a:pPr marL="171450" indent="-171450">
              <a:buFont typeface="Arial"/>
              <a:buChar char="•"/>
            </a:pPr>
            <a:r>
              <a:rPr lang="en-US" dirty="0" err="1"/>
              <a:t>Waizenegger</a:t>
            </a:r>
            <a:r>
              <a:rPr lang="en-US" dirty="0"/>
              <a:t>, L., McKenna, B., Cai, W. and Bendz, T., 2020. An affordance perspective of team collaboration and enforced working from home during COVID-19. </a:t>
            </a:r>
            <a:r>
              <a:rPr lang="en-US" i="1" dirty="0"/>
              <a:t>European Journal of Information Systems</a:t>
            </a:r>
            <a:r>
              <a:rPr lang="en-US" dirty="0"/>
              <a:t>, </a:t>
            </a:r>
            <a:r>
              <a:rPr lang="en-US" i="1" dirty="0"/>
              <a:t>29</a:t>
            </a:r>
            <a:r>
              <a:rPr lang="en-US" dirty="0"/>
              <a:t>(4), pp.429-442.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AF9AD79-590E-41C0-94E0-9CB011476B4F}" type="slidenum">
              <a:t>8</a:t>
            </a:fld>
            <a:endParaRPr lang="en-US"/>
          </a:p>
        </p:txBody>
      </p:sp>
    </p:spTree>
    <p:extLst>
      <p:ext uri="{BB962C8B-B14F-4D97-AF65-F5344CB8AC3E}">
        <p14:creationId xmlns:p14="http://schemas.microsoft.com/office/powerpoint/2010/main" val="2878267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8842248" y="1481328"/>
            <a:ext cx="2926080" cy="2468880"/>
          </a:xfrm>
        </p:spPr>
        <p:txBody>
          <a:bodyPr>
            <a:normAutofit/>
          </a:bodyPr>
          <a:lstStyle/>
          <a:p>
            <a:pPr algn="l"/>
            <a:r>
              <a:rPr lang="en-US" sz="3100">
                <a:ea typeface="+mj-lt"/>
                <a:cs typeface="+mj-lt"/>
              </a:rPr>
              <a:t>Effective Team Working and Communication</a:t>
            </a:r>
            <a:endParaRPr lang="en-US" sz="3100"/>
          </a:p>
        </p:txBody>
      </p:sp>
      <p:sp>
        <p:nvSpPr>
          <p:cNvPr id="3" name="Subtitle 2"/>
          <p:cNvSpPr>
            <a:spLocks noGrp="1"/>
          </p:cNvSpPr>
          <p:nvPr>
            <p:ph type="subTitle" idx="1"/>
          </p:nvPr>
        </p:nvSpPr>
        <p:spPr>
          <a:xfrm>
            <a:off x="8842248" y="4078224"/>
            <a:ext cx="2926080" cy="1307592"/>
          </a:xfrm>
        </p:spPr>
        <p:txBody>
          <a:bodyPr vert="horz" lIns="91440" tIns="45720" rIns="91440" bIns="45720" rtlCol="0">
            <a:normAutofit/>
          </a:bodyPr>
          <a:lstStyle/>
          <a:p>
            <a:pPr algn="l"/>
            <a:r>
              <a:rPr lang="en-US" sz="2000">
                <a:ea typeface="+mn-lt"/>
                <a:cs typeface="+mn-lt"/>
              </a:rPr>
              <a:t>BMSW4002</a:t>
            </a:r>
            <a:endParaRPr lang="en-US" sz="2000"/>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4" descr="A picture containing text, tool, gear&#10;&#10;Description automatically generated">
            <a:extLst>
              <a:ext uri="{FF2B5EF4-FFF2-40B4-BE49-F238E27FC236}">
                <a16:creationId xmlns:a16="http://schemas.microsoft.com/office/drawing/2014/main" id="{AD9095DA-FE1C-FDEC-12FD-9A5D8A7974A1}"/>
              </a:ext>
            </a:extLst>
          </p:cNvPr>
          <p:cNvPicPr>
            <a:picLocks noChangeAspect="1"/>
          </p:cNvPicPr>
          <p:nvPr/>
        </p:nvPicPr>
        <p:blipFill rotWithShape="1">
          <a:blip r:embed="rId2"/>
          <a:srcRect r="12838"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5" name="TextBox 4">
            <a:extLst>
              <a:ext uri="{FF2B5EF4-FFF2-40B4-BE49-F238E27FC236}">
                <a16:creationId xmlns:a16="http://schemas.microsoft.com/office/drawing/2014/main" id="{F105793A-AD48-E544-9962-2638510DE809}"/>
              </a:ext>
            </a:extLst>
          </p:cNvPr>
          <p:cNvSpPr txBox="1"/>
          <p:nvPr/>
        </p:nvSpPr>
        <p:spPr>
          <a:xfrm>
            <a:off x="7580243" y="0"/>
            <a:ext cx="2818657" cy="1200329"/>
          </a:xfrm>
          <a:prstGeom prst="rect">
            <a:avLst/>
          </a:prstGeom>
          <a:noFill/>
        </p:spPr>
        <p:txBody>
          <a:bodyPr wrap="none" rtlCol="0">
            <a:spAutoFit/>
          </a:bodyPr>
          <a:lstStyle/>
          <a:p>
            <a:r>
              <a:rPr lang="en-US" b="1" dirty="0"/>
              <a:t>Name: Milan Melissa Pratt</a:t>
            </a:r>
            <a:endParaRPr lang="en-PK" dirty="0"/>
          </a:p>
          <a:p>
            <a:r>
              <a:rPr lang="en-US" b="1" dirty="0"/>
              <a:t>Student ID: 2116217</a:t>
            </a:r>
            <a:endParaRPr lang="en-PK" dirty="0"/>
          </a:p>
          <a:p>
            <a:r>
              <a:rPr lang="en-US" b="1" dirty="0"/>
              <a:t>Lecturer: Mr. Yohan </a:t>
            </a:r>
            <a:r>
              <a:rPr lang="en-US" b="1" dirty="0" err="1"/>
              <a:t>Mendis</a:t>
            </a:r>
            <a:endParaRPr lang="en-PK" dirty="0"/>
          </a:p>
          <a:p>
            <a:r>
              <a:rPr lang="en-US" b="1" dirty="0"/>
              <a:t>Module Code: BMSW4002</a:t>
            </a:r>
            <a:r>
              <a:rPr lang="en-PK" dirty="0"/>
              <a:t> </a:t>
            </a:r>
            <a:endParaRPr lang="en-GB"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74D4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9A4555-36BE-7904-D984-11F9BB7EA860}"/>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Introduction </a:t>
            </a:r>
          </a:p>
        </p:txBody>
      </p:sp>
      <p:pic>
        <p:nvPicPr>
          <p:cNvPr id="4" name="Picture 4" descr="A picture containing text, sky, outdoor, tollbooth&#10;&#10;Description automatically generated">
            <a:extLst>
              <a:ext uri="{FF2B5EF4-FFF2-40B4-BE49-F238E27FC236}">
                <a16:creationId xmlns:a16="http://schemas.microsoft.com/office/drawing/2014/main" id="{31E6C63F-179F-BD4D-B226-2527BD425271}"/>
              </a:ext>
            </a:extLst>
          </p:cNvPr>
          <p:cNvPicPr>
            <a:picLocks noChangeAspect="1"/>
          </p:cNvPicPr>
          <p:nvPr/>
        </p:nvPicPr>
        <p:blipFill rotWithShape="1">
          <a:blip r:embed="rId3"/>
          <a:srcRect r="3337"/>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DF6A7BA-C010-B410-AE36-831073EAA9AE}"/>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1600">
                <a:solidFill>
                  <a:srgbClr val="FFFFFF"/>
                </a:solidFill>
                <a:ea typeface="+mn-lt"/>
                <a:cs typeface="+mn-lt"/>
              </a:rPr>
              <a:t>The goal of any communication is to ensure that both parties involved are on the same page. </a:t>
            </a:r>
          </a:p>
          <a:p>
            <a:r>
              <a:rPr lang="en-US" sz="1600">
                <a:solidFill>
                  <a:srgbClr val="FFFFFF"/>
                </a:solidFill>
                <a:ea typeface="+mn-lt"/>
                <a:cs typeface="+mn-lt"/>
              </a:rPr>
              <a:t>An information exchange requires a sender and a recipient or recipients. It can be accomplished by spoken, aural, or written communication.</a:t>
            </a:r>
          </a:p>
          <a:p>
            <a:r>
              <a:rPr lang="en-US" sz="1600">
                <a:solidFill>
                  <a:srgbClr val="FFFFFF"/>
                </a:solidFill>
                <a:ea typeface="+mn-lt"/>
                <a:cs typeface="+mn-lt"/>
              </a:rPr>
              <a:t>The following presentation is going to analyse the case of Tom’s team that faced communication issues during expansion. </a:t>
            </a:r>
          </a:p>
          <a:p>
            <a:r>
              <a:rPr lang="en-US" sz="1600">
                <a:solidFill>
                  <a:srgbClr val="FFFFFF"/>
                </a:solidFill>
                <a:ea typeface="+mn-lt"/>
                <a:cs typeface="+mn-lt"/>
              </a:rPr>
              <a:t>Amazon wants to expand their warehouses to three new locations for which Tom has been hired as the Project Manager. </a:t>
            </a:r>
          </a:p>
          <a:p>
            <a:r>
              <a:rPr lang="en-US" sz="1600">
                <a:solidFill>
                  <a:srgbClr val="FFFFFF"/>
                </a:solidFill>
                <a:ea typeface="+mn-lt"/>
                <a:cs typeface="+mn-lt"/>
              </a:rPr>
              <a:t>The study will discuss this case and provide solution to the issues which will lead Amazon to succeed in this project. </a:t>
            </a:r>
            <a:endParaRPr lang="en-US" sz="1600">
              <a:solidFill>
                <a:srgbClr val="FFFFFF"/>
              </a:solidFill>
              <a:cs typeface="Calibri"/>
            </a:endParaRPr>
          </a:p>
        </p:txBody>
      </p:sp>
    </p:spTree>
    <p:extLst>
      <p:ext uri="{BB962C8B-B14F-4D97-AF65-F5344CB8AC3E}">
        <p14:creationId xmlns:p14="http://schemas.microsoft.com/office/powerpoint/2010/main" val="1161059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6B1CC9A-DFE1-5043-C82C-1370F0B1D726}"/>
              </a:ext>
            </a:extLst>
          </p:cNvPr>
          <p:cNvSpPr>
            <a:spLocks noGrp="1"/>
          </p:cNvSpPr>
          <p:nvPr>
            <p:ph type="title"/>
          </p:nvPr>
        </p:nvSpPr>
        <p:spPr>
          <a:xfrm>
            <a:off x="838200" y="448721"/>
            <a:ext cx="4707671" cy="1225650"/>
          </a:xfrm>
        </p:spPr>
        <p:txBody>
          <a:bodyPr anchor="b">
            <a:normAutofit/>
          </a:bodyPr>
          <a:lstStyle/>
          <a:p>
            <a:r>
              <a:rPr lang="en-US" sz="3500">
                <a:solidFill>
                  <a:schemeClr val="bg1"/>
                </a:solidFill>
              </a:rPr>
              <a:t>Effective Communication Benefits </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C4AF33-95D7-B95D-3BAD-6CE58444C830}"/>
              </a:ext>
            </a:extLst>
          </p:cNvPr>
          <p:cNvSpPr>
            <a:spLocks noGrp="1"/>
          </p:cNvSpPr>
          <p:nvPr>
            <p:ph idx="1"/>
          </p:nvPr>
        </p:nvSpPr>
        <p:spPr>
          <a:xfrm>
            <a:off x="897769" y="1909192"/>
            <a:ext cx="4586513" cy="3647710"/>
          </a:xfrm>
        </p:spPr>
        <p:txBody>
          <a:bodyPr vert="horz" lIns="91440" tIns="45720" rIns="91440" bIns="45720" rtlCol="0">
            <a:normAutofit/>
          </a:bodyPr>
          <a:lstStyle/>
          <a:p>
            <a:r>
              <a:rPr lang="en-US" sz="1900">
                <a:solidFill>
                  <a:schemeClr val="bg1"/>
                </a:solidFill>
              </a:rPr>
              <a:t>Instills Confidence </a:t>
            </a:r>
          </a:p>
          <a:p>
            <a:r>
              <a:rPr lang="en-US" sz="1900">
                <a:solidFill>
                  <a:schemeClr val="bg1"/>
                </a:solidFill>
              </a:rPr>
              <a:t>It Encourages Faithfulness Among Workers </a:t>
            </a:r>
            <a:endParaRPr lang="en-US" sz="1900">
              <a:solidFill>
                <a:schemeClr val="bg1"/>
              </a:solidFill>
              <a:cs typeface="Calibri"/>
            </a:endParaRPr>
          </a:p>
          <a:p>
            <a:r>
              <a:rPr lang="en-US" sz="1900">
                <a:solidFill>
                  <a:schemeClr val="bg1"/>
                </a:solidFill>
              </a:rPr>
              <a:t>The Participation of Team Members Is Increased </a:t>
            </a:r>
          </a:p>
          <a:p>
            <a:r>
              <a:rPr lang="en-US" sz="1900">
                <a:solidFill>
                  <a:schemeClr val="bg1"/>
                </a:solidFill>
              </a:rPr>
              <a:t>Having This Shared Goal Helps Teams Operate Better Together </a:t>
            </a:r>
          </a:p>
          <a:p>
            <a:r>
              <a:rPr lang="en-US" sz="1900">
                <a:solidFill>
                  <a:schemeClr val="bg1"/>
                </a:solidFill>
              </a:rPr>
              <a:t>Efficiency Gains are a Result </a:t>
            </a:r>
            <a:endParaRPr lang="en-US" sz="1900">
              <a:solidFill>
                <a:schemeClr val="bg1"/>
              </a:solidFill>
              <a:cs typeface="Calibri"/>
            </a:endParaRPr>
          </a:p>
          <a:p>
            <a:r>
              <a:rPr lang="en-US" sz="1900">
                <a:solidFill>
                  <a:schemeClr val="bg1"/>
                </a:solidFill>
              </a:rPr>
              <a:t>Ideas Are Sparked Through Conversation </a:t>
            </a:r>
            <a:endParaRPr lang="en-US" sz="1900">
              <a:solidFill>
                <a:schemeClr val="bg1"/>
              </a:solidFill>
              <a:cs typeface="Calibri"/>
            </a:endParaRPr>
          </a:p>
          <a:p>
            <a:r>
              <a:rPr lang="en-US" sz="1900">
                <a:solidFill>
                  <a:schemeClr val="bg1"/>
                </a:solidFill>
              </a:rPr>
              <a:t>Helps Fix Things </a:t>
            </a:r>
            <a:endParaRPr lang="en-US" sz="1900">
              <a:solidFill>
                <a:schemeClr val="bg1"/>
              </a:solidFill>
              <a:cs typeface="Calibri" panose="020F0502020204030204"/>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Hands-on top of each other">
            <a:extLst>
              <a:ext uri="{FF2B5EF4-FFF2-40B4-BE49-F238E27FC236}">
                <a16:creationId xmlns:a16="http://schemas.microsoft.com/office/drawing/2014/main" id="{2C7A2A87-C8D2-E370-9C35-212BF0E3FDEE}"/>
              </a:ext>
            </a:extLst>
          </p:cNvPr>
          <p:cNvPicPr>
            <a:picLocks noChangeAspect="1"/>
          </p:cNvPicPr>
          <p:nvPr/>
        </p:nvPicPr>
        <p:blipFill rotWithShape="1">
          <a:blip r:embed="rId3"/>
          <a:srcRect l="53214" r="10717" b="-2"/>
          <a:stretch/>
        </p:blipFill>
        <p:spPr>
          <a:xfrm>
            <a:off x="6525453" y="10"/>
            <a:ext cx="5666547" cy="6857990"/>
          </a:xfrm>
          <a:prstGeom prst="rect">
            <a:avLst/>
          </a:prstGeom>
        </p:spPr>
      </p:pic>
    </p:spTree>
    <p:extLst>
      <p:ext uri="{BB962C8B-B14F-4D97-AF65-F5344CB8AC3E}">
        <p14:creationId xmlns:p14="http://schemas.microsoft.com/office/powerpoint/2010/main" val="3298676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F8718-D6E4-D44A-E103-957F63DC3FBE}"/>
              </a:ext>
            </a:extLst>
          </p:cNvPr>
          <p:cNvSpPr>
            <a:spLocks noGrp="1"/>
          </p:cNvSpPr>
          <p:nvPr>
            <p:ph type="title"/>
          </p:nvPr>
        </p:nvSpPr>
        <p:spPr>
          <a:xfrm>
            <a:off x="648929" y="629266"/>
            <a:ext cx="3505495" cy="1622321"/>
          </a:xfrm>
        </p:spPr>
        <p:txBody>
          <a:bodyPr>
            <a:normAutofit/>
          </a:bodyPr>
          <a:lstStyle/>
          <a:p>
            <a:r>
              <a:rPr lang="en-US" sz="2400"/>
              <a:t>Model of Communication Applicable for the Case </a:t>
            </a:r>
          </a:p>
        </p:txBody>
      </p:sp>
      <p:sp>
        <p:nvSpPr>
          <p:cNvPr id="3" name="Content Placeholder 2">
            <a:extLst>
              <a:ext uri="{FF2B5EF4-FFF2-40B4-BE49-F238E27FC236}">
                <a16:creationId xmlns:a16="http://schemas.microsoft.com/office/drawing/2014/main" id="{F659105B-D60D-2A71-0B5C-5B3EC346C800}"/>
              </a:ext>
            </a:extLst>
          </p:cNvPr>
          <p:cNvSpPr>
            <a:spLocks noGrp="1"/>
          </p:cNvSpPr>
          <p:nvPr>
            <p:ph idx="1"/>
          </p:nvPr>
        </p:nvSpPr>
        <p:spPr>
          <a:xfrm>
            <a:off x="648931" y="2438400"/>
            <a:ext cx="3505494" cy="3785419"/>
          </a:xfrm>
        </p:spPr>
        <p:txBody>
          <a:bodyPr vert="horz" lIns="91440" tIns="45720" rIns="91440" bIns="45720" rtlCol="0">
            <a:normAutofit/>
          </a:bodyPr>
          <a:lstStyle/>
          <a:p>
            <a:r>
              <a:rPr lang="en-US" sz="1400" dirty="0" err="1">
                <a:latin typeface="Arial" panose="020B0604020202020204" pitchFamily="34" charset="0"/>
                <a:cs typeface="Arial" panose="020B0604020202020204" pitchFamily="34" charset="0"/>
              </a:rPr>
              <a:t>Berlo’s</a:t>
            </a:r>
            <a:r>
              <a:rPr lang="en-US" sz="1400" dirty="0">
                <a:latin typeface="Arial" panose="020B0604020202020204" pitchFamily="34" charset="0"/>
                <a:cs typeface="Arial" panose="020B0604020202020204" pitchFamily="34" charset="0"/>
              </a:rPr>
              <a:t> Model of Communication </a:t>
            </a:r>
          </a:p>
          <a:p>
            <a:pPr lvl="1"/>
            <a:r>
              <a:rPr lang="en-US" sz="1400" dirty="0">
                <a:latin typeface="Arial" panose="020B0604020202020204" pitchFamily="34" charset="0"/>
                <a:cs typeface="Arial" panose="020B0604020202020204" pitchFamily="34" charset="0"/>
              </a:rPr>
              <a:t>Sender </a:t>
            </a:r>
          </a:p>
          <a:p>
            <a:pPr lvl="1"/>
            <a:r>
              <a:rPr lang="en-US" sz="1400" dirty="0">
                <a:latin typeface="Arial" panose="020B0604020202020204" pitchFamily="34" charset="0"/>
                <a:cs typeface="Arial" panose="020B0604020202020204" pitchFamily="34" charset="0"/>
              </a:rPr>
              <a:t>Message </a:t>
            </a:r>
          </a:p>
          <a:p>
            <a:pPr lvl="1"/>
            <a:r>
              <a:rPr lang="en-US" sz="1400" dirty="0">
                <a:latin typeface="Arial" panose="020B0604020202020204" pitchFamily="34" charset="0"/>
                <a:cs typeface="Arial" panose="020B0604020202020204" pitchFamily="34" charset="0"/>
              </a:rPr>
              <a:t>Channel </a:t>
            </a:r>
          </a:p>
          <a:p>
            <a:pPr lvl="1"/>
            <a:r>
              <a:rPr lang="en-US" sz="1400" dirty="0">
                <a:latin typeface="Arial" panose="020B0604020202020204" pitchFamily="34" charset="0"/>
                <a:cs typeface="Arial" panose="020B0604020202020204" pitchFamily="34" charset="0"/>
              </a:rPr>
              <a:t>Receiver </a:t>
            </a:r>
          </a:p>
        </p:txBody>
      </p:sp>
      <p:sp>
        <p:nvSpPr>
          <p:cNvPr id="40" name="Rectangle 3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iagram, schematic&#10;&#10;Description automatically generated">
            <a:extLst>
              <a:ext uri="{FF2B5EF4-FFF2-40B4-BE49-F238E27FC236}">
                <a16:creationId xmlns:a16="http://schemas.microsoft.com/office/drawing/2014/main" id="{FDEC04F6-5CB8-1CC0-AE27-26C9330F7567}"/>
              </a:ext>
            </a:extLst>
          </p:cNvPr>
          <p:cNvPicPr>
            <a:picLocks noChangeAspect="1"/>
          </p:cNvPicPr>
          <p:nvPr/>
        </p:nvPicPr>
        <p:blipFill rotWithShape="1">
          <a:blip r:embed="rId3"/>
          <a:srcRect b="4378"/>
          <a:stretch/>
        </p:blipFill>
        <p:spPr>
          <a:xfrm>
            <a:off x="5405862" y="1268951"/>
            <a:ext cx="6019331" cy="4316852"/>
          </a:xfrm>
          <a:prstGeom prst="rect">
            <a:avLst/>
          </a:prstGeom>
          <a:effectLst/>
        </p:spPr>
      </p:pic>
    </p:spTree>
    <p:extLst>
      <p:ext uri="{BB962C8B-B14F-4D97-AF65-F5344CB8AC3E}">
        <p14:creationId xmlns:p14="http://schemas.microsoft.com/office/powerpoint/2010/main" val="350882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5ACBE-F29F-BA2E-F931-3296358E498C}"/>
              </a:ext>
            </a:extLst>
          </p:cNvPr>
          <p:cNvSpPr>
            <a:spLocks noGrp="1"/>
          </p:cNvSpPr>
          <p:nvPr>
            <p:ph type="title"/>
          </p:nvPr>
        </p:nvSpPr>
        <p:spPr>
          <a:xfrm>
            <a:off x="801099" y="1396289"/>
            <a:ext cx="4249006" cy="1325563"/>
          </a:xfrm>
        </p:spPr>
        <p:txBody>
          <a:bodyPr>
            <a:normAutofit/>
          </a:bodyPr>
          <a:lstStyle/>
          <a:p>
            <a:pPr algn="ctr"/>
            <a:r>
              <a:rPr lang="en-US" sz="2800" dirty="0">
                <a:latin typeface="Arial" panose="020B0604020202020204" pitchFamily="34" charset="0"/>
                <a:cs typeface="Arial" panose="020B0604020202020204" pitchFamily="34" charset="0"/>
              </a:rPr>
              <a:t>The Barriers that Caused Communication Issues in the Case:</a:t>
            </a:r>
          </a:p>
        </p:txBody>
      </p:sp>
      <p:sp>
        <p:nvSpPr>
          <p:cNvPr id="3" name="Content Placeholder 2">
            <a:extLst>
              <a:ext uri="{FF2B5EF4-FFF2-40B4-BE49-F238E27FC236}">
                <a16:creationId xmlns:a16="http://schemas.microsoft.com/office/drawing/2014/main" id="{57B1E603-CD15-A24A-DB84-5C20F51E7D3E}"/>
              </a:ext>
            </a:extLst>
          </p:cNvPr>
          <p:cNvSpPr>
            <a:spLocks noGrp="1"/>
          </p:cNvSpPr>
          <p:nvPr>
            <p:ph idx="1"/>
          </p:nvPr>
        </p:nvSpPr>
        <p:spPr>
          <a:xfrm>
            <a:off x="805544" y="2871982"/>
            <a:ext cx="4245428" cy="3181684"/>
          </a:xfrm>
        </p:spPr>
        <p:txBody>
          <a:bodyPr vert="horz" lIns="91440" tIns="45720" rIns="91440" bIns="45720" rtlCol="0" anchor="t">
            <a:normAutofit/>
          </a:bodyPr>
          <a:lstStyle/>
          <a:p>
            <a:r>
              <a:rPr lang="en-US" sz="1800" dirty="0">
                <a:latin typeface="Arial" panose="020B0604020202020204" pitchFamily="34" charset="0"/>
                <a:cs typeface="Arial" panose="020B0604020202020204" pitchFamily="34" charset="0"/>
              </a:rPr>
              <a:t>Attitude or Personality Differences </a:t>
            </a:r>
          </a:p>
          <a:p>
            <a:r>
              <a:rPr lang="en-US" sz="1800" dirty="0">
                <a:latin typeface="Arial" panose="020B0604020202020204" pitchFamily="34" charset="0"/>
                <a:cs typeface="Arial" panose="020B0604020202020204" pitchFamily="34" charset="0"/>
              </a:rPr>
              <a:t>Workplace Environment and Ineffective Cooperation </a:t>
            </a:r>
          </a:p>
          <a:p>
            <a:r>
              <a:rPr lang="en-US" sz="1800" dirty="0">
                <a:latin typeface="Arial" panose="020B0604020202020204" pitchFamily="34" charset="0"/>
                <a:cs typeface="Arial" panose="020B0604020202020204" pitchFamily="34" charset="0"/>
              </a:rPr>
              <a:t>Excess Distractions and Personal Talks </a:t>
            </a:r>
          </a:p>
          <a:p>
            <a:r>
              <a:rPr lang="en-US" sz="1800" dirty="0">
                <a:latin typeface="Arial" panose="020B0604020202020204" pitchFamily="34" charset="0"/>
                <a:cs typeface="Arial" panose="020B0604020202020204" pitchFamily="34" charset="0"/>
              </a:rPr>
              <a:t>Language and Culture Barriers </a:t>
            </a:r>
          </a:p>
        </p:txBody>
      </p:sp>
      <p:sp>
        <p:nvSpPr>
          <p:cNvPr id="10" name="Freeform: Shape 9">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icture containing text, indoor, warehouse&#10;&#10;Description automatically generated">
            <a:extLst>
              <a:ext uri="{FF2B5EF4-FFF2-40B4-BE49-F238E27FC236}">
                <a16:creationId xmlns:a16="http://schemas.microsoft.com/office/drawing/2014/main" id="{CDA29E2A-9776-BA58-B3EB-389EA67DDB68}"/>
              </a:ext>
            </a:extLst>
          </p:cNvPr>
          <p:cNvPicPr>
            <a:picLocks noChangeAspect="1"/>
          </p:cNvPicPr>
          <p:nvPr/>
        </p:nvPicPr>
        <p:blipFill rotWithShape="1">
          <a:blip r:embed="rId3"/>
          <a:srcRect t="9326" b="20577"/>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2" name="Freeform: Shape 11">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696602F6-65E8-16EA-EA54-ECB2DEDB60AD}"/>
              </a:ext>
            </a:extLst>
          </p:cNvPr>
          <p:cNvPicPr>
            <a:picLocks noChangeAspect="1"/>
          </p:cNvPicPr>
          <p:nvPr/>
        </p:nvPicPr>
        <p:blipFill rotWithShape="1">
          <a:blip r:embed="rId4"/>
          <a:srcRect r="10574" b="-1"/>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223504488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2013D-B44F-F27D-E524-BBF34E771E59}"/>
              </a:ext>
            </a:extLst>
          </p:cNvPr>
          <p:cNvSpPr>
            <a:spLocks noGrp="1"/>
          </p:cNvSpPr>
          <p:nvPr>
            <p:ph type="title"/>
          </p:nvPr>
        </p:nvSpPr>
        <p:spPr>
          <a:xfrm>
            <a:off x="838200" y="459863"/>
            <a:ext cx="10515600" cy="1004594"/>
          </a:xfrm>
        </p:spPr>
        <p:txBody>
          <a:bodyPr>
            <a:normAutofit/>
          </a:bodyPr>
          <a:lstStyle/>
          <a:p>
            <a:pPr algn="ctr"/>
            <a:r>
              <a:rPr lang="en-US" sz="3400">
                <a:solidFill>
                  <a:srgbClr val="FFFFFF"/>
                </a:solidFill>
              </a:rPr>
              <a:t>Channels of Communication that can be Used in the Case </a:t>
            </a:r>
          </a:p>
        </p:txBody>
      </p:sp>
      <p:sp>
        <p:nvSpPr>
          <p:cNvPr id="14"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B0F0A09B-521B-0BEE-DA22-16C46476739C}"/>
              </a:ext>
            </a:extLst>
          </p:cNvPr>
          <p:cNvGraphicFramePr>
            <a:graphicFrameLocks noGrp="1"/>
          </p:cNvGraphicFramePr>
          <p:nvPr>
            <p:ph idx="1"/>
            <p:extLst>
              <p:ext uri="{D42A27DB-BD31-4B8C-83A1-F6EECF244321}">
                <p14:modId xmlns:p14="http://schemas.microsoft.com/office/powerpoint/2010/main" val="176911434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1335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FB457F-DCD2-E787-908B-46C7358B1251}"/>
              </a:ext>
            </a:extLst>
          </p:cNvPr>
          <p:cNvSpPr>
            <a:spLocks noGrp="1"/>
          </p:cNvSpPr>
          <p:nvPr>
            <p:ph type="title"/>
          </p:nvPr>
        </p:nvSpPr>
        <p:spPr>
          <a:xfrm>
            <a:off x="976746" y="3703975"/>
            <a:ext cx="4337858" cy="2398713"/>
          </a:xfrm>
        </p:spPr>
        <p:txBody>
          <a:bodyPr>
            <a:normAutofit/>
          </a:bodyPr>
          <a:lstStyle/>
          <a:p>
            <a:pPr algn="ctr"/>
            <a:r>
              <a:rPr lang="en-US" sz="4000"/>
              <a:t>Conclusion </a:t>
            </a:r>
          </a:p>
        </p:txBody>
      </p:sp>
      <p:pic>
        <p:nvPicPr>
          <p:cNvPr id="4" name="Picture 4" descr="A picture containing grass, orange, outdoor, field&#10;&#10;Description automatically generated">
            <a:extLst>
              <a:ext uri="{FF2B5EF4-FFF2-40B4-BE49-F238E27FC236}">
                <a16:creationId xmlns:a16="http://schemas.microsoft.com/office/drawing/2014/main" id="{3331B37F-F656-ED3A-FBC5-303C75CB9AE1}"/>
              </a:ext>
            </a:extLst>
          </p:cNvPr>
          <p:cNvPicPr>
            <a:picLocks noChangeAspect="1"/>
          </p:cNvPicPr>
          <p:nvPr/>
        </p:nvPicPr>
        <p:blipFill rotWithShape="1">
          <a:blip r:embed="rId3"/>
          <a:srcRect t="2321" b="9985"/>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3" name="Content Placeholder 2">
            <a:extLst>
              <a:ext uri="{FF2B5EF4-FFF2-40B4-BE49-F238E27FC236}">
                <a16:creationId xmlns:a16="http://schemas.microsoft.com/office/drawing/2014/main" id="{521F6EF3-60B7-F0E2-AC7E-8B81AE2CB07D}"/>
              </a:ext>
            </a:extLst>
          </p:cNvPr>
          <p:cNvSpPr>
            <a:spLocks noGrp="1"/>
          </p:cNvSpPr>
          <p:nvPr>
            <p:ph idx="1"/>
          </p:nvPr>
        </p:nvSpPr>
        <p:spPr>
          <a:xfrm>
            <a:off x="4515135" y="3362781"/>
            <a:ext cx="7521053" cy="3490533"/>
          </a:xfrm>
        </p:spPr>
        <p:txBody>
          <a:bodyPr vert="horz" lIns="91440" tIns="45720" rIns="91440" bIns="45720" rtlCol="0" anchor="ctr">
            <a:normAutofit/>
          </a:bodyPr>
          <a:lstStyle/>
          <a:p>
            <a:r>
              <a:rPr lang="en-US" sz="1600" dirty="0">
                <a:ea typeface="+mn-lt"/>
                <a:cs typeface="+mn-lt"/>
              </a:rPr>
              <a:t>The following study as </a:t>
            </a:r>
            <a:r>
              <a:rPr lang="en-US" sz="1600" dirty="0" err="1">
                <a:ea typeface="+mn-lt"/>
                <a:cs typeface="+mn-lt"/>
              </a:rPr>
              <a:t>analysed</a:t>
            </a:r>
            <a:r>
              <a:rPr lang="en-US" sz="1600" dirty="0">
                <a:ea typeface="+mn-lt"/>
                <a:cs typeface="+mn-lt"/>
              </a:rPr>
              <a:t> and discussed the problems that the team of Tom has faced during the expansion of Warehouses of Amazon. </a:t>
            </a:r>
          </a:p>
          <a:p>
            <a:r>
              <a:rPr lang="en-US" sz="1600" dirty="0">
                <a:ea typeface="+mn-lt"/>
                <a:cs typeface="+mn-lt"/>
              </a:rPr>
              <a:t>These communication barriers have resulted in ineffective performance of the team and Tom needs to apply different models and channels to make sure the Amazon expands to new countries. </a:t>
            </a:r>
          </a:p>
          <a:p>
            <a:r>
              <a:rPr lang="en-US" sz="1600" dirty="0">
                <a:ea typeface="+mn-lt"/>
                <a:cs typeface="+mn-lt"/>
              </a:rPr>
              <a:t>The study discussed the use of Berlo’s communication model which Tom can apply in his team to streamline communication process. </a:t>
            </a:r>
          </a:p>
          <a:p>
            <a:r>
              <a:rPr lang="en-US" sz="1600" dirty="0">
                <a:ea typeface="+mn-lt"/>
                <a:cs typeface="+mn-lt"/>
              </a:rPr>
              <a:t>The study also identified the different elements which acted as the challenge for communication between the team. </a:t>
            </a:r>
          </a:p>
          <a:p>
            <a:r>
              <a:rPr lang="en-US" sz="1600" dirty="0">
                <a:ea typeface="+mn-lt"/>
                <a:cs typeface="+mn-lt"/>
              </a:rPr>
              <a:t>Finding the right communication channel will give the most appropriate result in team efficiency. </a:t>
            </a:r>
            <a:endParaRPr lang="en-US" sz="1600">
              <a:cs typeface="Calibri"/>
            </a:endParaRPr>
          </a:p>
        </p:txBody>
      </p:sp>
    </p:spTree>
    <p:extLst>
      <p:ext uri="{BB962C8B-B14F-4D97-AF65-F5344CB8AC3E}">
        <p14:creationId xmlns:p14="http://schemas.microsoft.com/office/powerpoint/2010/main" val="2319268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B77A4-0C08-DE58-24F9-6702D2F859C4}"/>
              </a:ext>
            </a:extLst>
          </p:cNvPr>
          <p:cNvSpPr>
            <a:spLocks noGrp="1"/>
          </p:cNvSpPr>
          <p:nvPr>
            <p:ph type="title"/>
          </p:nvPr>
        </p:nvSpPr>
        <p:spPr>
          <a:xfrm>
            <a:off x="838200" y="365125"/>
            <a:ext cx="5558489" cy="1325563"/>
          </a:xfrm>
        </p:spPr>
        <p:txBody>
          <a:bodyPr>
            <a:normAutofit/>
          </a:bodyPr>
          <a:lstStyle/>
          <a:p>
            <a:r>
              <a:rPr lang="en-US" dirty="0"/>
              <a:t>References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160BBDE-F67F-63A1-1894-2AFCF401746F}"/>
              </a:ext>
            </a:extLst>
          </p:cNvPr>
          <p:cNvSpPr>
            <a:spLocks noGrp="1"/>
          </p:cNvSpPr>
          <p:nvPr>
            <p:ph idx="1"/>
          </p:nvPr>
        </p:nvSpPr>
        <p:spPr>
          <a:xfrm>
            <a:off x="269544" y="1825625"/>
            <a:ext cx="6127145" cy="4794890"/>
          </a:xfrm>
        </p:spPr>
        <p:txBody>
          <a:bodyPr vert="horz" lIns="91440" tIns="45720" rIns="91440" bIns="45720" rtlCol="0" anchor="t">
            <a:noAutofit/>
          </a:bodyPr>
          <a:lstStyle/>
          <a:p>
            <a:r>
              <a:rPr lang="en-US" sz="1200" dirty="0">
                <a:ea typeface="+mn-lt"/>
                <a:cs typeface="+mn-lt"/>
              </a:rPr>
              <a:t>Bond-Barnard, T.J., Fletcher, L. and Steyn, H., 2018. Linking trust and collaboration in project teams to project management success. </a:t>
            </a:r>
            <a:r>
              <a:rPr lang="en-US" sz="1200" i="1" dirty="0">
                <a:ea typeface="+mn-lt"/>
                <a:cs typeface="+mn-lt"/>
              </a:rPr>
              <a:t>International Journal of Managing Projects in Business</a:t>
            </a:r>
            <a:r>
              <a:rPr lang="en-US" sz="1200" dirty="0">
                <a:ea typeface="+mn-lt"/>
                <a:cs typeface="+mn-lt"/>
              </a:rPr>
              <a:t>. </a:t>
            </a:r>
            <a:endParaRPr lang="en-US" sz="1200">
              <a:cs typeface="Calibri" panose="020F0502020204030204"/>
            </a:endParaRPr>
          </a:p>
          <a:p>
            <a:r>
              <a:rPr lang="en-US" sz="1200" dirty="0">
                <a:ea typeface="+mn-lt"/>
                <a:cs typeface="+mn-lt"/>
              </a:rPr>
              <a:t>Cornelissen, J.P., 2020. Corporate communication: A guide to theory and practice. </a:t>
            </a:r>
            <a:r>
              <a:rPr lang="en-US" sz="1200" i="1" dirty="0">
                <a:ea typeface="+mn-lt"/>
                <a:cs typeface="+mn-lt"/>
              </a:rPr>
              <a:t>Corporate Communication</a:t>
            </a:r>
            <a:r>
              <a:rPr lang="en-US" sz="1200" dirty="0">
                <a:ea typeface="+mn-lt"/>
                <a:cs typeface="+mn-lt"/>
              </a:rPr>
              <a:t>, pp.1-336. </a:t>
            </a:r>
            <a:endParaRPr lang="en-US" sz="1200">
              <a:cs typeface="Calibri"/>
            </a:endParaRPr>
          </a:p>
          <a:p>
            <a:r>
              <a:rPr lang="en-US" sz="1200" dirty="0">
                <a:ea typeface="+mn-lt"/>
                <a:cs typeface="+mn-lt"/>
              </a:rPr>
              <a:t>Harris, T.E. and </a:t>
            </a:r>
            <a:r>
              <a:rPr lang="en-US" sz="1200" dirty="0" err="1">
                <a:ea typeface="+mn-lt"/>
                <a:cs typeface="+mn-lt"/>
              </a:rPr>
              <a:t>Sherblom</a:t>
            </a:r>
            <a:r>
              <a:rPr lang="en-US" sz="1200" dirty="0">
                <a:ea typeface="+mn-lt"/>
                <a:cs typeface="+mn-lt"/>
              </a:rPr>
              <a:t>, J.C., 2018. </a:t>
            </a:r>
            <a:r>
              <a:rPr lang="en-US" sz="1200" i="1" dirty="0">
                <a:ea typeface="+mn-lt"/>
                <a:cs typeface="+mn-lt"/>
              </a:rPr>
              <a:t>Small group and team communication</a:t>
            </a:r>
            <a:r>
              <a:rPr lang="en-US" sz="1200" dirty="0">
                <a:ea typeface="+mn-lt"/>
                <a:cs typeface="+mn-lt"/>
              </a:rPr>
              <a:t>. Waveland Press. </a:t>
            </a:r>
            <a:endParaRPr lang="en-US" sz="1200">
              <a:cs typeface="Calibri"/>
            </a:endParaRPr>
          </a:p>
          <a:p>
            <a:r>
              <a:rPr lang="en-US" sz="1200" dirty="0">
                <a:ea typeface="+mn-lt"/>
                <a:cs typeface="+mn-lt"/>
              </a:rPr>
              <a:t>Helmreich, R.L. and Schaefer, H.G., 2018. Team performance in the operating room. In </a:t>
            </a:r>
            <a:r>
              <a:rPr lang="en-US" sz="1200" i="1" dirty="0">
                <a:ea typeface="+mn-lt"/>
                <a:cs typeface="+mn-lt"/>
              </a:rPr>
              <a:t>Human error in medicine</a:t>
            </a:r>
            <a:r>
              <a:rPr lang="en-US" sz="1200" dirty="0">
                <a:ea typeface="+mn-lt"/>
                <a:cs typeface="+mn-lt"/>
              </a:rPr>
              <a:t> (pp. 225-254). CRC Press. </a:t>
            </a:r>
            <a:endParaRPr lang="en-US" sz="1200">
              <a:cs typeface="Calibri"/>
            </a:endParaRPr>
          </a:p>
          <a:p>
            <a:r>
              <a:rPr lang="en-US" sz="1200" dirty="0">
                <a:ea typeface="+mn-lt"/>
                <a:cs typeface="+mn-lt"/>
              </a:rPr>
              <a:t>Lacerenza, C.N., Marlow, S.L., Tannenbaum, S.I. and Salas, E., 2018. Team development interventions: Evidence-based approaches for improving teamwork. </a:t>
            </a:r>
            <a:r>
              <a:rPr lang="en-US" sz="1200" i="1" dirty="0">
                <a:ea typeface="+mn-lt"/>
                <a:cs typeface="+mn-lt"/>
              </a:rPr>
              <a:t>American psychologist</a:t>
            </a:r>
            <a:r>
              <a:rPr lang="en-US" sz="1200" dirty="0">
                <a:ea typeface="+mn-lt"/>
                <a:cs typeface="+mn-lt"/>
              </a:rPr>
              <a:t>, </a:t>
            </a:r>
            <a:r>
              <a:rPr lang="en-US" sz="1200" i="1" dirty="0">
                <a:ea typeface="+mn-lt"/>
                <a:cs typeface="+mn-lt"/>
              </a:rPr>
              <a:t>73</a:t>
            </a:r>
            <a:r>
              <a:rPr lang="en-US" sz="1200" dirty="0">
                <a:ea typeface="+mn-lt"/>
                <a:cs typeface="+mn-lt"/>
              </a:rPr>
              <a:t>(4), p.517. </a:t>
            </a:r>
            <a:endParaRPr lang="en-US" sz="1200">
              <a:cs typeface="Calibri"/>
            </a:endParaRPr>
          </a:p>
          <a:p>
            <a:r>
              <a:rPr lang="en-US" sz="1200" dirty="0">
                <a:ea typeface="+mn-lt"/>
                <a:cs typeface="+mn-lt"/>
              </a:rPr>
              <a:t>Marlow, S.L., Lacerenza, C.N., Paoletti, J., Burke, C.S. and Salas, E., 2018. Does team communication represent a one-size-fits-all approach?: A meta-analysis of team communication and performance. </a:t>
            </a:r>
            <a:r>
              <a:rPr lang="en-US" sz="1200" i="1" dirty="0">
                <a:ea typeface="+mn-lt"/>
                <a:cs typeface="+mn-lt"/>
              </a:rPr>
              <a:t>Organizational behavior and human decision processes</a:t>
            </a:r>
            <a:r>
              <a:rPr lang="en-US" sz="1200" dirty="0">
                <a:ea typeface="+mn-lt"/>
                <a:cs typeface="+mn-lt"/>
              </a:rPr>
              <a:t>, </a:t>
            </a:r>
            <a:r>
              <a:rPr lang="en-US" sz="1200" i="1" dirty="0">
                <a:ea typeface="+mn-lt"/>
                <a:cs typeface="+mn-lt"/>
              </a:rPr>
              <a:t>144</a:t>
            </a:r>
            <a:r>
              <a:rPr lang="en-US" sz="1200" dirty="0">
                <a:ea typeface="+mn-lt"/>
                <a:cs typeface="+mn-lt"/>
              </a:rPr>
              <a:t>, pp.145-170. </a:t>
            </a:r>
            <a:endParaRPr lang="en-US" sz="1200">
              <a:cs typeface="Calibri"/>
            </a:endParaRPr>
          </a:p>
          <a:p>
            <a:r>
              <a:rPr lang="en-US" sz="1200" dirty="0">
                <a:ea typeface="+mn-lt"/>
                <a:cs typeface="+mn-lt"/>
              </a:rPr>
              <a:t>Morrison-Smith, S. and Ruiz, J., 2020. Challenges and barriers in virtual teams: a literature review. </a:t>
            </a:r>
            <a:r>
              <a:rPr lang="en-US" sz="1200" i="1" dirty="0">
                <a:ea typeface="+mn-lt"/>
                <a:cs typeface="+mn-lt"/>
              </a:rPr>
              <a:t>SN Applied Sciences</a:t>
            </a:r>
            <a:r>
              <a:rPr lang="en-US" sz="1200" dirty="0">
                <a:ea typeface="+mn-lt"/>
                <a:cs typeface="+mn-lt"/>
              </a:rPr>
              <a:t>, </a:t>
            </a:r>
            <a:r>
              <a:rPr lang="en-US" sz="1200" i="1" dirty="0">
                <a:ea typeface="+mn-lt"/>
                <a:cs typeface="+mn-lt"/>
              </a:rPr>
              <a:t>2</a:t>
            </a:r>
            <a:r>
              <a:rPr lang="en-US" sz="1200" dirty="0">
                <a:ea typeface="+mn-lt"/>
                <a:cs typeface="+mn-lt"/>
              </a:rPr>
              <a:t>(6), pp.1-33. </a:t>
            </a:r>
            <a:endParaRPr lang="en-US" sz="1200">
              <a:cs typeface="Calibri"/>
            </a:endParaRPr>
          </a:p>
          <a:p>
            <a:r>
              <a:rPr lang="en-US" sz="1200" dirty="0">
                <a:ea typeface="+mn-lt"/>
                <a:cs typeface="+mn-lt"/>
              </a:rPr>
              <a:t>Salas, E., Reyes, D.L. and McDaniel, S.H., 2018. The science of teamwork: Progress, reflections, and the road ahead. </a:t>
            </a:r>
            <a:r>
              <a:rPr lang="en-US" sz="1200" i="1" dirty="0">
                <a:ea typeface="+mn-lt"/>
                <a:cs typeface="+mn-lt"/>
              </a:rPr>
              <a:t>American Psychologist</a:t>
            </a:r>
            <a:r>
              <a:rPr lang="en-US" sz="1200" dirty="0">
                <a:ea typeface="+mn-lt"/>
                <a:cs typeface="+mn-lt"/>
              </a:rPr>
              <a:t>, </a:t>
            </a:r>
            <a:r>
              <a:rPr lang="en-US" sz="1200" i="1" dirty="0">
                <a:ea typeface="+mn-lt"/>
                <a:cs typeface="+mn-lt"/>
              </a:rPr>
              <a:t>73</a:t>
            </a:r>
            <a:r>
              <a:rPr lang="en-US" sz="1200" dirty="0">
                <a:ea typeface="+mn-lt"/>
                <a:cs typeface="+mn-lt"/>
              </a:rPr>
              <a:t>(4), p.593. </a:t>
            </a:r>
            <a:endParaRPr lang="en-US" sz="1200">
              <a:cs typeface="Calibri"/>
            </a:endParaRPr>
          </a:p>
          <a:p>
            <a:r>
              <a:rPr lang="en-US" sz="1200" err="1">
                <a:ea typeface="+mn-lt"/>
                <a:cs typeface="+mn-lt"/>
              </a:rPr>
              <a:t>Waizenegger</a:t>
            </a:r>
            <a:r>
              <a:rPr lang="en-US" sz="1200" dirty="0">
                <a:ea typeface="+mn-lt"/>
                <a:cs typeface="+mn-lt"/>
              </a:rPr>
              <a:t>, L., McKenna, B., Cai, W. and Bendz, T., 2020. An affordance perspective of team collaboration and enforced working from home during COVID-19. </a:t>
            </a:r>
            <a:r>
              <a:rPr lang="en-US" sz="1200" i="1" dirty="0">
                <a:ea typeface="+mn-lt"/>
                <a:cs typeface="+mn-lt"/>
              </a:rPr>
              <a:t>European Journal of Information Systems</a:t>
            </a:r>
            <a:r>
              <a:rPr lang="en-US" sz="1200" dirty="0">
                <a:ea typeface="+mn-lt"/>
                <a:cs typeface="+mn-lt"/>
              </a:rPr>
              <a:t>, </a:t>
            </a:r>
            <a:r>
              <a:rPr lang="en-US" sz="1200" i="1" dirty="0">
                <a:ea typeface="+mn-lt"/>
                <a:cs typeface="+mn-lt"/>
              </a:rPr>
              <a:t>29</a:t>
            </a:r>
            <a:r>
              <a:rPr lang="en-US" sz="1200" dirty="0">
                <a:ea typeface="+mn-lt"/>
                <a:cs typeface="+mn-lt"/>
              </a:rPr>
              <a:t>(4), pp.429-442. </a:t>
            </a:r>
            <a:endParaRPr lang="en-US" sz="12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99374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2" ma:contentTypeDescription="Create a new document." ma:contentTypeScope="" ma:versionID="6fcde6817d9a96c928dedca24f9e4308">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2270cdca1f8796de3570cd9aa5e7f01d"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5039998-CBE6-42E4-9278-DC3BCBB19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4D4D28B-3F88-4594-889A-E7721E11C22E}">
  <ds:schemaRefs>
    <ds:schemaRef ds:uri="http://schemas.microsoft.com/sharepoint/v3/contenttype/forms"/>
  </ds:schemaRefs>
</ds:datastoreItem>
</file>

<file path=customXml/itemProps3.xml><?xml version="1.0" encoding="utf-8"?>
<ds:datastoreItem xmlns:ds="http://schemas.openxmlformats.org/officeDocument/2006/customXml" ds:itemID="{34C32BCA-0BA6-4A4F-A295-5AC85677F522}">
  <ds:schemaRefs>
    <ds:schemaRef ds:uri="http://purl.org/dc/dcmitype/"/>
    <ds:schemaRef ds:uri="http://purl.org/dc/terms/"/>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elements/1.1/"/>
    <ds:schemaRef ds:uri="2fff46f4-612e-44ba-884a-bcd0b08f5dc6"/>
    <ds:schemaRef ds:uri="2185e222-3c8d-40d1-8655-532d5209bd26"/>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3229</Words>
  <Application>Microsoft Office PowerPoint</Application>
  <PresentationFormat>Widescreen</PresentationFormat>
  <Paragraphs>158</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Rockwell</vt:lpstr>
      <vt:lpstr>office theme</vt:lpstr>
      <vt:lpstr>Effective Team Working and Communication</vt:lpstr>
      <vt:lpstr>Introduction </vt:lpstr>
      <vt:lpstr>Effective Communication Benefits </vt:lpstr>
      <vt:lpstr>Model of Communication Applicable for the Case </vt:lpstr>
      <vt:lpstr>The Barriers that Caused Communication Issues in the Case:</vt:lpstr>
      <vt:lpstr>Channels of Communication that can be Used in the Case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Milan Pratt (2116217)</cp:lastModifiedBy>
  <cp:revision>70</cp:revision>
  <dcterms:created xsi:type="dcterms:W3CDTF">2022-11-21T14:47:07Z</dcterms:created>
  <dcterms:modified xsi:type="dcterms:W3CDTF">2022-11-23T18:01:57Z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