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48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9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80" r:id="rId25"/>
    <p:sldId id="278" r:id="rId26"/>
  </p:sldIdLst>
  <p:sldSz cx="12192000" cy="6858000"/>
  <p:notesSz cx="6858000" cy="9144000"/>
  <p:embeddedFontLst>
    <p:embeddedFont>
      <p:font typeface="ACADEMY ENGRAVED LET PLAIN:1.0" panose="02000000000000000000" pitchFamily="2" charset="0"/>
      <p:regular r:id="rId28"/>
    </p:embeddedFont>
    <p:embeddedFont>
      <p:font typeface="Algerian" pitchFamily="82" charset="77"/>
      <p:regular r:id="rId29"/>
    </p:embeddedFont>
    <p:embeddedFont>
      <p:font typeface="Jacques Francois Shadow" panose="02000000000000000000" pitchFamily="2" charset="0"/>
      <p:regular r:id="rId30"/>
    </p:embeddedFont>
    <p:embeddedFont>
      <p:font typeface="Lato" panose="020F0502020204030203" pitchFamily="34" charset="0"/>
      <p:regular r:id="rId31"/>
      <p:bold r:id="rId32"/>
      <p:italic r:id="rId33"/>
      <p:boldItalic r:id="rId34"/>
    </p:embeddedFont>
    <p:embeddedFont>
      <p:font typeface="Montserrat" pitchFamily="2" charset="77"/>
      <p:regular r:id="rId35"/>
      <p:bold r:id="rId36"/>
      <p:italic r:id="rId37"/>
      <p:boldItalic r:id="rId38"/>
    </p:embeddedFont>
    <p:embeddedFont>
      <p:font typeface="Raleway" pitchFamily="2" charset="77"/>
      <p:regular r:id="rId39"/>
      <p:bold r:id="rId40"/>
      <p:italic r:id="rId41"/>
      <p:boldItalic r:id="rId4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xmlns:ahyp="http://schemas.microsoft.com/office/drawing/2018/hyperlinkcolor" xmlns:p15="http://schemas.microsoft.com/office/powerpoint/2012/main" xmlns:p14="http://schemas.microsoft.com/office/powerpoint/2010/main" xmlns:com="http://schemas.openxmlformats.org/drawingml/2006/compatibility" xmlns:pvml="urn:schemas-microsoft-com:office:powerpoint" xmlns:v="urn:schemas-microsoft-com:vml" xmlns:o="urn:schemas-microsoft-com:office:office" xmlns:dgm="http://schemas.openxmlformats.org/drawingml/2006/diagram" xmlns:c="http://schemas.openxmlformats.org/drawingml/2006/chart" xmlns:mv="urn:schemas-microsoft-com:mac:vml" xmlns:mc="http://schemas.openxmlformats.org/markup-compatibility/2006" xmlns="" r:id="rId43" roundtripDataSignature="AMtx7mh+UOpdT3JCWcN/LOypWM56ni/B6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4"/>
    <p:restoredTop sz="94720"/>
  </p:normalViewPr>
  <p:slideViewPr>
    <p:cSldViewPr snapToGrid="0">
      <p:cViewPr>
        <p:scale>
          <a:sx n="95" d="100"/>
          <a:sy n="95" d="100"/>
        </p:scale>
        <p:origin x="1120" y="4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12.fntdata"/><Relationship Id="rId21" Type="http://schemas.openxmlformats.org/officeDocument/2006/relationships/slide" Target="slides/slide20.xml"/><Relationship Id="rId34" Type="http://schemas.openxmlformats.org/officeDocument/2006/relationships/font" Target="fonts/font7.fntdata"/><Relationship Id="rId42" Type="http://schemas.openxmlformats.org/officeDocument/2006/relationships/font" Target="fonts/font15.fntdata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font" Target="fonts/font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font" Target="fonts/font10.fntdata"/><Relationship Id="rId40" Type="http://schemas.openxmlformats.org/officeDocument/2006/relationships/font" Target="fonts/font13.fntdata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4.fntdata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43" Type="http://customschemas.google.com/relationships/presentationmetadata" Target="meta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38" Type="http://schemas.openxmlformats.org/officeDocument/2006/relationships/font" Target="fonts/font11.fntdata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font" Target="fonts/font14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396dbf19808_0_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6" name="Google Shape;116;g396dbf19808_0_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396dbf19808_0_15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24" name="Google Shape;124;g396dbf19808_0_15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96dbf19808_0_2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44" name="Google Shape;144;g396dbf19808_0_21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396dbf19808_0_28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63" name="Google Shape;163;g396dbf19808_0_28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g396dbf19808_0_3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80" name="Google Shape;180;g396dbf19808_0_3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396dbf19808_0_4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97" name="Google Shape;197;g396dbf19808_0_4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4" name="Google Shape;22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4" name="Google Shape;30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5" name="Google Shape;30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3" name="Google Shape;313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23" name="Google Shape;32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4" name="Google Shape;334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" name="Google Shape;343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4" name="Google Shape;344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4" name="Google Shape;354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3" name="Google Shape;363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2" name="Google Shape;372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1" name="Google Shape;381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1" name="Google Shape;391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" name="Google Shape;398;g396dbf19808_0_49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9" name="Google Shape;399;g396dbf19808_0_49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lt2"/>
        </a:solidFill>
        <a:effectLst/>
      </p:bgPr>
    </p:bg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g396dbf19808_0_571"/>
          <p:cNvSpPr/>
          <p:nvPr/>
        </p:nvSpPr>
        <p:spPr>
          <a:xfrm>
            <a:off x="0" y="0"/>
            <a:ext cx="12192000" cy="6504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5" name="Google Shape;15;g396dbf19808_0_571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16" name="Google Shape;16;g396dbf19808_0_571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g396dbf19808_0_571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" name="Google Shape;18;g396dbf19808_0_571"/>
          <p:cNvSpPr txBox="1">
            <a:spLocks noGrp="1"/>
          </p:cNvSpPr>
          <p:nvPr>
            <p:ph type="ctrTitle"/>
          </p:nvPr>
        </p:nvSpPr>
        <p:spPr>
          <a:xfrm>
            <a:off x="972600" y="1763267"/>
            <a:ext cx="10250700" cy="2219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1pPr>
            <a:lvl2pPr lvl="1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2pPr>
            <a:lvl3pPr lvl="2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3pPr>
            <a:lvl4pPr lvl="3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4pPr>
            <a:lvl5pPr lvl="4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5pPr>
            <a:lvl6pPr lvl="5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6pPr>
            <a:lvl7pPr lvl="6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7pPr>
            <a:lvl8pPr lvl="7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8pPr>
            <a:lvl9pPr lvl="8">
              <a:spcBef>
                <a:spcPts val="0"/>
              </a:spcBef>
              <a:spcAft>
                <a:spcPts val="0"/>
              </a:spcAft>
              <a:buSzPts val="5600"/>
              <a:buNone/>
              <a:defRPr sz="5600"/>
            </a:lvl9pPr>
          </a:lstStyle>
          <a:p>
            <a:endParaRPr/>
          </a:p>
        </p:txBody>
      </p:sp>
      <p:sp>
        <p:nvSpPr>
          <p:cNvPr id="19" name="Google Shape;19;g396dbf19808_0_571"/>
          <p:cNvSpPr txBox="1">
            <a:spLocks noGrp="1"/>
          </p:cNvSpPr>
          <p:nvPr>
            <p:ph type="subTitle" idx="1"/>
          </p:nvPr>
        </p:nvSpPr>
        <p:spPr>
          <a:xfrm>
            <a:off x="972837" y="4230533"/>
            <a:ext cx="10250700" cy="7215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20" name="Google Shape;20;g396dbf19808_0_571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oogle Shape;22;g396dbf19808_0_579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23" name="Google Shape;23;g396dbf19808_0_579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g396dbf19808_0_579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5" name="Google Shape;25;g396dbf19808_0_579"/>
          <p:cNvSpPr txBox="1">
            <a:spLocks noGrp="1"/>
          </p:cNvSpPr>
          <p:nvPr>
            <p:ph type="title"/>
          </p:nvPr>
        </p:nvSpPr>
        <p:spPr>
          <a:xfrm>
            <a:off x="972600" y="1763267"/>
            <a:ext cx="10251300" cy="2024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g396dbf19808_0_579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g396dbf19808_0_585"/>
          <p:cNvSpPr/>
          <p:nvPr/>
        </p:nvSpPr>
        <p:spPr>
          <a:xfrm>
            <a:off x="0" y="0"/>
            <a:ext cx="12192000" cy="65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9" name="Google Shape;29;g396dbf19808_0_585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30" name="Google Shape;30;g396dbf19808_0_585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g396dbf19808_0_585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2" name="Google Shape;32;g396dbf19808_0_585"/>
          <p:cNvSpPr txBox="1">
            <a:spLocks noGrp="1"/>
          </p:cNvSpPr>
          <p:nvPr>
            <p:ph type="title"/>
          </p:nvPr>
        </p:nvSpPr>
        <p:spPr>
          <a:xfrm>
            <a:off x="972600" y="1758200"/>
            <a:ext cx="10251600" cy="713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33" name="Google Shape;33;g396dbf19808_0_585"/>
          <p:cNvSpPr txBox="1">
            <a:spLocks noGrp="1"/>
          </p:cNvSpPr>
          <p:nvPr>
            <p:ph type="body" idx="1"/>
          </p:nvPr>
        </p:nvSpPr>
        <p:spPr>
          <a:xfrm>
            <a:off x="972600" y="2771833"/>
            <a:ext cx="10251600" cy="3014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34" name="Google Shape;34;g396dbf19808_0_585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g396dbf19808_0_593"/>
          <p:cNvSpPr/>
          <p:nvPr/>
        </p:nvSpPr>
        <p:spPr>
          <a:xfrm>
            <a:off x="0" y="0"/>
            <a:ext cx="12192000" cy="65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7" name="Google Shape;37;g396dbf19808_0_593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38" name="Google Shape;38;g396dbf19808_0_593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g396dbf19808_0_593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0" name="Google Shape;40;g396dbf19808_0_593"/>
          <p:cNvSpPr txBox="1">
            <a:spLocks noGrp="1"/>
          </p:cNvSpPr>
          <p:nvPr>
            <p:ph type="title"/>
          </p:nvPr>
        </p:nvSpPr>
        <p:spPr>
          <a:xfrm>
            <a:off x="972600" y="1758200"/>
            <a:ext cx="10251300" cy="713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41" name="Google Shape;41;g396dbf19808_0_593"/>
          <p:cNvSpPr txBox="1">
            <a:spLocks noGrp="1"/>
          </p:cNvSpPr>
          <p:nvPr>
            <p:ph type="body" idx="1"/>
          </p:nvPr>
        </p:nvSpPr>
        <p:spPr>
          <a:xfrm>
            <a:off x="972434" y="2771833"/>
            <a:ext cx="5032500" cy="3014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42" name="Google Shape;42;g396dbf19808_0_593"/>
          <p:cNvSpPr txBox="1">
            <a:spLocks noGrp="1"/>
          </p:cNvSpPr>
          <p:nvPr>
            <p:ph type="body" idx="2"/>
          </p:nvPr>
        </p:nvSpPr>
        <p:spPr>
          <a:xfrm>
            <a:off x="6191471" y="2771833"/>
            <a:ext cx="5032500" cy="3014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43" name="Google Shape;43;g396dbf19808_0_593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g396dbf19808_0_602"/>
          <p:cNvSpPr/>
          <p:nvPr/>
        </p:nvSpPr>
        <p:spPr>
          <a:xfrm>
            <a:off x="0" y="0"/>
            <a:ext cx="12192000" cy="65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6" name="Google Shape;46;g396dbf19808_0_602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47" name="Google Shape;47;g396dbf19808_0_602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g396dbf19808_0_602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9" name="Google Shape;49;g396dbf19808_0_602"/>
          <p:cNvSpPr txBox="1">
            <a:spLocks noGrp="1"/>
          </p:cNvSpPr>
          <p:nvPr>
            <p:ph type="title"/>
          </p:nvPr>
        </p:nvSpPr>
        <p:spPr>
          <a:xfrm>
            <a:off x="972600" y="1758200"/>
            <a:ext cx="10251300" cy="713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50" name="Google Shape;50;g396dbf19808_0_602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g396dbf19808_0_609"/>
          <p:cNvSpPr/>
          <p:nvPr/>
        </p:nvSpPr>
        <p:spPr>
          <a:xfrm>
            <a:off x="0" y="0"/>
            <a:ext cx="12192000" cy="6504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3" name="Google Shape;53;g396dbf19808_0_609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54" name="Google Shape;54;g396dbf19808_0_609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55;g396dbf19808_0_609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6" name="Google Shape;56;g396dbf19808_0_609"/>
          <p:cNvSpPr txBox="1">
            <a:spLocks noGrp="1"/>
          </p:cNvSpPr>
          <p:nvPr>
            <p:ph type="title"/>
          </p:nvPr>
        </p:nvSpPr>
        <p:spPr>
          <a:xfrm>
            <a:off x="973333" y="1758200"/>
            <a:ext cx="4401300" cy="1842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57" name="Google Shape;57;g396dbf19808_0_609"/>
          <p:cNvSpPr txBox="1">
            <a:spLocks noGrp="1"/>
          </p:cNvSpPr>
          <p:nvPr>
            <p:ph type="body" idx="1"/>
          </p:nvPr>
        </p:nvSpPr>
        <p:spPr>
          <a:xfrm>
            <a:off x="961633" y="3708967"/>
            <a:ext cx="4401300" cy="21300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58" name="Google Shape;58;g396dbf19808_0_609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3"/>
        </a:solidFill>
        <a:effectLst/>
      </p:bgPr>
    </p:bg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0" name="Google Shape;60;g396dbf19808_0_617"/>
          <p:cNvGrpSpPr/>
          <p:nvPr/>
        </p:nvGrpSpPr>
        <p:grpSpPr>
          <a:xfrm>
            <a:off x="1107036" y="5558926"/>
            <a:ext cx="994316" cy="61102"/>
            <a:chOff x="4580561" y="2589004"/>
            <a:chExt cx="1064464" cy="25200"/>
          </a:xfrm>
        </p:grpSpPr>
        <p:sp>
          <p:nvSpPr>
            <p:cNvPr id="61" name="Google Shape;61;g396dbf19808_0_617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g396dbf19808_0_617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3" name="Google Shape;63;g396dbf19808_0_617"/>
          <p:cNvSpPr txBox="1">
            <a:spLocks noGrp="1"/>
          </p:cNvSpPr>
          <p:nvPr>
            <p:ph type="title"/>
          </p:nvPr>
        </p:nvSpPr>
        <p:spPr>
          <a:xfrm>
            <a:off x="972600" y="1152400"/>
            <a:ext cx="9361500" cy="39801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4" name="Google Shape;64;g396dbf19808_0_617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396dbf19808_0_623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7" name="Google Shape;67;g396dbf19808_0_623"/>
          <p:cNvGrpSpPr/>
          <p:nvPr/>
        </p:nvGrpSpPr>
        <p:grpSpPr>
          <a:xfrm>
            <a:off x="1107036" y="1588427"/>
            <a:ext cx="994316" cy="61102"/>
            <a:chOff x="4580561" y="2589004"/>
            <a:chExt cx="1064464" cy="25200"/>
          </a:xfrm>
        </p:grpSpPr>
        <p:sp>
          <p:nvSpPr>
            <p:cNvPr id="68" name="Google Shape;68;g396dbf19808_0_623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g396dbf19808_0_623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0" name="Google Shape;70;g396dbf19808_0_623"/>
          <p:cNvSpPr txBox="1">
            <a:spLocks noGrp="1"/>
          </p:cNvSpPr>
          <p:nvPr>
            <p:ph type="title"/>
          </p:nvPr>
        </p:nvSpPr>
        <p:spPr>
          <a:xfrm>
            <a:off x="973333" y="1758200"/>
            <a:ext cx="4401300" cy="22497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71" name="Google Shape;71;g396dbf19808_0_623"/>
          <p:cNvSpPr txBox="1">
            <a:spLocks noGrp="1"/>
          </p:cNvSpPr>
          <p:nvPr>
            <p:ph type="subTitle" idx="1"/>
          </p:nvPr>
        </p:nvSpPr>
        <p:spPr>
          <a:xfrm>
            <a:off x="966600" y="4215367"/>
            <a:ext cx="4401300" cy="10119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72" name="Google Shape;72;g396dbf19808_0_623"/>
          <p:cNvSpPr txBox="1">
            <a:spLocks noGrp="1"/>
          </p:cNvSpPr>
          <p:nvPr>
            <p:ph type="body" idx="2"/>
          </p:nvPr>
        </p:nvSpPr>
        <p:spPr>
          <a:xfrm>
            <a:off x="6898967" y="1803500"/>
            <a:ext cx="4499100" cy="40341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SzPts val="1700"/>
              <a:buChar char="●"/>
              <a:defRPr/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SzPts val="1500"/>
              <a:buChar char="●"/>
              <a:defRPr/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SzPts val="1500"/>
              <a:buChar char="○"/>
              <a:defRPr/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SzPts val="1500"/>
              <a:buChar char="■"/>
              <a:defRPr/>
            </a:lvl9pPr>
          </a:lstStyle>
          <a:p>
            <a:endParaRPr/>
          </a:p>
        </p:txBody>
      </p:sp>
      <p:sp>
        <p:nvSpPr>
          <p:cNvPr id="73" name="Google Shape;73;g396dbf19808_0_623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g396dbf19808_0_632"/>
          <p:cNvSpPr txBox="1">
            <a:spLocks noGrp="1"/>
          </p:cNvSpPr>
          <p:nvPr>
            <p:ph type="body" idx="1"/>
          </p:nvPr>
        </p:nvSpPr>
        <p:spPr>
          <a:xfrm>
            <a:off x="966600" y="5830068"/>
            <a:ext cx="10263300" cy="6141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700"/>
              <a:buNone/>
              <a:defRPr/>
            </a:lvl1pPr>
          </a:lstStyle>
          <a:p>
            <a:endParaRPr/>
          </a:p>
        </p:txBody>
      </p:sp>
      <p:sp>
        <p:nvSpPr>
          <p:cNvPr id="76" name="Google Shape;76;g396dbf19808_0_632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Google Shape;78;g396dbf19808_0_635"/>
          <p:cNvGrpSpPr/>
          <p:nvPr/>
        </p:nvGrpSpPr>
        <p:grpSpPr>
          <a:xfrm>
            <a:off x="1107036" y="5558926"/>
            <a:ext cx="994316" cy="61102"/>
            <a:chOff x="4580561" y="2589004"/>
            <a:chExt cx="1064464" cy="25200"/>
          </a:xfrm>
        </p:grpSpPr>
        <p:sp>
          <p:nvSpPr>
            <p:cNvPr id="79" name="Google Shape;79;g396dbf19808_0_635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g396dbf19808_0_635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1" name="Google Shape;81;g396dbf19808_0_635"/>
          <p:cNvSpPr txBox="1">
            <a:spLocks noGrp="1"/>
          </p:cNvSpPr>
          <p:nvPr>
            <p:ph type="title" hasCustomPrompt="1"/>
          </p:nvPr>
        </p:nvSpPr>
        <p:spPr>
          <a:xfrm>
            <a:off x="972600" y="978600"/>
            <a:ext cx="10251300" cy="1659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700"/>
              <a:buNone/>
              <a:defRPr sz="107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82" name="Google Shape;82;g396dbf19808_0_635"/>
          <p:cNvSpPr txBox="1">
            <a:spLocks noGrp="1"/>
          </p:cNvSpPr>
          <p:nvPr>
            <p:ph type="body" idx="1"/>
          </p:nvPr>
        </p:nvSpPr>
        <p:spPr>
          <a:xfrm>
            <a:off x="972600" y="3030517"/>
            <a:ext cx="10251300" cy="21072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700"/>
              <a:buChar char="●"/>
              <a:defRPr>
                <a:solidFill>
                  <a:schemeClr val="lt1"/>
                </a:solidFill>
              </a:defRPr>
            </a:lvl1pPr>
            <a:lvl2pPr marL="914400" lvl="1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○"/>
              <a:defRPr>
                <a:solidFill>
                  <a:schemeClr val="lt1"/>
                </a:solidFill>
              </a:defRPr>
            </a:lvl2pPr>
            <a:lvl3pPr marL="1371600" lvl="2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■"/>
              <a:defRPr>
                <a:solidFill>
                  <a:schemeClr val="lt1"/>
                </a:solidFill>
              </a:defRPr>
            </a:lvl3pPr>
            <a:lvl4pPr marL="1828800" lvl="3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  <a:defRPr>
                <a:solidFill>
                  <a:schemeClr val="lt1"/>
                </a:solidFill>
              </a:defRPr>
            </a:lvl4pPr>
            <a:lvl5pPr marL="2286000" lvl="4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○"/>
              <a:defRPr>
                <a:solidFill>
                  <a:schemeClr val="lt1"/>
                </a:solidFill>
              </a:defRPr>
            </a:lvl5pPr>
            <a:lvl6pPr marL="2743200" lvl="5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■"/>
              <a:defRPr>
                <a:solidFill>
                  <a:schemeClr val="lt1"/>
                </a:solidFill>
              </a:defRPr>
            </a:lvl6pPr>
            <a:lvl7pPr marL="3200400" lvl="6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●"/>
              <a:defRPr>
                <a:solidFill>
                  <a:schemeClr val="lt1"/>
                </a:solidFill>
              </a:defRPr>
            </a:lvl7pPr>
            <a:lvl8pPr marL="3657600" lvl="7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○"/>
              <a:defRPr>
                <a:solidFill>
                  <a:schemeClr val="lt1"/>
                </a:solidFill>
              </a:defRPr>
            </a:lvl8pPr>
            <a:lvl9pPr marL="4114800" lvl="8" indent="-3238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5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83" name="Google Shape;83;g396dbf19808_0_635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396dbf19808_0_642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_1"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g396dbf19808_0_644"/>
          <p:cNvSpPr/>
          <p:nvPr/>
        </p:nvSpPr>
        <p:spPr>
          <a:xfrm>
            <a:off x="391900" y="372300"/>
            <a:ext cx="11413500" cy="6142800"/>
          </a:xfrm>
          <a:prstGeom prst="rect">
            <a:avLst/>
          </a:prstGeom>
          <a:noFill/>
          <a:ln w="127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endParaRPr sz="19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8" name="Google Shape;88;g396dbf19808_0_644"/>
          <p:cNvSpPr txBox="1">
            <a:spLocks noGrp="1"/>
          </p:cNvSpPr>
          <p:nvPr>
            <p:ph type="title"/>
          </p:nvPr>
        </p:nvSpPr>
        <p:spPr>
          <a:xfrm>
            <a:off x="5600700" y="1633833"/>
            <a:ext cx="56403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g396dbf19808_0_644"/>
          <p:cNvSpPr txBox="1">
            <a:spLocks noGrp="1"/>
          </p:cNvSpPr>
          <p:nvPr>
            <p:ph type="body" idx="1"/>
          </p:nvPr>
        </p:nvSpPr>
        <p:spPr>
          <a:xfrm>
            <a:off x="5600700" y="2498567"/>
            <a:ext cx="5640300" cy="272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>
            <a:lvl1pPr marL="457200" lvl="0" indent="-34925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900"/>
              <a:buChar char="●"/>
              <a:defRPr/>
            </a:lvl1pPr>
            <a:lvl2pPr marL="914400" lvl="1" indent="-34925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2pPr>
            <a:lvl3pPr marL="1371600" lvl="2" indent="-34925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3pPr>
            <a:lvl4pPr marL="1828800" lvl="3" indent="-34925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4pPr>
            <a:lvl5pPr marL="2286000" lvl="4" indent="-34925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5pPr>
            <a:lvl6pPr marL="2743200" lvl="5" indent="-34925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6pPr>
            <a:lvl7pPr marL="3200400" lvl="6" indent="-34925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900"/>
              <a:buChar char="●"/>
              <a:defRPr/>
            </a:lvl7pPr>
            <a:lvl8pPr marL="3657600" lvl="7" indent="-34925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900"/>
              <a:buChar char="○"/>
              <a:defRPr/>
            </a:lvl8pPr>
            <a:lvl9pPr marL="4114800" lvl="8" indent="-34925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900"/>
              <a:buChar char="■"/>
              <a:defRPr/>
            </a:lvl9pPr>
          </a:lstStyle>
          <a:p>
            <a:endParaRPr/>
          </a:p>
        </p:txBody>
      </p:sp>
      <p:sp>
        <p:nvSpPr>
          <p:cNvPr id="90" name="Google Shape;90;g396dbf19808_0_644"/>
          <p:cNvSpPr>
            <a:spLocks noGrp="1"/>
          </p:cNvSpPr>
          <p:nvPr>
            <p:ph type="pic" idx="2"/>
          </p:nvPr>
        </p:nvSpPr>
        <p:spPr>
          <a:xfrm>
            <a:off x="1225233" y="1300600"/>
            <a:ext cx="3883500" cy="4256700"/>
          </a:xfrm>
          <a:prstGeom prst="rect">
            <a:avLst/>
          </a:prstGeom>
          <a:noFill/>
          <a:ln>
            <a:noFill/>
          </a:ln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396dbf19808_0_649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93" name="Google Shape;93;g396dbf19808_0_64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1pPr>
            <a:lvl2pPr marL="914400" lvl="1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2pPr>
            <a:lvl3pPr marL="1371600" lvl="2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3pPr>
            <a:lvl4pPr marL="1828800" lvl="3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4pPr>
            <a:lvl5pPr marL="2286000" lvl="4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5pPr>
            <a:lvl6pPr marL="2743200" lvl="5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marL="3200400" lvl="6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marL="3657600" lvl="7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marL="4114800" lvl="8" indent="-3429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94" name="Google Shape;94;g396dbf19808_0_64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g396dbf19808_0_64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6" name="Google Shape;96;g396dbf19808_0_64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396dbf19808_0_65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7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g396dbf19808_0_65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1pPr>
            <a:lvl2pPr marL="914400" lvl="1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2pPr>
            <a:lvl3pPr marL="1371600" lvl="2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3pPr>
            <a:lvl4pPr marL="1828800" lvl="3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4pPr>
            <a:lvl5pPr marL="2286000" lvl="4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5pPr>
            <a:lvl6pPr marL="2743200" lvl="5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marL="3200400" lvl="6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marL="3657600" lvl="7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marL="4114800" lvl="8" indent="-3429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100" name="Google Shape;100;g396dbf19808_0_655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1pPr>
            <a:lvl2pPr marL="914400" lvl="1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2pPr>
            <a:lvl3pPr marL="1371600" lvl="2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3pPr>
            <a:lvl4pPr marL="1828800" lvl="3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4pPr>
            <a:lvl5pPr marL="2286000" lvl="4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5pPr>
            <a:lvl6pPr marL="2743200" lvl="5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■"/>
              <a:defRPr/>
            </a:lvl6pPr>
            <a:lvl7pPr marL="3200400" lvl="6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  <a:defRPr/>
            </a:lvl7pPr>
            <a:lvl8pPr marL="3657600" lvl="7" indent="-342900" algn="l">
              <a:lnSpc>
                <a:spcPct val="9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800"/>
              <a:buChar char="○"/>
              <a:defRPr/>
            </a:lvl8pPr>
            <a:lvl9pPr marL="4114800" lvl="8" indent="-342900" algn="l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800"/>
              <a:buChar char="■"/>
              <a:defRPr/>
            </a:lvl9pPr>
          </a:lstStyle>
          <a:p>
            <a:endParaRPr/>
          </a:p>
        </p:txBody>
      </p:sp>
      <p:sp>
        <p:nvSpPr>
          <p:cNvPr id="101" name="Google Shape;101;g396dbf19808_0_65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" name="Google Shape;102;g396dbf19808_0_65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3" name="Google Shape;103;g396dbf19808_0_65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treamline"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g396dbf19808_0_567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700"/>
              <a:buFont typeface="Raleway"/>
              <a:buNone/>
              <a:defRPr sz="37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11" name="Google Shape;11;g396dbf19808_0_567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rmAutofit/>
          </a:bodyPr>
          <a:lstStyle>
            <a:lvl1pPr marL="457200" lvl="0" indent="-3365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700"/>
              <a:buFont typeface="Lato"/>
              <a:buChar char="●"/>
              <a:defRPr sz="17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○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■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●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○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■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●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○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3238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500"/>
              <a:buFont typeface="Lato"/>
              <a:buChar char="■"/>
              <a:defRPr sz="15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12" name="Google Shape;12;g396dbf19808_0_567"/>
          <p:cNvSpPr txBox="1">
            <a:spLocks noGrp="1"/>
          </p:cNvSpPr>
          <p:nvPr>
            <p:ph type="sldNum" idx="12"/>
          </p:nvPr>
        </p:nvSpPr>
        <p:spPr>
          <a:xfrm>
            <a:off x="11381736" y="6333134"/>
            <a:ext cx="731700" cy="52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rmAutofit/>
          </a:bodyPr>
          <a:lstStyle>
            <a:lvl1pPr lvl="0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5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ihr.com/blog/human-resources-models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png"/><Relationship Id="rId4" Type="http://schemas.openxmlformats.org/officeDocument/2006/relationships/hyperlink" Target="https://dottore.substack.com/p/social-moral-and-humanist-learnin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gland.nhs.uk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www.hee.nhs.uk/" TargetMode="External"/><Relationship Id="rId5" Type="http://schemas.openxmlformats.org/officeDocument/2006/relationships/hyperlink" Target="http://www.bma.org.uk/" TargetMode="External"/><Relationship Id="rId4" Type="http://schemas.openxmlformats.org/officeDocument/2006/relationships/hyperlink" Target="http://www.kingsfund.org.uk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psycnet.apa.org/record/2016-48454-001" TargetMode="External"/><Relationship Id="rId7" Type="http://schemas.openxmlformats.org/officeDocument/2006/relationships/hyperlink" Target="https://www.researchgate.net/publication/38321374_Unlocking_the_Black_Box_Line_Managers_and_HRM-Performance_in_a_Call_Centre_Context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researchgate.net/publication/235701029_Experiential_Learning_Experience_As_The_Source_Of_Learning_And_Development" TargetMode="External"/><Relationship Id="rId5" Type="http://schemas.openxmlformats.org/officeDocument/2006/relationships/hyperlink" Target="https://www.hbs.edu/faculty/Pages/item.aspx?num=41269" TargetMode="External"/><Relationship Id="rId4" Type="http://schemas.openxmlformats.org/officeDocument/2006/relationships/hyperlink" Target="https://www.asecib.ase.ro/mps/Bandura_SocialLearningTheor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1"/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09" name="Google Shape;109;p1"/>
          <p:cNvPicPr preferRelativeResize="0"/>
          <p:nvPr/>
        </p:nvPicPr>
        <p:blipFill rotWithShape="1">
          <a:blip r:embed="rId3">
            <a:alphaModFix amt="50000"/>
          </a:blip>
          <a:srcRect/>
          <a:stretch/>
        </p:blipFill>
        <p:spPr>
          <a:xfrm>
            <a:off x="97075" y="129400"/>
            <a:ext cx="11961932" cy="67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1"/>
          <p:cNvSpPr txBox="1">
            <a:spLocks noGrp="1"/>
          </p:cNvSpPr>
          <p:nvPr>
            <p:ph type="ctrTitle"/>
          </p:nvPr>
        </p:nvSpPr>
        <p:spPr>
          <a:xfrm>
            <a:off x="2265725" y="436725"/>
            <a:ext cx="7891800" cy="3182100"/>
          </a:xfrm>
          <a:prstGeom prst="rect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ct val="107143"/>
              <a:buFont typeface="Jacques Francois Shadow"/>
              <a:buNone/>
            </a:pPr>
            <a:r>
              <a:rPr lang="en-US" b="1">
                <a:solidFill>
                  <a:srgbClr val="FFFFFF"/>
                </a:solidFill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National Health Service</a:t>
            </a:r>
            <a:br>
              <a:rPr lang="en-US" b="1">
                <a:solidFill>
                  <a:srgbClr val="FFFFFF"/>
                </a:solidFill>
              </a:rPr>
            </a:br>
            <a:r>
              <a:rPr lang="en-US" b="1">
                <a:solidFill>
                  <a:srgbClr val="FFFFFF"/>
                </a:solidFill>
              </a:rPr>
              <a:t>NHS-England</a:t>
            </a:r>
            <a:br>
              <a:rPr lang="en-US" b="1">
                <a:solidFill>
                  <a:srgbClr val="FFFFFF"/>
                </a:solidFill>
              </a:rPr>
            </a:br>
            <a:r>
              <a:rPr lang="en-US" b="1" u="sng">
                <a:solidFill>
                  <a:srgbClr val="FFFFFF"/>
                </a:solidFill>
              </a:rPr>
              <a:t>Training&amp;Development</a:t>
            </a:r>
            <a:endParaRPr b="1"/>
          </a:p>
        </p:txBody>
      </p:sp>
      <p:sp>
        <p:nvSpPr>
          <p:cNvPr id="111" name="Google Shape;111;p1"/>
          <p:cNvSpPr txBox="1">
            <a:spLocks noGrp="1"/>
          </p:cNvSpPr>
          <p:nvPr>
            <p:ph type="subTitle" idx="1"/>
          </p:nvPr>
        </p:nvSpPr>
        <p:spPr>
          <a:xfrm>
            <a:off x="261200" y="4690625"/>
            <a:ext cx="3442800" cy="19572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rmAutofit fontScale="70000" lnSpcReduction="20000"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None/>
            </a:pPr>
            <a:endParaRPr sz="600">
              <a:solidFill>
                <a:srgbClr val="FFFFFF"/>
              </a:solidFill>
            </a:endParaRPr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ct val="62025"/>
              <a:buNone/>
            </a:pPr>
            <a:r>
              <a:rPr lang="en-US" sz="2257">
                <a:solidFill>
                  <a:srgbClr val="FFFFFF"/>
                </a:solidFill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Student name : Georgiana Chirita </a:t>
            </a:r>
            <a:endParaRPr sz="2257"/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ct val="62025"/>
              <a:buNone/>
            </a:pPr>
            <a:r>
              <a:rPr lang="en-US" sz="2257">
                <a:solidFill>
                  <a:srgbClr val="FFFFFF"/>
                </a:solidFill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Student ID: 2120500</a:t>
            </a:r>
            <a:endParaRPr sz="2257"/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ct val="62025"/>
              <a:buNone/>
            </a:pPr>
            <a:r>
              <a:rPr lang="en-US" sz="2257">
                <a:solidFill>
                  <a:srgbClr val="FFFFFF"/>
                </a:solidFill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Module Name: Human Capital Management-  LCMB7023</a:t>
            </a:r>
            <a:endParaRPr sz="2257"/>
          </a:p>
          <a:p>
            <a:pPr marL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FFFFFF"/>
              </a:buClr>
              <a:buSzPct val="62025"/>
              <a:buNone/>
            </a:pPr>
            <a:r>
              <a:rPr lang="en-US" sz="2257">
                <a:solidFill>
                  <a:srgbClr val="FFFFFF"/>
                </a:solidFill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Lecturer’s Name: Gladius Kulothungan</a:t>
            </a:r>
            <a:endParaRPr sz="2257"/>
          </a:p>
        </p:txBody>
      </p:sp>
      <p:sp>
        <p:nvSpPr>
          <p:cNvPr id="112" name="Google Shape;112;p1"/>
          <p:cNvSpPr txBox="1"/>
          <p:nvPr/>
        </p:nvSpPr>
        <p:spPr>
          <a:xfrm>
            <a:off x="4350950" y="4852350"/>
            <a:ext cx="3526800" cy="12468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2300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rPr>
              <a:t>Name : Sadhana Kumari </a:t>
            </a:r>
            <a:endParaRPr sz="2300">
              <a:solidFill>
                <a:schemeClr val="lt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>
                <a:solidFill>
                  <a:schemeClr val="lt1"/>
                </a:solidFill>
              </a:rPr>
              <a:t>Student id. : 2413773</a:t>
            </a:r>
            <a:endParaRPr sz="2300">
              <a:solidFill>
                <a:schemeClr val="lt1"/>
              </a:solidFill>
            </a:endParaRPr>
          </a:p>
        </p:txBody>
      </p:sp>
      <p:sp>
        <p:nvSpPr>
          <p:cNvPr id="113" name="Google Shape;113;p1"/>
          <p:cNvSpPr txBox="1"/>
          <p:nvPr/>
        </p:nvSpPr>
        <p:spPr>
          <a:xfrm>
            <a:off x="8168125" y="4836175"/>
            <a:ext cx="3752400" cy="17469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>
                <a:solidFill>
                  <a:schemeClr val="lt1"/>
                </a:solidFill>
              </a:rPr>
              <a:t>Name : Ashraful </a:t>
            </a:r>
            <a:endParaRPr sz="2300">
              <a:solidFill>
                <a:schemeClr val="lt1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00">
                <a:solidFill>
                  <a:schemeClr val="lt1"/>
                </a:solidFill>
              </a:rPr>
              <a:t>HoqueStudent id: 2522430</a:t>
            </a:r>
            <a:endParaRPr sz="2300">
              <a:solidFill>
                <a:schemeClr val="lt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396dbf19808_0_79"/>
          <p:cNvSpPr txBox="1">
            <a:spLocks noGrp="1"/>
          </p:cNvSpPr>
          <p:nvPr>
            <p:ph type="body" idx="1"/>
          </p:nvPr>
        </p:nvSpPr>
        <p:spPr>
          <a:xfrm>
            <a:off x="5600700" y="2397429"/>
            <a:ext cx="5640300" cy="282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73D40"/>
              </a:buClr>
              <a:buSzPts val="800"/>
              <a:buFont typeface="Arial"/>
              <a:buNone/>
            </a:pP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Heavy workload reduces time for training</a:t>
            </a: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Many staff can’t attend learning sessions </a:t>
            </a: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Workforce shortages increase pressure on existing employees</a:t>
            </a:r>
            <a:endParaRPr/>
          </a:p>
        </p:txBody>
      </p:sp>
      <p:sp>
        <p:nvSpPr>
          <p:cNvPr id="119" name="Google Shape;119;g396dbf19808_0_79"/>
          <p:cNvSpPr txBox="1">
            <a:spLocks noGrp="1"/>
          </p:cNvSpPr>
          <p:nvPr>
            <p:ph type="title"/>
          </p:nvPr>
        </p:nvSpPr>
        <p:spPr>
          <a:xfrm>
            <a:off x="5600700" y="1011677"/>
            <a:ext cx="5640300" cy="161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</a:pPr>
            <a:r>
              <a:rPr lang="en-US" b="1"/>
              <a:t>Staff Shortage &amp; Workload Pressure</a:t>
            </a:r>
            <a:endParaRPr>
              <a:solidFill>
                <a:schemeClr val="accent1"/>
              </a:solidFill>
            </a:endParaRPr>
          </a:p>
        </p:txBody>
      </p:sp>
      <p:pic>
        <p:nvPicPr>
          <p:cNvPr id="120" name="Google Shape;120;g396dbf19808_0_79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9599" r="19593"/>
          <a:stretch/>
        </p:blipFill>
        <p:spPr>
          <a:xfrm>
            <a:off x="760200" y="790875"/>
            <a:ext cx="4561224" cy="4766525"/>
          </a:xfrm>
          <a:prstGeom prst="rect">
            <a:avLst/>
          </a:prstGeom>
          <a:noFill/>
          <a:ln>
            <a:noFill/>
          </a:ln>
        </p:spPr>
      </p:pic>
      <p:sp>
        <p:nvSpPr>
          <p:cNvPr id="121" name="Google Shape;121;g396dbf19808_0_79"/>
          <p:cNvSpPr txBox="1"/>
          <p:nvPr/>
        </p:nvSpPr>
        <p:spPr>
          <a:xfrm>
            <a:off x="9640025" y="5628725"/>
            <a:ext cx="2054100" cy="76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Name : Sadhana Kumari</a:t>
            </a:r>
            <a:endParaRPr sz="15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396dbf19808_0_150"/>
          <p:cNvSpPr txBox="1">
            <a:spLocks noGrp="1"/>
          </p:cNvSpPr>
          <p:nvPr>
            <p:ph type="body" idx="1"/>
          </p:nvPr>
        </p:nvSpPr>
        <p:spPr>
          <a:xfrm>
            <a:off x="5600700" y="2397425"/>
            <a:ext cx="5640300" cy="303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73D40"/>
              </a:buClr>
              <a:buSzPts val="800"/>
              <a:buFont typeface="Arial"/>
              <a:buNone/>
            </a:pP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No dedicated time for learning &amp; development</a:t>
            </a: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Employees focus more on patient care than skill improvement</a:t>
            </a: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Training sessions are skipped due to deadlines and emergencies</a:t>
            </a:r>
            <a:endParaRPr/>
          </a:p>
        </p:txBody>
      </p:sp>
      <p:sp>
        <p:nvSpPr>
          <p:cNvPr id="127" name="Google Shape;127;g396dbf19808_0_150"/>
          <p:cNvSpPr txBox="1">
            <a:spLocks noGrp="1"/>
          </p:cNvSpPr>
          <p:nvPr>
            <p:ph type="title"/>
          </p:nvPr>
        </p:nvSpPr>
        <p:spPr>
          <a:xfrm>
            <a:off x="5600700" y="1011677"/>
            <a:ext cx="5640300" cy="161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</a:pPr>
            <a:r>
              <a:rPr lang="en-US" b="1"/>
              <a:t>Lack Of Time For Training</a:t>
            </a:r>
            <a:endParaRPr>
              <a:solidFill>
                <a:schemeClr val="accent1"/>
              </a:solidFill>
            </a:endParaRPr>
          </a:p>
        </p:txBody>
      </p:sp>
      <p:sp>
        <p:nvSpPr>
          <p:cNvPr id="128" name="Google Shape;128;g396dbf19808_0_150"/>
          <p:cNvSpPr/>
          <p:nvPr/>
        </p:nvSpPr>
        <p:spPr>
          <a:xfrm>
            <a:off x="1505589" y="-137485"/>
            <a:ext cx="2663616" cy="2534875"/>
          </a:xfrm>
          <a:custGeom>
            <a:avLst/>
            <a:gdLst/>
            <a:ahLst/>
            <a:cxnLst/>
            <a:rect l="l" t="t" r="r" b="b"/>
            <a:pathLst>
              <a:path w="50028" h="47610" extrusionOk="0">
                <a:moveTo>
                  <a:pt x="21623" y="1"/>
                </a:moveTo>
                <a:cubicBezTo>
                  <a:pt x="21291" y="1"/>
                  <a:pt x="20959" y="60"/>
                  <a:pt x="20635" y="187"/>
                </a:cubicBezTo>
                <a:cubicBezTo>
                  <a:pt x="18872" y="917"/>
                  <a:pt x="18325" y="3075"/>
                  <a:pt x="17960" y="4929"/>
                </a:cubicBezTo>
                <a:cubicBezTo>
                  <a:pt x="17413" y="8212"/>
                  <a:pt x="17443" y="14108"/>
                  <a:pt x="15012" y="16358"/>
                </a:cubicBezTo>
                <a:cubicBezTo>
                  <a:pt x="13917" y="14504"/>
                  <a:pt x="12762" y="12497"/>
                  <a:pt x="10908" y="11282"/>
                </a:cubicBezTo>
                <a:cubicBezTo>
                  <a:pt x="9964" y="10645"/>
                  <a:pt x="8789" y="10329"/>
                  <a:pt x="7633" y="10329"/>
                </a:cubicBezTo>
                <a:cubicBezTo>
                  <a:pt x="5588" y="10329"/>
                  <a:pt x="3599" y="11316"/>
                  <a:pt x="3036" y="13257"/>
                </a:cubicBezTo>
                <a:cubicBezTo>
                  <a:pt x="2215" y="16145"/>
                  <a:pt x="4829" y="18729"/>
                  <a:pt x="7169" y="20522"/>
                </a:cubicBezTo>
                <a:cubicBezTo>
                  <a:pt x="9540" y="22285"/>
                  <a:pt x="12246" y="24686"/>
                  <a:pt x="11698" y="27604"/>
                </a:cubicBezTo>
                <a:cubicBezTo>
                  <a:pt x="11212" y="30340"/>
                  <a:pt x="8203" y="31677"/>
                  <a:pt x="5619" y="32710"/>
                </a:cubicBezTo>
                <a:cubicBezTo>
                  <a:pt x="3036" y="33744"/>
                  <a:pt x="87" y="35446"/>
                  <a:pt x="26" y="38212"/>
                </a:cubicBezTo>
                <a:cubicBezTo>
                  <a:pt x="1" y="40883"/>
                  <a:pt x="2896" y="42559"/>
                  <a:pt x="5634" y="42559"/>
                </a:cubicBezTo>
                <a:cubicBezTo>
                  <a:pt x="6105" y="42559"/>
                  <a:pt x="6571" y="42509"/>
                  <a:pt x="7017" y="42407"/>
                </a:cubicBezTo>
                <a:cubicBezTo>
                  <a:pt x="10057" y="41677"/>
                  <a:pt x="12458" y="39398"/>
                  <a:pt x="15133" y="37726"/>
                </a:cubicBezTo>
                <a:cubicBezTo>
                  <a:pt x="16797" y="36693"/>
                  <a:pt x="18846" y="35889"/>
                  <a:pt x="20773" y="35889"/>
                </a:cubicBezTo>
                <a:cubicBezTo>
                  <a:pt x="21908" y="35889"/>
                  <a:pt x="23001" y="36168"/>
                  <a:pt x="23948" y="36844"/>
                </a:cubicBezTo>
                <a:cubicBezTo>
                  <a:pt x="26015" y="38334"/>
                  <a:pt x="26592" y="41069"/>
                  <a:pt x="27595" y="43379"/>
                </a:cubicBezTo>
                <a:cubicBezTo>
                  <a:pt x="28463" y="45494"/>
                  <a:pt x="30250" y="47610"/>
                  <a:pt x="32374" y="47610"/>
                </a:cubicBezTo>
                <a:cubicBezTo>
                  <a:pt x="32631" y="47610"/>
                  <a:pt x="32892" y="47579"/>
                  <a:pt x="33158" y="47513"/>
                </a:cubicBezTo>
                <a:cubicBezTo>
                  <a:pt x="35285" y="46996"/>
                  <a:pt x="36289" y="44382"/>
                  <a:pt x="35954" y="42194"/>
                </a:cubicBezTo>
                <a:cubicBezTo>
                  <a:pt x="35589" y="40036"/>
                  <a:pt x="34343" y="38182"/>
                  <a:pt x="33431" y="36176"/>
                </a:cubicBezTo>
                <a:cubicBezTo>
                  <a:pt x="32550" y="34200"/>
                  <a:pt x="32033" y="31768"/>
                  <a:pt x="33158" y="29853"/>
                </a:cubicBezTo>
                <a:cubicBezTo>
                  <a:pt x="34738" y="27300"/>
                  <a:pt x="38264" y="27118"/>
                  <a:pt x="41273" y="27087"/>
                </a:cubicBezTo>
                <a:cubicBezTo>
                  <a:pt x="44252" y="27057"/>
                  <a:pt x="47900" y="26449"/>
                  <a:pt x="48933" y="23622"/>
                </a:cubicBezTo>
                <a:cubicBezTo>
                  <a:pt x="50027" y="20613"/>
                  <a:pt x="47049" y="17513"/>
                  <a:pt x="43887" y="16935"/>
                </a:cubicBezTo>
                <a:cubicBezTo>
                  <a:pt x="43234" y="16816"/>
                  <a:pt x="42579" y="16767"/>
                  <a:pt x="41923" y="16767"/>
                </a:cubicBezTo>
                <a:cubicBezTo>
                  <a:pt x="39407" y="16767"/>
                  <a:pt x="36881" y="17491"/>
                  <a:pt x="34374" y="17756"/>
                </a:cubicBezTo>
                <a:cubicBezTo>
                  <a:pt x="33865" y="17814"/>
                  <a:pt x="33343" y="17845"/>
                  <a:pt x="32818" y="17845"/>
                </a:cubicBezTo>
                <a:cubicBezTo>
                  <a:pt x="30054" y="17845"/>
                  <a:pt x="27227" y="16980"/>
                  <a:pt x="25924" y="14656"/>
                </a:cubicBezTo>
                <a:cubicBezTo>
                  <a:pt x="24951" y="12923"/>
                  <a:pt x="25103" y="10765"/>
                  <a:pt x="25376" y="8789"/>
                </a:cubicBezTo>
                <a:cubicBezTo>
                  <a:pt x="25650" y="6844"/>
                  <a:pt x="25984" y="4747"/>
                  <a:pt x="25316" y="2892"/>
                </a:cubicBezTo>
                <a:cubicBezTo>
                  <a:pt x="24739" y="1312"/>
                  <a:pt x="23189" y="1"/>
                  <a:pt x="21623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endParaRPr sz="1900" b="0" i="0" u="none" strike="noStrike" cap="none">
              <a:solidFill>
                <a:schemeClr val="accent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29" name="Google Shape;129;g396dbf19808_0_150"/>
          <p:cNvGrpSpPr/>
          <p:nvPr/>
        </p:nvGrpSpPr>
        <p:grpSpPr>
          <a:xfrm>
            <a:off x="-766811" y="3599620"/>
            <a:ext cx="2157360" cy="2585355"/>
            <a:chOff x="6382288" y="83496"/>
            <a:chExt cx="1287823" cy="1543311"/>
          </a:xfrm>
        </p:grpSpPr>
        <p:sp>
          <p:nvSpPr>
            <p:cNvPr id="130" name="Google Shape;130;g396dbf19808_0_150"/>
            <p:cNvSpPr/>
            <p:nvPr/>
          </p:nvSpPr>
          <p:spPr>
            <a:xfrm>
              <a:off x="7251339" y="154776"/>
              <a:ext cx="395132" cy="367379"/>
            </a:xfrm>
            <a:custGeom>
              <a:avLst/>
              <a:gdLst/>
              <a:ahLst/>
              <a:cxnLst/>
              <a:rect l="l" t="t" r="r" b="b"/>
              <a:pathLst>
                <a:path w="9895" h="9200" extrusionOk="0">
                  <a:moveTo>
                    <a:pt x="6988" y="1"/>
                  </a:moveTo>
                  <a:cubicBezTo>
                    <a:pt x="6638" y="1"/>
                    <a:pt x="6254" y="91"/>
                    <a:pt x="5836" y="293"/>
                  </a:cubicBezTo>
                  <a:cubicBezTo>
                    <a:pt x="3891" y="1296"/>
                    <a:pt x="0" y="5004"/>
                    <a:pt x="821" y="7467"/>
                  </a:cubicBezTo>
                  <a:cubicBezTo>
                    <a:pt x="1155" y="8530"/>
                    <a:pt x="2371" y="9199"/>
                    <a:pt x="3465" y="9199"/>
                  </a:cubicBezTo>
                  <a:cubicBezTo>
                    <a:pt x="4590" y="9199"/>
                    <a:pt x="5654" y="8652"/>
                    <a:pt x="6596" y="7983"/>
                  </a:cubicBezTo>
                  <a:cubicBezTo>
                    <a:pt x="7630" y="7223"/>
                    <a:pt x="8602" y="6251"/>
                    <a:pt x="9089" y="5035"/>
                  </a:cubicBezTo>
                  <a:cubicBezTo>
                    <a:pt x="9895" y="3163"/>
                    <a:pt x="9055" y="1"/>
                    <a:pt x="698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1" name="Google Shape;131;g396dbf19808_0_150"/>
            <p:cNvSpPr/>
            <p:nvPr/>
          </p:nvSpPr>
          <p:spPr>
            <a:xfrm>
              <a:off x="6853212" y="83496"/>
              <a:ext cx="249418" cy="321816"/>
            </a:xfrm>
            <a:custGeom>
              <a:avLst/>
              <a:gdLst/>
              <a:ahLst/>
              <a:cxnLst/>
              <a:rect l="l" t="t" r="r" b="b"/>
              <a:pathLst>
                <a:path w="6246" h="8059" extrusionOk="0">
                  <a:moveTo>
                    <a:pt x="3023" y="1"/>
                  </a:moveTo>
                  <a:cubicBezTo>
                    <a:pt x="2815" y="1"/>
                    <a:pt x="2598" y="23"/>
                    <a:pt x="2371" y="72"/>
                  </a:cubicBezTo>
                  <a:cubicBezTo>
                    <a:pt x="335" y="528"/>
                    <a:pt x="1" y="3628"/>
                    <a:pt x="335" y="5361"/>
                  </a:cubicBezTo>
                  <a:cubicBezTo>
                    <a:pt x="548" y="6486"/>
                    <a:pt x="1247" y="7671"/>
                    <a:pt x="2371" y="7975"/>
                  </a:cubicBezTo>
                  <a:cubicBezTo>
                    <a:pt x="2573" y="8031"/>
                    <a:pt x="2778" y="8058"/>
                    <a:pt x="2982" y="8058"/>
                  </a:cubicBezTo>
                  <a:cubicBezTo>
                    <a:pt x="3766" y="8058"/>
                    <a:pt x="4540" y="7666"/>
                    <a:pt x="5046" y="7063"/>
                  </a:cubicBezTo>
                  <a:cubicBezTo>
                    <a:pt x="5685" y="6334"/>
                    <a:pt x="5989" y="5300"/>
                    <a:pt x="6080" y="4327"/>
                  </a:cubicBezTo>
                  <a:cubicBezTo>
                    <a:pt x="6246" y="2416"/>
                    <a:pt x="5150" y="1"/>
                    <a:pt x="30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2" name="Google Shape;132;g396dbf19808_0_150"/>
            <p:cNvSpPr/>
            <p:nvPr/>
          </p:nvSpPr>
          <p:spPr>
            <a:xfrm>
              <a:off x="6972810" y="522035"/>
              <a:ext cx="357476" cy="286316"/>
            </a:xfrm>
            <a:custGeom>
              <a:avLst/>
              <a:gdLst/>
              <a:ahLst/>
              <a:cxnLst/>
              <a:rect l="l" t="t" r="r" b="b"/>
              <a:pathLst>
                <a:path w="8952" h="7170" extrusionOk="0">
                  <a:moveTo>
                    <a:pt x="2999" y="0"/>
                  </a:moveTo>
                  <a:cubicBezTo>
                    <a:pt x="389" y="0"/>
                    <a:pt x="1" y="3068"/>
                    <a:pt x="1322" y="5078"/>
                  </a:cubicBezTo>
                  <a:cubicBezTo>
                    <a:pt x="1899" y="5960"/>
                    <a:pt x="2690" y="6750"/>
                    <a:pt x="3723" y="7054"/>
                  </a:cubicBezTo>
                  <a:cubicBezTo>
                    <a:pt x="3986" y="7132"/>
                    <a:pt x="4259" y="7169"/>
                    <a:pt x="4533" y="7169"/>
                  </a:cubicBezTo>
                  <a:cubicBezTo>
                    <a:pt x="5753" y="7169"/>
                    <a:pt x="7007" y="6438"/>
                    <a:pt x="7553" y="5321"/>
                  </a:cubicBezTo>
                  <a:cubicBezTo>
                    <a:pt x="8951" y="2343"/>
                    <a:pt x="6033" y="397"/>
                    <a:pt x="3480" y="32"/>
                  </a:cubicBezTo>
                  <a:cubicBezTo>
                    <a:pt x="3312" y="11"/>
                    <a:pt x="3151" y="0"/>
                    <a:pt x="299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3" name="Google Shape;133;g396dbf19808_0_150"/>
            <p:cNvSpPr/>
            <p:nvPr/>
          </p:nvSpPr>
          <p:spPr>
            <a:xfrm>
              <a:off x="6568333" y="570593"/>
              <a:ext cx="299094" cy="213719"/>
            </a:xfrm>
            <a:custGeom>
              <a:avLst/>
              <a:gdLst/>
              <a:ahLst/>
              <a:cxnLst/>
              <a:rect l="l" t="t" r="r" b="b"/>
              <a:pathLst>
                <a:path w="7490" h="5352" extrusionOk="0">
                  <a:moveTo>
                    <a:pt x="3820" y="1"/>
                  </a:moveTo>
                  <a:cubicBezTo>
                    <a:pt x="1818" y="1"/>
                    <a:pt x="1" y="2242"/>
                    <a:pt x="1511" y="4044"/>
                  </a:cubicBezTo>
                  <a:cubicBezTo>
                    <a:pt x="2119" y="4804"/>
                    <a:pt x="3062" y="5321"/>
                    <a:pt x="4034" y="5351"/>
                  </a:cubicBezTo>
                  <a:cubicBezTo>
                    <a:pt x="4046" y="5352"/>
                    <a:pt x="4058" y="5352"/>
                    <a:pt x="4069" y="5352"/>
                  </a:cubicBezTo>
                  <a:cubicBezTo>
                    <a:pt x="7318" y="5352"/>
                    <a:pt x="7489" y="1123"/>
                    <a:pt x="4703" y="154"/>
                  </a:cubicBezTo>
                  <a:cubicBezTo>
                    <a:pt x="4411" y="49"/>
                    <a:pt x="4113" y="1"/>
                    <a:pt x="38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4" name="Google Shape;134;g396dbf19808_0_150"/>
            <p:cNvSpPr/>
            <p:nvPr/>
          </p:nvSpPr>
          <p:spPr>
            <a:xfrm>
              <a:off x="6835003" y="927430"/>
              <a:ext cx="292545" cy="340105"/>
            </a:xfrm>
            <a:custGeom>
              <a:avLst/>
              <a:gdLst/>
              <a:ahLst/>
              <a:cxnLst/>
              <a:rect l="l" t="t" r="r" b="b"/>
              <a:pathLst>
                <a:path w="7326" h="8517" extrusionOk="0">
                  <a:moveTo>
                    <a:pt x="3115" y="0"/>
                  </a:moveTo>
                  <a:cubicBezTo>
                    <a:pt x="2916" y="0"/>
                    <a:pt x="2709" y="39"/>
                    <a:pt x="2493" y="124"/>
                  </a:cubicBezTo>
                  <a:cubicBezTo>
                    <a:pt x="1308" y="580"/>
                    <a:pt x="457" y="2251"/>
                    <a:pt x="244" y="3406"/>
                  </a:cubicBezTo>
                  <a:cubicBezTo>
                    <a:pt x="1" y="4926"/>
                    <a:pt x="578" y="6507"/>
                    <a:pt x="1733" y="7540"/>
                  </a:cubicBezTo>
                  <a:cubicBezTo>
                    <a:pt x="2424" y="8137"/>
                    <a:pt x="3389" y="8517"/>
                    <a:pt x="4306" y="8517"/>
                  </a:cubicBezTo>
                  <a:cubicBezTo>
                    <a:pt x="4882" y="8517"/>
                    <a:pt x="5440" y="8367"/>
                    <a:pt x="5897" y="8027"/>
                  </a:cubicBezTo>
                  <a:cubicBezTo>
                    <a:pt x="6870" y="7358"/>
                    <a:pt x="7326" y="6112"/>
                    <a:pt x="7174" y="4926"/>
                  </a:cubicBezTo>
                  <a:cubicBezTo>
                    <a:pt x="7052" y="3741"/>
                    <a:pt x="6414" y="2677"/>
                    <a:pt x="5654" y="1765"/>
                  </a:cubicBezTo>
                  <a:cubicBezTo>
                    <a:pt x="4943" y="978"/>
                    <a:pt x="4127" y="0"/>
                    <a:pt x="31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5" name="Google Shape;135;g396dbf19808_0_150"/>
            <p:cNvSpPr/>
            <p:nvPr/>
          </p:nvSpPr>
          <p:spPr>
            <a:xfrm>
              <a:off x="7380001" y="770295"/>
              <a:ext cx="290110" cy="328325"/>
            </a:xfrm>
            <a:custGeom>
              <a:avLst/>
              <a:gdLst/>
              <a:ahLst/>
              <a:cxnLst/>
              <a:rect l="l" t="t" r="r" b="b"/>
              <a:pathLst>
                <a:path w="7265" h="8222" extrusionOk="0">
                  <a:moveTo>
                    <a:pt x="5174" y="0"/>
                  </a:moveTo>
                  <a:cubicBezTo>
                    <a:pt x="3654" y="0"/>
                    <a:pt x="1838" y="2034"/>
                    <a:pt x="1003" y="3147"/>
                  </a:cubicBezTo>
                  <a:cubicBezTo>
                    <a:pt x="395" y="3968"/>
                    <a:pt x="0" y="4940"/>
                    <a:pt x="91" y="5974"/>
                  </a:cubicBezTo>
                  <a:cubicBezTo>
                    <a:pt x="183" y="7007"/>
                    <a:pt x="882" y="7949"/>
                    <a:pt x="1854" y="8162"/>
                  </a:cubicBezTo>
                  <a:cubicBezTo>
                    <a:pt x="2021" y="8203"/>
                    <a:pt x="2187" y="8222"/>
                    <a:pt x="2352" y="8222"/>
                  </a:cubicBezTo>
                  <a:cubicBezTo>
                    <a:pt x="3419" y="8222"/>
                    <a:pt x="4430" y="7428"/>
                    <a:pt x="5168" y="6612"/>
                  </a:cubicBezTo>
                  <a:cubicBezTo>
                    <a:pt x="5867" y="5882"/>
                    <a:pt x="6475" y="5092"/>
                    <a:pt x="6839" y="4180"/>
                  </a:cubicBezTo>
                  <a:cubicBezTo>
                    <a:pt x="7204" y="3268"/>
                    <a:pt x="7265" y="2174"/>
                    <a:pt x="6839" y="1293"/>
                  </a:cubicBezTo>
                  <a:cubicBezTo>
                    <a:pt x="6399" y="358"/>
                    <a:pt x="5813" y="0"/>
                    <a:pt x="517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6" name="Google Shape;136;g396dbf19808_0_150"/>
            <p:cNvSpPr/>
            <p:nvPr/>
          </p:nvSpPr>
          <p:spPr>
            <a:xfrm>
              <a:off x="6382288" y="1359579"/>
              <a:ext cx="441254" cy="267228"/>
            </a:xfrm>
            <a:custGeom>
              <a:avLst/>
              <a:gdLst/>
              <a:ahLst/>
              <a:cxnLst/>
              <a:rect l="l" t="t" r="r" b="b"/>
              <a:pathLst>
                <a:path w="11050" h="6692" extrusionOk="0">
                  <a:moveTo>
                    <a:pt x="4447" y="1"/>
                  </a:moveTo>
                  <a:cubicBezTo>
                    <a:pt x="3970" y="1"/>
                    <a:pt x="3529" y="33"/>
                    <a:pt x="3161" y="92"/>
                  </a:cubicBezTo>
                  <a:cubicBezTo>
                    <a:pt x="1915" y="305"/>
                    <a:pt x="699" y="1065"/>
                    <a:pt x="243" y="2189"/>
                  </a:cubicBezTo>
                  <a:cubicBezTo>
                    <a:pt x="0" y="2767"/>
                    <a:pt x="0" y="3436"/>
                    <a:pt x="152" y="4044"/>
                  </a:cubicBezTo>
                  <a:cubicBezTo>
                    <a:pt x="486" y="5259"/>
                    <a:pt x="1641" y="6232"/>
                    <a:pt x="2857" y="6536"/>
                  </a:cubicBezTo>
                  <a:cubicBezTo>
                    <a:pt x="3249" y="6644"/>
                    <a:pt x="3654" y="6692"/>
                    <a:pt x="4062" y="6692"/>
                  </a:cubicBezTo>
                  <a:cubicBezTo>
                    <a:pt x="4922" y="6692"/>
                    <a:pt x="5802" y="6480"/>
                    <a:pt x="6626" y="6171"/>
                  </a:cubicBezTo>
                  <a:cubicBezTo>
                    <a:pt x="7569" y="5807"/>
                    <a:pt x="8480" y="5199"/>
                    <a:pt x="9058" y="4317"/>
                  </a:cubicBezTo>
                  <a:cubicBezTo>
                    <a:pt x="11049" y="1059"/>
                    <a:pt x="7166" y="1"/>
                    <a:pt x="444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37" name="Google Shape;137;g396dbf19808_0_150"/>
            <p:cNvSpPr/>
            <p:nvPr/>
          </p:nvSpPr>
          <p:spPr>
            <a:xfrm>
              <a:off x="6915946" y="1406819"/>
              <a:ext cx="237119" cy="196588"/>
            </a:xfrm>
            <a:custGeom>
              <a:avLst/>
              <a:gdLst/>
              <a:ahLst/>
              <a:cxnLst/>
              <a:rect l="l" t="t" r="r" b="b"/>
              <a:pathLst>
                <a:path w="5938" h="4923" extrusionOk="0">
                  <a:moveTo>
                    <a:pt x="3245" y="1"/>
                  </a:moveTo>
                  <a:cubicBezTo>
                    <a:pt x="1628" y="1"/>
                    <a:pt x="0" y="1582"/>
                    <a:pt x="861" y="3469"/>
                  </a:cubicBezTo>
                  <a:cubicBezTo>
                    <a:pt x="1239" y="4359"/>
                    <a:pt x="2237" y="4923"/>
                    <a:pt x="3209" y="4923"/>
                  </a:cubicBezTo>
                  <a:cubicBezTo>
                    <a:pt x="3565" y="4923"/>
                    <a:pt x="3918" y="4847"/>
                    <a:pt x="4235" y="4684"/>
                  </a:cubicBezTo>
                  <a:cubicBezTo>
                    <a:pt x="5451" y="4076"/>
                    <a:pt x="5937" y="2405"/>
                    <a:pt x="5299" y="1250"/>
                  </a:cubicBezTo>
                  <a:cubicBezTo>
                    <a:pt x="4804" y="369"/>
                    <a:pt x="4026" y="1"/>
                    <a:pt x="324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38" name="Google Shape;138;g396dbf19808_0_150"/>
          <p:cNvSpPr/>
          <p:nvPr/>
        </p:nvSpPr>
        <p:spPr>
          <a:xfrm rot="-5400000">
            <a:off x="2915744" y="4819441"/>
            <a:ext cx="1945147" cy="2754567"/>
          </a:xfrm>
          <a:custGeom>
            <a:avLst/>
            <a:gdLst/>
            <a:ahLst/>
            <a:cxnLst/>
            <a:rect l="l" t="t" r="r" b="b"/>
            <a:pathLst>
              <a:path w="29424" h="41668" extrusionOk="0">
                <a:moveTo>
                  <a:pt x="4197" y="0"/>
                </a:moveTo>
                <a:cubicBezTo>
                  <a:pt x="3106" y="0"/>
                  <a:pt x="1927" y="557"/>
                  <a:pt x="1277" y="1348"/>
                </a:cubicBezTo>
                <a:cubicBezTo>
                  <a:pt x="243" y="2625"/>
                  <a:pt x="0" y="4358"/>
                  <a:pt x="213" y="5969"/>
                </a:cubicBezTo>
                <a:cubicBezTo>
                  <a:pt x="426" y="7549"/>
                  <a:pt x="1034" y="9069"/>
                  <a:pt x="1581" y="10589"/>
                </a:cubicBezTo>
                <a:cubicBezTo>
                  <a:pt x="4195" y="18188"/>
                  <a:pt x="4499" y="26577"/>
                  <a:pt x="2493" y="34388"/>
                </a:cubicBezTo>
                <a:cubicBezTo>
                  <a:pt x="2158" y="35543"/>
                  <a:pt x="1793" y="36729"/>
                  <a:pt x="1793" y="37945"/>
                </a:cubicBezTo>
                <a:cubicBezTo>
                  <a:pt x="1793" y="39161"/>
                  <a:pt x="2249" y="40468"/>
                  <a:pt x="3252" y="41167"/>
                </a:cubicBezTo>
                <a:cubicBezTo>
                  <a:pt x="3741" y="41512"/>
                  <a:pt x="4314" y="41668"/>
                  <a:pt x="4901" y="41668"/>
                </a:cubicBezTo>
                <a:cubicBezTo>
                  <a:pt x="6070" y="41668"/>
                  <a:pt x="7296" y="41053"/>
                  <a:pt x="8025" y="40103"/>
                </a:cubicBezTo>
                <a:cubicBezTo>
                  <a:pt x="9119" y="38674"/>
                  <a:pt x="9362" y="36759"/>
                  <a:pt x="9271" y="34936"/>
                </a:cubicBezTo>
                <a:cubicBezTo>
                  <a:pt x="9210" y="33112"/>
                  <a:pt x="8876" y="31349"/>
                  <a:pt x="8997" y="29525"/>
                </a:cubicBezTo>
                <a:cubicBezTo>
                  <a:pt x="9088" y="28492"/>
                  <a:pt x="9514" y="27306"/>
                  <a:pt x="10456" y="27033"/>
                </a:cubicBezTo>
                <a:cubicBezTo>
                  <a:pt x="10585" y="26996"/>
                  <a:pt x="10713" y="26979"/>
                  <a:pt x="10839" y="26979"/>
                </a:cubicBezTo>
                <a:cubicBezTo>
                  <a:pt x="11760" y="26979"/>
                  <a:pt x="12598" y="27891"/>
                  <a:pt x="12918" y="28826"/>
                </a:cubicBezTo>
                <a:cubicBezTo>
                  <a:pt x="13465" y="30315"/>
                  <a:pt x="13253" y="31987"/>
                  <a:pt x="13070" y="33568"/>
                </a:cubicBezTo>
                <a:cubicBezTo>
                  <a:pt x="12888" y="35179"/>
                  <a:pt x="12736" y="36850"/>
                  <a:pt x="13374" y="38279"/>
                </a:cubicBezTo>
                <a:cubicBezTo>
                  <a:pt x="13884" y="39529"/>
                  <a:pt x="15143" y="40522"/>
                  <a:pt x="16433" y="40522"/>
                </a:cubicBezTo>
                <a:cubicBezTo>
                  <a:pt x="16680" y="40522"/>
                  <a:pt x="16929" y="40485"/>
                  <a:pt x="17174" y="40407"/>
                </a:cubicBezTo>
                <a:cubicBezTo>
                  <a:pt x="18116" y="40103"/>
                  <a:pt x="18815" y="39191"/>
                  <a:pt x="19119" y="38249"/>
                </a:cubicBezTo>
                <a:cubicBezTo>
                  <a:pt x="19423" y="37306"/>
                  <a:pt x="19423" y="36243"/>
                  <a:pt x="19423" y="35240"/>
                </a:cubicBezTo>
                <a:lnTo>
                  <a:pt x="19423" y="27914"/>
                </a:lnTo>
                <a:cubicBezTo>
                  <a:pt x="19423" y="26881"/>
                  <a:pt x="19423" y="25817"/>
                  <a:pt x="19879" y="24905"/>
                </a:cubicBezTo>
                <a:cubicBezTo>
                  <a:pt x="20261" y="24141"/>
                  <a:pt x="21070" y="23526"/>
                  <a:pt x="21895" y="23526"/>
                </a:cubicBezTo>
                <a:cubicBezTo>
                  <a:pt x="22054" y="23526"/>
                  <a:pt x="22214" y="23549"/>
                  <a:pt x="22371" y="23598"/>
                </a:cubicBezTo>
                <a:cubicBezTo>
                  <a:pt x="23435" y="23902"/>
                  <a:pt x="23952" y="25148"/>
                  <a:pt x="23952" y="26212"/>
                </a:cubicBezTo>
                <a:cubicBezTo>
                  <a:pt x="23952" y="27306"/>
                  <a:pt x="23678" y="28401"/>
                  <a:pt x="23830" y="29464"/>
                </a:cubicBezTo>
                <a:cubicBezTo>
                  <a:pt x="23974" y="30531"/>
                  <a:pt x="24775" y="31571"/>
                  <a:pt x="25765" y="31571"/>
                </a:cubicBezTo>
                <a:cubicBezTo>
                  <a:pt x="25819" y="31571"/>
                  <a:pt x="25873" y="31568"/>
                  <a:pt x="25928" y="31562"/>
                </a:cubicBezTo>
                <a:cubicBezTo>
                  <a:pt x="26991" y="31440"/>
                  <a:pt x="27539" y="30315"/>
                  <a:pt x="27903" y="29282"/>
                </a:cubicBezTo>
                <a:cubicBezTo>
                  <a:pt x="29241" y="25148"/>
                  <a:pt x="29423" y="20619"/>
                  <a:pt x="28390" y="16394"/>
                </a:cubicBezTo>
                <a:cubicBezTo>
                  <a:pt x="27964" y="14722"/>
                  <a:pt x="27295" y="12960"/>
                  <a:pt x="25806" y="12048"/>
                </a:cubicBezTo>
                <a:cubicBezTo>
                  <a:pt x="25353" y="11780"/>
                  <a:pt x="24814" y="11652"/>
                  <a:pt x="24276" y="11652"/>
                </a:cubicBezTo>
                <a:cubicBezTo>
                  <a:pt x="23044" y="11652"/>
                  <a:pt x="21820" y="12322"/>
                  <a:pt x="21672" y="13507"/>
                </a:cubicBezTo>
                <a:cubicBezTo>
                  <a:pt x="21551" y="14267"/>
                  <a:pt x="21885" y="15026"/>
                  <a:pt x="21946" y="15847"/>
                </a:cubicBezTo>
                <a:cubicBezTo>
                  <a:pt x="21976" y="16607"/>
                  <a:pt x="21551" y="17549"/>
                  <a:pt x="20760" y="17549"/>
                </a:cubicBezTo>
                <a:cubicBezTo>
                  <a:pt x="19879" y="17549"/>
                  <a:pt x="19545" y="16455"/>
                  <a:pt x="19453" y="15574"/>
                </a:cubicBezTo>
                <a:lnTo>
                  <a:pt x="18663" y="8157"/>
                </a:lnTo>
                <a:cubicBezTo>
                  <a:pt x="18481" y="6273"/>
                  <a:pt x="18207" y="4236"/>
                  <a:pt x="17022" y="2716"/>
                </a:cubicBezTo>
                <a:cubicBezTo>
                  <a:pt x="16289" y="1752"/>
                  <a:pt x="15019" y="1131"/>
                  <a:pt x="13830" y="1131"/>
                </a:cubicBezTo>
                <a:cubicBezTo>
                  <a:pt x="13145" y="1131"/>
                  <a:pt x="12487" y="1337"/>
                  <a:pt x="11976" y="1804"/>
                </a:cubicBezTo>
                <a:cubicBezTo>
                  <a:pt x="10882" y="2838"/>
                  <a:pt x="10882" y="4540"/>
                  <a:pt x="11155" y="6029"/>
                </a:cubicBezTo>
                <a:cubicBezTo>
                  <a:pt x="11398" y="7519"/>
                  <a:pt x="11854" y="9039"/>
                  <a:pt x="11490" y="10467"/>
                </a:cubicBezTo>
                <a:cubicBezTo>
                  <a:pt x="11165" y="11579"/>
                  <a:pt x="10046" y="12532"/>
                  <a:pt x="8994" y="12532"/>
                </a:cubicBezTo>
                <a:cubicBezTo>
                  <a:pt x="8666" y="12532"/>
                  <a:pt x="8344" y="12440"/>
                  <a:pt x="8055" y="12230"/>
                </a:cubicBezTo>
                <a:cubicBezTo>
                  <a:pt x="7052" y="11501"/>
                  <a:pt x="7113" y="10011"/>
                  <a:pt x="7204" y="8795"/>
                </a:cubicBezTo>
                <a:cubicBezTo>
                  <a:pt x="7295" y="6668"/>
                  <a:pt x="7447" y="2868"/>
                  <a:pt x="6201" y="1014"/>
                </a:cubicBezTo>
                <a:cubicBezTo>
                  <a:pt x="5739" y="296"/>
                  <a:pt x="4992" y="0"/>
                  <a:pt x="419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endParaRPr sz="19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39" name="Google Shape;139;g396dbf19808_0_150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4396" r="4405"/>
          <a:stretch/>
        </p:blipFill>
        <p:spPr>
          <a:xfrm>
            <a:off x="680850" y="592101"/>
            <a:ext cx="4733650" cy="5188550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g396dbf19808_0_150"/>
          <p:cNvSpPr txBox="1"/>
          <p:nvPr/>
        </p:nvSpPr>
        <p:spPr>
          <a:xfrm>
            <a:off x="0" y="0"/>
            <a:ext cx="30000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Name : Sadhana Kumari</a:t>
            </a:r>
            <a:endParaRPr/>
          </a:p>
        </p:txBody>
      </p:sp>
      <p:sp>
        <p:nvSpPr>
          <p:cNvPr id="141" name="Google Shape;141;g396dbf19808_0_150"/>
          <p:cNvSpPr txBox="1"/>
          <p:nvPr/>
        </p:nvSpPr>
        <p:spPr>
          <a:xfrm>
            <a:off x="9914975" y="5871350"/>
            <a:ext cx="18762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Name : Sadhana Kumari</a:t>
            </a:r>
            <a:endParaRPr sz="19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396dbf19808_0_218"/>
          <p:cNvSpPr txBox="1">
            <a:spLocks noGrp="1"/>
          </p:cNvSpPr>
          <p:nvPr>
            <p:ph type="body" idx="1"/>
          </p:nvPr>
        </p:nvSpPr>
        <p:spPr>
          <a:xfrm>
            <a:off x="5600700" y="2397429"/>
            <a:ext cx="5640300" cy="282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73D40"/>
              </a:buClr>
              <a:buSzPts val="800"/>
              <a:buFont typeface="Arial"/>
              <a:buNone/>
            </a:pP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Limited training positions for doctors and staff</a:t>
            </a: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Employees cannot progress in careers</a:t>
            </a: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Creates frustration and low motivation</a:t>
            </a:r>
            <a:endParaRPr/>
          </a:p>
        </p:txBody>
      </p:sp>
      <p:sp>
        <p:nvSpPr>
          <p:cNvPr id="147" name="Google Shape;147;g396dbf19808_0_218"/>
          <p:cNvSpPr txBox="1">
            <a:spLocks noGrp="1"/>
          </p:cNvSpPr>
          <p:nvPr>
            <p:ph type="title"/>
          </p:nvPr>
        </p:nvSpPr>
        <p:spPr>
          <a:xfrm>
            <a:off x="5600699" y="1011677"/>
            <a:ext cx="6228000" cy="161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</a:pPr>
            <a:r>
              <a:rPr lang="en-US" b="1"/>
              <a:t>Training Bottlenecks &amp; Career Delays</a:t>
            </a:r>
            <a:endParaRPr>
              <a:solidFill>
                <a:schemeClr val="accent1"/>
              </a:solidFill>
            </a:endParaRPr>
          </a:p>
        </p:txBody>
      </p:sp>
      <p:sp>
        <p:nvSpPr>
          <p:cNvPr id="148" name="Google Shape;148;g396dbf19808_0_218"/>
          <p:cNvSpPr/>
          <p:nvPr/>
        </p:nvSpPr>
        <p:spPr>
          <a:xfrm>
            <a:off x="1505589" y="-137485"/>
            <a:ext cx="2663616" cy="2534875"/>
          </a:xfrm>
          <a:custGeom>
            <a:avLst/>
            <a:gdLst/>
            <a:ahLst/>
            <a:cxnLst/>
            <a:rect l="l" t="t" r="r" b="b"/>
            <a:pathLst>
              <a:path w="50028" h="47610" extrusionOk="0">
                <a:moveTo>
                  <a:pt x="21623" y="1"/>
                </a:moveTo>
                <a:cubicBezTo>
                  <a:pt x="21291" y="1"/>
                  <a:pt x="20959" y="60"/>
                  <a:pt x="20635" y="187"/>
                </a:cubicBezTo>
                <a:cubicBezTo>
                  <a:pt x="18872" y="917"/>
                  <a:pt x="18325" y="3075"/>
                  <a:pt x="17960" y="4929"/>
                </a:cubicBezTo>
                <a:cubicBezTo>
                  <a:pt x="17413" y="8212"/>
                  <a:pt x="17443" y="14108"/>
                  <a:pt x="15012" y="16358"/>
                </a:cubicBezTo>
                <a:cubicBezTo>
                  <a:pt x="13917" y="14504"/>
                  <a:pt x="12762" y="12497"/>
                  <a:pt x="10908" y="11282"/>
                </a:cubicBezTo>
                <a:cubicBezTo>
                  <a:pt x="9964" y="10645"/>
                  <a:pt x="8789" y="10329"/>
                  <a:pt x="7633" y="10329"/>
                </a:cubicBezTo>
                <a:cubicBezTo>
                  <a:pt x="5588" y="10329"/>
                  <a:pt x="3599" y="11316"/>
                  <a:pt x="3036" y="13257"/>
                </a:cubicBezTo>
                <a:cubicBezTo>
                  <a:pt x="2215" y="16145"/>
                  <a:pt x="4829" y="18729"/>
                  <a:pt x="7169" y="20522"/>
                </a:cubicBezTo>
                <a:cubicBezTo>
                  <a:pt x="9540" y="22285"/>
                  <a:pt x="12246" y="24686"/>
                  <a:pt x="11698" y="27604"/>
                </a:cubicBezTo>
                <a:cubicBezTo>
                  <a:pt x="11212" y="30340"/>
                  <a:pt x="8203" y="31677"/>
                  <a:pt x="5619" y="32710"/>
                </a:cubicBezTo>
                <a:cubicBezTo>
                  <a:pt x="3036" y="33744"/>
                  <a:pt x="87" y="35446"/>
                  <a:pt x="26" y="38212"/>
                </a:cubicBezTo>
                <a:cubicBezTo>
                  <a:pt x="1" y="40883"/>
                  <a:pt x="2896" y="42559"/>
                  <a:pt x="5634" y="42559"/>
                </a:cubicBezTo>
                <a:cubicBezTo>
                  <a:pt x="6105" y="42559"/>
                  <a:pt x="6571" y="42509"/>
                  <a:pt x="7017" y="42407"/>
                </a:cubicBezTo>
                <a:cubicBezTo>
                  <a:pt x="10057" y="41677"/>
                  <a:pt x="12458" y="39398"/>
                  <a:pt x="15133" y="37726"/>
                </a:cubicBezTo>
                <a:cubicBezTo>
                  <a:pt x="16797" y="36693"/>
                  <a:pt x="18846" y="35889"/>
                  <a:pt x="20773" y="35889"/>
                </a:cubicBezTo>
                <a:cubicBezTo>
                  <a:pt x="21908" y="35889"/>
                  <a:pt x="23001" y="36168"/>
                  <a:pt x="23948" y="36844"/>
                </a:cubicBezTo>
                <a:cubicBezTo>
                  <a:pt x="26015" y="38334"/>
                  <a:pt x="26592" y="41069"/>
                  <a:pt x="27595" y="43379"/>
                </a:cubicBezTo>
                <a:cubicBezTo>
                  <a:pt x="28463" y="45494"/>
                  <a:pt x="30250" y="47610"/>
                  <a:pt x="32374" y="47610"/>
                </a:cubicBezTo>
                <a:cubicBezTo>
                  <a:pt x="32631" y="47610"/>
                  <a:pt x="32892" y="47579"/>
                  <a:pt x="33158" y="47513"/>
                </a:cubicBezTo>
                <a:cubicBezTo>
                  <a:pt x="35285" y="46996"/>
                  <a:pt x="36289" y="44382"/>
                  <a:pt x="35954" y="42194"/>
                </a:cubicBezTo>
                <a:cubicBezTo>
                  <a:pt x="35589" y="40036"/>
                  <a:pt x="34343" y="38182"/>
                  <a:pt x="33431" y="36176"/>
                </a:cubicBezTo>
                <a:cubicBezTo>
                  <a:pt x="32550" y="34200"/>
                  <a:pt x="32033" y="31768"/>
                  <a:pt x="33158" y="29853"/>
                </a:cubicBezTo>
                <a:cubicBezTo>
                  <a:pt x="34738" y="27300"/>
                  <a:pt x="38264" y="27118"/>
                  <a:pt x="41273" y="27087"/>
                </a:cubicBezTo>
                <a:cubicBezTo>
                  <a:pt x="44252" y="27057"/>
                  <a:pt x="47900" y="26449"/>
                  <a:pt x="48933" y="23622"/>
                </a:cubicBezTo>
                <a:cubicBezTo>
                  <a:pt x="50027" y="20613"/>
                  <a:pt x="47049" y="17513"/>
                  <a:pt x="43887" y="16935"/>
                </a:cubicBezTo>
                <a:cubicBezTo>
                  <a:pt x="43234" y="16816"/>
                  <a:pt x="42579" y="16767"/>
                  <a:pt x="41923" y="16767"/>
                </a:cubicBezTo>
                <a:cubicBezTo>
                  <a:pt x="39407" y="16767"/>
                  <a:pt x="36881" y="17491"/>
                  <a:pt x="34374" y="17756"/>
                </a:cubicBezTo>
                <a:cubicBezTo>
                  <a:pt x="33865" y="17814"/>
                  <a:pt x="33343" y="17845"/>
                  <a:pt x="32818" y="17845"/>
                </a:cubicBezTo>
                <a:cubicBezTo>
                  <a:pt x="30054" y="17845"/>
                  <a:pt x="27227" y="16980"/>
                  <a:pt x="25924" y="14656"/>
                </a:cubicBezTo>
                <a:cubicBezTo>
                  <a:pt x="24951" y="12923"/>
                  <a:pt x="25103" y="10765"/>
                  <a:pt x="25376" y="8789"/>
                </a:cubicBezTo>
                <a:cubicBezTo>
                  <a:pt x="25650" y="6844"/>
                  <a:pt x="25984" y="4747"/>
                  <a:pt x="25316" y="2892"/>
                </a:cubicBezTo>
                <a:cubicBezTo>
                  <a:pt x="24739" y="1312"/>
                  <a:pt x="23189" y="1"/>
                  <a:pt x="21623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endParaRPr sz="1900" b="0" i="0" u="none" strike="noStrike" cap="none">
              <a:solidFill>
                <a:schemeClr val="accent2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149" name="Google Shape;149;g396dbf19808_0_218"/>
          <p:cNvGrpSpPr/>
          <p:nvPr/>
        </p:nvGrpSpPr>
        <p:grpSpPr>
          <a:xfrm>
            <a:off x="-766811" y="3599620"/>
            <a:ext cx="2157360" cy="2585355"/>
            <a:chOff x="6382288" y="83496"/>
            <a:chExt cx="1287823" cy="1543311"/>
          </a:xfrm>
        </p:grpSpPr>
        <p:sp>
          <p:nvSpPr>
            <p:cNvPr id="150" name="Google Shape;150;g396dbf19808_0_218"/>
            <p:cNvSpPr/>
            <p:nvPr/>
          </p:nvSpPr>
          <p:spPr>
            <a:xfrm>
              <a:off x="7251339" y="154776"/>
              <a:ext cx="395132" cy="367379"/>
            </a:xfrm>
            <a:custGeom>
              <a:avLst/>
              <a:gdLst/>
              <a:ahLst/>
              <a:cxnLst/>
              <a:rect l="l" t="t" r="r" b="b"/>
              <a:pathLst>
                <a:path w="9895" h="9200" extrusionOk="0">
                  <a:moveTo>
                    <a:pt x="6988" y="1"/>
                  </a:moveTo>
                  <a:cubicBezTo>
                    <a:pt x="6638" y="1"/>
                    <a:pt x="6254" y="91"/>
                    <a:pt x="5836" y="293"/>
                  </a:cubicBezTo>
                  <a:cubicBezTo>
                    <a:pt x="3891" y="1296"/>
                    <a:pt x="0" y="5004"/>
                    <a:pt x="821" y="7467"/>
                  </a:cubicBezTo>
                  <a:cubicBezTo>
                    <a:pt x="1155" y="8530"/>
                    <a:pt x="2371" y="9199"/>
                    <a:pt x="3465" y="9199"/>
                  </a:cubicBezTo>
                  <a:cubicBezTo>
                    <a:pt x="4590" y="9199"/>
                    <a:pt x="5654" y="8652"/>
                    <a:pt x="6596" y="7983"/>
                  </a:cubicBezTo>
                  <a:cubicBezTo>
                    <a:pt x="7630" y="7223"/>
                    <a:pt x="8602" y="6251"/>
                    <a:pt x="9089" y="5035"/>
                  </a:cubicBezTo>
                  <a:cubicBezTo>
                    <a:pt x="9895" y="3163"/>
                    <a:pt x="9055" y="1"/>
                    <a:pt x="698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1" name="Google Shape;151;g396dbf19808_0_218"/>
            <p:cNvSpPr/>
            <p:nvPr/>
          </p:nvSpPr>
          <p:spPr>
            <a:xfrm>
              <a:off x="6853212" y="83496"/>
              <a:ext cx="249418" cy="321816"/>
            </a:xfrm>
            <a:custGeom>
              <a:avLst/>
              <a:gdLst/>
              <a:ahLst/>
              <a:cxnLst/>
              <a:rect l="l" t="t" r="r" b="b"/>
              <a:pathLst>
                <a:path w="6246" h="8059" extrusionOk="0">
                  <a:moveTo>
                    <a:pt x="3023" y="1"/>
                  </a:moveTo>
                  <a:cubicBezTo>
                    <a:pt x="2815" y="1"/>
                    <a:pt x="2598" y="23"/>
                    <a:pt x="2371" y="72"/>
                  </a:cubicBezTo>
                  <a:cubicBezTo>
                    <a:pt x="335" y="528"/>
                    <a:pt x="1" y="3628"/>
                    <a:pt x="335" y="5361"/>
                  </a:cubicBezTo>
                  <a:cubicBezTo>
                    <a:pt x="548" y="6486"/>
                    <a:pt x="1247" y="7671"/>
                    <a:pt x="2371" y="7975"/>
                  </a:cubicBezTo>
                  <a:cubicBezTo>
                    <a:pt x="2573" y="8031"/>
                    <a:pt x="2778" y="8058"/>
                    <a:pt x="2982" y="8058"/>
                  </a:cubicBezTo>
                  <a:cubicBezTo>
                    <a:pt x="3766" y="8058"/>
                    <a:pt x="4540" y="7666"/>
                    <a:pt x="5046" y="7063"/>
                  </a:cubicBezTo>
                  <a:cubicBezTo>
                    <a:pt x="5685" y="6334"/>
                    <a:pt x="5989" y="5300"/>
                    <a:pt x="6080" y="4327"/>
                  </a:cubicBezTo>
                  <a:cubicBezTo>
                    <a:pt x="6246" y="2416"/>
                    <a:pt x="5150" y="1"/>
                    <a:pt x="30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2" name="Google Shape;152;g396dbf19808_0_218"/>
            <p:cNvSpPr/>
            <p:nvPr/>
          </p:nvSpPr>
          <p:spPr>
            <a:xfrm>
              <a:off x="6972810" y="522035"/>
              <a:ext cx="357476" cy="286316"/>
            </a:xfrm>
            <a:custGeom>
              <a:avLst/>
              <a:gdLst/>
              <a:ahLst/>
              <a:cxnLst/>
              <a:rect l="l" t="t" r="r" b="b"/>
              <a:pathLst>
                <a:path w="8952" h="7170" extrusionOk="0">
                  <a:moveTo>
                    <a:pt x="2999" y="0"/>
                  </a:moveTo>
                  <a:cubicBezTo>
                    <a:pt x="389" y="0"/>
                    <a:pt x="1" y="3068"/>
                    <a:pt x="1322" y="5078"/>
                  </a:cubicBezTo>
                  <a:cubicBezTo>
                    <a:pt x="1899" y="5960"/>
                    <a:pt x="2690" y="6750"/>
                    <a:pt x="3723" y="7054"/>
                  </a:cubicBezTo>
                  <a:cubicBezTo>
                    <a:pt x="3986" y="7132"/>
                    <a:pt x="4259" y="7169"/>
                    <a:pt x="4533" y="7169"/>
                  </a:cubicBezTo>
                  <a:cubicBezTo>
                    <a:pt x="5753" y="7169"/>
                    <a:pt x="7007" y="6438"/>
                    <a:pt x="7553" y="5321"/>
                  </a:cubicBezTo>
                  <a:cubicBezTo>
                    <a:pt x="8951" y="2343"/>
                    <a:pt x="6033" y="397"/>
                    <a:pt x="3480" y="32"/>
                  </a:cubicBezTo>
                  <a:cubicBezTo>
                    <a:pt x="3312" y="11"/>
                    <a:pt x="3151" y="0"/>
                    <a:pt x="299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3" name="Google Shape;153;g396dbf19808_0_218"/>
            <p:cNvSpPr/>
            <p:nvPr/>
          </p:nvSpPr>
          <p:spPr>
            <a:xfrm>
              <a:off x="6568333" y="570593"/>
              <a:ext cx="299094" cy="213719"/>
            </a:xfrm>
            <a:custGeom>
              <a:avLst/>
              <a:gdLst/>
              <a:ahLst/>
              <a:cxnLst/>
              <a:rect l="l" t="t" r="r" b="b"/>
              <a:pathLst>
                <a:path w="7490" h="5352" extrusionOk="0">
                  <a:moveTo>
                    <a:pt x="3820" y="1"/>
                  </a:moveTo>
                  <a:cubicBezTo>
                    <a:pt x="1818" y="1"/>
                    <a:pt x="1" y="2242"/>
                    <a:pt x="1511" y="4044"/>
                  </a:cubicBezTo>
                  <a:cubicBezTo>
                    <a:pt x="2119" y="4804"/>
                    <a:pt x="3062" y="5321"/>
                    <a:pt x="4034" y="5351"/>
                  </a:cubicBezTo>
                  <a:cubicBezTo>
                    <a:pt x="4046" y="5352"/>
                    <a:pt x="4058" y="5352"/>
                    <a:pt x="4069" y="5352"/>
                  </a:cubicBezTo>
                  <a:cubicBezTo>
                    <a:pt x="7318" y="5352"/>
                    <a:pt x="7489" y="1123"/>
                    <a:pt x="4703" y="154"/>
                  </a:cubicBezTo>
                  <a:cubicBezTo>
                    <a:pt x="4411" y="49"/>
                    <a:pt x="4113" y="1"/>
                    <a:pt x="38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4" name="Google Shape;154;g396dbf19808_0_218"/>
            <p:cNvSpPr/>
            <p:nvPr/>
          </p:nvSpPr>
          <p:spPr>
            <a:xfrm>
              <a:off x="6835003" y="927430"/>
              <a:ext cx="292545" cy="340105"/>
            </a:xfrm>
            <a:custGeom>
              <a:avLst/>
              <a:gdLst/>
              <a:ahLst/>
              <a:cxnLst/>
              <a:rect l="l" t="t" r="r" b="b"/>
              <a:pathLst>
                <a:path w="7326" h="8517" extrusionOk="0">
                  <a:moveTo>
                    <a:pt x="3115" y="0"/>
                  </a:moveTo>
                  <a:cubicBezTo>
                    <a:pt x="2916" y="0"/>
                    <a:pt x="2709" y="39"/>
                    <a:pt x="2493" y="124"/>
                  </a:cubicBezTo>
                  <a:cubicBezTo>
                    <a:pt x="1308" y="580"/>
                    <a:pt x="457" y="2251"/>
                    <a:pt x="244" y="3406"/>
                  </a:cubicBezTo>
                  <a:cubicBezTo>
                    <a:pt x="1" y="4926"/>
                    <a:pt x="578" y="6507"/>
                    <a:pt x="1733" y="7540"/>
                  </a:cubicBezTo>
                  <a:cubicBezTo>
                    <a:pt x="2424" y="8137"/>
                    <a:pt x="3389" y="8517"/>
                    <a:pt x="4306" y="8517"/>
                  </a:cubicBezTo>
                  <a:cubicBezTo>
                    <a:pt x="4882" y="8517"/>
                    <a:pt x="5440" y="8367"/>
                    <a:pt x="5897" y="8027"/>
                  </a:cubicBezTo>
                  <a:cubicBezTo>
                    <a:pt x="6870" y="7358"/>
                    <a:pt x="7326" y="6112"/>
                    <a:pt x="7174" y="4926"/>
                  </a:cubicBezTo>
                  <a:cubicBezTo>
                    <a:pt x="7052" y="3741"/>
                    <a:pt x="6414" y="2677"/>
                    <a:pt x="5654" y="1765"/>
                  </a:cubicBezTo>
                  <a:cubicBezTo>
                    <a:pt x="4943" y="978"/>
                    <a:pt x="4127" y="0"/>
                    <a:pt x="31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5" name="Google Shape;155;g396dbf19808_0_218"/>
            <p:cNvSpPr/>
            <p:nvPr/>
          </p:nvSpPr>
          <p:spPr>
            <a:xfrm>
              <a:off x="7380001" y="770295"/>
              <a:ext cx="290110" cy="328325"/>
            </a:xfrm>
            <a:custGeom>
              <a:avLst/>
              <a:gdLst/>
              <a:ahLst/>
              <a:cxnLst/>
              <a:rect l="l" t="t" r="r" b="b"/>
              <a:pathLst>
                <a:path w="7265" h="8222" extrusionOk="0">
                  <a:moveTo>
                    <a:pt x="5174" y="0"/>
                  </a:moveTo>
                  <a:cubicBezTo>
                    <a:pt x="3654" y="0"/>
                    <a:pt x="1838" y="2034"/>
                    <a:pt x="1003" y="3147"/>
                  </a:cubicBezTo>
                  <a:cubicBezTo>
                    <a:pt x="395" y="3968"/>
                    <a:pt x="0" y="4940"/>
                    <a:pt x="91" y="5974"/>
                  </a:cubicBezTo>
                  <a:cubicBezTo>
                    <a:pt x="183" y="7007"/>
                    <a:pt x="882" y="7949"/>
                    <a:pt x="1854" y="8162"/>
                  </a:cubicBezTo>
                  <a:cubicBezTo>
                    <a:pt x="2021" y="8203"/>
                    <a:pt x="2187" y="8222"/>
                    <a:pt x="2352" y="8222"/>
                  </a:cubicBezTo>
                  <a:cubicBezTo>
                    <a:pt x="3419" y="8222"/>
                    <a:pt x="4430" y="7428"/>
                    <a:pt x="5168" y="6612"/>
                  </a:cubicBezTo>
                  <a:cubicBezTo>
                    <a:pt x="5867" y="5882"/>
                    <a:pt x="6475" y="5092"/>
                    <a:pt x="6839" y="4180"/>
                  </a:cubicBezTo>
                  <a:cubicBezTo>
                    <a:pt x="7204" y="3268"/>
                    <a:pt x="7265" y="2174"/>
                    <a:pt x="6839" y="1293"/>
                  </a:cubicBezTo>
                  <a:cubicBezTo>
                    <a:pt x="6399" y="358"/>
                    <a:pt x="5813" y="0"/>
                    <a:pt x="517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6" name="Google Shape;156;g396dbf19808_0_218"/>
            <p:cNvSpPr/>
            <p:nvPr/>
          </p:nvSpPr>
          <p:spPr>
            <a:xfrm>
              <a:off x="6382288" y="1359579"/>
              <a:ext cx="441254" cy="267228"/>
            </a:xfrm>
            <a:custGeom>
              <a:avLst/>
              <a:gdLst/>
              <a:ahLst/>
              <a:cxnLst/>
              <a:rect l="l" t="t" r="r" b="b"/>
              <a:pathLst>
                <a:path w="11050" h="6692" extrusionOk="0">
                  <a:moveTo>
                    <a:pt x="4447" y="1"/>
                  </a:moveTo>
                  <a:cubicBezTo>
                    <a:pt x="3970" y="1"/>
                    <a:pt x="3529" y="33"/>
                    <a:pt x="3161" y="92"/>
                  </a:cubicBezTo>
                  <a:cubicBezTo>
                    <a:pt x="1915" y="305"/>
                    <a:pt x="699" y="1065"/>
                    <a:pt x="243" y="2189"/>
                  </a:cubicBezTo>
                  <a:cubicBezTo>
                    <a:pt x="0" y="2767"/>
                    <a:pt x="0" y="3436"/>
                    <a:pt x="152" y="4044"/>
                  </a:cubicBezTo>
                  <a:cubicBezTo>
                    <a:pt x="486" y="5259"/>
                    <a:pt x="1641" y="6232"/>
                    <a:pt x="2857" y="6536"/>
                  </a:cubicBezTo>
                  <a:cubicBezTo>
                    <a:pt x="3249" y="6644"/>
                    <a:pt x="3654" y="6692"/>
                    <a:pt x="4062" y="6692"/>
                  </a:cubicBezTo>
                  <a:cubicBezTo>
                    <a:pt x="4922" y="6692"/>
                    <a:pt x="5802" y="6480"/>
                    <a:pt x="6626" y="6171"/>
                  </a:cubicBezTo>
                  <a:cubicBezTo>
                    <a:pt x="7569" y="5807"/>
                    <a:pt x="8480" y="5199"/>
                    <a:pt x="9058" y="4317"/>
                  </a:cubicBezTo>
                  <a:cubicBezTo>
                    <a:pt x="11049" y="1059"/>
                    <a:pt x="7166" y="1"/>
                    <a:pt x="444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57" name="Google Shape;157;g396dbf19808_0_218"/>
            <p:cNvSpPr/>
            <p:nvPr/>
          </p:nvSpPr>
          <p:spPr>
            <a:xfrm>
              <a:off x="6915946" y="1406819"/>
              <a:ext cx="237119" cy="196588"/>
            </a:xfrm>
            <a:custGeom>
              <a:avLst/>
              <a:gdLst/>
              <a:ahLst/>
              <a:cxnLst/>
              <a:rect l="l" t="t" r="r" b="b"/>
              <a:pathLst>
                <a:path w="5938" h="4923" extrusionOk="0">
                  <a:moveTo>
                    <a:pt x="3245" y="1"/>
                  </a:moveTo>
                  <a:cubicBezTo>
                    <a:pt x="1628" y="1"/>
                    <a:pt x="0" y="1582"/>
                    <a:pt x="861" y="3469"/>
                  </a:cubicBezTo>
                  <a:cubicBezTo>
                    <a:pt x="1239" y="4359"/>
                    <a:pt x="2237" y="4923"/>
                    <a:pt x="3209" y="4923"/>
                  </a:cubicBezTo>
                  <a:cubicBezTo>
                    <a:pt x="3565" y="4923"/>
                    <a:pt x="3918" y="4847"/>
                    <a:pt x="4235" y="4684"/>
                  </a:cubicBezTo>
                  <a:cubicBezTo>
                    <a:pt x="5451" y="4076"/>
                    <a:pt x="5937" y="2405"/>
                    <a:pt x="5299" y="1250"/>
                  </a:cubicBezTo>
                  <a:cubicBezTo>
                    <a:pt x="4804" y="369"/>
                    <a:pt x="4026" y="1"/>
                    <a:pt x="324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158" name="Google Shape;158;g396dbf19808_0_218"/>
          <p:cNvSpPr/>
          <p:nvPr/>
        </p:nvSpPr>
        <p:spPr>
          <a:xfrm rot="-5400000">
            <a:off x="2915744" y="4819441"/>
            <a:ext cx="1945147" cy="2754567"/>
          </a:xfrm>
          <a:custGeom>
            <a:avLst/>
            <a:gdLst/>
            <a:ahLst/>
            <a:cxnLst/>
            <a:rect l="l" t="t" r="r" b="b"/>
            <a:pathLst>
              <a:path w="29424" h="41668" extrusionOk="0">
                <a:moveTo>
                  <a:pt x="4197" y="0"/>
                </a:moveTo>
                <a:cubicBezTo>
                  <a:pt x="3106" y="0"/>
                  <a:pt x="1927" y="557"/>
                  <a:pt x="1277" y="1348"/>
                </a:cubicBezTo>
                <a:cubicBezTo>
                  <a:pt x="243" y="2625"/>
                  <a:pt x="0" y="4358"/>
                  <a:pt x="213" y="5969"/>
                </a:cubicBezTo>
                <a:cubicBezTo>
                  <a:pt x="426" y="7549"/>
                  <a:pt x="1034" y="9069"/>
                  <a:pt x="1581" y="10589"/>
                </a:cubicBezTo>
                <a:cubicBezTo>
                  <a:pt x="4195" y="18188"/>
                  <a:pt x="4499" y="26577"/>
                  <a:pt x="2493" y="34388"/>
                </a:cubicBezTo>
                <a:cubicBezTo>
                  <a:pt x="2158" y="35543"/>
                  <a:pt x="1793" y="36729"/>
                  <a:pt x="1793" y="37945"/>
                </a:cubicBezTo>
                <a:cubicBezTo>
                  <a:pt x="1793" y="39161"/>
                  <a:pt x="2249" y="40468"/>
                  <a:pt x="3252" y="41167"/>
                </a:cubicBezTo>
                <a:cubicBezTo>
                  <a:pt x="3741" y="41512"/>
                  <a:pt x="4314" y="41668"/>
                  <a:pt x="4901" y="41668"/>
                </a:cubicBezTo>
                <a:cubicBezTo>
                  <a:pt x="6070" y="41668"/>
                  <a:pt x="7296" y="41053"/>
                  <a:pt x="8025" y="40103"/>
                </a:cubicBezTo>
                <a:cubicBezTo>
                  <a:pt x="9119" y="38674"/>
                  <a:pt x="9362" y="36759"/>
                  <a:pt x="9271" y="34936"/>
                </a:cubicBezTo>
                <a:cubicBezTo>
                  <a:pt x="9210" y="33112"/>
                  <a:pt x="8876" y="31349"/>
                  <a:pt x="8997" y="29525"/>
                </a:cubicBezTo>
                <a:cubicBezTo>
                  <a:pt x="9088" y="28492"/>
                  <a:pt x="9514" y="27306"/>
                  <a:pt x="10456" y="27033"/>
                </a:cubicBezTo>
                <a:cubicBezTo>
                  <a:pt x="10585" y="26996"/>
                  <a:pt x="10713" y="26979"/>
                  <a:pt x="10839" y="26979"/>
                </a:cubicBezTo>
                <a:cubicBezTo>
                  <a:pt x="11760" y="26979"/>
                  <a:pt x="12598" y="27891"/>
                  <a:pt x="12918" y="28826"/>
                </a:cubicBezTo>
                <a:cubicBezTo>
                  <a:pt x="13465" y="30315"/>
                  <a:pt x="13253" y="31987"/>
                  <a:pt x="13070" y="33568"/>
                </a:cubicBezTo>
                <a:cubicBezTo>
                  <a:pt x="12888" y="35179"/>
                  <a:pt x="12736" y="36850"/>
                  <a:pt x="13374" y="38279"/>
                </a:cubicBezTo>
                <a:cubicBezTo>
                  <a:pt x="13884" y="39529"/>
                  <a:pt x="15143" y="40522"/>
                  <a:pt x="16433" y="40522"/>
                </a:cubicBezTo>
                <a:cubicBezTo>
                  <a:pt x="16680" y="40522"/>
                  <a:pt x="16929" y="40485"/>
                  <a:pt x="17174" y="40407"/>
                </a:cubicBezTo>
                <a:cubicBezTo>
                  <a:pt x="18116" y="40103"/>
                  <a:pt x="18815" y="39191"/>
                  <a:pt x="19119" y="38249"/>
                </a:cubicBezTo>
                <a:cubicBezTo>
                  <a:pt x="19423" y="37306"/>
                  <a:pt x="19423" y="36243"/>
                  <a:pt x="19423" y="35240"/>
                </a:cubicBezTo>
                <a:lnTo>
                  <a:pt x="19423" y="27914"/>
                </a:lnTo>
                <a:cubicBezTo>
                  <a:pt x="19423" y="26881"/>
                  <a:pt x="19423" y="25817"/>
                  <a:pt x="19879" y="24905"/>
                </a:cubicBezTo>
                <a:cubicBezTo>
                  <a:pt x="20261" y="24141"/>
                  <a:pt x="21070" y="23526"/>
                  <a:pt x="21895" y="23526"/>
                </a:cubicBezTo>
                <a:cubicBezTo>
                  <a:pt x="22054" y="23526"/>
                  <a:pt x="22214" y="23549"/>
                  <a:pt x="22371" y="23598"/>
                </a:cubicBezTo>
                <a:cubicBezTo>
                  <a:pt x="23435" y="23902"/>
                  <a:pt x="23952" y="25148"/>
                  <a:pt x="23952" y="26212"/>
                </a:cubicBezTo>
                <a:cubicBezTo>
                  <a:pt x="23952" y="27306"/>
                  <a:pt x="23678" y="28401"/>
                  <a:pt x="23830" y="29464"/>
                </a:cubicBezTo>
                <a:cubicBezTo>
                  <a:pt x="23974" y="30531"/>
                  <a:pt x="24775" y="31571"/>
                  <a:pt x="25765" y="31571"/>
                </a:cubicBezTo>
                <a:cubicBezTo>
                  <a:pt x="25819" y="31571"/>
                  <a:pt x="25873" y="31568"/>
                  <a:pt x="25928" y="31562"/>
                </a:cubicBezTo>
                <a:cubicBezTo>
                  <a:pt x="26991" y="31440"/>
                  <a:pt x="27539" y="30315"/>
                  <a:pt x="27903" y="29282"/>
                </a:cubicBezTo>
                <a:cubicBezTo>
                  <a:pt x="29241" y="25148"/>
                  <a:pt x="29423" y="20619"/>
                  <a:pt x="28390" y="16394"/>
                </a:cubicBezTo>
                <a:cubicBezTo>
                  <a:pt x="27964" y="14722"/>
                  <a:pt x="27295" y="12960"/>
                  <a:pt x="25806" y="12048"/>
                </a:cubicBezTo>
                <a:cubicBezTo>
                  <a:pt x="25353" y="11780"/>
                  <a:pt x="24814" y="11652"/>
                  <a:pt x="24276" y="11652"/>
                </a:cubicBezTo>
                <a:cubicBezTo>
                  <a:pt x="23044" y="11652"/>
                  <a:pt x="21820" y="12322"/>
                  <a:pt x="21672" y="13507"/>
                </a:cubicBezTo>
                <a:cubicBezTo>
                  <a:pt x="21551" y="14267"/>
                  <a:pt x="21885" y="15026"/>
                  <a:pt x="21946" y="15847"/>
                </a:cubicBezTo>
                <a:cubicBezTo>
                  <a:pt x="21976" y="16607"/>
                  <a:pt x="21551" y="17549"/>
                  <a:pt x="20760" y="17549"/>
                </a:cubicBezTo>
                <a:cubicBezTo>
                  <a:pt x="19879" y="17549"/>
                  <a:pt x="19545" y="16455"/>
                  <a:pt x="19453" y="15574"/>
                </a:cubicBezTo>
                <a:lnTo>
                  <a:pt x="18663" y="8157"/>
                </a:lnTo>
                <a:cubicBezTo>
                  <a:pt x="18481" y="6273"/>
                  <a:pt x="18207" y="4236"/>
                  <a:pt x="17022" y="2716"/>
                </a:cubicBezTo>
                <a:cubicBezTo>
                  <a:pt x="16289" y="1752"/>
                  <a:pt x="15019" y="1131"/>
                  <a:pt x="13830" y="1131"/>
                </a:cubicBezTo>
                <a:cubicBezTo>
                  <a:pt x="13145" y="1131"/>
                  <a:pt x="12487" y="1337"/>
                  <a:pt x="11976" y="1804"/>
                </a:cubicBezTo>
                <a:cubicBezTo>
                  <a:pt x="10882" y="2838"/>
                  <a:pt x="10882" y="4540"/>
                  <a:pt x="11155" y="6029"/>
                </a:cubicBezTo>
                <a:cubicBezTo>
                  <a:pt x="11398" y="7519"/>
                  <a:pt x="11854" y="9039"/>
                  <a:pt x="11490" y="10467"/>
                </a:cubicBezTo>
                <a:cubicBezTo>
                  <a:pt x="11165" y="11579"/>
                  <a:pt x="10046" y="12532"/>
                  <a:pt x="8994" y="12532"/>
                </a:cubicBezTo>
                <a:cubicBezTo>
                  <a:pt x="8666" y="12532"/>
                  <a:pt x="8344" y="12440"/>
                  <a:pt x="8055" y="12230"/>
                </a:cubicBezTo>
                <a:cubicBezTo>
                  <a:pt x="7052" y="11501"/>
                  <a:pt x="7113" y="10011"/>
                  <a:pt x="7204" y="8795"/>
                </a:cubicBezTo>
                <a:cubicBezTo>
                  <a:pt x="7295" y="6668"/>
                  <a:pt x="7447" y="2868"/>
                  <a:pt x="6201" y="1014"/>
                </a:cubicBezTo>
                <a:cubicBezTo>
                  <a:pt x="5739" y="296"/>
                  <a:pt x="4992" y="0"/>
                  <a:pt x="419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00"/>
              <a:buFont typeface="Arial"/>
              <a:buNone/>
            </a:pPr>
            <a:endParaRPr sz="19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9" name="Google Shape;159;g396dbf19808_0_218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4396" r="4405"/>
          <a:stretch/>
        </p:blipFill>
        <p:spPr>
          <a:xfrm>
            <a:off x="487475" y="792550"/>
            <a:ext cx="4778125" cy="5321425"/>
          </a:xfrm>
          <a:prstGeom prst="rect">
            <a:avLst/>
          </a:prstGeom>
          <a:noFill/>
          <a:ln>
            <a:noFill/>
          </a:ln>
        </p:spPr>
      </p:pic>
      <p:sp>
        <p:nvSpPr>
          <p:cNvPr id="160" name="Google Shape;160;g396dbf19808_0_218"/>
          <p:cNvSpPr txBox="1"/>
          <p:nvPr/>
        </p:nvSpPr>
        <p:spPr>
          <a:xfrm>
            <a:off x="9203300" y="5790475"/>
            <a:ext cx="30246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Name : Sadhana Kumari</a:t>
            </a:r>
            <a:endParaRPr sz="19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g396dbf19808_0_286"/>
          <p:cNvSpPr txBox="1">
            <a:spLocks noGrp="1"/>
          </p:cNvSpPr>
          <p:nvPr>
            <p:ph type="body" idx="1"/>
          </p:nvPr>
        </p:nvSpPr>
        <p:spPr>
          <a:xfrm>
            <a:off x="5600700" y="2397429"/>
            <a:ext cx="5640300" cy="282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73D40"/>
              </a:buClr>
              <a:buSzPts val="800"/>
              <a:buFont typeface="Arial"/>
              <a:buNone/>
            </a:pP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Training system is complex and bureaucratic</a:t>
            </a: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Frequent job rotations disrupt learning</a:t>
            </a: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Training does not match real workforce needs</a:t>
            </a:r>
            <a:endParaRPr/>
          </a:p>
        </p:txBody>
      </p:sp>
      <p:sp>
        <p:nvSpPr>
          <p:cNvPr id="166" name="Google Shape;166;g396dbf19808_0_286"/>
          <p:cNvSpPr txBox="1">
            <a:spLocks noGrp="1"/>
          </p:cNvSpPr>
          <p:nvPr>
            <p:ph type="title"/>
          </p:nvPr>
        </p:nvSpPr>
        <p:spPr>
          <a:xfrm>
            <a:off x="5600699" y="1011677"/>
            <a:ext cx="5916900" cy="161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</a:pPr>
            <a:r>
              <a:rPr lang="en-US" b="1"/>
              <a:t>System Complexity &amp; Poor Planning</a:t>
            </a:r>
            <a:endParaRPr>
              <a:solidFill>
                <a:schemeClr val="accent1"/>
              </a:solidFill>
            </a:endParaRPr>
          </a:p>
        </p:txBody>
      </p:sp>
      <p:grpSp>
        <p:nvGrpSpPr>
          <p:cNvPr id="167" name="Google Shape;167;g396dbf19808_0_286"/>
          <p:cNvGrpSpPr/>
          <p:nvPr/>
        </p:nvGrpSpPr>
        <p:grpSpPr>
          <a:xfrm>
            <a:off x="-766811" y="3599620"/>
            <a:ext cx="2157360" cy="2585355"/>
            <a:chOff x="6382288" y="83496"/>
            <a:chExt cx="1287823" cy="1543311"/>
          </a:xfrm>
        </p:grpSpPr>
        <p:sp>
          <p:nvSpPr>
            <p:cNvPr id="168" name="Google Shape;168;g396dbf19808_0_286"/>
            <p:cNvSpPr/>
            <p:nvPr/>
          </p:nvSpPr>
          <p:spPr>
            <a:xfrm>
              <a:off x="7251339" y="154776"/>
              <a:ext cx="395132" cy="367379"/>
            </a:xfrm>
            <a:custGeom>
              <a:avLst/>
              <a:gdLst/>
              <a:ahLst/>
              <a:cxnLst/>
              <a:rect l="l" t="t" r="r" b="b"/>
              <a:pathLst>
                <a:path w="9895" h="9200" extrusionOk="0">
                  <a:moveTo>
                    <a:pt x="6988" y="1"/>
                  </a:moveTo>
                  <a:cubicBezTo>
                    <a:pt x="6638" y="1"/>
                    <a:pt x="6254" y="91"/>
                    <a:pt x="5836" y="293"/>
                  </a:cubicBezTo>
                  <a:cubicBezTo>
                    <a:pt x="3891" y="1296"/>
                    <a:pt x="0" y="5004"/>
                    <a:pt x="821" y="7467"/>
                  </a:cubicBezTo>
                  <a:cubicBezTo>
                    <a:pt x="1155" y="8530"/>
                    <a:pt x="2371" y="9199"/>
                    <a:pt x="3465" y="9199"/>
                  </a:cubicBezTo>
                  <a:cubicBezTo>
                    <a:pt x="4590" y="9199"/>
                    <a:pt x="5654" y="8652"/>
                    <a:pt x="6596" y="7983"/>
                  </a:cubicBezTo>
                  <a:cubicBezTo>
                    <a:pt x="7630" y="7223"/>
                    <a:pt x="8602" y="6251"/>
                    <a:pt x="9089" y="5035"/>
                  </a:cubicBezTo>
                  <a:cubicBezTo>
                    <a:pt x="9895" y="3163"/>
                    <a:pt x="9055" y="1"/>
                    <a:pt x="698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69" name="Google Shape;169;g396dbf19808_0_286"/>
            <p:cNvSpPr/>
            <p:nvPr/>
          </p:nvSpPr>
          <p:spPr>
            <a:xfrm>
              <a:off x="6853212" y="83496"/>
              <a:ext cx="249418" cy="321816"/>
            </a:xfrm>
            <a:custGeom>
              <a:avLst/>
              <a:gdLst/>
              <a:ahLst/>
              <a:cxnLst/>
              <a:rect l="l" t="t" r="r" b="b"/>
              <a:pathLst>
                <a:path w="6246" h="8059" extrusionOk="0">
                  <a:moveTo>
                    <a:pt x="3023" y="1"/>
                  </a:moveTo>
                  <a:cubicBezTo>
                    <a:pt x="2815" y="1"/>
                    <a:pt x="2598" y="23"/>
                    <a:pt x="2371" y="72"/>
                  </a:cubicBezTo>
                  <a:cubicBezTo>
                    <a:pt x="335" y="528"/>
                    <a:pt x="1" y="3628"/>
                    <a:pt x="335" y="5361"/>
                  </a:cubicBezTo>
                  <a:cubicBezTo>
                    <a:pt x="548" y="6486"/>
                    <a:pt x="1247" y="7671"/>
                    <a:pt x="2371" y="7975"/>
                  </a:cubicBezTo>
                  <a:cubicBezTo>
                    <a:pt x="2573" y="8031"/>
                    <a:pt x="2778" y="8058"/>
                    <a:pt x="2982" y="8058"/>
                  </a:cubicBezTo>
                  <a:cubicBezTo>
                    <a:pt x="3766" y="8058"/>
                    <a:pt x="4540" y="7666"/>
                    <a:pt x="5046" y="7063"/>
                  </a:cubicBezTo>
                  <a:cubicBezTo>
                    <a:pt x="5685" y="6334"/>
                    <a:pt x="5989" y="5300"/>
                    <a:pt x="6080" y="4327"/>
                  </a:cubicBezTo>
                  <a:cubicBezTo>
                    <a:pt x="6246" y="2416"/>
                    <a:pt x="5150" y="1"/>
                    <a:pt x="30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0" name="Google Shape;170;g396dbf19808_0_286"/>
            <p:cNvSpPr/>
            <p:nvPr/>
          </p:nvSpPr>
          <p:spPr>
            <a:xfrm>
              <a:off x="6972810" y="522035"/>
              <a:ext cx="357476" cy="286316"/>
            </a:xfrm>
            <a:custGeom>
              <a:avLst/>
              <a:gdLst/>
              <a:ahLst/>
              <a:cxnLst/>
              <a:rect l="l" t="t" r="r" b="b"/>
              <a:pathLst>
                <a:path w="8952" h="7170" extrusionOk="0">
                  <a:moveTo>
                    <a:pt x="2999" y="0"/>
                  </a:moveTo>
                  <a:cubicBezTo>
                    <a:pt x="389" y="0"/>
                    <a:pt x="1" y="3068"/>
                    <a:pt x="1322" y="5078"/>
                  </a:cubicBezTo>
                  <a:cubicBezTo>
                    <a:pt x="1899" y="5960"/>
                    <a:pt x="2690" y="6750"/>
                    <a:pt x="3723" y="7054"/>
                  </a:cubicBezTo>
                  <a:cubicBezTo>
                    <a:pt x="3986" y="7132"/>
                    <a:pt x="4259" y="7169"/>
                    <a:pt x="4533" y="7169"/>
                  </a:cubicBezTo>
                  <a:cubicBezTo>
                    <a:pt x="5753" y="7169"/>
                    <a:pt x="7007" y="6438"/>
                    <a:pt x="7553" y="5321"/>
                  </a:cubicBezTo>
                  <a:cubicBezTo>
                    <a:pt x="8951" y="2343"/>
                    <a:pt x="6033" y="397"/>
                    <a:pt x="3480" y="32"/>
                  </a:cubicBezTo>
                  <a:cubicBezTo>
                    <a:pt x="3312" y="11"/>
                    <a:pt x="3151" y="0"/>
                    <a:pt x="299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1" name="Google Shape;171;g396dbf19808_0_286"/>
            <p:cNvSpPr/>
            <p:nvPr/>
          </p:nvSpPr>
          <p:spPr>
            <a:xfrm>
              <a:off x="6568333" y="570593"/>
              <a:ext cx="299094" cy="213719"/>
            </a:xfrm>
            <a:custGeom>
              <a:avLst/>
              <a:gdLst/>
              <a:ahLst/>
              <a:cxnLst/>
              <a:rect l="l" t="t" r="r" b="b"/>
              <a:pathLst>
                <a:path w="7490" h="5352" extrusionOk="0">
                  <a:moveTo>
                    <a:pt x="3820" y="1"/>
                  </a:moveTo>
                  <a:cubicBezTo>
                    <a:pt x="1818" y="1"/>
                    <a:pt x="1" y="2242"/>
                    <a:pt x="1511" y="4044"/>
                  </a:cubicBezTo>
                  <a:cubicBezTo>
                    <a:pt x="2119" y="4804"/>
                    <a:pt x="3062" y="5321"/>
                    <a:pt x="4034" y="5351"/>
                  </a:cubicBezTo>
                  <a:cubicBezTo>
                    <a:pt x="4046" y="5352"/>
                    <a:pt x="4058" y="5352"/>
                    <a:pt x="4069" y="5352"/>
                  </a:cubicBezTo>
                  <a:cubicBezTo>
                    <a:pt x="7318" y="5352"/>
                    <a:pt x="7489" y="1123"/>
                    <a:pt x="4703" y="154"/>
                  </a:cubicBezTo>
                  <a:cubicBezTo>
                    <a:pt x="4411" y="49"/>
                    <a:pt x="4113" y="1"/>
                    <a:pt x="38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2" name="Google Shape;172;g396dbf19808_0_286"/>
            <p:cNvSpPr/>
            <p:nvPr/>
          </p:nvSpPr>
          <p:spPr>
            <a:xfrm>
              <a:off x="6835003" y="927430"/>
              <a:ext cx="292545" cy="340105"/>
            </a:xfrm>
            <a:custGeom>
              <a:avLst/>
              <a:gdLst/>
              <a:ahLst/>
              <a:cxnLst/>
              <a:rect l="l" t="t" r="r" b="b"/>
              <a:pathLst>
                <a:path w="7326" h="8517" extrusionOk="0">
                  <a:moveTo>
                    <a:pt x="3115" y="0"/>
                  </a:moveTo>
                  <a:cubicBezTo>
                    <a:pt x="2916" y="0"/>
                    <a:pt x="2709" y="39"/>
                    <a:pt x="2493" y="124"/>
                  </a:cubicBezTo>
                  <a:cubicBezTo>
                    <a:pt x="1308" y="580"/>
                    <a:pt x="457" y="2251"/>
                    <a:pt x="244" y="3406"/>
                  </a:cubicBezTo>
                  <a:cubicBezTo>
                    <a:pt x="1" y="4926"/>
                    <a:pt x="578" y="6507"/>
                    <a:pt x="1733" y="7540"/>
                  </a:cubicBezTo>
                  <a:cubicBezTo>
                    <a:pt x="2424" y="8137"/>
                    <a:pt x="3389" y="8517"/>
                    <a:pt x="4306" y="8517"/>
                  </a:cubicBezTo>
                  <a:cubicBezTo>
                    <a:pt x="4882" y="8517"/>
                    <a:pt x="5440" y="8367"/>
                    <a:pt x="5897" y="8027"/>
                  </a:cubicBezTo>
                  <a:cubicBezTo>
                    <a:pt x="6870" y="7358"/>
                    <a:pt x="7326" y="6112"/>
                    <a:pt x="7174" y="4926"/>
                  </a:cubicBezTo>
                  <a:cubicBezTo>
                    <a:pt x="7052" y="3741"/>
                    <a:pt x="6414" y="2677"/>
                    <a:pt x="5654" y="1765"/>
                  </a:cubicBezTo>
                  <a:cubicBezTo>
                    <a:pt x="4943" y="978"/>
                    <a:pt x="4127" y="0"/>
                    <a:pt x="31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3" name="Google Shape;173;g396dbf19808_0_286"/>
            <p:cNvSpPr/>
            <p:nvPr/>
          </p:nvSpPr>
          <p:spPr>
            <a:xfrm>
              <a:off x="7380001" y="770295"/>
              <a:ext cx="290110" cy="328325"/>
            </a:xfrm>
            <a:custGeom>
              <a:avLst/>
              <a:gdLst/>
              <a:ahLst/>
              <a:cxnLst/>
              <a:rect l="l" t="t" r="r" b="b"/>
              <a:pathLst>
                <a:path w="7265" h="8222" extrusionOk="0">
                  <a:moveTo>
                    <a:pt x="5174" y="0"/>
                  </a:moveTo>
                  <a:cubicBezTo>
                    <a:pt x="3654" y="0"/>
                    <a:pt x="1838" y="2034"/>
                    <a:pt x="1003" y="3147"/>
                  </a:cubicBezTo>
                  <a:cubicBezTo>
                    <a:pt x="395" y="3968"/>
                    <a:pt x="0" y="4940"/>
                    <a:pt x="91" y="5974"/>
                  </a:cubicBezTo>
                  <a:cubicBezTo>
                    <a:pt x="183" y="7007"/>
                    <a:pt x="882" y="7949"/>
                    <a:pt x="1854" y="8162"/>
                  </a:cubicBezTo>
                  <a:cubicBezTo>
                    <a:pt x="2021" y="8203"/>
                    <a:pt x="2187" y="8222"/>
                    <a:pt x="2352" y="8222"/>
                  </a:cubicBezTo>
                  <a:cubicBezTo>
                    <a:pt x="3419" y="8222"/>
                    <a:pt x="4430" y="7428"/>
                    <a:pt x="5168" y="6612"/>
                  </a:cubicBezTo>
                  <a:cubicBezTo>
                    <a:pt x="5867" y="5882"/>
                    <a:pt x="6475" y="5092"/>
                    <a:pt x="6839" y="4180"/>
                  </a:cubicBezTo>
                  <a:cubicBezTo>
                    <a:pt x="7204" y="3268"/>
                    <a:pt x="7265" y="2174"/>
                    <a:pt x="6839" y="1293"/>
                  </a:cubicBezTo>
                  <a:cubicBezTo>
                    <a:pt x="6399" y="358"/>
                    <a:pt x="5813" y="0"/>
                    <a:pt x="517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4" name="Google Shape;174;g396dbf19808_0_286"/>
            <p:cNvSpPr/>
            <p:nvPr/>
          </p:nvSpPr>
          <p:spPr>
            <a:xfrm>
              <a:off x="6382288" y="1359579"/>
              <a:ext cx="441254" cy="267228"/>
            </a:xfrm>
            <a:custGeom>
              <a:avLst/>
              <a:gdLst/>
              <a:ahLst/>
              <a:cxnLst/>
              <a:rect l="l" t="t" r="r" b="b"/>
              <a:pathLst>
                <a:path w="11050" h="6692" extrusionOk="0">
                  <a:moveTo>
                    <a:pt x="4447" y="1"/>
                  </a:moveTo>
                  <a:cubicBezTo>
                    <a:pt x="3970" y="1"/>
                    <a:pt x="3529" y="33"/>
                    <a:pt x="3161" y="92"/>
                  </a:cubicBezTo>
                  <a:cubicBezTo>
                    <a:pt x="1915" y="305"/>
                    <a:pt x="699" y="1065"/>
                    <a:pt x="243" y="2189"/>
                  </a:cubicBezTo>
                  <a:cubicBezTo>
                    <a:pt x="0" y="2767"/>
                    <a:pt x="0" y="3436"/>
                    <a:pt x="152" y="4044"/>
                  </a:cubicBezTo>
                  <a:cubicBezTo>
                    <a:pt x="486" y="5259"/>
                    <a:pt x="1641" y="6232"/>
                    <a:pt x="2857" y="6536"/>
                  </a:cubicBezTo>
                  <a:cubicBezTo>
                    <a:pt x="3249" y="6644"/>
                    <a:pt x="3654" y="6692"/>
                    <a:pt x="4062" y="6692"/>
                  </a:cubicBezTo>
                  <a:cubicBezTo>
                    <a:pt x="4922" y="6692"/>
                    <a:pt x="5802" y="6480"/>
                    <a:pt x="6626" y="6171"/>
                  </a:cubicBezTo>
                  <a:cubicBezTo>
                    <a:pt x="7569" y="5807"/>
                    <a:pt x="8480" y="5199"/>
                    <a:pt x="9058" y="4317"/>
                  </a:cubicBezTo>
                  <a:cubicBezTo>
                    <a:pt x="11049" y="1059"/>
                    <a:pt x="7166" y="1"/>
                    <a:pt x="444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75" name="Google Shape;175;g396dbf19808_0_286"/>
            <p:cNvSpPr/>
            <p:nvPr/>
          </p:nvSpPr>
          <p:spPr>
            <a:xfrm>
              <a:off x="6915946" y="1406819"/>
              <a:ext cx="237119" cy="196588"/>
            </a:xfrm>
            <a:custGeom>
              <a:avLst/>
              <a:gdLst/>
              <a:ahLst/>
              <a:cxnLst/>
              <a:rect l="l" t="t" r="r" b="b"/>
              <a:pathLst>
                <a:path w="5938" h="4923" extrusionOk="0">
                  <a:moveTo>
                    <a:pt x="3245" y="1"/>
                  </a:moveTo>
                  <a:cubicBezTo>
                    <a:pt x="1628" y="1"/>
                    <a:pt x="0" y="1582"/>
                    <a:pt x="861" y="3469"/>
                  </a:cubicBezTo>
                  <a:cubicBezTo>
                    <a:pt x="1239" y="4359"/>
                    <a:pt x="2237" y="4923"/>
                    <a:pt x="3209" y="4923"/>
                  </a:cubicBezTo>
                  <a:cubicBezTo>
                    <a:pt x="3565" y="4923"/>
                    <a:pt x="3918" y="4847"/>
                    <a:pt x="4235" y="4684"/>
                  </a:cubicBezTo>
                  <a:cubicBezTo>
                    <a:pt x="5451" y="4076"/>
                    <a:pt x="5937" y="2405"/>
                    <a:pt x="5299" y="1250"/>
                  </a:cubicBezTo>
                  <a:cubicBezTo>
                    <a:pt x="4804" y="369"/>
                    <a:pt x="4026" y="1"/>
                    <a:pt x="324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76" name="Google Shape;176;g396dbf19808_0_286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4396" r="4405"/>
          <a:stretch/>
        </p:blipFill>
        <p:spPr>
          <a:xfrm>
            <a:off x="422700" y="646975"/>
            <a:ext cx="5177999" cy="5538001"/>
          </a:xfrm>
          <a:prstGeom prst="rect">
            <a:avLst/>
          </a:prstGeom>
          <a:noFill/>
          <a:ln>
            <a:noFill/>
          </a:ln>
        </p:spPr>
      </p:pic>
      <p:sp>
        <p:nvSpPr>
          <p:cNvPr id="177" name="Google Shape;177;g396dbf19808_0_286"/>
          <p:cNvSpPr txBox="1"/>
          <p:nvPr/>
        </p:nvSpPr>
        <p:spPr>
          <a:xfrm>
            <a:off x="8798950" y="5725775"/>
            <a:ext cx="34290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Name : Sadhana Kumari</a:t>
            </a:r>
            <a:endParaRPr sz="19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396dbf19808_0_354"/>
          <p:cNvSpPr txBox="1">
            <a:spLocks noGrp="1"/>
          </p:cNvSpPr>
          <p:nvPr>
            <p:ph type="body" idx="1"/>
          </p:nvPr>
        </p:nvSpPr>
        <p:spPr>
          <a:xfrm>
            <a:off x="5600700" y="2397429"/>
            <a:ext cx="5640300" cy="282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73D40"/>
              </a:buClr>
              <a:buSzPts val="800"/>
              <a:buFont typeface="Arial"/>
              <a:buNone/>
            </a:pP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Budget constraints reduce investment in staff development</a:t>
            </a: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More money is spent on patient care than training</a:t>
            </a: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Lack of funding affects courses, workshops, and CPD programs</a:t>
            </a:r>
            <a:endParaRPr/>
          </a:p>
        </p:txBody>
      </p:sp>
      <p:sp>
        <p:nvSpPr>
          <p:cNvPr id="183" name="Google Shape;183;g396dbf19808_0_354"/>
          <p:cNvSpPr txBox="1">
            <a:spLocks noGrp="1"/>
          </p:cNvSpPr>
          <p:nvPr>
            <p:ph type="title"/>
          </p:nvPr>
        </p:nvSpPr>
        <p:spPr>
          <a:xfrm>
            <a:off x="5600700" y="1011677"/>
            <a:ext cx="5640300" cy="161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</a:pPr>
            <a:r>
              <a:rPr lang="en-US" b="1"/>
              <a:t>Limited Funding for Training</a:t>
            </a:r>
            <a:endParaRPr>
              <a:solidFill>
                <a:schemeClr val="accent1"/>
              </a:solidFill>
            </a:endParaRPr>
          </a:p>
        </p:txBody>
      </p:sp>
      <p:grpSp>
        <p:nvGrpSpPr>
          <p:cNvPr id="184" name="Google Shape;184;g396dbf19808_0_354"/>
          <p:cNvGrpSpPr/>
          <p:nvPr/>
        </p:nvGrpSpPr>
        <p:grpSpPr>
          <a:xfrm>
            <a:off x="-766811" y="3599620"/>
            <a:ext cx="2157360" cy="2585355"/>
            <a:chOff x="6382288" y="83496"/>
            <a:chExt cx="1287823" cy="1543311"/>
          </a:xfrm>
        </p:grpSpPr>
        <p:sp>
          <p:nvSpPr>
            <p:cNvPr id="185" name="Google Shape;185;g396dbf19808_0_354"/>
            <p:cNvSpPr/>
            <p:nvPr/>
          </p:nvSpPr>
          <p:spPr>
            <a:xfrm>
              <a:off x="7251339" y="154776"/>
              <a:ext cx="395132" cy="367379"/>
            </a:xfrm>
            <a:custGeom>
              <a:avLst/>
              <a:gdLst/>
              <a:ahLst/>
              <a:cxnLst/>
              <a:rect l="l" t="t" r="r" b="b"/>
              <a:pathLst>
                <a:path w="9895" h="9200" extrusionOk="0">
                  <a:moveTo>
                    <a:pt x="6988" y="1"/>
                  </a:moveTo>
                  <a:cubicBezTo>
                    <a:pt x="6638" y="1"/>
                    <a:pt x="6254" y="91"/>
                    <a:pt x="5836" y="293"/>
                  </a:cubicBezTo>
                  <a:cubicBezTo>
                    <a:pt x="3891" y="1296"/>
                    <a:pt x="0" y="5004"/>
                    <a:pt x="821" y="7467"/>
                  </a:cubicBezTo>
                  <a:cubicBezTo>
                    <a:pt x="1155" y="8530"/>
                    <a:pt x="2371" y="9199"/>
                    <a:pt x="3465" y="9199"/>
                  </a:cubicBezTo>
                  <a:cubicBezTo>
                    <a:pt x="4590" y="9199"/>
                    <a:pt x="5654" y="8652"/>
                    <a:pt x="6596" y="7983"/>
                  </a:cubicBezTo>
                  <a:cubicBezTo>
                    <a:pt x="7630" y="7223"/>
                    <a:pt x="8602" y="6251"/>
                    <a:pt x="9089" y="5035"/>
                  </a:cubicBezTo>
                  <a:cubicBezTo>
                    <a:pt x="9895" y="3163"/>
                    <a:pt x="9055" y="1"/>
                    <a:pt x="698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6" name="Google Shape;186;g396dbf19808_0_354"/>
            <p:cNvSpPr/>
            <p:nvPr/>
          </p:nvSpPr>
          <p:spPr>
            <a:xfrm>
              <a:off x="6853212" y="83496"/>
              <a:ext cx="249418" cy="321816"/>
            </a:xfrm>
            <a:custGeom>
              <a:avLst/>
              <a:gdLst/>
              <a:ahLst/>
              <a:cxnLst/>
              <a:rect l="l" t="t" r="r" b="b"/>
              <a:pathLst>
                <a:path w="6246" h="8059" extrusionOk="0">
                  <a:moveTo>
                    <a:pt x="3023" y="1"/>
                  </a:moveTo>
                  <a:cubicBezTo>
                    <a:pt x="2815" y="1"/>
                    <a:pt x="2598" y="23"/>
                    <a:pt x="2371" y="72"/>
                  </a:cubicBezTo>
                  <a:cubicBezTo>
                    <a:pt x="335" y="528"/>
                    <a:pt x="1" y="3628"/>
                    <a:pt x="335" y="5361"/>
                  </a:cubicBezTo>
                  <a:cubicBezTo>
                    <a:pt x="548" y="6486"/>
                    <a:pt x="1247" y="7671"/>
                    <a:pt x="2371" y="7975"/>
                  </a:cubicBezTo>
                  <a:cubicBezTo>
                    <a:pt x="2573" y="8031"/>
                    <a:pt x="2778" y="8058"/>
                    <a:pt x="2982" y="8058"/>
                  </a:cubicBezTo>
                  <a:cubicBezTo>
                    <a:pt x="3766" y="8058"/>
                    <a:pt x="4540" y="7666"/>
                    <a:pt x="5046" y="7063"/>
                  </a:cubicBezTo>
                  <a:cubicBezTo>
                    <a:pt x="5685" y="6334"/>
                    <a:pt x="5989" y="5300"/>
                    <a:pt x="6080" y="4327"/>
                  </a:cubicBezTo>
                  <a:cubicBezTo>
                    <a:pt x="6246" y="2416"/>
                    <a:pt x="5150" y="1"/>
                    <a:pt x="30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7" name="Google Shape;187;g396dbf19808_0_354"/>
            <p:cNvSpPr/>
            <p:nvPr/>
          </p:nvSpPr>
          <p:spPr>
            <a:xfrm>
              <a:off x="6972810" y="522035"/>
              <a:ext cx="357476" cy="286316"/>
            </a:xfrm>
            <a:custGeom>
              <a:avLst/>
              <a:gdLst/>
              <a:ahLst/>
              <a:cxnLst/>
              <a:rect l="l" t="t" r="r" b="b"/>
              <a:pathLst>
                <a:path w="8952" h="7170" extrusionOk="0">
                  <a:moveTo>
                    <a:pt x="2999" y="0"/>
                  </a:moveTo>
                  <a:cubicBezTo>
                    <a:pt x="389" y="0"/>
                    <a:pt x="1" y="3068"/>
                    <a:pt x="1322" y="5078"/>
                  </a:cubicBezTo>
                  <a:cubicBezTo>
                    <a:pt x="1899" y="5960"/>
                    <a:pt x="2690" y="6750"/>
                    <a:pt x="3723" y="7054"/>
                  </a:cubicBezTo>
                  <a:cubicBezTo>
                    <a:pt x="3986" y="7132"/>
                    <a:pt x="4259" y="7169"/>
                    <a:pt x="4533" y="7169"/>
                  </a:cubicBezTo>
                  <a:cubicBezTo>
                    <a:pt x="5753" y="7169"/>
                    <a:pt x="7007" y="6438"/>
                    <a:pt x="7553" y="5321"/>
                  </a:cubicBezTo>
                  <a:cubicBezTo>
                    <a:pt x="8951" y="2343"/>
                    <a:pt x="6033" y="397"/>
                    <a:pt x="3480" y="32"/>
                  </a:cubicBezTo>
                  <a:cubicBezTo>
                    <a:pt x="3312" y="11"/>
                    <a:pt x="3151" y="0"/>
                    <a:pt x="299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8" name="Google Shape;188;g396dbf19808_0_354"/>
            <p:cNvSpPr/>
            <p:nvPr/>
          </p:nvSpPr>
          <p:spPr>
            <a:xfrm>
              <a:off x="6568333" y="570593"/>
              <a:ext cx="299094" cy="213719"/>
            </a:xfrm>
            <a:custGeom>
              <a:avLst/>
              <a:gdLst/>
              <a:ahLst/>
              <a:cxnLst/>
              <a:rect l="l" t="t" r="r" b="b"/>
              <a:pathLst>
                <a:path w="7490" h="5352" extrusionOk="0">
                  <a:moveTo>
                    <a:pt x="3820" y="1"/>
                  </a:moveTo>
                  <a:cubicBezTo>
                    <a:pt x="1818" y="1"/>
                    <a:pt x="1" y="2242"/>
                    <a:pt x="1511" y="4044"/>
                  </a:cubicBezTo>
                  <a:cubicBezTo>
                    <a:pt x="2119" y="4804"/>
                    <a:pt x="3062" y="5321"/>
                    <a:pt x="4034" y="5351"/>
                  </a:cubicBezTo>
                  <a:cubicBezTo>
                    <a:pt x="4046" y="5352"/>
                    <a:pt x="4058" y="5352"/>
                    <a:pt x="4069" y="5352"/>
                  </a:cubicBezTo>
                  <a:cubicBezTo>
                    <a:pt x="7318" y="5352"/>
                    <a:pt x="7489" y="1123"/>
                    <a:pt x="4703" y="154"/>
                  </a:cubicBezTo>
                  <a:cubicBezTo>
                    <a:pt x="4411" y="49"/>
                    <a:pt x="4113" y="1"/>
                    <a:pt x="38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89" name="Google Shape;189;g396dbf19808_0_354"/>
            <p:cNvSpPr/>
            <p:nvPr/>
          </p:nvSpPr>
          <p:spPr>
            <a:xfrm>
              <a:off x="6835003" y="927430"/>
              <a:ext cx="292545" cy="340105"/>
            </a:xfrm>
            <a:custGeom>
              <a:avLst/>
              <a:gdLst/>
              <a:ahLst/>
              <a:cxnLst/>
              <a:rect l="l" t="t" r="r" b="b"/>
              <a:pathLst>
                <a:path w="7326" h="8517" extrusionOk="0">
                  <a:moveTo>
                    <a:pt x="3115" y="0"/>
                  </a:moveTo>
                  <a:cubicBezTo>
                    <a:pt x="2916" y="0"/>
                    <a:pt x="2709" y="39"/>
                    <a:pt x="2493" y="124"/>
                  </a:cubicBezTo>
                  <a:cubicBezTo>
                    <a:pt x="1308" y="580"/>
                    <a:pt x="457" y="2251"/>
                    <a:pt x="244" y="3406"/>
                  </a:cubicBezTo>
                  <a:cubicBezTo>
                    <a:pt x="1" y="4926"/>
                    <a:pt x="578" y="6507"/>
                    <a:pt x="1733" y="7540"/>
                  </a:cubicBezTo>
                  <a:cubicBezTo>
                    <a:pt x="2424" y="8137"/>
                    <a:pt x="3389" y="8517"/>
                    <a:pt x="4306" y="8517"/>
                  </a:cubicBezTo>
                  <a:cubicBezTo>
                    <a:pt x="4882" y="8517"/>
                    <a:pt x="5440" y="8367"/>
                    <a:pt x="5897" y="8027"/>
                  </a:cubicBezTo>
                  <a:cubicBezTo>
                    <a:pt x="6870" y="7358"/>
                    <a:pt x="7326" y="6112"/>
                    <a:pt x="7174" y="4926"/>
                  </a:cubicBezTo>
                  <a:cubicBezTo>
                    <a:pt x="7052" y="3741"/>
                    <a:pt x="6414" y="2677"/>
                    <a:pt x="5654" y="1765"/>
                  </a:cubicBezTo>
                  <a:cubicBezTo>
                    <a:pt x="4943" y="978"/>
                    <a:pt x="4127" y="0"/>
                    <a:pt x="31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0" name="Google Shape;190;g396dbf19808_0_354"/>
            <p:cNvSpPr/>
            <p:nvPr/>
          </p:nvSpPr>
          <p:spPr>
            <a:xfrm>
              <a:off x="7380001" y="770295"/>
              <a:ext cx="290110" cy="328325"/>
            </a:xfrm>
            <a:custGeom>
              <a:avLst/>
              <a:gdLst/>
              <a:ahLst/>
              <a:cxnLst/>
              <a:rect l="l" t="t" r="r" b="b"/>
              <a:pathLst>
                <a:path w="7265" h="8222" extrusionOk="0">
                  <a:moveTo>
                    <a:pt x="5174" y="0"/>
                  </a:moveTo>
                  <a:cubicBezTo>
                    <a:pt x="3654" y="0"/>
                    <a:pt x="1838" y="2034"/>
                    <a:pt x="1003" y="3147"/>
                  </a:cubicBezTo>
                  <a:cubicBezTo>
                    <a:pt x="395" y="3968"/>
                    <a:pt x="0" y="4940"/>
                    <a:pt x="91" y="5974"/>
                  </a:cubicBezTo>
                  <a:cubicBezTo>
                    <a:pt x="183" y="7007"/>
                    <a:pt x="882" y="7949"/>
                    <a:pt x="1854" y="8162"/>
                  </a:cubicBezTo>
                  <a:cubicBezTo>
                    <a:pt x="2021" y="8203"/>
                    <a:pt x="2187" y="8222"/>
                    <a:pt x="2352" y="8222"/>
                  </a:cubicBezTo>
                  <a:cubicBezTo>
                    <a:pt x="3419" y="8222"/>
                    <a:pt x="4430" y="7428"/>
                    <a:pt x="5168" y="6612"/>
                  </a:cubicBezTo>
                  <a:cubicBezTo>
                    <a:pt x="5867" y="5882"/>
                    <a:pt x="6475" y="5092"/>
                    <a:pt x="6839" y="4180"/>
                  </a:cubicBezTo>
                  <a:cubicBezTo>
                    <a:pt x="7204" y="3268"/>
                    <a:pt x="7265" y="2174"/>
                    <a:pt x="6839" y="1293"/>
                  </a:cubicBezTo>
                  <a:cubicBezTo>
                    <a:pt x="6399" y="358"/>
                    <a:pt x="5813" y="0"/>
                    <a:pt x="517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1" name="Google Shape;191;g396dbf19808_0_354"/>
            <p:cNvSpPr/>
            <p:nvPr/>
          </p:nvSpPr>
          <p:spPr>
            <a:xfrm>
              <a:off x="6382288" y="1359579"/>
              <a:ext cx="441254" cy="267228"/>
            </a:xfrm>
            <a:custGeom>
              <a:avLst/>
              <a:gdLst/>
              <a:ahLst/>
              <a:cxnLst/>
              <a:rect l="l" t="t" r="r" b="b"/>
              <a:pathLst>
                <a:path w="11050" h="6692" extrusionOk="0">
                  <a:moveTo>
                    <a:pt x="4447" y="1"/>
                  </a:moveTo>
                  <a:cubicBezTo>
                    <a:pt x="3970" y="1"/>
                    <a:pt x="3529" y="33"/>
                    <a:pt x="3161" y="92"/>
                  </a:cubicBezTo>
                  <a:cubicBezTo>
                    <a:pt x="1915" y="305"/>
                    <a:pt x="699" y="1065"/>
                    <a:pt x="243" y="2189"/>
                  </a:cubicBezTo>
                  <a:cubicBezTo>
                    <a:pt x="0" y="2767"/>
                    <a:pt x="0" y="3436"/>
                    <a:pt x="152" y="4044"/>
                  </a:cubicBezTo>
                  <a:cubicBezTo>
                    <a:pt x="486" y="5259"/>
                    <a:pt x="1641" y="6232"/>
                    <a:pt x="2857" y="6536"/>
                  </a:cubicBezTo>
                  <a:cubicBezTo>
                    <a:pt x="3249" y="6644"/>
                    <a:pt x="3654" y="6692"/>
                    <a:pt x="4062" y="6692"/>
                  </a:cubicBezTo>
                  <a:cubicBezTo>
                    <a:pt x="4922" y="6692"/>
                    <a:pt x="5802" y="6480"/>
                    <a:pt x="6626" y="6171"/>
                  </a:cubicBezTo>
                  <a:cubicBezTo>
                    <a:pt x="7569" y="5807"/>
                    <a:pt x="8480" y="5199"/>
                    <a:pt x="9058" y="4317"/>
                  </a:cubicBezTo>
                  <a:cubicBezTo>
                    <a:pt x="11049" y="1059"/>
                    <a:pt x="7166" y="1"/>
                    <a:pt x="444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92" name="Google Shape;192;g396dbf19808_0_354"/>
            <p:cNvSpPr/>
            <p:nvPr/>
          </p:nvSpPr>
          <p:spPr>
            <a:xfrm>
              <a:off x="6915946" y="1406819"/>
              <a:ext cx="237119" cy="196588"/>
            </a:xfrm>
            <a:custGeom>
              <a:avLst/>
              <a:gdLst/>
              <a:ahLst/>
              <a:cxnLst/>
              <a:rect l="l" t="t" r="r" b="b"/>
              <a:pathLst>
                <a:path w="5938" h="4923" extrusionOk="0">
                  <a:moveTo>
                    <a:pt x="3245" y="1"/>
                  </a:moveTo>
                  <a:cubicBezTo>
                    <a:pt x="1628" y="1"/>
                    <a:pt x="0" y="1582"/>
                    <a:pt x="861" y="3469"/>
                  </a:cubicBezTo>
                  <a:cubicBezTo>
                    <a:pt x="1239" y="4359"/>
                    <a:pt x="2237" y="4923"/>
                    <a:pt x="3209" y="4923"/>
                  </a:cubicBezTo>
                  <a:cubicBezTo>
                    <a:pt x="3565" y="4923"/>
                    <a:pt x="3918" y="4847"/>
                    <a:pt x="4235" y="4684"/>
                  </a:cubicBezTo>
                  <a:cubicBezTo>
                    <a:pt x="5451" y="4076"/>
                    <a:pt x="5937" y="2405"/>
                    <a:pt x="5299" y="1250"/>
                  </a:cubicBezTo>
                  <a:cubicBezTo>
                    <a:pt x="4804" y="369"/>
                    <a:pt x="4026" y="1"/>
                    <a:pt x="324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193" name="Google Shape;193;g396dbf19808_0_354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9643" r="19637"/>
          <a:stretch/>
        </p:blipFill>
        <p:spPr>
          <a:xfrm>
            <a:off x="598500" y="783900"/>
            <a:ext cx="4577350" cy="5017225"/>
          </a:xfrm>
          <a:prstGeom prst="rect">
            <a:avLst/>
          </a:prstGeom>
          <a:noFill/>
          <a:ln>
            <a:noFill/>
          </a:ln>
        </p:spPr>
      </p:pic>
      <p:sp>
        <p:nvSpPr>
          <p:cNvPr id="194" name="Google Shape;194;g396dbf19808_0_354"/>
          <p:cNvSpPr txBox="1"/>
          <p:nvPr/>
        </p:nvSpPr>
        <p:spPr>
          <a:xfrm>
            <a:off x="8701900" y="5774300"/>
            <a:ext cx="35259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Name : Sadhana Kumari</a:t>
            </a:r>
            <a:endParaRPr sz="19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g396dbf19808_0_422"/>
          <p:cNvSpPr txBox="1">
            <a:spLocks noGrp="1"/>
          </p:cNvSpPr>
          <p:nvPr>
            <p:ph type="body" idx="1"/>
          </p:nvPr>
        </p:nvSpPr>
        <p:spPr>
          <a:xfrm>
            <a:off x="5600700" y="2397429"/>
            <a:ext cx="5640300" cy="282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73D40"/>
              </a:buClr>
              <a:buSzPts val="800"/>
              <a:buFont typeface="Arial"/>
              <a:buNone/>
            </a:pP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Trainers are overworked and stressed</a:t>
            </a: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Limited time to train others properly</a:t>
            </a:r>
            <a:endParaRPr/>
          </a:p>
          <a:p>
            <a:pPr marL="317500" lvl="0" indent="-285750" algn="l" rtl="0">
              <a:lnSpc>
                <a:spcPct val="100000"/>
              </a:lnSpc>
              <a:spcBef>
                <a:spcPts val="2100"/>
              </a:spcBef>
              <a:spcAft>
                <a:spcPts val="0"/>
              </a:spcAft>
              <a:buSzPts val="1900"/>
              <a:buChar char="●"/>
            </a:pPr>
            <a:r>
              <a:rPr lang="en-US"/>
              <a:t>Burnout reduces training quality</a:t>
            </a:r>
            <a:endParaRPr/>
          </a:p>
        </p:txBody>
      </p:sp>
      <p:sp>
        <p:nvSpPr>
          <p:cNvPr id="200" name="Google Shape;200;g396dbf19808_0_422"/>
          <p:cNvSpPr txBox="1">
            <a:spLocks noGrp="1"/>
          </p:cNvSpPr>
          <p:nvPr>
            <p:ph type="title"/>
          </p:nvPr>
        </p:nvSpPr>
        <p:spPr>
          <a:xfrm>
            <a:off x="5600700" y="1011677"/>
            <a:ext cx="5640300" cy="1619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000"/>
              <a:buNone/>
            </a:pPr>
            <a:r>
              <a:rPr lang="en-US" b="1"/>
              <a:t>Trainer Shortage &amp; Burnout</a:t>
            </a:r>
            <a:endParaRPr>
              <a:solidFill>
                <a:schemeClr val="accent1"/>
              </a:solidFill>
            </a:endParaRPr>
          </a:p>
        </p:txBody>
      </p:sp>
      <p:grpSp>
        <p:nvGrpSpPr>
          <p:cNvPr id="201" name="Google Shape;201;g396dbf19808_0_422"/>
          <p:cNvGrpSpPr/>
          <p:nvPr/>
        </p:nvGrpSpPr>
        <p:grpSpPr>
          <a:xfrm>
            <a:off x="-766811" y="3599620"/>
            <a:ext cx="2157360" cy="2585355"/>
            <a:chOff x="6382288" y="83496"/>
            <a:chExt cx="1287823" cy="1543311"/>
          </a:xfrm>
        </p:grpSpPr>
        <p:sp>
          <p:nvSpPr>
            <p:cNvPr id="202" name="Google Shape;202;g396dbf19808_0_422"/>
            <p:cNvSpPr/>
            <p:nvPr/>
          </p:nvSpPr>
          <p:spPr>
            <a:xfrm>
              <a:off x="7251339" y="154776"/>
              <a:ext cx="395132" cy="367379"/>
            </a:xfrm>
            <a:custGeom>
              <a:avLst/>
              <a:gdLst/>
              <a:ahLst/>
              <a:cxnLst/>
              <a:rect l="l" t="t" r="r" b="b"/>
              <a:pathLst>
                <a:path w="9895" h="9200" extrusionOk="0">
                  <a:moveTo>
                    <a:pt x="6988" y="1"/>
                  </a:moveTo>
                  <a:cubicBezTo>
                    <a:pt x="6638" y="1"/>
                    <a:pt x="6254" y="91"/>
                    <a:pt x="5836" y="293"/>
                  </a:cubicBezTo>
                  <a:cubicBezTo>
                    <a:pt x="3891" y="1296"/>
                    <a:pt x="0" y="5004"/>
                    <a:pt x="821" y="7467"/>
                  </a:cubicBezTo>
                  <a:cubicBezTo>
                    <a:pt x="1155" y="8530"/>
                    <a:pt x="2371" y="9199"/>
                    <a:pt x="3465" y="9199"/>
                  </a:cubicBezTo>
                  <a:cubicBezTo>
                    <a:pt x="4590" y="9199"/>
                    <a:pt x="5654" y="8652"/>
                    <a:pt x="6596" y="7983"/>
                  </a:cubicBezTo>
                  <a:cubicBezTo>
                    <a:pt x="7630" y="7223"/>
                    <a:pt x="8602" y="6251"/>
                    <a:pt x="9089" y="5035"/>
                  </a:cubicBezTo>
                  <a:cubicBezTo>
                    <a:pt x="9895" y="3163"/>
                    <a:pt x="9055" y="1"/>
                    <a:pt x="6988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3" name="Google Shape;203;g396dbf19808_0_422"/>
            <p:cNvSpPr/>
            <p:nvPr/>
          </p:nvSpPr>
          <p:spPr>
            <a:xfrm>
              <a:off x="6853212" y="83496"/>
              <a:ext cx="249418" cy="321816"/>
            </a:xfrm>
            <a:custGeom>
              <a:avLst/>
              <a:gdLst/>
              <a:ahLst/>
              <a:cxnLst/>
              <a:rect l="l" t="t" r="r" b="b"/>
              <a:pathLst>
                <a:path w="6246" h="8059" extrusionOk="0">
                  <a:moveTo>
                    <a:pt x="3023" y="1"/>
                  </a:moveTo>
                  <a:cubicBezTo>
                    <a:pt x="2815" y="1"/>
                    <a:pt x="2598" y="23"/>
                    <a:pt x="2371" y="72"/>
                  </a:cubicBezTo>
                  <a:cubicBezTo>
                    <a:pt x="335" y="528"/>
                    <a:pt x="1" y="3628"/>
                    <a:pt x="335" y="5361"/>
                  </a:cubicBezTo>
                  <a:cubicBezTo>
                    <a:pt x="548" y="6486"/>
                    <a:pt x="1247" y="7671"/>
                    <a:pt x="2371" y="7975"/>
                  </a:cubicBezTo>
                  <a:cubicBezTo>
                    <a:pt x="2573" y="8031"/>
                    <a:pt x="2778" y="8058"/>
                    <a:pt x="2982" y="8058"/>
                  </a:cubicBezTo>
                  <a:cubicBezTo>
                    <a:pt x="3766" y="8058"/>
                    <a:pt x="4540" y="7666"/>
                    <a:pt x="5046" y="7063"/>
                  </a:cubicBezTo>
                  <a:cubicBezTo>
                    <a:pt x="5685" y="6334"/>
                    <a:pt x="5989" y="5300"/>
                    <a:pt x="6080" y="4327"/>
                  </a:cubicBezTo>
                  <a:cubicBezTo>
                    <a:pt x="6246" y="2416"/>
                    <a:pt x="5150" y="1"/>
                    <a:pt x="302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4" name="Google Shape;204;g396dbf19808_0_422"/>
            <p:cNvSpPr/>
            <p:nvPr/>
          </p:nvSpPr>
          <p:spPr>
            <a:xfrm>
              <a:off x="6972810" y="522035"/>
              <a:ext cx="357476" cy="286316"/>
            </a:xfrm>
            <a:custGeom>
              <a:avLst/>
              <a:gdLst/>
              <a:ahLst/>
              <a:cxnLst/>
              <a:rect l="l" t="t" r="r" b="b"/>
              <a:pathLst>
                <a:path w="8952" h="7170" extrusionOk="0">
                  <a:moveTo>
                    <a:pt x="2999" y="0"/>
                  </a:moveTo>
                  <a:cubicBezTo>
                    <a:pt x="389" y="0"/>
                    <a:pt x="1" y="3068"/>
                    <a:pt x="1322" y="5078"/>
                  </a:cubicBezTo>
                  <a:cubicBezTo>
                    <a:pt x="1899" y="5960"/>
                    <a:pt x="2690" y="6750"/>
                    <a:pt x="3723" y="7054"/>
                  </a:cubicBezTo>
                  <a:cubicBezTo>
                    <a:pt x="3986" y="7132"/>
                    <a:pt x="4259" y="7169"/>
                    <a:pt x="4533" y="7169"/>
                  </a:cubicBezTo>
                  <a:cubicBezTo>
                    <a:pt x="5753" y="7169"/>
                    <a:pt x="7007" y="6438"/>
                    <a:pt x="7553" y="5321"/>
                  </a:cubicBezTo>
                  <a:cubicBezTo>
                    <a:pt x="8951" y="2343"/>
                    <a:pt x="6033" y="397"/>
                    <a:pt x="3480" y="32"/>
                  </a:cubicBezTo>
                  <a:cubicBezTo>
                    <a:pt x="3312" y="11"/>
                    <a:pt x="3151" y="0"/>
                    <a:pt x="299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5" name="Google Shape;205;g396dbf19808_0_422"/>
            <p:cNvSpPr/>
            <p:nvPr/>
          </p:nvSpPr>
          <p:spPr>
            <a:xfrm>
              <a:off x="6568333" y="570593"/>
              <a:ext cx="299094" cy="213719"/>
            </a:xfrm>
            <a:custGeom>
              <a:avLst/>
              <a:gdLst/>
              <a:ahLst/>
              <a:cxnLst/>
              <a:rect l="l" t="t" r="r" b="b"/>
              <a:pathLst>
                <a:path w="7490" h="5352" extrusionOk="0">
                  <a:moveTo>
                    <a:pt x="3820" y="1"/>
                  </a:moveTo>
                  <a:cubicBezTo>
                    <a:pt x="1818" y="1"/>
                    <a:pt x="1" y="2242"/>
                    <a:pt x="1511" y="4044"/>
                  </a:cubicBezTo>
                  <a:cubicBezTo>
                    <a:pt x="2119" y="4804"/>
                    <a:pt x="3062" y="5321"/>
                    <a:pt x="4034" y="5351"/>
                  </a:cubicBezTo>
                  <a:cubicBezTo>
                    <a:pt x="4046" y="5352"/>
                    <a:pt x="4058" y="5352"/>
                    <a:pt x="4069" y="5352"/>
                  </a:cubicBezTo>
                  <a:cubicBezTo>
                    <a:pt x="7318" y="5352"/>
                    <a:pt x="7489" y="1123"/>
                    <a:pt x="4703" y="154"/>
                  </a:cubicBezTo>
                  <a:cubicBezTo>
                    <a:pt x="4411" y="49"/>
                    <a:pt x="4113" y="1"/>
                    <a:pt x="3820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6" name="Google Shape;206;g396dbf19808_0_422"/>
            <p:cNvSpPr/>
            <p:nvPr/>
          </p:nvSpPr>
          <p:spPr>
            <a:xfrm>
              <a:off x="6835003" y="927430"/>
              <a:ext cx="292545" cy="340105"/>
            </a:xfrm>
            <a:custGeom>
              <a:avLst/>
              <a:gdLst/>
              <a:ahLst/>
              <a:cxnLst/>
              <a:rect l="l" t="t" r="r" b="b"/>
              <a:pathLst>
                <a:path w="7326" h="8517" extrusionOk="0">
                  <a:moveTo>
                    <a:pt x="3115" y="0"/>
                  </a:moveTo>
                  <a:cubicBezTo>
                    <a:pt x="2916" y="0"/>
                    <a:pt x="2709" y="39"/>
                    <a:pt x="2493" y="124"/>
                  </a:cubicBezTo>
                  <a:cubicBezTo>
                    <a:pt x="1308" y="580"/>
                    <a:pt x="457" y="2251"/>
                    <a:pt x="244" y="3406"/>
                  </a:cubicBezTo>
                  <a:cubicBezTo>
                    <a:pt x="1" y="4926"/>
                    <a:pt x="578" y="6507"/>
                    <a:pt x="1733" y="7540"/>
                  </a:cubicBezTo>
                  <a:cubicBezTo>
                    <a:pt x="2424" y="8137"/>
                    <a:pt x="3389" y="8517"/>
                    <a:pt x="4306" y="8517"/>
                  </a:cubicBezTo>
                  <a:cubicBezTo>
                    <a:pt x="4882" y="8517"/>
                    <a:pt x="5440" y="8367"/>
                    <a:pt x="5897" y="8027"/>
                  </a:cubicBezTo>
                  <a:cubicBezTo>
                    <a:pt x="6870" y="7358"/>
                    <a:pt x="7326" y="6112"/>
                    <a:pt x="7174" y="4926"/>
                  </a:cubicBezTo>
                  <a:cubicBezTo>
                    <a:pt x="7052" y="3741"/>
                    <a:pt x="6414" y="2677"/>
                    <a:pt x="5654" y="1765"/>
                  </a:cubicBezTo>
                  <a:cubicBezTo>
                    <a:pt x="4943" y="978"/>
                    <a:pt x="4127" y="0"/>
                    <a:pt x="3115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7" name="Google Shape;207;g396dbf19808_0_422"/>
            <p:cNvSpPr/>
            <p:nvPr/>
          </p:nvSpPr>
          <p:spPr>
            <a:xfrm>
              <a:off x="7380001" y="770295"/>
              <a:ext cx="290110" cy="328325"/>
            </a:xfrm>
            <a:custGeom>
              <a:avLst/>
              <a:gdLst/>
              <a:ahLst/>
              <a:cxnLst/>
              <a:rect l="l" t="t" r="r" b="b"/>
              <a:pathLst>
                <a:path w="7265" h="8222" extrusionOk="0">
                  <a:moveTo>
                    <a:pt x="5174" y="0"/>
                  </a:moveTo>
                  <a:cubicBezTo>
                    <a:pt x="3654" y="0"/>
                    <a:pt x="1838" y="2034"/>
                    <a:pt x="1003" y="3147"/>
                  </a:cubicBezTo>
                  <a:cubicBezTo>
                    <a:pt x="395" y="3968"/>
                    <a:pt x="0" y="4940"/>
                    <a:pt x="91" y="5974"/>
                  </a:cubicBezTo>
                  <a:cubicBezTo>
                    <a:pt x="183" y="7007"/>
                    <a:pt x="882" y="7949"/>
                    <a:pt x="1854" y="8162"/>
                  </a:cubicBezTo>
                  <a:cubicBezTo>
                    <a:pt x="2021" y="8203"/>
                    <a:pt x="2187" y="8222"/>
                    <a:pt x="2352" y="8222"/>
                  </a:cubicBezTo>
                  <a:cubicBezTo>
                    <a:pt x="3419" y="8222"/>
                    <a:pt x="4430" y="7428"/>
                    <a:pt x="5168" y="6612"/>
                  </a:cubicBezTo>
                  <a:cubicBezTo>
                    <a:pt x="5867" y="5882"/>
                    <a:pt x="6475" y="5092"/>
                    <a:pt x="6839" y="4180"/>
                  </a:cubicBezTo>
                  <a:cubicBezTo>
                    <a:pt x="7204" y="3268"/>
                    <a:pt x="7265" y="2174"/>
                    <a:pt x="6839" y="1293"/>
                  </a:cubicBezTo>
                  <a:cubicBezTo>
                    <a:pt x="6399" y="358"/>
                    <a:pt x="5813" y="0"/>
                    <a:pt x="517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8" name="Google Shape;208;g396dbf19808_0_422"/>
            <p:cNvSpPr/>
            <p:nvPr/>
          </p:nvSpPr>
          <p:spPr>
            <a:xfrm>
              <a:off x="6382288" y="1359579"/>
              <a:ext cx="441254" cy="267228"/>
            </a:xfrm>
            <a:custGeom>
              <a:avLst/>
              <a:gdLst/>
              <a:ahLst/>
              <a:cxnLst/>
              <a:rect l="l" t="t" r="r" b="b"/>
              <a:pathLst>
                <a:path w="11050" h="6692" extrusionOk="0">
                  <a:moveTo>
                    <a:pt x="4447" y="1"/>
                  </a:moveTo>
                  <a:cubicBezTo>
                    <a:pt x="3970" y="1"/>
                    <a:pt x="3529" y="33"/>
                    <a:pt x="3161" y="92"/>
                  </a:cubicBezTo>
                  <a:cubicBezTo>
                    <a:pt x="1915" y="305"/>
                    <a:pt x="699" y="1065"/>
                    <a:pt x="243" y="2189"/>
                  </a:cubicBezTo>
                  <a:cubicBezTo>
                    <a:pt x="0" y="2767"/>
                    <a:pt x="0" y="3436"/>
                    <a:pt x="152" y="4044"/>
                  </a:cubicBezTo>
                  <a:cubicBezTo>
                    <a:pt x="486" y="5259"/>
                    <a:pt x="1641" y="6232"/>
                    <a:pt x="2857" y="6536"/>
                  </a:cubicBezTo>
                  <a:cubicBezTo>
                    <a:pt x="3249" y="6644"/>
                    <a:pt x="3654" y="6692"/>
                    <a:pt x="4062" y="6692"/>
                  </a:cubicBezTo>
                  <a:cubicBezTo>
                    <a:pt x="4922" y="6692"/>
                    <a:pt x="5802" y="6480"/>
                    <a:pt x="6626" y="6171"/>
                  </a:cubicBezTo>
                  <a:cubicBezTo>
                    <a:pt x="7569" y="5807"/>
                    <a:pt x="8480" y="5199"/>
                    <a:pt x="9058" y="4317"/>
                  </a:cubicBezTo>
                  <a:cubicBezTo>
                    <a:pt x="11049" y="1059"/>
                    <a:pt x="7166" y="1"/>
                    <a:pt x="444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09" name="Google Shape;209;g396dbf19808_0_422"/>
            <p:cNvSpPr/>
            <p:nvPr/>
          </p:nvSpPr>
          <p:spPr>
            <a:xfrm>
              <a:off x="6915946" y="1406819"/>
              <a:ext cx="237119" cy="196588"/>
            </a:xfrm>
            <a:custGeom>
              <a:avLst/>
              <a:gdLst/>
              <a:ahLst/>
              <a:cxnLst/>
              <a:rect l="l" t="t" r="r" b="b"/>
              <a:pathLst>
                <a:path w="5938" h="4923" extrusionOk="0">
                  <a:moveTo>
                    <a:pt x="3245" y="1"/>
                  </a:moveTo>
                  <a:cubicBezTo>
                    <a:pt x="1628" y="1"/>
                    <a:pt x="0" y="1582"/>
                    <a:pt x="861" y="3469"/>
                  </a:cubicBezTo>
                  <a:cubicBezTo>
                    <a:pt x="1239" y="4359"/>
                    <a:pt x="2237" y="4923"/>
                    <a:pt x="3209" y="4923"/>
                  </a:cubicBezTo>
                  <a:cubicBezTo>
                    <a:pt x="3565" y="4923"/>
                    <a:pt x="3918" y="4847"/>
                    <a:pt x="4235" y="4684"/>
                  </a:cubicBezTo>
                  <a:cubicBezTo>
                    <a:pt x="5451" y="4076"/>
                    <a:pt x="5937" y="2405"/>
                    <a:pt x="5299" y="1250"/>
                  </a:cubicBezTo>
                  <a:cubicBezTo>
                    <a:pt x="4804" y="369"/>
                    <a:pt x="4026" y="1"/>
                    <a:pt x="324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Pts val="1900"/>
                <a:buFont typeface="Arial"/>
                <a:buNone/>
              </a:pPr>
              <a:endParaRPr sz="19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210" name="Google Shape;210;g396dbf19808_0_422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t="13450" b="13450"/>
          <a:stretch/>
        </p:blipFill>
        <p:spPr>
          <a:xfrm>
            <a:off x="562125" y="538225"/>
            <a:ext cx="4921051" cy="5522749"/>
          </a:xfrm>
          <a:prstGeom prst="rect">
            <a:avLst/>
          </a:prstGeom>
          <a:noFill/>
          <a:ln>
            <a:noFill/>
          </a:ln>
        </p:spPr>
      </p:pic>
      <p:sp>
        <p:nvSpPr>
          <p:cNvPr id="211" name="Google Shape;211;g396dbf19808_0_422"/>
          <p:cNvSpPr txBox="1"/>
          <p:nvPr/>
        </p:nvSpPr>
        <p:spPr>
          <a:xfrm>
            <a:off x="8523975" y="5644900"/>
            <a:ext cx="37041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>
                <a:solidFill>
                  <a:schemeClr val="dk1"/>
                </a:solidFill>
                <a:latin typeface="Montserrat"/>
                <a:ea typeface="Montserrat"/>
                <a:cs typeface="Montserrat"/>
                <a:sym typeface="Montserrat"/>
              </a:rPr>
              <a:t>Name : Sadhana Kumari</a:t>
            </a:r>
            <a:endParaRPr sz="1900">
              <a:solidFill>
                <a:schemeClr val="dk1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7" name="Google Shape;217;p2"/>
          <p:cNvSpPr/>
          <p:nvPr/>
        </p:nvSpPr>
        <p:spPr>
          <a:xfrm>
            <a:off x="0" y="0"/>
            <a:ext cx="6741994" cy="6858000"/>
          </a:xfrm>
          <a:custGeom>
            <a:avLst/>
            <a:gdLst/>
            <a:ahLst/>
            <a:cxnLst/>
            <a:rect l="l" t="t" r="r" b="b"/>
            <a:pathLst>
              <a:path w="6568309" h="6858000" extrusionOk="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4901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8" name="Google Shape;218;p2"/>
          <p:cNvSpPr txBox="1">
            <a:spLocks noGrp="1"/>
          </p:cNvSpPr>
          <p:nvPr>
            <p:ph type="title"/>
          </p:nvPr>
        </p:nvSpPr>
        <p:spPr>
          <a:xfrm>
            <a:off x="268940" y="231228"/>
            <a:ext cx="6741994" cy="8736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Algerian"/>
              <a:buNone/>
            </a:pPr>
            <a:r>
              <a:rPr lang="en-US">
                <a:latin typeface="Algerian"/>
                <a:ea typeface="Algerian"/>
                <a:cs typeface="Algerian"/>
                <a:sym typeface="Algerian"/>
              </a:rPr>
              <a:t>NHS</a:t>
            </a:r>
            <a:r>
              <a:rPr lang="en-US"/>
              <a:t> – </a:t>
            </a:r>
            <a:r>
              <a:rPr lang="en-US">
                <a:solidFill>
                  <a:srgbClr val="1F5C99"/>
                </a:solidFill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History &amp; Challenges </a:t>
            </a:r>
            <a:endParaRPr/>
          </a:p>
        </p:txBody>
      </p:sp>
      <p:sp>
        <p:nvSpPr>
          <p:cNvPr id="219" name="Google Shape;219;p2"/>
          <p:cNvSpPr txBox="1">
            <a:spLocks noGrp="1"/>
          </p:cNvSpPr>
          <p:nvPr>
            <p:ph type="body" idx="1"/>
          </p:nvPr>
        </p:nvSpPr>
        <p:spPr>
          <a:xfrm>
            <a:off x="194100" y="1245450"/>
            <a:ext cx="6194100" cy="5078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228600" lvl="0" indent="-209550" algn="l" rtl="0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2000" b="1" u="sng">
                <a:latin typeface="Algerian"/>
                <a:ea typeface="Algerian"/>
                <a:cs typeface="Algerian"/>
                <a:sym typeface="Algerian"/>
              </a:rPr>
              <a:t>The National Health Service </a:t>
            </a:r>
            <a:r>
              <a:rPr lang="en-US" sz="2000" u="sng">
                <a:latin typeface="Algerian"/>
                <a:ea typeface="Algerian"/>
                <a:cs typeface="Algerian"/>
                <a:sym typeface="Algerian"/>
              </a:rPr>
              <a:t>(NHS</a:t>
            </a: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) in England is one of the world’s largest employers and depends on effective people management to deliver safe patient care. 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2000" b="1" u="sng">
                <a:latin typeface="Algerian"/>
                <a:ea typeface="Algerian"/>
                <a:cs typeface="Algerian"/>
                <a:sym typeface="Algerian"/>
              </a:rPr>
              <a:t>* Current workforce pressures </a:t>
            </a: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include:</a:t>
            </a:r>
            <a:endParaRPr/>
          </a:p>
          <a:p>
            <a:pPr marL="228600" lvl="0" indent="-2095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staffing gaps, </a:t>
            </a:r>
            <a:endParaRPr/>
          </a:p>
          <a:p>
            <a:pPr marL="228600" lvl="0" indent="-2095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sickness absence, </a:t>
            </a:r>
            <a:endParaRPr/>
          </a:p>
          <a:p>
            <a:pPr marL="228600" lvl="0" indent="-2095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wellbeing concerns,</a:t>
            </a:r>
            <a:endParaRPr/>
          </a:p>
          <a:p>
            <a:pPr marL="228600" lvl="0" indent="-2095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uneven staff experience.</a:t>
            </a:r>
            <a:endParaRPr/>
          </a:p>
          <a:p>
            <a:pPr marL="228600" lvl="0" indent="-2095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2000" b="1" u="sng">
                <a:latin typeface="Algerian"/>
                <a:ea typeface="Algerian"/>
                <a:cs typeface="Algerian"/>
                <a:sym typeface="Algerian"/>
              </a:rPr>
              <a:t>Training and development </a:t>
            </a: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can significantly improve the NHS: </a:t>
            </a:r>
            <a:endParaRPr/>
          </a:p>
          <a:p>
            <a:pPr marL="228600" lvl="0" indent="-2095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increases workforce productivity, </a:t>
            </a:r>
            <a:endParaRPr/>
          </a:p>
          <a:p>
            <a:pPr marL="228600" lvl="0" indent="-2095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strengthens leadership, </a:t>
            </a:r>
            <a:endParaRPr/>
          </a:p>
          <a:p>
            <a:pPr marL="228600" lvl="0" indent="-2095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improves retention, </a:t>
            </a:r>
            <a:endParaRPr/>
          </a:p>
          <a:p>
            <a:pPr marL="228600" lvl="0" indent="-20955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enables new models of care </a:t>
            </a:r>
            <a:endParaRPr/>
          </a:p>
          <a:p>
            <a:pPr marL="228600" lvl="0" indent="-209550" algn="l" rtl="0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chemeClr val="dk1"/>
              </a:buClr>
              <a:buSzPct val="100000"/>
              <a:buChar char="●"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supports cultural change..</a:t>
            </a:r>
            <a:endParaRPr/>
          </a:p>
        </p:txBody>
      </p:sp>
      <p:pic>
        <p:nvPicPr>
          <p:cNvPr id="220" name="Google Shape;220;p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388100" y="441433"/>
            <a:ext cx="5534960" cy="6022429"/>
          </a:xfrm>
          <a:prstGeom prst="rect">
            <a:avLst/>
          </a:prstGeom>
          <a:noFill/>
          <a:ln>
            <a:noFill/>
          </a:ln>
        </p:spPr>
      </p:pic>
      <p:sp>
        <p:nvSpPr>
          <p:cNvPr id="221" name="Google Shape;221;p2"/>
          <p:cNvSpPr txBox="1"/>
          <p:nvPr/>
        </p:nvSpPr>
        <p:spPr>
          <a:xfrm>
            <a:off x="8863650" y="566100"/>
            <a:ext cx="33642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 dirty="0">
                <a:solidFill>
                  <a:srgbClr val="212121"/>
                </a:solidFill>
                <a:latin typeface="Montserrat"/>
                <a:ea typeface="Montserrat"/>
                <a:cs typeface="Montserrat"/>
                <a:sym typeface="Montserrat"/>
              </a:rPr>
              <a:t>Name : Georgiana Chirita</a:t>
            </a:r>
            <a:endParaRPr sz="2800"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7" name="Google Shape;227;p3"/>
          <p:cNvSpPr/>
          <p:nvPr/>
        </p:nvSpPr>
        <p:spPr>
          <a:xfrm>
            <a:off x="0" y="0"/>
            <a:ext cx="6741994" cy="6858000"/>
          </a:xfrm>
          <a:custGeom>
            <a:avLst/>
            <a:gdLst/>
            <a:ahLst/>
            <a:cxnLst/>
            <a:rect l="l" t="t" r="r" b="b"/>
            <a:pathLst>
              <a:path w="6568309" h="6858000" extrusionOk="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4901"/>
            </a:srgbClr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8" name="Google Shape;228;p3"/>
          <p:cNvSpPr txBox="1">
            <a:spLocks noGrp="1"/>
          </p:cNvSpPr>
          <p:nvPr>
            <p:ph type="title"/>
          </p:nvPr>
        </p:nvSpPr>
        <p:spPr>
          <a:xfrm>
            <a:off x="177800" y="317500"/>
            <a:ext cx="6129070" cy="1460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100"/>
              <a:buFont typeface="Algerian"/>
              <a:buNone/>
            </a:pPr>
            <a:r>
              <a:rPr lang="en-US" sz="4100">
                <a:latin typeface="Algerian"/>
                <a:ea typeface="Algerian"/>
                <a:cs typeface="Algerian"/>
                <a:sym typeface="Algerian"/>
              </a:rPr>
              <a:t>NHS</a:t>
            </a:r>
            <a:r>
              <a:rPr lang="en-US" sz="4100"/>
              <a:t> – </a:t>
            </a:r>
            <a:r>
              <a:rPr lang="en-US" sz="4100">
                <a:solidFill>
                  <a:srgbClr val="1F5C99"/>
                </a:solidFill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Root Causes of System Challenges </a:t>
            </a:r>
            <a:endParaRPr/>
          </a:p>
        </p:txBody>
      </p:sp>
      <p:sp>
        <p:nvSpPr>
          <p:cNvPr id="229" name="Google Shape;229;p3"/>
          <p:cNvSpPr txBox="1">
            <a:spLocks noGrp="1"/>
          </p:cNvSpPr>
          <p:nvPr>
            <p:ph type="body" idx="1"/>
          </p:nvPr>
        </p:nvSpPr>
        <p:spPr>
          <a:xfrm>
            <a:off x="316875" y="1663700"/>
            <a:ext cx="5505900" cy="4611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1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</a:pPr>
            <a:endParaRPr sz="140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lgerian"/>
                <a:ea typeface="Algerian"/>
                <a:cs typeface="Algerian"/>
                <a:sym typeface="Algerian"/>
              </a:rPr>
              <a:t>1. </a:t>
            </a:r>
            <a:r>
              <a:rPr lang="en-US" sz="2000" b="1" u="sng">
                <a:latin typeface="Algerian"/>
                <a:ea typeface="Algerian"/>
                <a:cs typeface="Algerian"/>
                <a:sym typeface="Algerian"/>
              </a:rPr>
              <a:t>Policy:  </a:t>
            </a: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- Underinvestment (capital &amp; workforce)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	  -  Weak social care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 	  -  Limited prevention focus</a:t>
            </a:r>
            <a:b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</a:br>
            <a:endParaRPr sz="2000">
              <a:latin typeface="Jacques Francois Shadow"/>
              <a:ea typeface="Jacques Francois Shadow"/>
              <a:cs typeface="Jacques Francois Shadow"/>
              <a:sym typeface="Jacques Francois Shadow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lgerian"/>
                <a:ea typeface="Algerian"/>
                <a:cs typeface="Algerian"/>
                <a:sym typeface="Algerian"/>
              </a:rPr>
              <a:t>2. </a:t>
            </a:r>
            <a:r>
              <a:rPr lang="en-US" sz="2000" b="1" u="sng">
                <a:latin typeface="Algerian"/>
                <a:ea typeface="Algerian"/>
                <a:cs typeface="Algerian"/>
                <a:sym typeface="Algerian"/>
              </a:rPr>
              <a:t>Structure</a:t>
            </a:r>
            <a:r>
              <a:rPr lang="en-US" sz="2000">
                <a:latin typeface="Algerian"/>
                <a:ea typeface="Algerian"/>
                <a:cs typeface="Algerian"/>
                <a:sym typeface="Algerian"/>
              </a:rPr>
              <a:t>:  </a:t>
            </a: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- Capacity constraints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 	     -  Fragmentation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   	     -  Hospital-centric model</a:t>
            </a:r>
            <a:b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</a:br>
            <a:endParaRPr sz="2000">
              <a:latin typeface="Jacques Francois Shadow"/>
              <a:ea typeface="Jacques Francois Shadow"/>
              <a:cs typeface="Jacques Francois Shadow"/>
              <a:sym typeface="Jacques Francois Shadow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Algerian"/>
                <a:ea typeface="Algerian"/>
                <a:cs typeface="Algerian"/>
                <a:sym typeface="Algerian"/>
              </a:rPr>
              <a:t>3. </a:t>
            </a:r>
            <a:r>
              <a:rPr lang="en-US" sz="2000" b="1" u="sng">
                <a:latin typeface="Algerian"/>
                <a:ea typeface="Algerian"/>
                <a:cs typeface="Algerian"/>
                <a:sym typeface="Algerian"/>
              </a:rPr>
              <a:t>Leadership &amp; Culture</a:t>
            </a:r>
            <a:r>
              <a:rPr lang="en-US" sz="2000">
                <a:latin typeface="Algerian"/>
                <a:ea typeface="Algerian"/>
                <a:cs typeface="Algerian"/>
                <a:sym typeface="Algerian"/>
              </a:rPr>
              <a:t>: </a:t>
            </a: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-  Short-term focus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		          -   Leadership instability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chemeClr val="dk1"/>
              </a:buClr>
              <a:buSzPts val="2000"/>
              <a:buNone/>
            </a:pPr>
            <a:r>
              <a:rPr lang="en-US" sz="2000">
                <a:latin typeface="Jacques Francois Shadow"/>
                <a:ea typeface="Jacques Francois Shadow"/>
                <a:cs typeface="Jacques Francois Shadow"/>
                <a:sym typeface="Jacques Francois Shadow"/>
              </a:rPr>
              <a:t>		           -  Burnout &amp; firefighting culture</a:t>
            </a:r>
            <a:endParaRPr sz="2000">
              <a:latin typeface="Jacques Francois Shadow"/>
              <a:ea typeface="Jacques Francois Shadow"/>
              <a:cs typeface="Jacques Francois Shadow"/>
              <a:sym typeface="Jacques Francois Shadow"/>
            </a:endParaRPr>
          </a:p>
        </p:txBody>
      </p:sp>
      <p:pic>
        <p:nvPicPr>
          <p:cNvPr id="230" name="Google Shape;230;p3"/>
          <p:cNvPicPr preferRelativeResize="0"/>
          <p:nvPr/>
        </p:nvPicPr>
        <p:blipFill rotWithShape="1">
          <a:blip r:embed="rId3">
            <a:alphaModFix/>
          </a:blip>
          <a:srcRect b="12169"/>
          <a:stretch/>
        </p:blipFill>
        <p:spPr>
          <a:xfrm>
            <a:off x="7076615" y="317500"/>
            <a:ext cx="4994520" cy="5791201"/>
          </a:xfrm>
          <a:prstGeom prst="rect">
            <a:avLst/>
          </a:prstGeom>
          <a:noFill/>
          <a:ln>
            <a:noFill/>
          </a:ln>
        </p:spPr>
      </p:pic>
      <p:sp>
        <p:nvSpPr>
          <p:cNvPr id="231" name="Google Shape;231;p3"/>
          <p:cNvSpPr txBox="1"/>
          <p:nvPr/>
        </p:nvSpPr>
        <p:spPr>
          <a:xfrm>
            <a:off x="9979675" y="533750"/>
            <a:ext cx="2248200" cy="646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>
                <a:solidFill>
                  <a:srgbClr val="212121"/>
                </a:solidFill>
                <a:latin typeface="Montserrat"/>
                <a:ea typeface="Montserrat"/>
                <a:cs typeface="Montserrat"/>
                <a:sym typeface="Montserrat"/>
              </a:rPr>
              <a:t>Name : Georgiana Chirita</a:t>
            </a:r>
            <a:endParaRPr sz="2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4"/>
          <p:cNvSpPr txBox="1">
            <a:spLocks noGrp="1"/>
          </p:cNvSpPr>
          <p:nvPr>
            <p:ph type="title"/>
          </p:nvPr>
        </p:nvSpPr>
        <p:spPr>
          <a:xfrm>
            <a:off x="119504" y="3710613"/>
            <a:ext cx="4104477" cy="27327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600"/>
              <a:buFont typeface="Play"/>
              <a:buNone/>
            </a:pPr>
            <a:r>
              <a:rPr lang="en-US" sz="3600" b="1">
                <a:solidFill>
                  <a:srgbClr val="1F5C99"/>
                </a:solidFill>
              </a:rPr>
              <a:t>1. </a:t>
            </a:r>
            <a:r>
              <a:rPr lang="en-US" sz="3600" b="1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Policy (Primary Driver</a:t>
            </a:r>
            <a:r>
              <a:rPr lang="en-US" sz="3600" b="1">
                <a:solidFill>
                  <a:srgbClr val="1F5C99"/>
                </a:solidFill>
              </a:rPr>
              <a:t>)</a:t>
            </a:r>
            <a:br>
              <a:rPr lang="en-US" sz="3600" b="1">
                <a:solidFill>
                  <a:srgbClr val="1F5C99"/>
                </a:solidFill>
              </a:rPr>
            </a:br>
            <a:endParaRPr sz="3600">
              <a:solidFill>
                <a:srgbClr val="1F5C99"/>
              </a:solidFill>
            </a:endParaRPr>
          </a:p>
        </p:txBody>
      </p:sp>
      <p:pic>
        <p:nvPicPr>
          <p:cNvPr id="237" name="Google Shape;237;p4"/>
          <p:cNvPicPr preferRelativeResize="0"/>
          <p:nvPr/>
        </p:nvPicPr>
        <p:blipFill rotWithShape="1">
          <a:blip r:embed="rId3">
            <a:alphaModFix/>
          </a:blip>
          <a:srcRect t="15790" b="15040"/>
          <a:stretch/>
        </p:blipFill>
        <p:spPr>
          <a:xfrm>
            <a:off x="20" y="-21109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 extrusionOk="0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ln>
            <a:noFill/>
          </a:ln>
        </p:spPr>
      </p:pic>
      <p:grpSp>
        <p:nvGrpSpPr>
          <p:cNvPr id="238" name="Google Shape;238;p4"/>
          <p:cNvGrpSpPr/>
          <p:nvPr/>
        </p:nvGrpSpPr>
        <p:grpSpPr>
          <a:xfrm>
            <a:off x="4223982" y="3752850"/>
            <a:ext cx="7485413" cy="2452686"/>
            <a:chOff x="0" y="0"/>
            <a:chExt cx="7485413" cy="2452686"/>
          </a:xfrm>
        </p:grpSpPr>
        <p:cxnSp>
          <p:nvCxnSpPr>
            <p:cNvPr id="239" name="Google Shape;239;p4"/>
            <p:cNvCxnSpPr/>
            <p:nvPr/>
          </p:nvCxnSpPr>
          <p:spPr>
            <a:xfrm>
              <a:off x="0" y="0"/>
              <a:ext cx="7485413" cy="0"/>
            </a:xfrm>
            <a:prstGeom prst="straightConnector1">
              <a:avLst/>
            </a:prstGeom>
            <a:solidFill>
              <a:srgbClr val="A02891"/>
            </a:solidFill>
            <a:ln w="19050" cap="flat" cmpd="sng">
              <a:solidFill>
                <a:srgbClr val="A02891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  <p:sp>
          <p:nvSpPr>
            <p:cNvPr id="240" name="Google Shape;240;p4"/>
            <p:cNvSpPr/>
            <p:nvPr/>
          </p:nvSpPr>
          <p:spPr>
            <a:xfrm>
              <a:off x="0" y="0"/>
              <a:ext cx="7485413" cy="61317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" name="Google Shape;241;p4"/>
            <p:cNvSpPr txBox="1"/>
            <p:nvPr/>
          </p:nvSpPr>
          <p:spPr>
            <a:xfrm>
              <a:off x="0" y="0"/>
              <a:ext cx="7485413" cy="61317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6675" tIns="106675" rIns="106675" bIns="106675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800"/>
                <a:buFont typeface="Arial"/>
                <a:buNone/>
              </a:pPr>
              <a:r>
                <a:rPr lang="en-US" sz="28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Underinvestment in capital &amp; infrastructure</a:t>
              </a:r>
              <a:endPara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242" name="Google Shape;242;p4"/>
            <p:cNvCxnSpPr/>
            <p:nvPr/>
          </p:nvCxnSpPr>
          <p:spPr>
            <a:xfrm>
              <a:off x="0" y="613171"/>
              <a:ext cx="7485413" cy="0"/>
            </a:xfrm>
            <a:prstGeom prst="straightConnector1">
              <a:avLst/>
            </a:prstGeom>
            <a:solidFill>
              <a:srgbClr val="2A2CA1"/>
            </a:solidFill>
            <a:ln w="19050" cap="flat" cmpd="sng">
              <a:solidFill>
                <a:srgbClr val="2A2CA1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  <p:sp>
          <p:nvSpPr>
            <p:cNvPr id="243" name="Google Shape;243;p4"/>
            <p:cNvSpPr/>
            <p:nvPr/>
          </p:nvSpPr>
          <p:spPr>
            <a:xfrm>
              <a:off x="0" y="613171"/>
              <a:ext cx="7485413" cy="61317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4" name="Google Shape;244;p4"/>
            <p:cNvSpPr txBox="1"/>
            <p:nvPr/>
          </p:nvSpPr>
          <p:spPr>
            <a:xfrm>
              <a:off x="0" y="613171"/>
              <a:ext cx="7485413" cy="61317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6675" tIns="106675" rIns="106675" bIns="106675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800"/>
                <a:buFont typeface="Arial"/>
                <a:buNone/>
              </a:pPr>
              <a:r>
                <a:rPr lang="en-US" sz="28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Delayed workforce planning</a:t>
              </a:r>
              <a:endPara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245" name="Google Shape;245;p4"/>
            <p:cNvCxnSpPr/>
            <p:nvPr/>
          </p:nvCxnSpPr>
          <p:spPr>
            <a:xfrm>
              <a:off x="0" y="1226343"/>
              <a:ext cx="7485413" cy="0"/>
            </a:xfrm>
            <a:prstGeom prst="straightConnector1">
              <a:avLst/>
            </a:prstGeom>
            <a:solidFill>
              <a:srgbClr val="2BA492"/>
            </a:solidFill>
            <a:ln w="19050" cap="flat" cmpd="sng">
              <a:solidFill>
                <a:srgbClr val="2BA492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  <p:sp>
          <p:nvSpPr>
            <p:cNvPr id="246" name="Google Shape;246;p4"/>
            <p:cNvSpPr/>
            <p:nvPr/>
          </p:nvSpPr>
          <p:spPr>
            <a:xfrm>
              <a:off x="0" y="1226343"/>
              <a:ext cx="7485413" cy="61317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7" name="Google Shape;247;p4"/>
            <p:cNvSpPr txBox="1"/>
            <p:nvPr/>
          </p:nvSpPr>
          <p:spPr>
            <a:xfrm>
              <a:off x="0" y="1226343"/>
              <a:ext cx="7485413" cy="61317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6675" tIns="106675" rIns="106675" bIns="106675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800"/>
                <a:buFont typeface="Arial"/>
                <a:buNone/>
              </a:pPr>
              <a:r>
                <a:rPr lang="en-US" sz="28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Weak social care system</a:t>
              </a:r>
              <a:endPara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cxnSp>
          <p:nvCxnSpPr>
            <p:cNvPr id="248" name="Google Shape;248;p4"/>
            <p:cNvCxnSpPr/>
            <p:nvPr/>
          </p:nvCxnSpPr>
          <p:spPr>
            <a:xfrm>
              <a:off x="0" y="1839515"/>
              <a:ext cx="7485413" cy="0"/>
            </a:xfrm>
            <a:prstGeom prst="straightConnector1">
              <a:avLst/>
            </a:prstGeom>
            <a:solidFill>
              <a:srgbClr val="4CA62C"/>
            </a:solidFill>
            <a:ln w="19050" cap="flat" cmpd="sng">
              <a:solidFill>
                <a:srgbClr val="4CA62C"/>
              </a:solidFill>
              <a:prstDash val="solid"/>
              <a:miter lim="800000"/>
              <a:headEnd type="none" w="sm" len="sm"/>
              <a:tailEnd type="none" w="sm" len="sm"/>
            </a:ln>
          </p:spPr>
        </p:cxnSp>
        <p:sp>
          <p:nvSpPr>
            <p:cNvPr id="249" name="Google Shape;249;p4"/>
            <p:cNvSpPr/>
            <p:nvPr/>
          </p:nvSpPr>
          <p:spPr>
            <a:xfrm>
              <a:off x="0" y="1839515"/>
              <a:ext cx="7485413" cy="61317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0" name="Google Shape;250;p4"/>
            <p:cNvSpPr txBox="1"/>
            <p:nvPr/>
          </p:nvSpPr>
          <p:spPr>
            <a:xfrm>
              <a:off x="0" y="1839515"/>
              <a:ext cx="7485413" cy="61317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06675" tIns="106675" rIns="106675" bIns="106675" anchor="t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800"/>
                <a:buFont typeface="Arial"/>
                <a:buNone/>
              </a:pPr>
              <a:r>
                <a:rPr lang="en-US" sz="28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Reduced focus on prevention</a:t>
              </a:r>
              <a:endPara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251" name="Google Shape;251;p4"/>
          <p:cNvSpPr txBox="1"/>
          <p:nvPr/>
        </p:nvSpPr>
        <p:spPr>
          <a:xfrm>
            <a:off x="119500" y="129400"/>
            <a:ext cx="26787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>
                <a:solidFill>
                  <a:srgbClr val="212121"/>
                </a:solidFill>
                <a:latin typeface="Montserrat"/>
                <a:ea typeface="Montserrat"/>
                <a:cs typeface="Montserrat"/>
                <a:sym typeface="Montserrat"/>
              </a:rPr>
              <a:t>Name : Georgiana Chirita</a:t>
            </a:r>
            <a:endParaRPr sz="2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5"/>
          <p:cNvSpPr txBox="1">
            <a:spLocks noGrp="1"/>
          </p:cNvSpPr>
          <p:nvPr>
            <p:ph type="title"/>
          </p:nvPr>
        </p:nvSpPr>
        <p:spPr>
          <a:xfrm>
            <a:off x="233916" y="2052083"/>
            <a:ext cx="5156791" cy="241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lang="en-US"/>
              <a:t>   </a:t>
            </a:r>
            <a:r>
              <a:rPr lang="en-US">
                <a:solidFill>
                  <a:srgbClr val="1F5C99"/>
                </a:solidFill>
              </a:rPr>
              <a:t>2</a:t>
            </a:r>
            <a:r>
              <a:rPr lang="en-US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. Structural Constraints</a:t>
            </a:r>
            <a:endParaRPr>
              <a:solidFill>
                <a:srgbClr val="1F5C99"/>
              </a:solidFill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257" name="Google Shape;257;p5"/>
          <p:cNvSpPr txBox="1">
            <a:spLocks noGrp="1"/>
          </p:cNvSpPr>
          <p:nvPr>
            <p:ph type="body" idx="1"/>
          </p:nvPr>
        </p:nvSpPr>
        <p:spPr>
          <a:xfrm>
            <a:off x="1161700" y="1437500"/>
            <a:ext cx="10515600" cy="486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228600" lvl="0" indent="-508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508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grpSp>
        <p:nvGrpSpPr>
          <p:cNvPr id="258" name="Google Shape;258;p5"/>
          <p:cNvGrpSpPr/>
          <p:nvPr/>
        </p:nvGrpSpPr>
        <p:grpSpPr>
          <a:xfrm>
            <a:off x="3389089" y="2233618"/>
            <a:ext cx="8412203" cy="3942562"/>
            <a:chOff x="156791" y="781"/>
            <a:chExt cx="8412203" cy="3942562"/>
          </a:xfrm>
        </p:grpSpPr>
        <p:sp>
          <p:nvSpPr>
            <p:cNvPr id="259" name="Google Shape;259;p5"/>
            <p:cNvSpPr/>
            <p:nvPr/>
          </p:nvSpPr>
          <p:spPr>
            <a:xfrm>
              <a:off x="4231452" y="1503147"/>
              <a:ext cx="2891694" cy="688091"/>
            </a:xfrm>
            <a:custGeom>
              <a:avLst/>
              <a:gdLst/>
              <a:ahLst/>
              <a:cxnLst/>
              <a:rect l="l" t="t" r="r" b="b"/>
              <a:pathLst>
                <a:path w="120000" h="120000" extrusionOk="0">
                  <a:moveTo>
                    <a:pt x="0" y="0"/>
                  </a:moveTo>
                  <a:lnTo>
                    <a:pt x="0" y="81777"/>
                  </a:lnTo>
                  <a:lnTo>
                    <a:pt x="120000" y="81777"/>
                  </a:lnTo>
                  <a:lnTo>
                    <a:pt x="120000" y="120000"/>
                  </a:lnTo>
                </a:path>
              </a:pathLst>
            </a:custGeom>
            <a:noFill/>
            <a:ln w="19050" cap="flat" cmpd="sng">
              <a:solidFill>
                <a:srgbClr val="0D4C67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0" name="Google Shape;260;p5"/>
            <p:cNvSpPr/>
            <p:nvPr/>
          </p:nvSpPr>
          <p:spPr>
            <a:xfrm>
              <a:off x="4185732" y="1503147"/>
              <a:ext cx="91440" cy="688091"/>
            </a:xfrm>
            <a:custGeom>
              <a:avLst/>
              <a:gdLst/>
              <a:ahLst/>
              <a:cxnLst/>
              <a:rect l="l" t="t" r="r" b="b"/>
              <a:pathLst>
                <a:path w="120000" h="120000" extrusionOk="0">
                  <a:moveTo>
                    <a:pt x="60000" y="0"/>
                  </a:moveTo>
                  <a:lnTo>
                    <a:pt x="60000" y="120000"/>
                  </a:lnTo>
                </a:path>
              </a:pathLst>
            </a:custGeom>
            <a:noFill/>
            <a:ln w="19050" cap="flat" cmpd="sng">
              <a:solidFill>
                <a:srgbClr val="0D4C67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1" name="Google Shape;261;p5"/>
            <p:cNvSpPr/>
            <p:nvPr/>
          </p:nvSpPr>
          <p:spPr>
            <a:xfrm>
              <a:off x="1339757" y="1503147"/>
              <a:ext cx="2891694" cy="688091"/>
            </a:xfrm>
            <a:custGeom>
              <a:avLst/>
              <a:gdLst/>
              <a:ahLst/>
              <a:cxnLst/>
              <a:rect l="l" t="t" r="r" b="b"/>
              <a:pathLst>
                <a:path w="120000" h="120000" extrusionOk="0">
                  <a:moveTo>
                    <a:pt x="120000" y="0"/>
                  </a:moveTo>
                  <a:lnTo>
                    <a:pt x="120000" y="81777"/>
                  </a:lnTo>
                  <a:lnTo>
                    <a:pt x="0" y="81777"/>
                  </a:lnTo>
                  <a:lnTo>
                    <a:pt x="0" y="120000"/>
                  </a:lnTo>
                </a:path>
              </a:pathLst>
            </a:custGeom>
            <a:noFill/>
            <a:ln w="19050" cap="flat" cmpd="sng">
              <a:solidFill>
                <a:srgbClr val="0D4C67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2" name="Google Shape;262;p5"/>
            <p:cNvSpPr/>
            <p:nvPr/>
          </p:nvSpPr>
          <p:spPr>
            <a:xfrm>
              <a:off x="3048486" y="781"/>
              <a:ext cx="2365932" cy="1502366"/>
            </a:xfrm>
            <a:prstGeom prst="roundRect">
              <a:avLst>
                <a:gd name="adj" fmla="val 10000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3" name="Google Shape;263;p5"/>
            <p:cNvSpPr/>
            <p:nvPr/>
          </p:nvSpPr>
          <p:spPr>
            <a:xfrm>
              <a:off x="3311367" y="250518"/>
              <a:ext cx="2365932" cy="1502366"/>
            </a:xfrm>
            <a:prstGeom prst="roundRect">
              <a:avLst>
                <a:gd name="adj" fmla="val 10000"/>
              </a:avLst>
            </a:prstGeom>
            <a:solidFill>
              <a:schemeClr val="lt1">
                <a:alpha val="90196"/>
              </a:schemeClr>
            </a:solidFill>
            <a:ln w="19050" cap="flat" cmpd="sng">
              <a:solidFill>
                <a:srgbClr val="12608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4" name="Google Shape;264;p5"/>
            <p:cNvSpPr txBox="1"/>
            <p:nvPr/>
          </p:nvSpPr>
          <p:spPr>
            <a:xfrm>
              <a:off x="3355370" y="294521"/>
              <a:ext cx="2277926" cy="141436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7625" tIns="87625" rIns="87625" bIns="876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300"/>
                <a:buFont typeface="Arial"/>
                <a:buNone/>
              </a:pPr>
              <a:r>
                <a:rPr lang="en-US" sz="23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*Limited system capacity (“always full”)</a:t>
              </a:r>
              <a:endParaRPr/>
            </a:p>
          </p:txBody>
        </p:sp>
        <p:sp>
          <p:nvSpPr>
            <p:cNvPr id="265" name="Google Shape;265;p5"/>
            <p:cNvSpPr/>
            <p:nvPr/>
          </p:nvSpPr>
          <p:spPr>
            <a:xfrm>
              <a:off x="156791" y="2191239"/>
              <a:ext cx="2365932" cy="1502366"/>
            </a:xfrm>
            <a:prstGeom prst="roundRect">
              <a:avLst>
                <a:gd name="adj" fmla="val 10000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6" name="Google Shape;266;p5"/>
            <p:cNvSpPr/>
            <p:nvPr/>
          </p:nvSpPr>
          <p:spPr>
            <a:xfrm>
              <a:off x="419672" y="2440977"/>
              <a:ext cx="2365932" cy="1502366"/>
            </a:xfrm>
            <a:prstGeom prst="roundRect">
              <a:avLst>
                <a:gd name="adj" fmla="val 10000"/>
              </a:avLst>
            </a:prstGeom>
            <a:solidFill>
              <a:schemeClr val="lt1">
                <a:alpha val="90196"/>
              </a:schemeClr>
            </a:solidFill>
            <a:ln w="19050" cap="flat" cmpd="sng">
              <a:solidFill>
                <a:srgbClr val="12608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7" name="Google Shape;267;p5"/>
            <p:cNvSpPr txBox="1"/>
            <p:nvPr/>
          </p:nvSpPr>
          <p:spPr>
            <a:xfrm>
              <a:off x="463675" y="2484980"/>
              <a:ext cx="2277926" cy="141436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7625" tIns="87625" rIns="87625" bIns="876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300"/>
                <a:buFont typeface="Arial"/>
                <a:buNone/>
              </a:pPr>
              <a:r>
                <a:rPr lang="en-US" sz="23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Fragmented services ( health vs social care )</a:t>
              </a:r>
              <a:endParaRPr/>
            </a:p>
          </p:txBody>
        </p:sp>
        <p:sp>
          <p:nvSpPr>
            <p:cNvPr id="268" name="Google Shape;268;p5"/>
            <p:cNvSpPr/>
            <p:nvPr/>
          </p:nvSpPr>
          <p:spPr>
            <a:xfrm>
              <a:off x="3048486" y="2191239"/>
              <a:ext cx="2365932" cy="1502366"/>
            </a:xfrm>
            <a:prstGeom prst="roundRect">
              <a:avLst>
                <a:gd name="adj" fmla="val 10000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9" name="Google Shape;269;p5"/>
            <p:cNvSpPr/>
            <p:nvPr/>
          </p:nvSpPr>
          <p:spPr>
            <a:xfrm>
              <a:off x="3311367" y="2440977"/>
              <a:ext cx="2365932" cy="1502366"/>
            </a:xfrm>
            <a:prstGeom prst="roundRect">
              <a:avLst>
                <a:gd name="adj" fmla="val 10000"/>
              </a:avLst>
            </a:prstGeom>
            <a:solidFill>
              <a:schemeClr val="lt1">
                <a:alpha val="90196"/>
              </a:schemeClr>
            </a:solidFill>
            <a:ln w="19050" cap="flat" cmpd="sng">
              <a:solidFill>
                <a:srgbClr val="12608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0" name="Google Shape;270;p5"/>
            <p:cNvSpPr txBox="1"/>
            <p:nvPr/>
          </p:nvSpPr>
          <p:spPr>
            <a:xfrm>
              <a:off x="3355370" y="2484980"/>
              <a:ext cx="2277926" cy="141436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7625" tIns="87625" rIns="87625" bIns="876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300"/>
                <a:buFont typeface="Arial"/>
                <a:buNone/>
              </a:pPr>
              <a:r>
                <a:rPr lang="en-US" sz="23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Hospital-centric care model.</a:t>
              </a:r>
              <a:endParaRPr/>
            </a:p>
          </p:txBody>
        </p:sp>
        <p:sp>
          <p:nvSpPr>
            <p:cNvPr id="271" name="Google Shape;271;p5"/>
            <p:cNvSpPr/>
            <p:nvPr/>
          </p:nvSpPr>
          <p:spPr>
            <a:xfrm>
              <a:off x="5940181" y="2191239"/>
              <a:ext cx="2365932" cy="1502366"/>
            </a:xfrm>
            <a:prstGeom prst="roundRect">
              <a:avLst>
                <a:gd name="adj" fmla="val 10000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2" name="Google Shape;272;p5"/>
            <p:cNvSpPr/>
            <p:nvPr/>
          </p:nvSpPr>
          <p:spPr>
            <a:xfrm>
              <a:off x="6203062" y="2440977"/>
              <a:ext cx="2365932" cy="1502366"/>
            </a:xfrm>
            <a:prstGeom prst="roundRect">
              <a:avLst>
                <a:gd name="adj" fmla="val 10000"/>
              </a:avLst>
            </a:prstGeom>
            <a:solidFill>
              <a:schemeClr val="lt1">
                <a:alpha val="90196"/>
              </a:schemeClr>
            </a:solidFill>
            <a:ln w="19050" cap="flat" cmpd="sng">
              <a:solidFill>
                <a:srgbClr val="126082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3" name="Google Shape;273;p5"/>
            <p:cNvSpPr txBox="1"/>
            <p:nvPr/>
          </p:nvSpPr>
          <p:spPr>
            <a:xfrm>
              <a:off x="6247065" y="2484980"/>
              <a:ext cx="2277926" cy="141436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7625" tIns="87625" rIns="87625" bIns="87625" anchor="ctr" anchorCtr="0">
              <a:noAutofit/>
            </a:bodyPr>
            <a:lstStyle/>
            <a:p>
              <a:pPr marL="0" marR="0" lvl="0" indent="0" algn="ctr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2300"/>
                <a:buFont typeface="Arial"/>
                <a:buNone/>
              </a:pPr>
              <a:r>
                <a:rPr lang="en-US" sz="23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Outdated estates &amp; digital systems </a:t>
              </a:r>
              <a:endParaRPr/>
            </a:p>
          </p:txBody>
        </p:sp>
      </p:grpSp>
      <p:pic>
        <p:nvPicPr>
          <p:cNvPr id="274" name="Google Shape;274;p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6376" cy="2233625"/>
          </a:xfrm>
          <a:prstGeom prst="rect">
            <a:avLst/>
          </a:prstGeom>
          <a:noFill/>
          <a:ln>
            <a:noFill/>
          </a:ln>
        </p:spPr>
      </p:pic>
      <p:sp>
        <p:nvSpPr>
          <p:cNvPr id="275" name="Google Shape;275;p5"/>
          <p:cNvSpPr txBox="1"/>
          <p:nvPr/>
        </p:nvSpPr>
        <p:spPr>
          <a:xfrm>
            <a:off x="113225" y="97050"/>
            <a:ext cx="27012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>
                <a:solidFill>
                  <a:srgbClr val="212121"/>
                </a:solidFill>
                <a:latin typeface="Montserrat"/>
                <a:ea typeface="Montserrat"/>
                <a:cs typeface="Montserrat"/>
                <a:sym typeface="Montserrat"/>
              </a:rPr>
              <a:t>Name : Georgiana Chirita</a:t>
            </a:r>
            <a:endParaRPr sz="2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6"/>
          <p:cNvSpPr/>
          <p:nvPr/>
        </p:nvSpPr>
        <p:spPr>
          <a:xfrm>
            <a:off x="0" y="14514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1" name="Google Shape;281;p6"/>
          <p:cNvSpPr txBox="1">
            <a:spLocks noGrp="1"/>
          </p:cNvSpPr>
          <p:nvPr>
            <p:ph type="title"/>
          </p:nvPr>
        </p:nvSpPr>
        <p:spPr>
          <a:xfrm>
            <a:off x="6415899" y="230940"/>
            <a:ext cx="5439403" cy="13320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3. Leadership &amp; Culture (Amplifiers)</a:t>
            </a:r>
            <a:endParaRPr sz="3000">
              <a:solidFill>
                <a:srgbClr val="1F5C99"/>
              </a:solidFill>
              <a:latin typeface="Algerian"/>
              <a:ea typeface="Algerian"/>
              <a:cs typeface="Algerian"/>
              <a:sym typeface="Algerian"/>
            </a:endParaRPr>
          </a:p>
        </p:txBody>
      </p:sp>
      <p:pic>
        <p:nvPicPr>
          <p:cNvPr id="282" name="Google Shape;282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06326" y="1998920"/>
            <a:ext cx="5858539" cy="4844849"/>
          </a:xfrm>
          <a:prstGeom prst="rect">
            <a:avLst/>
          </a:prstGeom>
          <a:noFill/>
          <a:ln>
            <a:noFill/>
          </a:ln>
        </p:spPr>
      </p:pic>
      <p:sp>
        <p:nvSpPr>
          <p:cNvPr id="283" name="Google Shape;283;p6"/>
          <p:cNvSpPr/>
          <p:nvPr/>
        </p:nvSpPr>
        <p:spPr>
          <a:xfrm>
            <a:off x="977900" y="3422961"/>
            <a:ext cx="184731" cy="7232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284" name="Google Shape;284;p6"/>
          <p:cNvGrpSpPr/>
          <p:nvPr/>
        </p:nvGrpSpPr>
        <p:grpSpPr>
          <a:xfrm>
            <a:off x="6920747" y="1807750"/>
            <a:ext cx="4579237" cy="4371050"/>
            <a:chOff x="781317" y="207"/>
            <a:chExt cx="3876767" cy="4723417"/>
          </a:xfrm>
        </p:grpSpPr>
        <p:sp>
          <p:nvSpPr>
            <p:cNvPr id="285" name="Google Shape;285;p6"/>
            <p:cNvSpPr/>
            <p:nvPr/>
          </p:nvSpPr>
          <p:spPr>
            <a:xfrm>
              <a:off x="1128889" y="207"/>
              <a:ext cx="1087277" cy="1087277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6" name="Google Shape;286;p6"/>
            <p:cNvSpPr/>
            <p:nvPr/>
          </p:nvSpPr>
          <p:spPr>
            <a:xfrm>
              <a:off x="1360604" y="231921"/>
              <a:ext cx="623847" cy="623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7" name="Google Shape;287;p6"/>
            <p:cNvSpPr/>
            <p:nvPr/>
          </p:nvSpPr>
          <p:spPr>
            <a:xfrm>
              <a:off x="781317" y="1426144"/>
              <a:ext cx="1782421" cy="71296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6"/>
            <p:cNvSpPr txBox="1"/>
            <p:nvPr/>
          </p:nvSpPr>
          <p:spPr>
            <a:xfrm>
              <a:off x="781319" y="1426127"/>
              <a:ext cx="1782300" cy="878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SHORT-TERM, TARGET-DRIVEN MANAGEMENT</a:t>
              </a:r>
              <a:endParaRPr/>
            </a:p>
          </p:txBody>
        </p:sp>
        <p:sp>
          <p:nvSpPr>
            <p:cNvPr id="289" name="Google Shape;289;p6"/>
            <p:cNvSpPr/>
            <p:nvPr/>
          </p:nvSpPr>
          <p:spPr>
            <a:xfrm>
              <a:off x="3233869" y="39979"/>
              <a:ext cx="1087277" cy="1087277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0" name="Google Shape;290;p6"/>
            <p:cNvSpPr/>
            <p:nvPr/>
          </p:nvSpPr>
          <p:spPr>
            <a:xfrm>
              <a:off x="3454950" y="231921"/>
              <a:ext cx="623847" cy="623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6"/>
            <p:cNvSpPr/>
            <p:nvPr/>
          </p:nvSpPr>
          <p:spPr>
            <a:xfrm>
              <a:off x="2875663" y="1426144"/>
              <a:ext cx="1782421" cy="71296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2" name="Google Shape;292;p6"/>
            <p:cNvSpPr txBox="1"/>
            <p:nvPr/>
          </p:nvSpPr>
          <p:spPr>
            <a:xfrm>
              <a:off x="2875672" y="1426131"/>
              <a:ext cx="1782300" cy="7815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LEADERSHIP INSTABILITY &amp; UNCLEAR ACCOUNTABILITY .</a:t>
              </a:r>
              <a:endParaRPr dirty="0"/>
            </a:p>
          </p:txBody>
        </p:sp>
        <p:sp>
          <p:nvSpPr>
            <p:cNvPr id="293" name="Google Shape;293;p6"/>
            <p:cNvSpPr/>
            <p:nvPr/>
          </p:nvSpPr>
          <p:spPr>
            <a:xfrm>
              <a:off x="1128889" y="2584718"/>
              <a:ext cx="1087277" cy="1087277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4" name="Google Shape;294;p6"/>
            <p:cNvSpPr/>
            <p:nvPr/>
          </p:nvSpPr>
          <p:spPr>
            <a:xfrm>
              <a:off x="1360604" y="2816433"/>
              <a:ext cx="623847" cy="623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5" name="Google Shape;295;p6"/>
            <p:cNvSpPr/>
            <p:nvPr/>
          </p:nvSpPr>
          <p:spPr>
            <a:xfrm>
              <a:off x="781317" y="4010656"/>
              <a:ext cx="1782421" cy="71296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6" name="Google Shape;296;p6"/>
            <p:cNvSpPr txBox="1"/>
            <p:nvPr/>
          </p:nvSpPr>
          <p:spPr>
            <a:xfrm>
              <a:off x="822366" y="3951885"/>
              <a:ext cx="1782300" cy="5877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STAFF BURNOUT AND LOW MORALE</a:t>
              </a:r>
              <a:endParaRPr dirty="0"/>
            </a:p>
          </p:txBody>
        </p:sp>
        <p:sp>
          <p:nvSpPr>
            <p:cNvPr id="297" name="Google Shape;297;p6"/>
            <p:cNvSpPr/>
            <p:nvPr/>
          </p:nvSpPr>
          <p:spPr>
            <a:xfrm>
              <a:off x="3223235" y="2584718"/>
              <a:ext cx="1087277" cy="1087277"/>
            </a:xfrm>
            <a:prstGeom prst="ellipse">
              <a:avLst/>
            </a:prstGeom>
            <a:solidFill>
              <a:srgbClr val="F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8" name="Google Shape;298;p6"/>
            <p:cNvSpPr/>
            <p:nvPr/>
          </p:nvSpPr>
          <p:spPr>
            <a:xfrm>
              <a:off x="3454950" y="2816433"/>
              <a:ext cx="623847" cy="623847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9" name="Google Shape;299;p6"/>
            <p:cNvSpPr/>
            <p:nvPr/>
          </p:nvSpPr>
          <p:spPr>
            <a:xfrm>
              <a:off x="2875663" y="4010656"/>
              <a:ext cx="1782421" cy="71296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0" name="Google Shape;300;p6"/>
            <p:cNvSpPr txBox="1"/>
            <p:nvPr/>
          </p:nvSpPr>
          <p:spPr>
            <a:xfrm>
              <a:off x="2793510" y="3778940"/>
              <a:ext cx="1782300" cy="79204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0" rIns="0" bIns="0" anchor="t" anchorCtr="0">
              <a:noAutofit/>
            </a:bodyPr>
            <a:lstStyle/>
            <a:p>
              <a:pPr marL="0" marR="0" lvl="0" indent="0" algn="ct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dk1"/>
                </a:buClr>
                <a:buSzPts val="1300"/>
                <a:buFont typeface="Arial"/>
                <a:buNone/>
              </a:pPr>
              <a:r>
                <a:rPr lang="en-US" sz="1300" b="0" i="0" u="none" strike="noStrike" cap="none" dirty="0">
                  <a:solidFill>
                    <a:schemeClr val="dk1"/>
                  </a:solidFill>
                  <a:latin typeface="Arial"/>
                  <a:ea typeface="Arial"/>
                  <a:cs typeface="Arial"/>
                  <a:sym typeface="Arial"/>
                </a:rPr>
                <a:t>“FIREFIGHTING” OVER LONG-TERM IMPROVEMENT</a:t>
              </a:r>
              <a:endParaRPr dirty="0"/>
            </a:p>
          </p:txBody>
        </p:sp>
      </p:grpSp>
      <p:pic>
        <p:nvPicPr>
          <p:cNvPr id="301" name="Google Shape;301;p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-1" y="14231"/>
            <a:ext cx="6368903" cy="1878364"/>
          </a:xfrm>
          <a:prstGeom prst="rect">
            <a:avLst/>
          </a:prstGeom>
          <a:noFill/>
          <a:ln>
            <a:noFill/>
          </a:ln>
        </p:spPr>
      </p:pic>
      <p:sp>
        <p:nvSpPr>
          <p:cNvPr id="302" name="Google Shape;302;p6"/>
          <p:cNvSpPr txBox="1"/>
          <p:nvPr/>
        </p:nvSpPr>
        <p:spPr>
          <a:xfrm>
            <a:off x="0" y="355825"/>
            <a:ext cx="2613000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>
                <a:solidFill>
                  <a:srgbClr val="212121"/>
                </a:solidFill>
                <a:latin typeface="Montserrat"/>
                <a:ea typeface="Montserrat"/>
                <a:cs typeface="Montserrat"/>
                <a:sym typeface="Montserrat"/>
              </a:rPr>
              <a:t>Name : Georgiana Chirita</a:t>
            </a:r>
            <a:endParaRPr sz="280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7"/>
          <p:cNvSpPr txBox="1">
            <a:spLocks noGrp="1"/>
          </p:cNvSpPr>
          <p:nvPr>
            <p:ph type="title"/>
          </p:nvPr>
        </p:nvSpPr>
        <p:spPr>
          <a:xfrm>
            <a:off x="0" y="161750"/>
            <a:ext cx="7165200" cy="14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ct val="118919"/>
              <a:buFont typeface="Algerian"/>
              <a:buNone/>
            </a:pPr>
            <a:r>
              <a:rPr lang="en-US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 why  Training &amp; Development Can Improve </a:t>
            </a:r>
            <a:r>
              <a:rPr lang="en-US">
                <a:solidFill>
                  <a:srgbClr val="1F5C99"/>
                </a:solidFill>
              </a:rPr>
              <a:t>the </a:t>
            </a:r>
            <a:r>
              <a:rPr lang="en-US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NHS</a:t>
            </a:r>
            <a:endParaRPr>
              <a:solidFill>
                <a:srgbClr val="1F5C99"/>
              </a:solidFill>
              <a:latin typeface="Algerian"/>
              <a:ea typeface="Algerian"/>
              <a:cs typeface="Algerian"/>
              <a:sym typeface="Algerian"/>
            </a:endParaRPr>
          </a:p>
        </p:txBody>
      </p:sp>
      <p:pic>
        <p:nvPicPr>
          <p:cNvPr id="308" name="Google Shape;308;p7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7410893" y="87313"/>
            <a:ext cx="4696046" cy="1603375"/>
          </a:xfrm>
          <a:prstGeom prst="rect">
            <a:avLst/>
          </a:prstGeom>
          <a:noFill/>
          <a:ln>
            <a:noFill/>
          </a:ln>
        </p:spPr>
      </p:pic>
      <p:sp>
        <p:nvSpPr>
          <p:cNvPr id="309" name="Google Shape;309;p7"/>
          <p:cNvSpPr txBox="1"/>
          <p:nvPr/>
        </p:nvSpPr>
        <p:spPr>
          <a:xfrm>
            <a:off x="324950" y="1859300"/>
            <a:ext cx="11514900" cy="5649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2857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7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* 1.</a:t>
            </a:r>
            <a:r>
              <a:rPr lang="en-US" sz="1700" b="0" i="0" u="none" strike="noStrike" cap="none">
                <a:solidFill>
                  <a:schemeClr val="dk1"/>
                </a:solidFill>
                <a:latin typeface="Algerian"/>
                <a:ea typeface="Algerian"/>
                <a:cs typeface="Algerian"/>
                <a:sym typeface="Algerian"/>
              </a:rPr>
              <a:t> Improve workforce capacity</a:t>
            </a:r>
            <a:r>
              <a:rPr lang="en-US" sz="1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: -increase clinical productivity</a:t>
            </a:r>
            <a:endParaRPr sz="130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		        - reduce errors and rework</a:t>
            </a:r>
            <a:endParaRPr sz="130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		        - enable staff to work at top of their license</a:t>
            </a:r>
            <a:endParaRPr sz="130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* 2. </a:t>
            </a:r>
            <a:r>
              <a:rPr lang="en-US" sz="1700">
                <a:solidFill>
                  <a:schemeClr val="dk1"/>
                </a:solidFill>
                <a:latin typeface="Algerian"/>
                <a:ea typeface="Algerian"/>
                <a:cs typeface="Algerian"/>
                <a:sym typeface="Algerian"/>
              </a:rPr>
              <a:t>Strengthens leadership at every level:</a:t>
            </a: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- better decision- making under pressure</a:t>
            </a:r>
            <a:endParaRPr sz="130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					- improved team coordination.</a:t>
            </a:r>
            <a:endParaRPr sz="130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					-  stronger accountability and ownership.</a:t>
            </a:r>
            <a:endParaRPr sz="130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					- ability to manage change and transformation.</a:t>
            </a:r>
            <a:endParaRPr sz="1300"/>
          </a:p>
          <a:p>
            <a:pPr marL="285750" marR="0" lvl="0" indent="-2794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</a:t>
            </a:r>
            <a:r>
              <a:rPr lang="en-US" sz="1700">
                <a:solidFill>
                  <a:schemeClr val="dk1"/>
                </a:solidFill>
                <a:latin typeface="Algerian"/>
                <a:ea typeface="Algerian"/>
                <a:cs typeface="Algerian"/>
                <a:sym typeface="Algerian"/>
              </a:rPr>
              <a:t>. Improves staff morale and retention : - </a:t>
            </a: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makes staff feel valued and invested in.</a:t>
            </a:r>
            <a:endParaRPr sz="1300"/>
          </a:p>
          <a:p>
            <a:pPr marL="3657600" marR="0" lvl="8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                                  - creates career progression pathways. </a:t>
            </a:r>
            <a:endParaRPr sz="1300"/>
          </a:p>
          <a:p>
            <a:pPr marL="3657600" marR="0" lvl="8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                - builds confidence and competence.</a:t>
            </a:r>
            <a:endParaRPr sz="1300"/>
          </a:p>
          <a:p>
            <a:pPr marL="3657600" marR="0" lvl="8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	                - improves workplace culture.</a:t>
            </a:r>
            <a:endParaRPr sz="1300"/>
          </a:p>
          <a:p>
            <a:pPr marL="285750" marR="0" lvl="0" indent="-2794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US" sz="17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4. Enables new models of care:- multidisciplinary teamwork</a:t>
            </a:r>
            <a:endParaRPr sz="1300"/>
          </a:p>
          <a:p>
            <a:pPr marL="3486150" marR="0" lvl="7" indent="-2794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US" sz="1700" b="0" i="0" u="none" strike="noStrike" cap="none">
                <a:solidFill>
                  <a:schemeClr val="dk1"/>
                </a:solidFill>
                <a:latin typeface="Algerian"/>
                <a:ea typeface="Algerian"/>
                <a:cs typeface="Algerian"/>
                <a:sym typeface="Algerian"/>
              </a:rPr>
              <a:t>-community care delivery.</a:t>
            </a:r>
            <a:endParaRPr sz="1300"/>
          </a:p>
          <a:p>
            <a:pPr marL="3486150" marR="0" lvl="7" indent="-2794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US" sz="1700" b="0" i="0" u="none" strike="noStrike" cap="none">
                <a:solidFill>
                  <a:schemeClr val="dk1"/>
                </a:solidFill>
                <a:latin typeface="Algerian"/>
                <a:ea typeface="Algerian"/>
                <a:cs typeface="Algerian"/>
                <a:sym typeface="Algerian"/>
              </a:rPr>
              <a:t>Digital tools and remote care.</a:t>
            </a:r>
            <a:endParaRPr sz="1300"/>
          </a:p>
          <a:p>
            <a:pPr marL="3486150" marR="0" lvl="7" indent="-2794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US" sz="1700" b="0" i="0" u="none" strike="noStrike" cap="none">
                <a:solidFill>
                  <a:schemeClr val="dk1"/>
                </a:solidFill>
                <a:latin typeface="Algerian"/>
                <a:ea typeface="Algerian"/>
                <a:cs typeface="Algerian"/>
                <a:sym typeface="Algerian"/>
              </a:rPr>
              <a:t>Managing long-term conditions</a:t>
            </a:r>
            <a:endParaRPr sz="1300"/>
          </a:p>
          <a:p>
            <a:pPr marL="3486150" marR="0" lvl="7" indent="-2794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00"/>
              <a:buFont typeface="Arial"/>
              <a:buChar char="•"/>
            </a:pPr>
            <a:r>
              <a:rPr lang="en-US" sz="1700" b="0" i="0" u="none" strike="noStrike" cap="none">
                <a:solidFill>
                  <a:schemeClr val="dk1"/>
                </a:solidFill>
                <a:latin typeface="Algerian"/>
                <a:ea typeface="Algerian"/>
                <a:cs typeface="Algerian"/>
                <a:sym typeface="Algerian"/>
              </a:rPr>
              <a:t>5. Drives productivity and innovation</a:t>
            </a:r>
            <a:endParaRPr sz="1300"/>
          </a:p>
          <a:p>
            <a:pPr marL="2857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>
              <a:solidFill>
                <a:schemeClr val="dk1"/>
              </a:solidFill>
              <a:latin typeface="Algerian"/>
              <a:ea typeface="Algerian"/>
              <a:cs typeface="Algerian"/>
              <a:sym typeface="Algerian"/>
            </a:endParaRPr>
          </a:p>
          <a:p>
            <a:pPr marL="2857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>
              <a:solidFill>
                <a:schemeClr val="dk1"/>
              </a:solidFill>
              <a:latin typeface="Algerian"/>
              <a:ea typeface="Algerian"/>
              <a:cs typeface="Algerian"/>
              <a:sym typeface="Algerian"/>
            </a:endParaRPr>
          </a:p>
          <a:p>
            <a:pPr marL="2857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>
              <a:solidFill>
                <a:schemeClr val="dk1"/>
              </a:solidFill>
              <a:latin typeface="Algerian"/>
              <a:ea typeface="Algerian"/>
              <a:cs typeface="Algerian"/>
              <a:sym typeface="Algerian"/>
            </a:endParaRPr>
          </a:p>
          <a:p>
            <a:pPr marL="285750" marR="0" lvl="0" indent="-1714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>
              <a:solidFill>
                <a:schemeClr val="dk1"/>
              </a:solidFill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310" name="Google Shape;310;p7"/>
          <p:cNvSpPr txBox="1"/>
          <p:nvPr/>
        </p:nvSpPr>
        <p:spPr>
          <a:xfrm>
            <a:off x="8371649" y="6355187"/>
            <a:ext cx="3225265" cy="41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 dirty="0">
                <a:solidFill>
                  <a:srgbClr val="212121"/>
                </a:solidFill>
                <a:latin typeface="Montserrat"/>
                <a:ea typeface="Montserrat"/>
                <a:cs typeface="Montserrat"/>
                <a:sym typeface="Montserrat"/>
              </a:rPr>
              <a:t>Name : Georgiana Chirita</a:t>
            </a:r>
            <a:endParaRPr sz="2800"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25E41-2ED5-4920-AAA7-2A1A81BD9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718" y="154850"/>
            <a:ext cx="11702564" cy="1535975"/>
          </a:xfrm>
        </p:spPr>
        <p:txBody>
          <a:bodyPr>
            <a:normAutofit/>
          </a:bodyPr>
          <a:lstStyle/>
          <a:p>
            <a:r>
              <a:rPr lang="en-US" sz="4800" dirty="0" err="1">
                <a:latin typeface="ACADEMY ENGRAVED LET PLAIN:1.0" panose="02000000000000000000" pitchFamily="2" charset="0"/>
              </a:rPr>
              <a:t>Conclusion:Training</a:t>
            </a:r>
            <a:r>
              <a:rPr lang="en-US" sz="4800" dirty="0">
                <a:latin typeface="ACADEMY ENGRAVED LET PLAIN:1.0" panose="02000000000000000000" pitchFamily="2" charset="0"/>
              </a:rPr>
              <a:t>&amp;</a:t>
            </a:r>
            <a:br>
              <a:rPr lang="en-US" sz="4800" dirty="0">
                <a:latin typeface="ACADEMY ENGRAVED LET PLAIN:1.0" panose="02000000000000000000" pitchFamily="2" charset="0"/>
              </a:rPr>
            </a:br>
            <a:r>
              <a:rPr lang="en-US" sz="4800" dirty="0">
                <a:latin typeface="ACADEMY ENGRAVED LET PLAIN:1.0" panose="02000000000000000000" pitchFamily="2" charset="0"/>
              </a:rPr>
              <a:t>development</a:t>
            </a:r>
            <a:endParaRPr lang="en-US" sz="1600" dirty="0">
              <a:latin typeface="ACADEMY ENGRAVED LET PLAIN:1.0" panose="02000000000000000000" pitchFamily="2" charset="0"/>
            </a:endParaRPr>
          </a:p>
        </p:txBody>
      </p:sp>
      <p:pic>
        <p:nvPicPr>
          <p:cNvPr id="4" name="Google Shape;308;p7">
            <a:extLst>
              <a:ext uri="{FF2B5EF4-FFF2-40B4-BE49-F238E27FC236}">
                <a16:creationId xmlns:a16="http://schemas.microsoft.com/office/drawing/2014/main" id="{DB3EF190-173A-7A6D-6B3D-1A9D8D059635}"/>
              </a:ext>
            </a:extLst>
          </p:cNvPr>
          <p:cNvPicPr preferRelativeResize="0">
            <a:picLocks noGrp="1"/>
          </p:cNvPicPr>
          <p:nvPr>
            <p:ph type="body" idx="1"/>
          </p:nvPr>
        </p:nvPicPr>
        <p:blipFill rotWithShape="1">
          <a:blip r:embed="rId2">
            <a:alphaModFix/>
          </a:blip>
          <a:srcRect/>
          <a:stretch/>
        </p:blipFill>
        <p:spPr>
          <a:xfrm>
            <a:off x="6340718" y="228599"/>
            <a:ext cx="5851282" cy="146222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Google Shape;310;p7">
            <a:extLst>
              <a:ext uri="{FF2B5EF4-FFF2-40B4-BE49-F238E27FC236}">
                <a16:creationId xmlns:a16="http://schemas.microsoft.com/office/drawing/2014/main" id="{28FFC968-C73E-4801-C2EC-E4B84E5824E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44719" y="1690825"/>
            <a:ext cx="11514466" cy="82406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1500" dirty="0">
              <a:solidFill>
                <a:srgbClr val="21212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indent="0">
              <a:spcBef>
                <a:spcPts val="0"/>
              </a:spcBef>
              <a:buSzPts val="1100"/>
              <a:buNone/>
            </a:pPr>
            <a:r>
              <a:rPr lang="en-US" altLang="en-US" sz="2000" b="1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Training &amp; Development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2000" dirty="0">
              <a:solidFill>
                <a:srgbClr val="212121"/>
              </a:solidFill>
              <a:latin typeface="ACADEMY ENGRAVED LET PLAIN:1.0" panose="02000000000000000000" pitchFamily="2" charset="0"/>
              <a:ea typeface="Montserrat"/>
              <a:cs typeface="Montserrat"/>
              <a:sym typeface="Montserrat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NHS challenges are </a:t>
            </a:r>
            <a:r>
              <a:rPr lang="en-US" altLang="en-US" sz="2000" b="1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systemic, not isolated</a:t>
            </a:r>
            <a:endParaRPr lang="en-US" altLang="en-US" sz="2000" dirty="0">
              <a:solidFill>
                <a:srgbClr val="000000"/>
              </a:solidFill>
              <a:latin typeface="ACADEMY ENGRAVED LET PLAIN:1.0" panose="02000000000000000000" pitchFamily="2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Root causes lie mainly in: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b="1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Policy</a:t>
            </a:r>
            <a:r>
              <a:rPr lang="en-US" altLang="en-US" sz="2000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 → underinvestment, weak workforce planning, social care gaps</a:t>
            </a:r>
          </a:p>
          <a:p>
            <a:pPr marL="45720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b="1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Structural</a:t>
            </a:r>
            <a:r>
              <a:rPr lang="en-US" altLang="en-US" sz="2000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 → limited capacity, fragmentation, outdated care model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b="1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Leadership and culture</a:t>
            </a:r>
            <a:r>
              <a:rPr lang="en-US" altLang="en-US" sz="2000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 amplify pressures through short-termism and burnout.</a:t>
            </a:r>
            <a:endParaRPr lang="en-US" sz="2000" dirty="0">
              <a:solidFill>
                <a:srgbClr val="212121"/>
              </a:solidFill>
              <a:latin typeface="ACADEMY ENGRAVED LET PLAIN:1.0" panose="02000000000000000000" pitchFamily="2" charset="0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2000" dirty="0">
              <a:solidFill>
                <a:srgbClr val="212121"/>
              </a:solidFill>
              <a:latin typeface="ACADEMY ENGRAVED LET PLAIN:1.0" panose="02000000000000000000" pitchFamily="2" charset="0"/>
              <a:ea typeface="Montserrat"/>
              <a:cs typeface="Montserrat"/>
              <a:sym typeface="Montserrat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CADEMY ENGRAVED LET PLAIN:1.0" panose="02000000000000000000" pitchFamily="2" charset="0"/>
                <a:cs typeface="Aharoni" panose="02010803020104030203" pitchFamily="2" charset="-79"/>
              </a:rPr>
              <a:t>Improves </a:t>
            </a:r>
            <a:r>
              <a:rPr lang="en-US" altLang="en-US" sz="2000" b="1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workforce productivity and flexibility</a:t>
            </a:r>
            <a:endParaRPr lang="en-US" altLang="en-US" sz="2000" dirty="0">
              <a:solidFill>
                <a:srgbClr val="000000"/>
              </a:solidFill>
              <a:latin typeface="ACADEMY ENGRAVED LET PLAIN:1.0" panose="02000000000000000000" pitchFamily="2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Strengthens </a:t>
            </a:r>
            <a:r>
              <a:rPr lang="en-US" altLang="en-US" sz="2000" b="1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leadership and decision-making</a:t>
            </a:r>
            <a:endParaRPr lang="en-US" altLang="en-US" sz="2000" dirty="0">
              <a:solidFill>
                <a:srgbClr val="000000"/>
              </a:solidFill>
              <a:latin typeface="ACADEMY ENGRAVED LET PLAIN:1.0" panose="02000000000000000000" pitchFamily="2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Enhances </a:t>
            </a:r>
            <a:r>
              <a:rPr lang="en-US" altLang="en-US" sz="2000" b="1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staff morale and retention</a:t>
            </a:r>
            <a:endParaRPr lang="en-US" altLang="en-US" sz="2000" dirty="0">
              <a:solidFill>
                <a:srgbClr val="000000"/>
              </a:solidFill>
              <a:latin typeface="ACADEMY ENGRAVED LET PLAIN:1.0" panose="02000000000000000000" pitchFamily="2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Enables </a:t>
            </a:r>
            <a:r>
              <a:rPr lang="en-US" altLang="en-US" sz="2000" b="1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new models of care and innovation</a:t>
            </a:r>
            <a:endParaRPr lang="en-US" altLang="en-US" sz="2000" dirty="0">
              <a:solidFill>
                <a:srgbClr val="000000"/>
              </a:solidFill>
              <a:latin typeface="ACADEMY ENGRAVED LET PLAIN:1.0" panose="02000000000000000000" pitchFamily="2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US" altLang="en-US" sz="2000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Supports </a:t>
            </a:r>
            <a:r>
              <a:rPr lang="en-US" altLang="en-US" sz="2000" b="1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positive cultural change</a:t>
            </a:r>
            <a:endParaRPr lang="en-US" altLang="en-US" sz="2000" dirty="0">
              <a:solidFill>
                <a:srgbClr val="000000"/>
              </a:solidFill>
              <a:latin typeface="ACADEMY ENGRAVED LET PLAIN:1.0" panose="02000000000000000000" pitchFamily="2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000" dirty="0">
                <a:solidFill>
                  <a:srgbClr val="212121"/>
                </a:solidFill>
                <a:latin typeface="ACADEMY ENGRAVED LET PLAIN:1.0" panose="02000000000000000000" pitchFamily="2" charset="0"/>
                <a:sym typeface="Montserrat"/>
              </a:rPr>
              <a:t>	</a:t>
            </a:r>
            <a:r>
              <a:rPr lang="en-US" altLang="en-US" sz="2000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Most effective when aligned with </a:t>
            </a:r>
            <a:r>
              <a:rPr lang="en-US" altLang="en-US" sz="2000" b="1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policy and structural reforms</a:t>
            </a:r>
            <a:endParaRPr lang="en-US" altLang="en-US" sz="2000" dirty="0">
              <a:solidFill>
                <a:srgbClr val="000000"/>
              </a:solidFill>
              <a:latin typeface="ACADEMY ENGRAVED LET PLAIN:1.0" panose="02000000000000000000" pitchFamily="2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000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👉 </a:t>
            </a:r>
            <a:r>
              <a:rPr lang="en-US" altLang="en-US" sz="2000" b="1" dirty="0">
                <a:solidFill>
                  <a:srgbClr val="000000"/>
                </a:solidFill>
                <a:latin typeface="ACADEMY ENGRAVED LET PLAIN:1.0" panose="02000000000000000000" pitchFamily="2" charset="0"/>
              </a:rPr>
              <a:t>Sustainable NHS improvement requires both system change and workforce development</a:t>
            </a:r>
            <a:endParaRPr lang="en-US" altLang="en-US" sz="2000" dirty="0">
              <a:solidFill>
                <a:schemeClr val="tx1"/>
              </a:solidFill>
              <a:latin typeface="ACADEMY ENGRAVED LET PLAIN:1.0" panose="02000000000000000000" pitchFamily="2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2000" dirty="0">
              <a:solidFill>
                <a:srgbClr val="212121"/>
              </a:solidFill>
              <a:latin typeface="ACADEMY ENGRAVED LET PLAIN:1.0" panose="02000000000000000000" pitchFamily="2" charset="0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2000" dirty="0">
              <a:solidFill>
                <a:srgbClr val="212121"/>
              </a:solidFill>
              <a:latin typeface="ACADEMY ENGRAVED LET PLAIN:1.0" panose="02000000000000000000" pitchFamily="2" charset="0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2000" dirty="0">
              <a:solidFill>
                <a:srgbClr val="212121"/>
              </a:solidFill>
              <a:latin typeface="ACADEMY ENGRAVED LET PLAIN:1.0" panose="02000000000000000000" pitchFamily="2" charset="0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1500" dirty="0">
              <a:solidFill>
                <a:srgbClr val="21212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1500" dirty="0">
              <a:solidFill>
                <a:srgbClr val="21212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1500" dirty="0">
              <a:solidFill>
                <a:srgbClr val="21212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1500" dirty="0">
              <a:solidFill>
                <a:srgbClr val="21212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1500" dirty="0">
              <a:solidFill>
                <a:srgbClr val="21212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1500" dirty="0">
              <a:solidFill>
                <a:srgbClr val="21212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1500" dirty="0">
              <a:solidFill>
                <a:srgbClr val="21212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1500" dirty="0">
              <a:solidFill>
                <a:srgbClr val="21212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1500" dirty="0">
              <a:solidFill>
                <a:srgbClr val="21212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1500" dirty="0">
              <a:solidFill>
                <a:srgbClr val="21212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lang="en-US" sz="1500" dirty="0">
              <a:solidFill>
                <a:srgbClr val="212121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500" dirty="0">
                <a:solidFill>
                  <a:srgbClr val="212121"/>
                </a:solidFill>
                <a:latin typeface="Montserrat"/>
                <a:ea typeface="Montserrat"/>
                <a:cs typeface="Montserrat"/>
                <a:sym typeface="Montserrat"/>
              </a:rPr>
              <a:t>                                                                                              </a:t>
            </a:r>
            <a:endParaRPr sz="2800" dirty="0">
              <a:solidFill>
                <a:schemeClr val="dk1"/>
              </a:solidFill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005E4654-B101-B4C2-2350-A3DA57D9F0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316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22750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5" name="Google Shape;315;p8"/>
          <p:cNvPicPr preferRelativeResize="0"/>
          <p:nvPr/>
        </p:nvPicPr>
        <p:blipFill rotWithShape="1">
          <a:blip r:embed="rId3">
            <a:alphaModFix/>
          </a:blip>
          <a:srcRect t="15790" b="15040"/>
          <a:stretch/>
        </p:blipFill>
        <p:spPr>
          <a:xfrm>
            <a:off x="21" y="-21108"/>
            <a:ext cx="4355422" cy="1325563"/>
          </a:xfrm>
          <a:custGeom>
            <a:avLst/>
            <a:gdLst/>
            <a:ahLst/>
            <a:cxnLst/>
            <a:rect l="l" t="t" r="r" b="b"/>
            <a:pathLst>
              <a:path w="12192000" h="3692092" extrusionOk="0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ln>
            <a:noFill/>
          </a:ln>
        </p:spPr>
      </p:pic>
      <p:sp>
        <p:nvSpPr>
          <p:cNvPr id="316" name="Google Shape;316;p8"/>
          <p:cNvSpPr txBox="1"/>
          <p:nvPr/>
        </p:nvSpPr>
        <p:spPr>
          <a:xfrm>
            <a:off x="4474029" y="230940"/>
            <a:ext cx="7381273" cy="1415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Evidence based recommendations &amp; solutions through hrm theory &amp; practices </a:t>
            </a:r>
            <a:endParaRPr/>
          </a:p>
        </p:txBody>
      </p:sp>
      <p:sp>
        <p:nvSpPr>
          <p:cNvPr id="317" name="Google Shape;317;p8"/>
          <p:cNvSpPr txBox="1">
            <a:spLocks noGrp="1"/>
          </p:cNvSpPr>
          <p:nvPr>
            <p:ph type="body" idx="1"/>
          </p:nvPr>
        </p:nvSpPr>
        <p:spPr>
          <a:xfrm>
            <a:off x="838200" y="2585017"/>
            <a:ext cx="5018314" cy="35919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100" b="1"/>
              <a:t>1) Leadership Development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sz="3100"/>
          </a:p>
          <a:p>
            <a:pPr marL="228600" lvl="0" indent="-199104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3100"/>
              <a:t>Prepare NHS Leaders will create more employee engagement and performance because employees are motivated by leaders who provide encouragement and support.</a:t>
            </a:r>
            <a:endParaRPr/>
          </a:p>
          <a:p>
            <a:pPr marL="228600" lvl="0" indent="-199104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3100"/>
              <a:t>A positive learning culture will  create by teaching managers how to mentor employees, provide feedback, and encourage growth.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sz="3100"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chemeClr val="dk1"/>
              </a:buClr>
              <a:buSzPct val="100000"/>
              <a:buNone/>
            </a:pPr>
            <a:endParaRPr sz="2000"/>
          </a:p>
        </p:txBody>
      </p:sp>
      <p:sp>
        <p:nvSpPr>
          <p:cNvPr id="318" name="Google Shape;318;p8"/>
          <p:cNvSpPr txBox="1">
            <a:spLocks noGrp="1"/>
          </p:cNvSpPr>
          <p:nvPr>
            <p:ph type="body" idx="2"/>
          </p:nvPr>
        </p:nvSpPr>
        <p:spPr>
          <a:xfrm>
            <a:off x="6172199" y="2585016"/>
            <a:ext cx="5584371" cy="35919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2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r>
              <a:rPr lang="en-US" sz="3100" b="1"/>
              <a:t>2) Digital &amp; Blended Learning Approaches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sz="3100"/>
          </a:p>
          <a:p>
            <a:pPr marL="228600" lvl="0" indent="-243396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3100"/>
              <a:t>Combine online modules with face-to-face training for flexibility. </a:t>
            </a:r>
            <a:endParaRPr/>
          </a:p>
          <a:p>
            <a:pPr marL="228600" lvl="0" indent="-243396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●"/>
            </a:pPr>
            <a:r>
              <a:rPr lang="en-US" sz="3100"/>
              <a:t>AI-driven systems can customize training to meet the needs of specific employees.</a:t>
            </a:r>
            <a:endParaRPr/>
          </a:p>
          <a:p>
            <a:pPr marL="228600" lvl="0" indent="-76073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None/>
            </a:pPr>
            <a:endParaRPr sz="3100"/>
          </a:p>
          <a:p>
            <a:pPr marL="228600" lvl="0" indent="-90805" algn="l" rtl="0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chemeClr val="dk1"/>
              </a:buClr>
              <a:buSzPct val="164706"/>
              <a:buNone/>
            </a:pPr>
            <a:endParaRPr/>
          </a:p>
        </p:txBody>
      </p:sp>
      <p:sp>
        <p:nvSpPr>
          <p:cNvPr id="319" name="Google Shape;319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Ashraful Hoque</a:t>
            </a:r>
            <a:endParaRPr/>
          </a:p>
        </p:txBody>
      </p:sp>
      <p:sp>
        <p:nvSpPr>
          <p:cNvPr id="320" name="Google Shape;320;p8"/>
          <p:cNvSpPr txBox="1">
            <a:spLocks noGrp="1"/>
          </p:cNvSpPr>
          <p:nvPr>
            <p:ph type="title"/>
          </p:nvPr>
        </p:nvSpPr>
        <p:spPr>
          <a:xfrm>
            <a:off x="591284" y="1646237"/>
            <a:ext cx="4078688" cy="7593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Rrecommendations:</a:t>
            </a:r>
            <a:endParaRPr sz="3000">
              <a:solidFill>
                <a:srgbClr val="1F5C99"/>
              </a:solidFill>
              <a:latin typeface="Algerian"/>
              <a:ea typeface="Algerian"/>
              <a:cs typeface="Algerian"/>
              <a:sym typeface="Algeri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5" name="Google Shape;325;p9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 sz="2400" b="1"/>
              <a:t>3) Create a Culture of High-Performance Learning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 sz="2400" b="1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</a:pPr>
            <a:r>
              <a:rPr lang="en-US" sz="2400"/>
              <a:t>Align training with performance objectives.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chemeClr val="dk1"/>
              </a:buClr>
              <a:buSzPts val="2400"/>
              <a:buChar char="●"/>
            </a:pPr>
            <a:r>
              <a:rPr lang="en-US" sz="2400"/>
              <a:t>Reward based on skills growth.</a:t>
            </a:r>
            <a:endParaRPr sz="2400" b="1"/>
          </a:p>
        </p:txBody>
      </p:sp>
      <p:sp>
        <p:nvSpPr>
          <p:cNvPr id="326" name="Google Shape;326;p9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 sz="2400" b="1"/>
              <a:t>4) Use Data-Driven Training Evaluation Systems</a:t>
            </a:r>
            <a:endParaRPr/>
          </a:p>
          <a:p>
            <a:pPr marL="228600" lvl="0" indent="-762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endParaRPr sz="2400"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</a:pPr>
            <a:r>
              <a:rPr lang="en-US" sz="2400"/>
              <a:t>This means checking feedback and performance metrics in an organized way like monthly or weekly basis. 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chemeClr val="dk1"/>
              </a:buClr>
              <a:buSzPts val="2400"/>
              <a:buChar char="●"/>
            </a:pPr>
            <a:r>
              <a:rPr lang="en-US" sz="2400"/>
              <a:t>Also, check how this training affects how well staff do their jobs and how patients are giving feedbacks about their performance.</a:t>
            </a:r>
            <a:endParaRPr/>
          </a:p>
        </p:txBody>
      </p:sp>
      <p:pic>
        <p:nvPicPr>
          <p:cNvPr id="327" name="Google Shape;327;p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4352921" cy="1322947"/>
          </a:xfrm>
          <a:prstGeom prst="rect">
            <a:avLst/>
          </a:prstGeom>
          <a:noFill/>
          <a:ln>
            <a:noFill/>
          </a:ln>
        </p:spPr>
      </p:pic>
      <p:sp>
        <p:nvSpPr>
          <p:cNvPr id="328" name="Google Shape;328;p9"/>
          <p:cNvSpPr txBox="1"/>
          <p:nvPr/>
        </p:nvSpPr>
        <p:spPr>
          <a:xfrm>
            <a:off x="6415899" y="230941"/>
            <a:ext cx="5439403" cy="10920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Play"/>
              <a:buNone/>
            </a:pPr>
            <a:endParaRPr sz="3000">
              <a:solidFill>
                <a:srgbClr val="1F5C99"/>
              </a:solidFill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329" name="Google Shape;329;p9"/>
          <p:cNvSpPr txBox="1"/>
          <p:nvPr/>
        </p:nvSpPr>
        <p:spPr>
          <a:xfrm>
            <a:off x="5119379" y="119743"/>
            <a:ext cx="5439403" cy="14545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  </a:t>
            </a:r>
            <a:endParaRPr sz="3000">
              <a:solidFill>
                <a:srgbClr val="1F5C99"/>
              </a:solidFill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330" name="Google Shape;330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Ashraful Haque</a:t>
            </a:r>
            <a:endParaRPr/>
          </a:p>
        </p:txBody>
      </p:sp>
      <p:sp>
        <p:nvSpPr>
          <p:cNvPr id="331" name="Google Shape;331;p9"/>
          <p:cNvSpPr txBox="1"/>
          <p:nvPr/>
        </p:nvSpPr>
        <p:spPr>
          <a:xfrm>
            <a:off x="4474029" y="230940"/>
            <a:ext cx="7381273" cy="1415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Evidence based recommendations &amp; solutions through hrm theory &amp; practices </a:t>
            </a: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p10"/>
          <p:cNvSpPr txBox="1">
            <a:spLocks noGrp="1"/>
          </p:cNvSpPr>
          <p:nvPr>
            <p:ph type="body" idx="1"/>
          </p:nvPr>
        </p:nvSpPr>
        <p:spPr>
          <a:xfrm>
            <a:off x="591284" y="2525485"/>
            <a:ext cx="5428516" cy="36514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</a:pPr>
            <a:r>
              <a:rPr lang="en-US" sz="2400" b="1"/>
              <a:t>5) Create Programs for Structured Continuous Professional Development (CPD)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>
                <a:latin typeface="Arial"/>
                <a:ea typeface="Arial"/>
                <a:cs typeface="Arial"/>
                <a:sym typeface="Arial"/>
              </a:rPr>
              <a:t>Clearly define job paths and offer possibilities for subsidized education.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>
                <a:latin typeface="Arial"/>
                <a:ea typeface="Arial"/>
                <a:cs typeface="Arial"/>
                <a:sym typeface="Arial"/>
              </a:rPr>
              <a:t>Increases workforce capability, motivation, and retention. </a:t>
            </a:r>
            <a:endParaRPr>
              <a:latin typeface="Arial"/>
              <a:ea typeface="Arial"/>
              <a:cs typeface="Arial"/>
              <a:sym typeface="Arial"/>
            </a:endParaRPr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pic>
        <p:nvPicPr>
          <p:cNvPr id="337" name="Google Shape;337;p10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6096001" y="1824873"/>
            <a:ext cx="5105400" cy="435209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8" name="Google Shape;338;p10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0"/>
            <a:ext cx="4352921" cy="1322947"/>
          </a:xfrm>
          <a:prstGeom prst="rect">
            <a:avLst/>
          </a:prstGeom>
          <a:noFill/>
          <a:ln>
            <a:noFill/>
          </a:ln>
        </p:spPr>
      </p:pic>
      <p:sp>
        <p:nvSpPr>
          <p:cNvPr id="339" name="Google Shape;339;p10"/>
          <p:cNvSpPr txBox="1"/>
          <p:nvPr/>
        </p:nvSpPr>
        <p:spPr>
          <a:xfrm>
            <a:off x="5119379" y="119743"/>
            <a:ext cx="5439403" cy="14545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 </a:t>
            </a:r>
            <a:endParaRPr sz="3000">
              <a:solidFill>
                <a:srgbClr val="1F5C99"/>
              </a:solidFill>
              <a:latin typeface="Algerian"/>
              <a:ea typeface="Algerian"/>
              <a:cs typeface="Algerian"/>
              <a:sym typeface="Algerian"/>
            </a:endParaRPr>
          </a:p>
        </p:txBody>
      </p:sp>
      <p:sp>
        <p:nvSpPr>
          <p:cNvPr id="340" name="Google Shape;340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Ashraful Hoque</a:t>
            </a:r>
            <a:endParaRPr/>
          </a:p>
        </p:txBody>
      </p:sp>
      <p:sp>
        <p:nvSpPr>
          <p:cNvPr id="341" name="Google Shape;341;p10"/>
          <p:cNvSpPr txBox="1"/>
          <p:nvPr/>
        </p:nvSpPr>
        <p:spPr>
          <a:xfrm>
            <a:off x="4474029" y="230940"/>
            <a:ext cx="7381273" cy="1415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Evidence based recommendations &amp; solutions through hrm theory &amp; practices </a:t>
            </a: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6" name="Google Shape;346;p11"/>
          <p:cNvSpPr txBox="1">
            <a:spLocks noGrp="1"/>
          </p:cNvSpPr>
          <p:nvPr>
            <p:ph type="body" idx="1"/>
          </p:nvPr>
        </p:nvSpPr>
        <p:spPr>
          <a:xfrm>
            <a:off x="1045028" y="2585015"/>
            <a:ext cx="4974771" cy="35919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b="1"/>
              <a:t>1) Customized Education and Skills Mapping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2819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/>
              <a:t>Find specific skill gaps and create training modules for that specific gap.</a:t>
            </a:r>
            <a:endParaRPr/>
          </a:p>
          <a:p>
            <a:pPr marL="228600" lvl="0" indent="-2819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/>
              <a:t>Uses rewards and incentives to make sure workers are motivated and willing to work hard.</a:t>
            </a:r>
            <a:endParaRPr/>
          </a:p>
          <a:p>
            <a:pPr marL="228600" lvl="0" indent="-28194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/>
              <a:t>Gives workers the freedom, resources, and context to use their abilities and drive.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chemeClr val="dk1"/>
              </a:buClr>
              <a:buSzPts val="2800"/>
              <a:buNone/>
            </a:pPr>
            <a:r>
              <a:rPr lang="en-US"/>
              <a:t>AMO framework support (John Purcell et al., 2003)</a:t>
            </a:r>
            <a:endParaRPr/>
          </a:p>
        </p:txBody>
      </p:sp>
      <p:pic>
        <p:nvPicPr>
          <p:cNvPr id="347" name="Google Shape;347;p1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4352921" cy="1322947"/>
          </a:xfrm>
          <a:prstGeom prst="rect">
            <a:avLst/>
          </a:prstGeom>
          <a:noFill/>
          <a:ln>
            <a:noFill/>
          </a:ln>
        </p:spPr>
      </p:pic>
      <p:pic>
        <p:nvPicPr>
          <p:cNvPr id="348" name="Google Shape;348;p11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>
            <a:off x="6096000" y="2013857"/>
            <a:ext cx="5257800" cy="4119449"/>
          </a:xfrm>
          <a:prstGeom prst="rect">
            <a:avLst/>
          </a:prstGeom>
          <a:noFill/>
          <a:ln>
            <a:noFill/>
          </a:ln>
        </p:spPr>
      </p:pic>
      <p:sp>
        <p:nvSpPr>
          <p:cNvPr id="349" name="Google Shape;349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Ashraful Hoque</a:t>
            </a:r>
            <a:endParaRPr/>
          </a:p>
        </p:txBody>
      </p:sp>
      <p:sp>
        <p:nvSpPr>
          <p:cNvPr id="350" name="Google Shape;350;p11"/>
          <p:cNvSpPr txBox="1"/>
          <p:nvPr/>
        </p:nvSpPr>
        <p:spPr>
          <a:xfrm>
            <a:off x="4474029" y="230940"/>
            <a:ext cx="7381273" cy="1415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Evidence based recommendations &amp; solutions through hrm theory &amp; practices </a:t>
            </a:r>
            <a:endParaRPr/>
          </a:p>
        </p:txBody>
      </p:sp>
      <p:sp>
        <p:nvSpPr>
          <p:cNvPr id="351" name="Google Shape;351;p11"/>
          <p:cNvSpPr txBox="1">
            <a:spLocks noGrp="1"/>
          </p:cNvSpPr>
          <p:nvPr>
            <p:ph type="title"/>
          </p:nvPr>
        </p:nvSpPr>
        <p:spPr>
          <a:xfrm>
            <a:off x="591284" y="1646237"/>
            <a:ext cx="4078688" cy="7593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Solutions:</a:t>
            </a:r>
            <a:endParaRPr sz="3000">
              <a:solidFill>
                <a:srgbClr val="1F5C99"/>
              </a:solidFill>
              <a:latin typeface="Algerian"/>
              <a:ea typeface="Algerian"/>
              <a:cs typeface="Algerian"/>
              <a:sym typeface="Algeria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12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4713514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b="1"/>
              <a:t>2) Include Well-Being in Training Courses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/>
          </a:p>
          <a:p>
            <a:pPr marL="228600" lvl="0" indent="-241935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/>
              <a:t>Incorporate resilience, stress reduction, and mental health assistance.</a:t>
            </a:r>
            <a:endParaRPr/>
          </a:p>
          <a:p>
            <a:pPr marL="228600" lvl="0" indent="-241935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/>
              <a:t>Enhances employee engagement and lessens fatigue.</a:t>
            </a:r>
            <a:endParaRPr/>
          </a:p>
          <a:p>
            <a:pPr marL="228600" lvl="0" indent="-241935" algn="l" rtl="0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chemeClr val="dk1"/>
              </a:buClr>
              <a:buSzPts val="2800"/>
              <a:buChar char="●"/>
            </a:pPr>
            <a:r>
              <a:rPr lang="en-US"/>
              <a:t>The Job Demands–Resources Model (Arnold Bakker and Evangelia Demerouti, 2017) provides support.</a:t>
            </a:r>
            <a:endParaRPr/>
          </a:p>
        </p:txBody>
      </p:sp>
      <p:pic>
        <p:nvPicPr>
          <p:cNvPr id="357" name="Google Shape;357;p1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4352921" cy="1322947"/>
          </a:xfrm>
          <a:prstGeom prst="rect">
            <a:avLst/>
          </a:prstGeom>
          <a:noFill/>
          <a:ln>
            <a:noFill/>
          </a:ln>
        </p:spPr>
      </p:pic>
      <p:pic>
        <p:nvPicPr>
          <p:cNvPr id="358" name="Google Shape;358;p12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>
            <a:off x="5845629" y="1825623"/>
            <a:ext cx="6009673" cy="4215947"/>
          </a:xfrm>
          <a:prstGeom prst="rect">
            <a:avLst/>
          </a:prstGeom>
          <a:noFill/>
          <a:ln>
            <a:noFill/>
          </a:ln>
        </p:spPr>
      </p:pic>
      <p:sp>
        <p:nvSpPr>
          <p:cNvPr id="359" name="Google Shape;359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Ashraful Hoque</a:t>
            </a:r>
            <a:endParaRPr/>
          </a:p>
        </p:txBody>
      </p:sp>
      <p:sp>
        <p:nvSpPr>
          <p:cNvPr id="360" name="Google Shape;360;p12"/>
          <p:cNvSpPr txBox="1"/>
          <p:nvPr/>
        </p:nvSpPr>
        <p:spPr>
          <a:xfrm>
            <a:off x="4474029" y="230940"/>
            <a:ext cx="7381273" cy="1415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Evidence based recommendations &amp; solutions through hrm theory &amp; practices </a:t>
            </a: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p13"/>
          <p:cNvSpPr txBox="1">
            <a:spLocks noGrp="1"/>
          </p:cNvSpPr>
          <p:nvPr>
            <p:ph type="body" idx="1"/>
          </p:nvPr>
        </p:nvSpPr>
        <p:spPr>
          <a:xfrm>
            <a:off x="838200" y="1646237"/>
            <a:ext cx="4833257" cy="45307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b="1">
                <a:latin typeface="Arial"/>
                <a:ea typeface="Arial"/>
                <a:cs typeface="Arial"/>
                <a:sym typeface="Arial"/>
              </a:rPr>
              <a:t>3)</a:t>
            </a:r>
            <a:r>
              <a:rPr lang="en-US"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US" b="1">
                <a:latin typeface="Arial"/>
                <a:ea typeface="Arial"/>
                <a:cs typeface="Arial"/>
                <a:sym typeface="Arial"/>
              </a:rPr>
              <a:t>Encourage peer and team-based learning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endParaRPr>
              <a:latin typeface="Arial"/>
              <a:ea typeface="Arial"/>
              <a:cs typeface="Arial"/>
              <a:sym typeface="Arial"/>
            </a:endParaRPr>
          </a:p>
          <a:p>
            <a:pPr marL="228600" lvl="0" indent="-241935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>
                <a:latin typeface="Arial"/>
                <a:ea typeface="Arial"/>
                <a:cs typeface="Arial"/>
                <a:sym typeface="Arial"/>
              </a:rPr>
              <a:t>Promote cooperative learning, shadowing and mentoring.</a:t>
            </a:r>
            <a:endParaRPr/>
          </a:p>
          <a:p>
            <a:pPr marL="228600" lvl="0" indent="-241935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>
                <a:latin typeface="Arial"/>
                <a:ea typeface="Arial"/>
                <a:cs typeface="Arial"/>
                <a:sym typeface="Arial"/>
              </a:rPr>
              <a:t>Improves the exchange of knowledge and the development of useful skills.</a:t>
            </a:r>
            <a:endParaRPr/>
          </a:p>
          <a:p>
            <a:pPr marL="228600" lvl="0" indent="-241935" algn="l" rtl="0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chemeClr val="dk1"/>
              </a:buClr>
              <a:buSzPts val="2800"/>
              <a:buChar char="●"/>
            </a:pPr>
            <a:r>
              <a:rPr lang="en-US">
                <a:latin typeface="Arial"/>
                <a:ea typeface="Arial"/>
                <a:cs typeface="Arial"/>
                <a:sym typeface="Arial"/>
              </a:rPr>
              <a:t>In line with the Social Learning Theory (Albert Bandura, 1977)</a:t>
            </a:r>
            <a:endParaRPr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66" name="Google Shape;366;p13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5802086" y="2275113"/>
            <a:ext cx="6053216" cy="3265715"/>
          </a:xfrm>
          <a:prstGeom prst="rect">
            <a:avLst/>
          </a:prstGeom>
          <a:noFill/>
          <a:ln>
            <a:noFill/>
          </a:ln>
        </p:spPr>
      </p:pic>
      <p:pic>
        <p:nvPicPr>
          <p:cNvPr id="367" name="Google Shape;367;p13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0" y="0"/>
            <a:ext cx="4352921" cy="1322947"/>
          </a:xfrm>
          <a:prstGeom prst="rect">
            <a:avLst/>
          </a:prstGeom>
          <a:noFill/>
          <a:ln>
            <a:noFill/>
          </a:ln>
        </p:spPr>
      </p:pic>
      <p:sp>
        <p:nvSpPr>
          <p:cNvPr id="368" name="Google Shape;368;p1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Ashraful Hoque</a:t>
            </a:r>
            <a:endParaRPr/>
          </a:p>
        </p:txBody>
      </p:sp>
      <p:sp>
        <p:nvSpPr>
          <p:cNvPr id="369" name="Google Shape;369;p13"/>
          <p:cNvSpPr txBox="1"/>
          <p:nvPr/>
        </p:nvSpPr>
        <p:spPr>
          <a:xfrm>
            <a:off x="4474029" y="230940"/>
            <a:ext cx="7381273" cy="1415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Evidence based recommendations &amp; solutions through hrm theory &amp; practices </a:t>
            </a:r>
            <a:endParaRPr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1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</a:pPr>
            <a:r>
              <a:rPr lang="en-US" b="1"/>
              <a:t>4) Kolb's Theory of Experiential Learning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Char char="●"/>
            </a:pPr>
            <a:r>
              <a:rPr lang="en-US"/>
              <a:t>Experience → Conceptualization  → Reflection→ Experimentation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1600"/>
              </a:spcAft>
              <a:buClr>
                <a:schemeClr val="dk1"/>
              </a:buClr>
              <a:buSzPts val="2800"/>
              <a:buChar char="●"/>
            </a:pPr>
            <a:r>
              <a:rPr lang="en-US"/>
              <a:t>Beneficial for NHS simulation-based learning and clinical training (David Kolb, 1984).</a:t>
            </a:r>
            <a:endParaRPr/>
          </a:p>
        </p:txBody>
      </p:sp>
      <p:pic>
        <p:nvPicPr>
          <p:cNvPr id="375" name="Google Shape;375;p1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4352921" cy="1322947"/>
          </a:xfrm>
          <a:prstGeom prst="rect">
            <a:avLst/>
          </a:prstGeom>
          <a:noFill/>
          <a:ln>
            <a:noFill/>
          </a:ln>
        </p:spPr>
      </p:pic>
      <p:pic>
        <p:nvPicPr>
          <p:cNvPr id="376" name="Google Shape;376;p14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>
            <a:off x="6235782" y="1825624"/>
            <a:ext cx="4932961" cy="4351338"/>
          </a:xfrm>
          <a:prstGeom prst="rect">
            <a:avLst/>
          </a:prstGeom>
          <a:noFill/>
          <a:ln>
            <a:noFill/>
          </a:ln>
        </p:spPr>
      </p:pic>
      <p:sp>
        <p:nvSpPr>
          <p:cNvPr id="377" name="Google Shape;377;p1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Ashraful Hoque</a:t>
            </a:r>
            <a:endParaRPr/>
          </a:p>
        </p:txBody>
      </p:sp>
      <p:sp>
        <p:nvSpPr>
          <p:cNvPr id="378" name="Google Shape;378;p14"/>
          <p:cNvSpPr txBox="1"/>
          <p:nvPr/>
        </p:nvSpPr>
        <p:spPr>
          <a:xfrm>
            <a:off x="4474029" y="230940"/>
            <a:ext cx="7381273" cy="14152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Evidence based recommendations &amp; solutions through hrm theory &amp; practices </a:t>
            </a:r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3" name="Google Shape;383;p1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4352921" cy="1322947"/>
          </a:xfrm>
          <a:prstGeom prst="rect">
            <a:avLst/>
          </a:prstGeom>
          <a:noFill/>
          <a:ln>
            <a:noFill/>
          </a:ln>
        </p:spPr>
      </p:pic>
      <p:sp>
        <p:nvSpPr>
          <p:cNvPr id="384" name="Google Shape;384;p15"/>
          <p:cNvSpPr txBox="1"/>
          <p:nvPr/>
        </p:nvSpPr>
        <p:spPr>
          <a:xfrm>
            <a:off x="4441371" y="136524"/>
            <a:ext cx="7381273" cy="12787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lnSpcReduction="10000"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Evidence based recommendations &amp; solutions through hrm theory &amp; practices </a:t>
            </a:r>
            <a:endParaRPr/>
          </a:p>
        </p:txBody>
      </p:sp>
      <p:pic>
        <p:nvPicPr>
          <p:cNvPr id="385" name="Google Shape;385;p15"/>
          <p:cNvPicPr preferRelativeResize="0">
            <a:picLocks noGrp="1"/>
          </p:cNvPicPr>
          <p:nvPr>
            <p:ph type="body" idx="2"/>
          </p:nvPr>
        </p:nvPicPr>
        <p:blipFill rotWithShape="1">
          <a:blip r:embed="rId4">
            <a:alphaModFix/>
          </a:blip>
          <a:srcRect/>
          <a:stretch/>
        </p:blipFill>
        <p:spPr>
          <a:xfrm>
            <a:off x="1132113" y="1415298"/>
            <a:ext cx="9808029" cy="5211762"/>
          </a:xfrm>
          <a:prstGeom prst="rect">
            <a:avLst/>
          </a:prstGeom>
          <a:noFill/>
          <a:ln>
            <a:noFill/>
          </a:ln>
        </p:spPr>
      </p:pic>
      <p:sp>
        <p:nvSpPr>
          <p:cNvPr id="386" name="Google Shape;386;p15"/>
          <p:cNvSpPr txBox="1"/>
          <p:nvPr/>
        </p:nvSpPr>
        <p:spPr>
          <a:xfrm>
            <a:off x="7364858" y="2024743"/>
            <a:ext cx="2760692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(Michael Beer et al., 1984)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87" name="Google Shape;387;p1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Ashraful Hoque</a:t>
            </a:r>
            <a:endParaRPr/>
          </a:p>
        </p:txBody>
      </p:sp>
      <p:sp>
        <p:nvSpPr>
          <p:cNvPr id="388" name="Google Shape;388;p15"/>
          <p:cNvSpPr txBox="1"/>
          <p:nvPr/>
        </p:nvSpPr>
        <p:spPr>
          <a:xfrm>
            <a:off x="574286" y="1732355"/>
            <a:ext cx="927942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5)</a:t>
            </a:r>
            <a:endParaRPr sz="28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Google Shape;393;p16"/>
          <p:cNvSpPr txBox="1">
            <a:spLocks noGrp="1"/>
          </p:cNvSpPr>
          <p:nvPr>
            <p:ph type="body" idx="1"/>
          </p:nvPr>
        </p:nvSpPr>
        <p:spPr>
          <a:xfrm>
            <a:off x="838200" y="1436914"/>
            <a:ext cx="10515600" cy="49194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lang="en-US" sz="1600"/>
              <a:t>1) Purcell, J., Kinnie, N., Hutchinson, S., Rayton, B. and Swart, J. (2003) Understanding the People and Performance Link: Unlocking the Black Box. London: CIPD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lang="en-US" sz="1600"/>
              <a:t>2) Bakker, A.B. and Demerouti, E. (2017) ‘Job Demands–Resources Theory: Taking Stock and Looking Forward’, Journal of Occupational Health Psychology, 22(3), pp. 273–285.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lang="en-US" sz="1600"/>
              <a:t>3) Bandura, A. (1977) Social Learning Theory. Englewood Cliffs, NJ: Prentice Hall.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lang="en-US" sz="1600"/>
              <a:t>4) Kolb, D.A. (1984) Experiential Learning: Experience as the Source of Learning and Development. Englewood Cliffs, NJ: Prentice Hall.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lang="en-US" sz="1600"/>
              <a:t>5) Beer, M., Spector, B., Lawrence, P., Quinn Mills, D. and Walton, R. (1984) Managing Human Assets. New York: Free Press.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lang="en-US" sz="1600"/>
              <a:t>6) https://www.teacherfoundation.org/what-how-of-cpd-2/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lang="en-US" sz="1600"/>
              <a:t>7) </a:t>
            </a:r>
            <a:r>
              <a:rPr lang="en-US" sz="1600" u="sng">
                <a:solidFill>
                  <a:schemeClr val="hlink"/>
                </a:solidFill>
                <a:hlinkClick r:id="rId3"/>
              </a:rPr>
              <a:t>https://www.aihr.com/blog/human-resources-models/</a:t>
            </a:r>
            <a:endParaRPr sz="1600"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lang="en-US" sz="1600"/>
              <a:t>8) https://brightpathway.co.uk/understanding-kolbs-experiential-learning-styles/</a:t>
            </a:r>
            <a:endParaRPr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</a:pPr>
            <a:r>
              <a:rPr lang="en-US" sz="1600"/>
              <a:t>9) </a:t>
            </a:r>
            <a:r>
              <a:rPr lang="en-US" sz="1600" u="sng">
                <a:solidFill>
                  <a:schemeClr val="hlink"/>
                </a:solidFill>
                <a:hlinkClick r:id="rId4"/>
              </a:rPr>
              <a:t>https://dottore.substack.com/p/social-moral-and-humanist-learning</a:t>
            </a:r>
            <a:endParaRPr sz="1600"/>
          </a:p>
          <a:p>
            <a:pPr marL="0" lvl="0" indent="0" algn="l" rtl="0">
              <a:lnSpc>
                <a:spcPct val="100000"/>
              </a:lnSpc>
              <a:spcBef>
                <a:spcPts val="1000"/>
              </a:spcBef>
              <a:spcAft>
                <a:spcPts val="1600"/>
              </a:spcAft>
              <a:buClr>
                <a:schemeClr val="dk1"/>
              </a:buClr>
              <a:buSzPts val="1600"/>
              <a:buNone/>
            </a:pPr>
            <a:r>
              <a:rPr lang="en-US" sz="1600"/>
              <a:t>10) https://www.linkedin.com/posts/laura-rozenbauma_felt-star-struck-on-friday-listening-to-activity-7119590412838744064-lQo2</a:t>
            </a:r>
            <a:endParaRPr/>
          </a:p>
        </p:txBody>
      </p:sp>
      <p:pic>
        <p:nvPicPr>
          <p:cNvPr id="394" name="Google Shape;394;p16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0" y="0"/>
            <a:ext cx="4352921" cy="1322947"/>
          </a:xfrm>
          <a:prstGeom prst="rect">
            <a:avLst/>
          </a:prstGeom>
          <a:noFill/>
          <a:ln>
            <a:noFill/>
          </a:ln>
        </p:spPr>
      </p:pic>
      <p:sp>
        <p:nvSpPr>
          <p:cNvPr id="395" name="Google Shape;395;p16"/>
          <p:cNvSpPr txBox="1">
            <a:spLocks noGrp="1"/>
          </p:cNvSpPr>
          <p:nvPr>
            <p:ph type="title"/>
          </p:nvPr>
        </p:nvSpPr>
        <p:spPr>
          <a:xfrm>
            <a:off x="4625975" y="365126"/>
            <a:ext cx="6727825" cy="8758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1F5C99"/>
              </a:buClr>
              <a:buSzPts val="3000"/>
              <a:buFont typeface="Algerian"/>
              <a:buNone/>
            </a:pPr>
            <a:r>
              <a:rPr lang="en-US" sz="3000" b="0" i="0" u="none" strike="noStrike" cap="none">
                <a:solidFill>
                  <a:srgbClr val="1F5C99"/>
                </a:solidFill>
                <a:latin typeface="Algerian"/>
                <a:ea typeface="Algerian"/>
                <a:cs typeface="Algerian"/>
                <a:sym typeface="Algerian"/>
              </a:rPr>
              <a:t>References:</a:t>
            </a:r>
            <a:endParaRPr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A8F92-CD69-0839-C11D-A8F53B966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3024" y="367877"/>
            <a:ext cx="6660776" cy="1322947"/>
          </a:xfrm>
        </p:spPr>
        <p:txBody>
          <a:bodyPr/>
          <a:lstStyle/>
          <a:p>
            <a:r>
              <a:rPr lang="en-US" dirty="0">
                <a:latin typeface="Algerian" pitchFamily="82" charset="77"/>
              </a:rPr>
              <a:t>References:</a:t>
            </a:r>
          </a:p>
        </p:txBody>
      </p:sp>
      <p:pic>
        <p:nvPicPr>
          <p:cNvPr id="4" name="Google Shape;394;p16">
            <a:extLst>
              <a:ext uri="{FF2B5EF4-FFF2-40B4-BE49-F238E27FC236}">
                <a16:creationId xmlns:a16="http://schemas.microsoft.com/office/drawing/2014/main" id="{C9028438-24D8-29B2-1EF7-798486ADC7AF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0"/>
            <a:ext cx="4352921" cy="1322947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10CEFBD-C9BA-75E7-97B9-F5DB5D3270E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403541" cy="4796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dirty="0">
                <a:latin typeface="ACADEMY ENGRAVED LET PLAIN:1.0" panose="02000000000000000000" pitchFamily="2" charset="0"/>
              </a:rPr>
              <a:t>NHS England (</a:t>
            </a:r>
            <a:r>
              <a:rPr lang="en-IN" sz="1800" dirty="0">
                <a:latin typeface="ACADEMY ENGRAVED LET PLAIN:1.0" panose="02000000000000000000" pitchFamily="2" charset="0"/>
                <a:hlinkClick r:id="rId3"/>
              </a:rPr>
              <a:t>www.england.nhs.uk</a:t>
            </a:r>
            <a:r>
              <a:rPr lang="en-IN" sz="1800" dirty="0">
                <a:latin typeface="ACADEMY ENGRAVED LET PLAIN:1.0" panose="02000000000000000000" pitchFamily="2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sz="1800" dirty="0">
              <a:latin typeface="ACADEMY ENGRAVED LET PLAIN:1.0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dirty="0">
                <a:latin typeface="ACADEMY ENGRAVED LET PLAIN:1.0" panose="02000000000000000000" pitchFamily="2" charset="0"/>
              </a:rPr>
              <a:t>The King’s Fund (</a:t>
            </a:r>
            <a:r>
              <a:rPr lang="en-IN" sz="1800" dirty="0">
                <a:latin typeface="ACADEMY ENGRAVED LET PLAIN:1.0" panose="02000000000000000000" pitchFamily="2" charset="0"/>
                <a:hlinkClick r:id="rId4"/>
              </a:rPr>
              <a:t>www.kingsfund.org.uk</a:t>
            </a:r>
            <a:r>
              <a:rPr lang="en-IN" sz="1800" dirty="0">
                <a:latin typeface="ACADEMY ENGRAVED LET PLAIN:1.0" panose="02000000000000000000" pitchFamily="2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sz="1800" dirty="0">
              <a:latin typeface="ACADEMY ENGRAVED LET PLAIN:1.0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dirty="0">
                <a:latin typeface="ACADEMY ENGRAVED LET PLAIN:1.0" panose="02000000000000000000" pitchFamily="2" charset="0"/>
              </a:rPr>
              <a:t>British Medical Association (</a:t>
            </a:r>
            <a:r>
              <a:rPr lang="en-IN" sz="1800" dirty="0">
                <a:latin typeface="ACADEMY ENGRAVED LET PLAIN:1.0" panose="02000000000000000000" pitchFamily="2" charset="0"/>
                <a:hlinkClick r:id="rId5"/>
              </a:rPr>
              <a:t>www.bma.org.uk</a:t>
            </a:r>
            <a:r>
              <a:rPr lang="en-IN" sz="1800" dirty="0">
                <a:latin typeface="ACADEMY ENGRAVED LET PLAIN:1.0" panose="02000000000000000000" pitchFamily="2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sz="1800" dirty="0">
              <a:latin typeface="ACADEMY ENGRAVED LET PLAIN:1.0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800" dirty="0">
                <a:latin typeface="ACADEMY ENGRAVED LET PLAIN:1.0" panose="02000000000000000000" pitchFamily="2" charset="0"/>
              </a:rPr>
              <a:t>Health Education England (</a:t>
            </a:r>
            <a:r>
              <a:rPr lang="en-IN" sz="1800" dirty="0">
                <a:latin typeface="ACADEMY ENGRAVED LET PLAIN:1.0" panose="02000000000000000000" pitchFamily="2" charset="0"/>
                <a:hlinkClick r:id="rId6"/>
              </a:rPr>
              <a:t>www.hee.nhs.u</a:t>
            </a:r>
            <a:r>
              <a:rPr lang="en-IN" sz="1200" dirty="0">
                <a:hlinkClick r:id="rId6"/>
              </a:rPr>
              <a:t>k</a:t>
            </a:r>
            <a:r>
              <a:rPr lang="en-IN" sz="12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B9717A-3602-895D-1D49-41806F5393CC}"/>
              </a:ext>
            </a:extLst>
          </p:cNvPr>
          <p:cNvSpPr txBox="1"/>
          <p:nvPr/>
        </p:nvSpPr>
        <p:spPr>
          <a:xfrm>
            <a:off x="7557247" y="4303059"/>
            <a:ext cx="298524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Name: Sadhana Kumari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18EC9A-AFE8-D741-927D-8ACEB27AEC76}"/>
              </a:ext>
            </a:extLst>
          </p:cNvPr>
          <p:cNvSpPr txBox="1"/>
          <p:nvPr/>
        </p:nvSpPr>
        <p:spPr>
          <a:xfrm>
            <a:off x="5809129" y="4262718"/>
            <a:ext cx="1847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195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g396dbf19808_0_490"/>
          <p:cNvSpPr txBox="1">
            <a:spLocks noGrp="1"/>
          </p:cNvSpPr>
          <p:nvPr>
            <p:ph type="ctrTitle"/>
          </p:nvPr>
        </p:nvSpPr>
        <p:spPr>
          <a:xfrm>
            <a:off x="1775800" y="1505817"/>
            <a:ext cx="8640300" cy="103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6900"/>
              <a:buNone/>
            </a:pPr>
            <a:r>
              <a:rPr lang="en-US" sz="4800"/>
              <a:t>REFERENCES</a:t>
            </a:r>
            <a:endParaRPr sz="4800"/>
          </a:p>
        </p:txBody>
      </p:sp>
      <p:sp>
        <p:nvSpPr>
          <p:cNvPr id="402" name="Google Shape;402;g396dbf19808_0_490"/>
          <p:cNvSpPr txBox="1"/>
          <p:nvPr/>
        </p:nvSpPr>
        <p:spPr>
          <a:xfrm>
            <a:off x="715175" y="2911775"/>
            <a:ext cx="6708900" cy="36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25" rIns="121900" bIns="60925" anchor="t" anchorCtr="0">
            <a:spAutoFit/>
          </a:bodyPr>
          <a:lstStyle/>
          <a:p>
            <a:pPr marL="381000" marR="0" lvl="0" indent="-3810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Char char="•"/>
            </a:pPr>
            <a:endParaRPr sz="16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3" name="Google Shape;403;g396dbf19808_0_490"/>
          <p:cNvSpPr txBox="1"/>
          <p:nvPr/>
        </p:nvSpPr>
        <p:spPr>
          <a:xfrm>
            <a:off x="578950" y="2539018"/>
            <a:ext cx="9493964" cy="36648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US" sz="1100" dirty="0"/>
              <a:t>Bakker, A.B. and Demerouti, E. (2017) ‘Job Demands–Resources Theory: Taking Stock and Looking Forward’, </a:t>
            </a:r>
            <a:r>
              <a:rPr lang="en-US" sz="1100" i="1" dirty="0"/>
              <a:t>Journal of Occupational Health Psychology</a:t>
            </a:r>
            <a:r>
              <a:rPr lang="en-US" sz="1100" dirty="0"/>
              <a:t>, 22(3), pp. 273–285. </a:t>
            </a:r>
            <a:r>
              <a:rPr lang="en-GB" sz="1100" dirty="0">
                <a:hlinkClick r:id="rId3"/>
              </a:rPr>
              <a:t>https://psycnet.apa.org/record/2016-48454-001</a:t>
            </a:r>
            <a:endParaRPr sz="1100" dirty="0"/>
          </a:p>
          <a:p>
            <a:pPr lvl="0">
              <a:lnSpc>
                <a:spcPct val="115000"/>
              </a:lnSpc>
              <a:spcBef>
                <a:spcPts val="1200"/>
              </a:spcBef>
            </a:pPr>
            <a:r>
              <a:rPr lang="en-US" sz="1100" dirty="0"/>
              <a:t>Bandura, A. (1977) </a:t>
            </a:r>
            <a:r>
              <a:rPr lang="en-US" sz="1100" i="1" dirty="0"/>
              <a:t>Social Learning Theory</a:t>
            </a:r>
            <a:r>
              <a:rPr lang="en-US" sz="1100" dirty="0"/>
              <a:t>. Englewood Cliffs, NJ: Prentice Hall. </a:t>
            </a:r>
            <a:r>
              <a:rPr lang="en-US" sz="1100" dirty="0">
                <a:hlinkClick r:id="rId4"/>
              </a:rPr>
              <a:t>https://www.asecib.ase.ro/mps/Bandura_SocialLearningTheory.pdf</a:t>
            </a:r>
            <a:endParaRPr lang="en-US" sz="1100" dirty="0"/>
          </a:p>
          <a:p>
            <a:pPr lvl="0">
              <a:lnSpc>
                <a:spcPct val="115000"/>
              </a:lnSpc>
              <a:spcBef>
                <a:spcPts val="1200"/>
              </a:spcBef>
            </a:pPr>
            <a:r>
              <a:rPr lang="en-US" sz="1100" dirty="0"/>
              <a:t>Beer, M., Spector, B., Lawrence, P.R., Quinn Mills, D. and Walton, R.E. (1984) </a:t>
            </a:r>
            <a:r>
              <a:rPr lang="en-US" sz="1100" i="1" dirty="0"/>
              <a:t>Managing Human Assets</a:t>
            </a:r>
            <a:r>
              <a:rPr lang="en-US" sz="1100" dirty="0"/>
              <a:t>. New York: Free Press. </a:t>
            </a:r>
            <a:r>
              <a:rPr lang="en-US" sz="1100" dirty="0">
                <a:hlinkClick r:id="rId5"/>
              </a:rPr>
              <a:t>https://www.hbs.edu/faculty/Pages/item.aspx?num=41269</a:t>
            </a:r>
            <a:endParaRPr lang="en-US" sz="1100" dirty="0"/>
          </a:p>
          <a:p>
            <a:pPr lvl="0">
              <a:lnSpc>
                <a:spcPct val="115000"/>
              </a:lnSpc>
              <a:spcBef>
                <a:spcPts val="1200"/>
              </a:spcBef>
            </a:pPr>
            <a:r>
              <a:rPr lang="en-US" sz="1100" dirty="0"/>
              <a:t>Kolb, D.A. (1984) </a:t>
            </a:r>
            <a:r>
              <a:rPr lang="en-US" sz="1100" i="1" dirty="0"/>
              <a:t>Experiential Learning: Experience as the Source of Learning and Development</a:t>
            </a:r>
            <a:r>
              <a:rPr lang="en-US" sz="1100" dirty="0"/>
              <a:t>. Englewood Cliffs, NJ: Prentice Hall. </a:t>
            </a:r>
            <a:r>
              <a:rPr lang="en-US" sz="1100" dirty="0">
                <a:hlinkClick r:id="rId6"/>
              </a:rPr>
              <a:t>https://www.researchgate.net/publication/235701029_Experiential_Learning_Experience_As_The_Source_Of_Learning_And_Development</a:t>
            </a:r>
            <a:endParaRPr lang="en-US" sz="1100" dirty="0"/>
          </a:p>
          <a:p>
            <a:pPr lvl="0">
              <a:lnSpc>
                <a:spcPct val="115000"/>
              </a:lnSpc>
              <a:spcBef>
                <a:spcPts val="1200"/>
              </a:spcBef>
            </a:pPr>
            <a:r>
              <a:rPr lang="en-US" sz="1100" dirty="0"/>
              <a:t>Purcell, J., Kinnie, N., Hutchinson, S., Rayton, B. and Swart, J. (2003) </a:t>
            </a:r>
            <a:r>
              <a:rPr lang="en-US" sz="1100" i="1" dirty="0"/>
              <a:t>Understanding the People and Performance Link: Unlocking the Black Box</a:t>
            </a:r>
            <a:r>
              <a:rPr lang="en-US" sz="1100" dirty="0"/>
              <a:t>. London: CIPD. </a:t>
            </a:r>
            <a:r>
              <a:rPr lang="en-US" sz="1100" dirty="0">
                <a:hlinkClick r:id="rId7"/>
              </a:rPr>
              <a:t>https://www.researchgate.net/publication/38321374_Unlocking_the_Black_Box_Line_Managers_and_HRM-Performance_in_a_Call_Centre_Context</a:t>
            </a:r>
            <a:endParaRPr lang="en-US" sz="1100" dirty="0"/>
          </a:p>
          <a:p>
            <a:pPr lvl="0">
              <a:lnSpc>
                <a:spcPct val="115000"/>
              </a:lnSpc>
              <a:spcBef>
                <a:spcPts val="1200"/>
              </a:spcBef>
            </a:pPr>
            <a:endParaRPr sz="1100" dirty="0"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1700" dirty="0">
              <a:solidFill>
                <a:schemeClr val="accen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404" name="Google Shape;404;g396dbf19808_0_490"/>
          <p:cNvSpPr txBox="1"/>
          <p:nvPr/>
        </p:nvSpPr>
        <p:spPr>
          <a:xfrm>
            <a:off x="10318925" y="6027900"/>
            <a:ext cx="1907100" cy="44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7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Georgiana Chirita</a:t>
            </a:r>
            <a:endParaRPr sz="1700">
              <a:solidFill>
                <a:schemeClr val="accent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treamline">
  <a:themeElements>
    <a:clrScheme name="Streamline">
      <a:dk1>
        <a:srgbClr val="1A9988"/>
      </a:dk1>
      <a:lt1>
        <a:srgbClr val="FFFFFF"/>
      </a:lt1>
      <a:dk2>
        <a:srgbClr val="1A1A1A"/>
      </a:dk2>
      <a:lt2>
        <a:srgbClr val="E9EDEE"/>
      </a:lt2>
      <a:accent1>
        <a:srgbClr val="595959"/>
      </a:accent1>
      <a:accent2>
        <a:srgbClr val="6AA4C8"/>
      </a:accent2>
      <a:accent3>
        <a:srgbClr val="EB5600"/>
      </a:accent3>
      <a:accent4>
        <a:srgbClr val="A2FFE8"/>
      </a:accent4>
      <a:accent5>
        <a:srgbClr val="1C3678"/>
      </a:accent5>
      <a:accent6>
        <a:srgbClr val="FFB8A2"/>
      </a:accent6>
      <a:hlink>
        <a:srgbClr val="1C3678"/>
      </a:hlink>
      <a:folHlink>
        <a:srgbClr val="1C367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1785</Words>
  <Application>Microsoft Macintosh PowerPoint</Application>
  <PresentationFormat>Widescreen</PresentationFormat>
  <Paragraphs>238</Paragraphs>
  <Slides>25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Jacques Francois Shadow</vt:lpstr>
      <vt:lpstr>Montserrat</vt:lpstr>
      <vt:lpstr>Algerian</vt:lpstr>
      <vt:lpstr>Lato</vt:lpstr>
      <vt:lpstr>Arial</vt:lpstr>
      <vt:lpstr>Raleway</vt:lpstr>
      <vt:lpstr>ACADEMY ENGRAVED LET PLAIN:1.0</vt:lpstr>
      <vt:lpstr>Play</vt:lpstr>
      <vt:lpstr>Streamline</vt:lpstr>
      <vt:lpstr>National Health Service NHS-England Training&amp;Development</vt:lpstr>
      <vt:lpstr>Staff Shortage &amp; Workload Pressure</vt:lpstr>
      <vt:lpstr>Lack Of Time For Training</vt:lpstr>
      <vt:lpstr>Training Bottlenecks &amp; Career Delays</vt:lpstr>
      <vt:lpstr>System Complexity &amp; Poor Planning</vt:lpstr>
      <vt:lpstr>Limited Funding for Training</vt:lpstr>
      <vt:lpstr>Trainer Shortage &amp; Burnout</vt:lpstr>
      <vt:lpstr>NHS – History &amp; Challenges </vt:lpstr>
      <vt:lpstr>NHS – Root Causes of System Challenges </vt:lpstr>
      <vt:lpstr>1. Policy (Primary Driver) </vt:lpstr>
      <vt:lpstr>   2. Structural Constraints</vt:lpstr>
      <vt:lpstr>3. Leadership &amp; Culture (Amplifiers)</vt:lpstr>
      <vt:lpstr> why  Training &amp; Development Can Improve the NHS</vt:lpstr>
      <vt:lpstr>Conclusion:Training&amp; development</vt:lpstr>
      <vt:lpstr>Rrecommendations:</vt:lpstr>
      <vt:lpstr>PowerPoint Presentation</vt:lpstr>
      <vt:lpstr>PowerPoint Presentation</vt:lpstr>
      <vt:lpstr>Solutions:</vt:lpstr>
      <vt:lpstr>PowerPoint Presentation</vt:lpstr>
      <vt:lpstr>PowerPoint Presentation</vt:lpstr>
      <vt:lpstr>PowerPoint Presentation</vt:lpstr>
      <vt:lpstr>PowerPoint Presentation</vt:lpstr>
      <vt:lpstr>References:</vt:lpstr>
      <vt:lpstr>References: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Georgiana Chirita</dc:creator>
  <cp:lastModifiedBy>Georgiana Chirita</cp:lastModifiedBy>
  <cp:revision>3</cp:revision>
  <dcterms:created xsi:type="dcterms:W3CDTF">2026-03-25T14:38:27Z</dcterms:created>
  <dcterms:modified xsi:type="dcterms:W3CDTF">2026-04-05T11:32:37Z</dcterms:modified>
</cp:coreProperties>
</file>