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C581CE-76D8-BA01-B255-571A434BF0B3}" v="5" dt="2023-10-22T20:12:22.331"/>
    <p1510:client id="{359EA0CE-14DE-4304-B8A1-27E019776882}" v="15" dt="2023-10-22T20:07:07.425"/>
    <p1510:client id="{448655EF-6C46-2D5E-3BA0-58D92B50569F}" v="1106" dt="2023-10-22T21:54:24.1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5D3261-0434-4C80-8946-8E1B2E13E7F3}" type="doc">
      <dgm:prSet loTypeId="urn:microsoft.com/office/officeart/2005/8/layout/vList5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875F8A8-CC26-4F73-9CCA-6FA5E4937491}">
      <dgm:prSet/>
      <dgm:spPr/>
      <dgm:t>
        <a:bodyPr/>
        <a:lstStyle/>
        <a:p>
          <a:r>
            <a:rPr lang="en-US"/>
            <a:t>Introduction</a:t>
          </a:r>
        </a:p>
      </dgm:t>
    </dgm:pt>
    <dgm:pt modelId="{3C7D08D4-BF87-46C9-8B8F-4EC388F75A92}" type="parTrans" cxnId="{BC06E611-DAB3-49D3-8C96-690881B3DFC4}">
      <dgm:prSet/>
      <dgm:spPr/>
      <dgm:t>
        <a:bodyPr/>
        <a:lstStyle/>
        <a:p>
          <a:endParaRPr lang="en-US"/>
        </a:p>
      </dgm:t>
    </dgm:pt>
    <dgm:pt modelId="{8A5E4488-C1D6-455A-A96D-91EA59AAFA2B}" type="sibTrans" cxnId="{BC06E611-DAB3-49D3-8C96-690881B3DFC4}">
      <dgm:prSet/>
      <dgm:spPr/>
      <dgm:t>
        <a:bodyPr/>
        <a:lstStyle/>
        <a:p>
          <a:endParaRPr lang="en-US"/>
        </a:p>
      </dgm:t>
    </dgm:pt>
    <dgm:pt modelId="{EFCBDE35-773A-4CC9-941B-2ACD0961BEE0}">
      <dgm:prSet/>
      <dgm:spPr/>
      <dgm:t>
        <a:bodyPr/>
        <a:lstStyle/>
        <a:p>
          <a:r>
            <a:rPr lang="en-US"/>
            <a:t>Uniqueness in their Service</a:t>
          </a:r>
        </a:p>
      </dgm:t>
    </dgm:pt>
    <dgm:pt modelId="{7D51A104-EC08-44A6-8337-E2E143D544A2}" type="parTrans" cxnId="{F1C790CE-85F9-4ACF-A1C1-14913A92AC31}">
      <dgm:prSet/>
      <dgm:spPr/>
      <dgm:t>
        <a:bodyPr/>
        <a:lstStyle/>
        <a:p>
          <a:endParaRPr lang="en-US"/>
        </a:p>
      </dgm:t>
    </dgm:pt>
    <dgm:pt modelId="{F3EC7F9C-B0CD-4C34-B8E5-42DB6EC0E287}" type="sibTrans" cxnId="{F1C790CE-85F9-4ACF-A1C1-14913A92AC31}">
      <dgm:prSet/>
      <dgm:spPr/>
      <dgm:t>
        <a:bodyPr/>
        <a:lstStyle/>
        <a:p>
          <a:endParaRPr lang="en-US"/>
        </a:p>
      </dgm:t>
    </dgm:pt>
    <dgm:pt modelId="{1C06B64E-3B8C-4F6F-A9AD-BD04292179A5}">
      <dgm:prSet/>
      <dgm:spPr/>
      <dgm:t>
        <a:bodyPr/>
        <a:lstStyle/>
        <a:p>
          <a:r>
            <a:rPr lang="en-US"/>
            <a:t>Target Customers</a:t>
          </a:r>
        </a:p>
      </dgm:t>
    </dgm:pt>
    <dgm:pt modelId="{FF4AD2E7-7D94-4AC6-9775-A837CE7D28AF}" type="parTrans" cxnId="{62E92036-EC4B-453A-9E76-E311EDE36840}">
      <dgm:prSet/>
      <dgm:spPr/>
      <dgm:t>
        <a:bodyPr/>
        <a:lstStyle/>
        <a:p>
          <a:endParaRPr lang="en-US"/>
        </a:p>
      </dgm:t>
    </dgm:pt>
    <dgm:pt modelId="{C9C0838C-2FCE-4F64-85D1-B4CAB01AB506}" type="sibTrans" cxnId="{62E92036-EC4B-453A-9E76-E311EDE36840}">
      <dgm:prSet/>
      <dgm:spPr/>
      <dgm:t>
        <a:bodyPr/>
        <a:lstStyle/>
        <a:p>
          <a:endParaRPr lang="en-US"/>
        </a:p>
      </dgm:t>
    </dgm:pt>
    <dgm:pt modelId="{8DC18D24-315A-479C-B636-AC354DABC2EE}">
      <dgm:prSet/>
      <dgm:spPr/>
      <dgm:t>
        <a:bodyPr/>
        <a:lstStyle/>
        <a:p>
          <a:r>
            <a:rPr lang="en-US"/>
            <a:t>Conclusion</a:t>
          </a:r>
        </a:p>
      </dgm:t>
    </dgm:pt>
    <dgm:pt modelId="{387515AF-96E3-4316-BBD1-46E0ABDB5976}" type="parTrans" cxnId="{D7818419-3B87-4CE2-966C-0C35BA3EDD26}">
      <dgm:prSet/>
      <dgm:spPr/>
      <dgm:t>
        <a:bodyPr/>
        <a:lstStyle/>
        <a:p>
          <a:endParaRPr lang="en-US"/>
        </a:p>
      </dgm:t>
    </dgm:pt>
    <dgm:pt modelId="{FCDFB033-1E14-4B07-9585-84751623B23F}" type="sibTrans" cxnId="{D7818419-3B87-4CE2-966C-0C35BA3EDD26}">
      <dgm:prSet/>
      <dgm:spPr/>
      <dgm:t>
        <a:bodyPr/>
        <a:lstStyle/>
        <a:p>
          <a:endParaRPr lang="en-US"/>
        </a:p>
      </dgm:t>
    </dgm:pt>
    <dgm:pt modelId="{7E0B6C6A-5211-4089-96BB-86E4E31F9B62}" type="pres">
      <dgm:prSet presAssocID="{605D3261-0434-4C80-8946-8E1B2E13E7F3}" presName="Name0" presStyleCnt="0">
        <dgm:presLayoutVars>
          <dgm:dir/>
          <dgm:animLvl val="lvl"/>
          <dgm:resizeHandles val="exact"/>
        </dgm:presLayoutVars>
      </dgm:prSet>
      <dgm:spPr/>
    </dgm:pt>
    <dgm:pt modelId="{1BCD5A5C-C0F1-4B45-812D-A8654F2A5F7C}" type="pres">
      <dgm:prSet presAssocID="{4875F8A8-CC26-4F73-9CCA-6FA5E4937491}" presName="linNode" presStyleCnt="0"/>
      <dgm:spPr/>
    </dgm:pt>
    <dgm:pt modelId="{BC1B7934-2073-4DD4-841F-BCE31693A080}" type="pres">
      <dgm:prSet presAssocID="{4875F8A8-CC26-4F73-9CCA-6FA5E4937491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9ECAB932-08A3-4915-AD64-E8423A41A6E5}" type="pres">
      <dgm:prSet presAssocID="{8A5E4488-C1D6-455A-A96D-91EA59AAFA2B}" presName="sp" presStyleCnt="0"/>
      <dgm:spPr/>
    </dgm:pt>
    <dgm:pt modelId="{8E8AFBBF-6EA3-4ABD-AB74-C8E4356EE9FD}" type="pres">
      <dgm:prSet presAssocID="{EFCBDE35-773A-4CC9-941B-2ACD0961BEE0}" presName="linNode" presStyleCnt="0"/>
      <dgm:spPr/>
    </dgm:pt>
    <dgm:pt modelId="{D1DC38C3-545A-4D02-A6A7-A2FBE2E493D2}" type="pres">
      <dgm:prSet presAssocID="{EFCBDE35-773A-4CC9-941B-2ACD0961BEE0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0F3D5A16-4E51-4AC0-B6CD-1A8651B5D18B}" type="pres">
      <dgm:prSet presAssocID="{F3EC7F9C-B0CD-4C34-B8E5-42DB6EC0E287}" presName="sp" presStyleCnt="0"/>
      <dgm:spPr/>
    </dgm:pt>
    <dgm:pt modelId="{5E641971-AE74-4C74-9D77-11AC96251A3C}" type="pres">
      <dgm:prSet presAssocID="{1C06B64E-3B8C-4F6F-A9AD-BD04292179A5}" presName="linNode" presStyleCnt="0"/>
      <dgm:spPr/>
    </dgm:pt>
    <dgm:pt modelId="{70F41998-4D0C-43CC-AFF8-0CFD996B9DC9}" type="pres">
      <dgm:prSet presAssocID="{1C06B64E-3B8C-4F6F-A9AD-BD04292179A5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7BDEF1BB-596D-4D45-A314-D6216D810859}" type="pres">
      <dgm:prSet presAssocID="{C9C0838C-2FCE-4F64-85D1-B4CAB01AB506}" presName="sp" presStyleCnt="0"/>
      <dgm:spPr/>
    </dgm:pt>
    <dgm:pt modelId="{A57F96FD-E12F-4070-99D0-8D4D3651B1D6}" type="pres">
      <dgm:prSet presAssocID="{8DC18D24-315A-479C-B636-AC354DABC2EE}" presName="linNode" presStyleCnt="0"/>
      <dgm:spPr/>
    </dgm:pt>
    <dgm:pt modelId="{84F0CACD-EA1E-4C37-9D5A-320B7C66FC93}" type="pres">
      <dgm:prSet presAssocID="{8DC18D24-315A-479C-B636-AC354DABC2EE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BC06E611-DAB3-49D3-8C96-690881B3DFC4}" srcId="{605D3261-0434-4C80-8946-8E1B2E13E7F3}" destId="{4875F8A8-CC26-4F73-9CCA-6FA5E4937491}" srcOrd="0" destOrd="0" parTransId="{3C7D08D4-BF87-46C9-8B8F-4EC388F75A92}" sibTransId="{8A5E4488-C1D6-455A-A96D-91EA59AAFA2B}"/>
    <dgm:cxn modelId="{D7818419-3B87-4CE2-966C-0C35BA3EDD26}" srcId="{605D3261-0434-4C80-8946-8E1B2E13E7F3}" destId="{8DC18D24-315A-479C-B636-AC354DABC2EE}" srcOrd="3" destOrd="0" parTransId="{387515AF-96E3-4316-BBD1-46E0ABDB5976}" sibTransId="{FCDFB033-1E14-4B07-9585-84751623B23F}"/>
    <dgm:cxn modelId="{62E92036-EC4B-453A-9E76-E311EDE36840}" srcId="{605D3261-0434-4C80-8946-8E1B2E13E7F3}" destId="{1C06B64E-3B8C-4F6F-A9AD-BD04292179A5}" srcOrd="2" destOrd="0" parTransId="{FF4AD2E7-7D94-4AC6-9775-A837CE7D28AF}" sibTransId="{C9C0838C-2FCE-4F64-85D1-B4CAB01AB506}"/>
    <dgm:cxn modelId="{D2945A68-1482-4894-9145-1C811C097B04}" type="presOf" srcId="{8DC18D24-315A-479C-B636-AC354DABC2EE}" destId="{84F0CACD-EA1E-4C37-9D5A-320B7C66FC93}" srcOrd="0" destOrd="0" presId="urn:microsoft.com/office/officeart/2005/8/layout/vList5"/>
    <dgm:cxn modelId="{520FFA7B-4138-48DB-8661-2849F7E7E504}" type="presOf" srcId="{EFCBDE35-773A-4CC9-941B-2ACD0961BEE0}" destId="{D1DC38C3-545A-4D02-A6A7-A2FBE2E493D2}" srcOrd="0" destOrd="0" presId="urn:microsoft.com/office/officeart/2005/8/layout/vList5"/>
    <dgm:cxn modelId="{16F79E80-FF56-4907-B32E-0630214AC2C1}" type="presOf" srcId="{4875F8A8-CC26-4F73-9CCA-6FA5E4937491}" destId="{BC1B7934-2073-4DD4-841F-BCE31693A080}" srcOrd="0" destOrd="0" presId="urn:microsoft.com/office/officeart/2005/8/layout/vList5"/>
    <dgm:cxn modelId="{C17EA9A8-5DB7-40C6-9113-C97A428898D4}" type="presOf" srcId="{605D3261-0434-4C80-8946-8E1B2E13E7F3}" destId="{7E0B6C6A-5211-4089-96BB-86E4E31F9B62}" srcOrd="0" destOrd="0" presId="urn:microsoft.com/office/officeart/2005/8/layout/vList5"/>
    <dgm:cxn modelId="{F1C790CE-85F9-4ACF-A1C1-14913A92AC31}" srcId="{605D3261-0434-4C80-8946-8E1B2E13E7F3}" destId="{EFCBDE35-773A-4CC9-941B-2ACD0961BEE0}" srcOrd="1" destOrd="0" parTransId="{7D51A104-EC08-44A6-8337-E2E143D544A2}" sibTransId="{F3EC7F9C-B0CD-4C34-B8E5-42DB6EC0E287}"/>
    <dgm:cxn modelId="{9036C9FA-3CE6-4568-AA71-9E44D10B8002}" type="presOf" srcId="{1C06B64E-3B8C-4F6F-A9AD-BD04292179A5}" destId="{70F41998-4D0C-43CC-AFF8-0CFD996B9DC9}" srcOrd="0" destOrd="0" presId="urn:microsoft.com/office/officeart/2005/8/layout/vList5"/>
    <dgm:cxn modelId="{BA5651A9-D9A8-41B6-B965-5F37D78A8152}" type="presParOf" srcId="{7E0B6C6A-5211-4089-96BB-86E4E31F9B62}" destId="{1BCD5A5C-C0F1-4B45-812D-A8654F2A5F7C}" srcOrd="0" destOrd="0" presId="urn:microsoft.com/office/officeart/2005/8/layout/vList5"/>
    <dgm:cxn modelId="{3FF0C0A7-5A12-4169-9E98-84BA29252EF4}" type="presParOf" srcId="{1BCD5A5C-C0F1-4B45-812D-A8654F2A5F7C}" destId="{BC1B7934-2073-4DD4-841F-BCE31693A080}" srcOrd="0" destOrd="0" presId="urn:microsoft.com/office/officeart/2005/8/layout/vList5"/>
    <dgm:cxn modelId="{94797423-AEEF-4BB0-85E5-B1081B3BE508}" type="presParOf" srcId="{7E0B6C6A-5211-4089-96BB-86E4E31F9B62}" destId="{9ECAB932-08A3-4915-AD64-E8423A41A6E5}" srcOrd="1" destOrd="0" presId="urn:microsoft.com/office/officeart/2005/8/layout/vList5"/>
    <dgm:cxn modelId="{F5FB549D-6CAC-468C-B1DF-BC3C6831680E}" type="presParOf" srcId="{7E0B6C6A-5211-4089-96BB-86E4E31F9B62}" destId="{8E8AFBBF-6EA3-4ABD-AB74-C8E4356EE9FD}" srcOrd="2" destOrd="0" presId="urn:microsoft.com/office/officeart/2005/8/layout/vList5"/>
    <dgm:cxn modelId="{8D846CB1-4531-480A-B1BA-35687198780C}" type="presParOf" srcId="{8E8AFBBF-6EA3-4ABD-AB74-C8E4356EE9FD}" destId="{D1DC38C3-545A-4D02-A6A7-A2FBE2E493D2}" srcOrd="0" destOrd="0" presId="urn:microsoft.com/office/officeart/2005/8/layout/vList5"/>
    <dgm:cxn modelId="{7E371195-959A-4F72-A5D2-1D1A909A38F0}" type="presParOf" srcId="{7E0B6C6A-5211-4089-96BB-86E4E31F9B62}" destId="{0F3D5A16-4E51-4AC0-B6CD-1A8651B5D18B}" srcOrd="3" destOrd="0" presId="urn:microsoft.com/office/officeart/2005/8/layout/vList5"/>
    <dgm:cxn modelId="{ED5CDCDE-61CF-4D6A-B05B-4F04F0BE4D4C}" type="presParOf" srcId="{7E0B6C6A-5211-4089-96BB-86E4E31F9B62}" destId="{5E641971-AE74-4C74-9D77-11AC96251A3C}" srcOrd="4" destOrd="0" presId="urn:microsoft.com/office/officeart/2005/8/layout/vList5"/>
    <dgm:cxn modelId="{8FC303E6-59DA-4F1A-AE83-F687240A5372}" type="presParOf" srcId="{5E641971-AE74-4C74-9D77-11AC96251A3C}" destId="{70F41998-4D0C-43CC-AFF8-0CFD996B9DC9}" srcOrd="0" destOrd="0" presId="urn:microsoft.com/office/officeart/2005/8/layout/vList5"/>
    <dgm:cxn modelId="{9775B903-F4B1-42E7-8C1C-D67E4D26CF3C}" type="presParOf" srcId="{7E0B6C6A-5211-4089-96BB-86E4E31F9B62}" destId="{7BDEF1BB-596D-4D45-A314-D6216D810859}" srcOrd="5" destOrd="0" presId="urn:microsoft.com/office/officeart/2005/8/layout/vList5"/>
    <dgm:cxn modelId="{34350F91-71D3-41EF-9AFF-3BC92107B36F}" type="presParOf" srcId="{7E0B6C6A-5211-4089-96BB-86E4E31F9B62}" destId="{A57F96FD-E12F-4070-99D0-8D4D3651B1D6}" srcOrd="6" destOrd="0" presId="urn:microsoft.com/office/officeart/2005/8/layout/vList5"/>
    <dgm:cxn modelId="{6CD9A3F6-E2D7-4F0D-A94E-3E87A2A7C05A}" type="presParOf" srcId="{A57F96FD-E12F-4070-99D0-8D4D3651B1D6}" destId="{84F0CACD-EA1E-4C37-9D5A-320B7C66FC93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64F637-660E-4963-9550-7E9E8571DB2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C826BF8-DCE2-4C40-B34D-3911477F35EC}">
      <dgm:prSet/>
      <dgm:spPr/>
      <dgm:t>
        <a:bodyPr/>
        <a:lstStyle/>
        <a:p>
          <a:r>
            <a:rPr lang="en-US"/>
            <a:t>Rich and Luxury seeking customers expect great room service, cleanliness, some ritual and authentic feel.</a:t>
          </a:r>
        </a:p>
      </dgm:t>
    </dgm:pt>
    <dgm:pt modelId="{96F1E397-447C-4986-BEBE-2D1BA78DFB87}" type="parTrans" cxnId="{A3CC93CE-099A-4F58-8735-9C5BE6C9C149}">
      <dgm:prSet/>
      <dgm:spPr/>
      <dgm:t>
        <a:bodyPr/>
        <a:lstStyle/>
        <a:p>
          <a:endParaRPr lang="en-US"/>
        </a:p>
      </dgm:t>
    </dgm:pt>
    <dgm:pt modelId="{B160275A-5753-469D-ACAC-F89675F0A690}" type="sibTrans" cxnId="{A3CC93CE-099A-4F58-8735-9C5BE6C9C149}">
      <dgm:prSet/>
      <dgm:spPr/>
      <dgm:t>
        <a:bodyPr/>
        <a:lstStyle/>
        <a:p>
          <a:endParaRPr lang="en-US"/>
        </a:p>
      </dgm:t>
    </dgm:pt>
    <dgm:pt modelId="{E15CA9AE-0384-47E2-8E71-EE362051901A}">
      <dgm:prSet/>
      <dgm:spPr/>
      <dgm:t>
        <a:bodyPr/>
        <a:lstStyle/>
        <a:p>
          <a:r>
            <a:rPr lang="en-US"/>
            <a:t>Which St Regis delivers all of them.</a:t>
          </a:r>
        </a:p>
      </dgm:t>
    </dgm:pt>
    <dgm:pt modelId="{02E53EEF-F385-441B-BE76-C68412623FBD}" type="parTrans" cxnId="{52EDB1E9-BB48-4100-B1AF-29AAC07ABB20}">
      <dgm:prSet/>
      <dgm:spPr/>
      <dgm:t>
        <a:bodyPr/>
        <a:lstStyle/>
        <a:p>
          <a:endParaRPr lang="en-US"/>
        </a:p>
      </dgm:t>
    </dgm:pt>
    <dgm:pt modelId="{6324188F-B2ED-4F7F-8016-4D832EF27875}" type="sibTrans" cxnId="{52EDB1E9-BB48-4100-B1AF-29AAC07ABB20}">
      <dgm:prSet/>
      <dgm:spPr/>
      <dgm:t>
        <a:bodyPr/>
        <a:lstStyle/>
        <a:p>
          <a:endParaRPr lang="en-US"/>
        </a:p>
      </dgm:t>
    </dgm:pt>
    <dgm:pt modelId="{66C1C0A9-6443-42B2-BB08-C1CD517D7ED1}" type="pres">
      <dgm:prSet presAssocID="{6F64F637-660E-4963-9550-7E9E8571DB2F}" presName="root" presStyleCnt="0">
        <dgm:presLayoutVars>
          <dgm:dir/>
          <dgm:resizeHandles val="exact"/>
        </dgm:presLayoutVars>
      </dgm:prSet>
      <dgm:spPr/>
    </dgm:pt>
    <dgm:pt modelId="{9C1FD8D8-F8B1-4FD8-B8F6-859B3E01421E}" type="pres">
      <dgm:prSet presAssocID="{EC826BF8-DCE2-4C40-B34D-3911477F35EC}" presName="compNode" presStyleCnt="0"/>
      <dgm:spPr/>
    </dgm:pt>
    <dgm:pt modelId="{18A5B4D0-A789-46D6-BB71-138D719ABDFE}" type="pres">
      <dgm:prSet presAssocID="{EC826BF8-DCE2-4C40-B34D-3911477F35E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A5DC2132-CE75-4232-AE0B-3200C6D81164}" type="pres">
      <dgm:prSet presAssocID="{EC826BF8-DCE2-4C40-B34D-3911477F35EC}" presName="spaceRect" presStyleCnt="0"/>
      <dgm:spPr/>
    </dgm:pt>
    <dgm:pt modelId="{B7DF0436-362F-4AC3-85DE-CF359BB03984}" type="pres">
      <dgm:prSet presAssocID="{EC826BF8-DCE2-4C40-B34D-3911477F35EC}" presName="textRect" presStyleLbl="revTx" presStyleIdx="0" presStyleCnt="2">
        <dgm:presLayoutVars>
          <dgm:chMax val="1"/>
          <dgm:chPref val="1"/>
        </dgm:presLayoutVars>
      </dgm:prSet>
      <dgm:spPr/>
    </dgm:pt>
    <dgm:pt modelId="{9D38E510-194D-424E-BE15-D47A7BDA520B}" type="pres">
      <dgm:prSet presAssocID="{B160275A-5753-469D-ACAC-F89675F0A690}" presName="sibTrans" presStyleCnt="0"/>
      <dgm:spPr/>
    </dgm:pt>
    <dgm:pt modelId="{B063A2E4-9087-4CDD-B947-2FB2BBCF173B}" type="pres">
      <dgm:prSet presAssocID="{E15CA9AE-0384-47E2-8E71-EE362051901A}" presName="compNode" presStyleCnt="0"/>
      <dgm:spPr/>
    </dgm:pt>
    <dgm:pt modelId="{832F42FC-BCFC-4885-975E-03EDBFC020C5}" type="pres">
      <dgm:prSet presAssocID="{E15CA9AE-0384-47E2-8E71-EE362051901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7EBA2FF9-4B09-4CB7-8F47-E6EDF4751627}" type="pres">
      <dgm:prSet presAssocID="{E15CA9AE-0384-47E2-8E71-EE362051901A}" presName="spaceRect" presStyleCnt="0"/>
      <dgm:spPr/>
    </dgm:pt>
    <dgm:pt modelId="{5730C1CD-3854-408E-AEED-B5DCA00B3C9F}" type="pres">
      <dgm:prSet presAssocID="{E15CA9AE-0384-47E2-8E71-EE362051901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CEF1D38-8594-4E1E-A993-AEB4C630AEE7}" type="presOf" srcId="{E15CA9AE-0384-47E2-8E71-EE362051901A}" destId="{5730C1CD-3854-408E-AEED-B5DCA00B3C9F}" srcOrd="0" destOrd="0" presId="urn:microsoft.com/office/officeart/2018/2/layout/IconLabelList"/>
    <dgm:cxn modelId="{05E04F5D-3E28-497F-8B84-2C63E256FA81}" type="presOf" srcId="{EC826BF8-DCE2-4C40-B34D-3911477F35EC}" destId="{B7DF0436-362F-4AC3-85DE-CF359BB03984}" srcOrd="0" destOrd="0" presId="urn:microsoft.com/office/officeart/2018/2/layout/IconLabelList"/>
    <dgm:cxn modelId="{0C53F29B-F596-4F20-8B5A-E071153B4203}" type="presOf" srcId="{6F64F637-660E-4963-9550-7E9E8571DB2F}" destId="{66C1C0A9-6443-42B2-BB08-C1CD517D7ED1}" srcOrd="0" destOrd="0" presId="urn:microsoft.com/office/officeart/2018/2/layout/IconLabelList"/>
    <dgm:cxn modelId="{A3CC93CE-099A-4F58-8735-9C5BE6C9C149}" srcId="{6F64F637-660E-4963-9550-7E9E8571DB2F}" destId="{EC826BF8-DCE2-4C40-B34D-3911477F35EC}" srcOrd="0" destOrd="0" parTransId="{96F1E397-447C-4986-BEBE-2D1BA78DFB87}" sibTransId="{B160275A-5753-469D-ACAC-F89675F0A690}"/>
    <dgm:cxn modelId="{52EDB1E9-BB48-4100-B1AF-29AAC07ABB20}" srcId="{6F64F637-660E-4963-9550-7E9E8571DB2F}" destId="{E15CA9AE-0384-47E2-8E71-EE362051901A}" srcOrd="1" destOrd="0" parTransId="{02E53EEF-F385-441B-BE76-C68412623FBD}" sibTransId="{6324188F-B2ED-4F7F-8016-4D832EF27875}"/>
    <dgm:cxn modelId="{F9CDDC1C-B723-47C0-8457-84980F0D167A}" type="presParOf" srcId="{66C1C0A9-6443-42B2-BB08-C1CD517D7ED1}" destId="{9C1FD8D8-F8B1-4FD8-B8F6-859B3E01421E}" srcOrd="0" destOrd="0" presId="urn:microsoft.com/office/officeart/2018/2/layout/IconLabelList"/>
    <dgm:cxn modelId="{042E5558-819F-4EF1-9CA7-4DDEC772449F}" type="presParOf" srcId="{9C1FD8D8-F8B1-4FD8-B8F6-859B3E01421E}" destId="{18A5B4D0-A789-46D6-BB71-138D719ABDFE}" srcOrd="0" destOrd="0" presId="urn:microsoft.com/office/officeart/2018/2/layout/IconLabelList"/>
    <dgm:cxn modelId="{083AC059-77C5-4F78-BBA8-BD8331879378}" type="presParOf" srcId="{9C1FD8D8-F8B1-4FD8-B8F6-859B3E01421E}" destId="{A5DC2132-CE75-4232-AE0B-3200C6D81164}" srcOrd="1" destOrd="0" presId="urn:microsoft.com/office/officeart/2018/2/layout/IconLabelList"/>
    <dgm:cxn modelId="{C17F5779-6F40-413A-9706-B70FAC8A2F29}" type="presParOf" srcId="{9C1FD8D8-F8B1-4FD8-B8F6-859B3E01421E}" destId="{B7DF0436-362F-4AC3-85DE-CF359BB03984}" srcOrd="2" destOrd="0" presId="urn:microsoft.com/office/officeart/2018/2/layout/IconLabelList"/>
    <dgm:cxn modelId="{49831CEF-9788-4885-9377-2A85F3F1CEAB}" type="presParOf" srcId="{66C1C0A9-6443-42B2-BB08-C1CD517D7ED1}" destId="{9D38E510-194D-424E-BE15-D47A7BDA520B}" srcOrd="1" destOrd="0" presId="urn:microsoft.com/office/officeart/2018/2/layout/IconLabelList"/>
    <dgm:cxn modelId="{E8E92979-03A5-4F98-A296-D813AAD587EA}" type="presParOf" srcId="{66C1C0A9-6443-42B2-BB08-C1CD517D7ED1}" destId="{B063A2E4-9087-4CDD-B947-2FB2BBCF173B}" srcOrd="2" destOrd="0" presId="urn:microsoft.com/office/officeart/2018/2/layout/IconLabelList"/>
    <dgm:cxn modelId="{30C9216E-91D9-4454-A5AC-0D2DEDFCC330}" type="presParOf" srcId="{B063A2E4-9087-4CDD-B947-2FB2BBCF173B}" destId="{832F42FC-BCFC-4885-975E-03EDBFC020C5}" srcOrd="0" destOrd="0" presId="urn:microsoft.com/office/officeart/2018/2/layout/IconLabelList"/>
    <dgm:cxn modelId="{ADC5F22A-94FC-48FA-A799-295D3BC20A48}" type="presParOf" srcId="{B063A2E4-9087-4CDD-B947-2FB2BBCF173B}" destId="{7EBA2FF9-4B09-4CB7-8F47-E6EDF4751627}" srcOrd="1" destOrd="0" presId="urn:microsoft.com/office/officeart/2018/2/layout/IconLabelList"/>
    <dgm:cxn modelId="{5EF6C164-F718-4333-A27E-32557E475C4B}" type="presParOf" srcId="{B063A2E4-9087-4CDD-B947-2FB2BBCF173B}" destId="{5730C1CD-3854-408E-AEED-B5DCA00B3C9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1B7934-2073-4DD4-841F-BCE31693A080}">
      <dsp:nvSpPr>
        <dsp:cNvPr id="0" name=""/>
        <dsp:cNvSpPr/>
      </dsp:nvSpPr>
      <dsp:spPr>
        <a:xfrm>
          <a:off x="3364992" y="2177"/>
          <a:ext cx="3785616" cy="104746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Introduction</a:t>
          </a:r>
        </a:p>
      </dsp:txBody>
      <dsp:txXfrm>
        <a:off x="3416125" y="53310"/>
        <a:ext cx="3683350" cy="945199"/>
      </dsp:txXfrm>
    </dsp:sp>
    <dsp:sp modelId="{D1DC38C3-545A-4D02-A6A7-A2FBE2E493D2}">
      <dsp:nvSpPr>
        <dsp:cNvPr id="0" name=""/>
        <dsp:cNvSpPr/>
      </dsp:nvSpPr>
      <dsp:spPr>
        <a:xfrm>
          <a:off x="3364992" y="1102016"/>
          <a:ext cx="3785616" cy="1047465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Uniqueness in their Service</a:t>
          </a:r>
        </a:p>
      </dsp:txBody>
      <dsp:txXfrm>
        <a:off x="3416125" y="1153149"/>
        <a:ext cx="3683350" cy="945199"/>
      </dsp:txXfrm>
    </dsp:sp>
    <dsp:sp modelId="{70F41998-4D0C-43CC-AFF8-0CFD996B9DC9}">
      <dsp:nvSpPr>
        <dsp:cNvPr id="0" name=""/>
        <dsp:cNvSpPr/>
      </dsp:nvSpPr>
      <dsp:spPr>
        <a:xfrm>
          <a:off x="3364992" y="2201855"/>
          <a:ext cx="3785616" cy="1047465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Target Customers</a:t>
          </a:r>
        </a:p>
      </dsp:txBody>
      <dsp:txXfrm>
        <a:off x="3416125" y="2252988"/>
        <a:ext cx="3683350" cy="945199"/>
      </dsp:txXfrm>
    </dsp:sp>
    <dsp:sp modelId="{84F0CACD-EA1E-4C37-9D5A-320B7C66FC93}">
      <dsp:nvSpPr>
        <dsp:cNvPr id="0" name=""/>
        <dsp:cNvSpPr/>
      </dsp:nvSpPr>
      <dsp:spPr>
        <a:xfrm>
          <a:off x="3364992" y="3301694"/>
          <a:ext cx="3785616" cy="1047465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Conclusion</a:t>
          </a:r>
        </a:p>
      </dsp:txBody>
      <dsp:txXfrm>
        <a:off x="3416125" y="3352827"/>
        <a:ext cx="3683350" cy="9451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A5B4D0-A789-46D6-BB71-138D719ABDFE}">
      <dsp:nvSpPr>
        <dsp:cNvPr id="0" name=""/>
        <dsp:cNvSpPr/>
      </dsp:nvSpPr>
      <dsp:spPr>
        <a:xfrm>
          <a:off x="1747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DF0436-362F-4AC3-85DE-CF359BB03984}">
      <dsp:nvSpPr>
        <dsp:cNvPr id="0" name=""/>
        <dsp:cNvSpPr/>
      </dsp:nvSpPr>
      <dsp:spPr>
        <a:xfrm>
          <a:off x="559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Rich and Luxury seeking customers expect great room service, cleanliness, some ritual and authentic feel.</a:t>
          </a:r>
        </a:p>
      </dsp:txBody>
      <dsp:txXfrm>
        <a:off x="559800" y="3022743"/>
        <a:ext cx="4320000" cy="720000"/>
      </dsp:txXfrm>
    </dsp:sp>
    <dsp:sp modelId="{832F42FC-BCFC-4885-975E-03EDBFC020C5}">
      <dsp:nvSpPr>
        <dsp:cNvPr id="0" name=""/>
        <dsp:cNvSpPr/>
      </dsp:nvSpPr>
      <dsp:spPr>
        <a:xfrm>
          <a:off x="6823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30C1CD-3854-408E-AEED-B5DCA00B3C9F}">
      <dsp:nvSpPr>
        <dsp:cNvPr id="0" name=""/>
        <dsp:cNvSpPr/>
      </dsp:nvSpPr>
      <dsp:spPr>
        <a:xfrm>
          <a:off x="5635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Which St Regis delivers all of them.</a:t>
          </a:r>
        </a:p>
      </dsp:txBody>
      <dsp:txXfrm>
        <a:off x="5635800" y="3022743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rriott.com/en-us/hotels/wassx-the-st-regis-washington-dc/photos/?fbclid=IwAR2WBlgOiDaIGxx-_T2MhvUoFxECr_pa50rJvGVhGVtP-JZZyqGrQGeuWOQ" TargetMode="External"/><Relationship Id="rId3" Type="http://schemas.openxmlformats.org/officeDocument/2006/relationships/hyperlink" Target="https://www.centurion-magazine.com/travel/hotels/north-america/usa/nyc-st-regis-hotel?fbclid=IwAR2_YnUydr2WCQd5Kk8Y26cCdwaUanfm4IsC8ewwdMgJYPkJ70LRo37viBc" TargetMode="External"/><Relationship Id="rId7" Type="http://schemas.openxmlformats.org/officeDocument/2006/relationships/hyperlink" Target="https://www.pinterest.co.uk/pin/563231497126156678/?fbclid=IwAR2o4DdmKxXqkJb6TYufx1FuxUybSRyxiMF20I083oqb3RUBGOEbNX557pA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ntraveler.com/stories/2014-01-29/buckingham-palace-butler-tips?fbclid=IwAR0kDsdYl-NrXmQOxdMNBWceBbyM1bEm2f9fTaFLbr8iVgruRjoF0aufOq4" TargetMode="External"/><Relationship Id="rId11" Type="http://schemas.openxmlformats.org/officeDocument/2006/relationships/hyperlink" Target="https://www.luxurytraveladvisor.com/hotels/london-get-first-st-regis-hotel-2023?fbclid=IwAR2_YnUydr2WCQd5Kk8Y26cCdwaUanfm4IsC8ewwdMgJYPkJ70LRo37viBc" TargetMode="External"/><Relationship Id="rId5" Type="http://schemas.openxmlformats.org/officeDocument/2006/relationships/hyperlink" Target="https://www.google.com/amp/s/www.businessinsider.com/john-jacob-astor-and-the-st-regis-hotel-new-york-2012-4%3famp?fbclid=IwAR0jLI4J8QLdxmfKnmRetTa1r8_dUJsxW89zdeNdTEx5CRNwscd84qyLwpo" TargetMode="External"/><Relationship Id="rId10" Type="http://schemas.openxmlformats.org/officeDocument/2006/relationships/hyperlink" Target="https://st-regis.marriott.com/culture/?fbclid=IwAR1cRYVo__FpzE2mvbSywS8omM2XYCZeC1YI81EM-Y20K_EPHJLw4nTYKF0" TargetMode="External"/><Relationship Id="rId4" Type="http://schemas.openxmlformats.org/officeDocument/2006/relationships/hyperlink" Target="http://blog.whatahotel.com/2013/11/st-regis-hotel-new-york-city.html?m=1&amp;fbclid=IwAR1_0LuT1AmnDni76MKpnHx76GOKZq2SX3T-oLZCJFkakJlyKZczWHOCceg" TargetMode="External"/><Relationship Id="rId9" Type="http://schemas.openxmlformats.org/officeDocument/2006/relationships/hyperlink" Target="https://lovethemaldives.com/faq/what-do-luxury-hotel-customers-want?fbclid=IwAR2l13pDUgP6kYEKDwYKCFoRXOjoxtTo--E3876IhK6zY16LRyaumt_Z8x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cs typeface="Calibri"/>
              </a:rPr>
              <a:t>t</a:t>
            </a:r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27F94E-DBB8-8D75-5076-42A14C5112AF}"/>
              </a:ext>
            </a:extLst>
          </p:cNvPr>
          <p:cNvSpPr txBox="1"/>
          <p:nvPr/>
        </p:nvSpPr>
        <p:spPr>
          <a:xfrm>
            <a:off x="1940256" y="3833199"/>
            <a:ext cx="8332826" cy="111998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77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 dirty="0">
              <a:cs typeface="Calibri"/>
            </a:endParaRPr>
          </a:p>
          <a:p>
            <a:pPr marL="57150"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cs typeface="Calibri"/>
              </a:rPr>
              <a:t>Presentation: </a:t>
            </a:r>
          </a:p>
          <a:p>
            <a:pPr marL="57150"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ea typeface="+mn-lt"/>
                <a:cs typeface="+mn-lt"/>
              </a:rPr>
              <a:t>The role and importance of quality service, hospitality, and guest services within the hotel Industry</a:t>
            </a:r>
            <a:endParaRPr lang="en-US" sz="2400" b="1" dirty="0">
              <a:cs typeface="Calibri"/>
            </a:endParaRPr>
          </a:p>
          <a:p>
            <a:pPr marL="285750" indent="-228600" algn="ctr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FD45084-F6B1-4D92-D7BC-FBA7A4737A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4052056"/>
              </p:ext>
            </p:extLst>
          </p:nvPr>
        </p:nvGraphicFramePr>
        <p:xfrm>
          <a:off x="2336367" y="810056"/>
          <a:ext cx="7519265" cy="24003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19265">
                  <a:extLst>
                    <a:ext uri="{9D8B030D-6E8A-4147-A177-3AD203B41FA5}">
                      <a16:colId xmlns:a16="http://schemas.microsoft.com/office/drawing/2014/main" val="179383007"/>
                    </a:ext>
                  </a:extLst>
                </a:gridCol>
              </a:tblGrid>
              <a:tr h="1168146">
                <a:tc>
                  <a:txBody>
                    <a:bodyPr/>
                    <a:lstStyle/>
                    <a:p>
                      <a:pPr rtl="0" fontAlgn="base"/>
                      <a:r>
                        <a:rPr lang="en-US" sz="3300" b="1" cap="all" dirty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NAME: ALI HASAN RAYHAN.</a:t>
                      </a:r>
                      <a:endParaRPr lang="en-US" sz="2500" b="1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rtl="0" fontAlgn="base"/>
                      <a:r>
                        <a:rPr lang="en-US" sz="3300" b="1" cap="all" dirty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STUDENT ID: 2028441</a:t>
                      </a:r>
                      <a:endParaRPr lang="en-US" sz="2500" b="1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125730" marR="125730" marT="62865" marB="62865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3104723"/>
                  </a:ext>
                </a:extLst>
              </a:tr>
              <a:tr h="1232154">
                <a:tc>
                  <a:txBody>
                    <a:bodyPr/>
                    <a:lstStyle/>
                    <a:p>
                      <a:pPr rtl="0" fontAlgn="base"/>
                      <a:r>
                        <a:rPr lang="en-US" sz="1800" b="1" dirty="0">
                          <a:solidFill>
                            <a:srgbClr val="262626"/>
                          </a:solidFill>
                          <a:effectLst/>
                          <a:latin typeface="Calibri"/>
                        </a:rPr>
                        <a:t>Module Code: BMIH4003                                  </a:t>
                      </a:r>
                      <a:r>
                        <a:rPr lang="en-US" sz="1800" b="1" i="0" u="none" strike="noStrike" cap="all" noProof="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  <a:latin typeface="Calibri"/>
                        </a:rPr>
                        <a:t>PROGRAMME: INTERNATIONAL HOTEL MANAGEMENT</a:t>
                      </a:r>
                      <a:r>
                        <a:rPr lang="en-US" sz="1800" b="1" i="0" u="none" strike="noStrike" noProof="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  <a:latin typeface="Calibri"/>
                        </a:rPr>
                        <a:t> </a:t>
                      </a:r>
                      <a:endParaRPr lang="en-US" sz="1800" b="0" i="0" u="none" strike="noStrike" noProof="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US" sz="1800" b="1" i="0" u="none" strike="noStrike" cap="all" noProof="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  <a:latin typeface="Calibri"/>
                        </a:rPr>
                        <a:t>MODULE: HOSPITALITY AND GUEST SERVICE.</a:t>
                      </a:r>
                      <a:r>
                        <a:rPr lang="en-US" sz="1800" b="1" i="0" u="none" strike="noStrike" noProof="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  <a:latin typeface="Calibri"/>
                        </a:rPr>
                        <a:t> </a:t>
                      </a:r>
                      <a:endParaRPr lang="en-US" sz="1800" b="0" i="0" u="none" strike="noStrike" noProof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Calibri"/>
                      </a:endParaRPr>
                    </a:p>
                    <a:p>
                      <a:pPr marL="285750" marR="0" lvl="0" indent="-228600" algn="ctr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endParaRPr lang="en-US"/>
                    </a:p>
                  </a:txBody>
                  <a:tcPr marL="125730" marR="125730" marT="62865" marB="62865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7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16726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29716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93EB635-5878-CC94-B2DF-714DB1A2B6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3278" r="9085" b="-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1D7129-03F5-E59C-CC22-A13649186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b="1" dirty="0">
                <a:cs typeface="Calibri Light"/>
              </a:rPr>
              <a:t>Content Table</a:t>
            </a:r>
            <a:endParaRPr lang="en-US" sz="5400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515375-EBA4-3AF4-5A27-ECA229BF91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082264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2408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12790-8A72-664B-59A5-5E777D02A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576887"/>
            <a:ext cx="10911840" cy="6400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dirty="0">
                <a:latin typeface="Bahnschrift"/>
                <a:cs typeface="Calibri Light"/>
              </a:rPr>
              <a:t>St Regis</a:t>
            </a:r>
          </a:p>
        </p:txBody>
      </p:sp>
      <p:pic>
        <p:nvPicPr>
          <p:cNvPr id="4" name="Content Placeholder 3" descr="A white car parked in front of a building&#10;&#10;Description automatically generated">
            <a:extLst>
              <a:ext uri="{FF2B5EF4-FFF2-40B4-BE49-F238E27FC236}">
                <a16:creationId xmlns:a16="http://schemas.microsoft.com/office/drawing/2014/main" id="{127CE876-A50A-829D-0558-F20DD777BC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1593" r="1" b="1494"/>
          <a:stretch/>
        </p:blipFill>
        <p:spPr>
          <a:xfrm>
            <a:off x="640080" y="640080"/>
            <a:ext cx="10911840" cy="4836795"/>
          </a:xfrm>
          <a:prstGeom prst="rect">
            <a:avLst/>
          </a:prstGeom>
          <a:ln w="19050">
            <a:solidFill>
              <a:schemeClr val="tx1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645316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uilding with flags on the front&#10;&#10;Description automatically generated">
            <a:extLst>
              <a:ext uri="{FF2B5EF4-FFF2-40B4-BE49-F238E27FC236}">
                <a16:creationId xmlns:a16="http://schemas.microsoft.com/office/drawing/2014/main" id="{41B8C94B-B025-88A0-EBA9-2CCA3B1906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20" r="663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30E6E0-7FBB-798E-8400-F3D745314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>
                <a:cs typeface="Calibri Light"/>
              </a:rPr>
              <a:t>History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0AA69-EB72-9BDF-E5FD-20666DF82B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cs typeface="Calibri"/>
              </a:rPr>
              <a:t>John Jacov ''Jack'' Astor IV Established </a:t>
            </a:r>
            <a:r>
              <a:rPr lang="en-US" sz="2000" dirty="0" err="1">
                <a:cs typeface="Calibri"/>
              </a:rPr>
              <a:t>Established</a:t>
            </a:r>
            <a:r>
              <a:rPr lang="en-US" sz="2000" dirty="0">
                <a:cs typeface="Calibri"/>
              </a:rPr>
              <a:t> St Regis in 1904.</a:t>
            </a:r>
            <a:endParaRPr lang="en-US" dirty="0"/>
          </a:p>
          <a:p>
            <a:r>
              <a:rPr lang="en-US" sz="2000" dirty="0">
                <a:cs typeface="Calibri"/>
              </a:rPr>
              <a:t>Its uniqueness lies on its preservation of its values and service methods. </a:t>
            </a:r>
          </a:p>
          <a:p>
            <a:pPr marL="0" indent="0">
              <a:buNone/>
            </a:pPr>
            <a:endParaRPr lang="en-US" sz="2000" dirty="0">
              <a:cs typeface="Calibri"/>
            </a:endParaRPr>
          </a:p>
          <a:p>
            <a:endParaRPr lang="en-US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61279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CC1212-01F0-23C0-7EB3-92F774DFE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endParaRPr lang="en-US" sz="3400"/>
          </a:p>
          <a:p>
            <a:r>
              <a:rPr lang="en-US" sz="3400" b="1" dirty="0">
                <a:latin typeface="Bahnschrift"/>
                <a:ea typeface="Roboto"/>
                <a:cs typeface="Roboto"/>
              </a:rPr>
              <a:t>A Century of Timeless Values and Signature Service</a:t>
            </a:r>
            <a:endParaRPr lang="en-US" sz="3400" b="1">
              <a:latin typeface="Bahnschrift"/>
              <a:cs typeface="Calibri Light"/>
            </a:endParaRPr>
          </a:p>
          <a:p>
            <a:endParaRPr lang="en-US" sz="3400">
              <a:cs typeface="Calibri Light"/>
            </a:endParaRP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F6CD00A5-26F0-95D8-B561-A5DDCD58BA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latin typeface="Roboto"/>
                <a:ea typeface="Roboto"/>
                <a:cs typeface="Roboto"/>
              </a:rPr>
              <a:t>It proudly offers its iconic butler-style service, providing exceptional experiences. Notably, the hotel's bookshelves have remained unchanged for a century, a testament to its dedication to tradition and excellence, all of which reflect its continuous high value and quality service to guests</a:t>
            </a:r>
            <a:endParaRPr lang="en-US" sz="2000" dirty="0"/>
          </a:p>
        </p:txBody>
      </p:sp>
      <p:pic>
        <p:nvPicPr>
          <p:cNvPr id="7" name="Content Placeholder 6" descr="A person in a suit holding a tray of tea cups and teapots&#10;&#10;Description automatically generated">
            <a:extLst>
              <a:ext uri="{FF2B5EF4-FFF2-40B4-BE49-F238E27FC236}">
                <a16:creationId xmlns:a16="http://schemas.microsoft.com/office/drawing/2014/main" id="{099C9585-4860-EE3A-6C8D-87D5DEDEF2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011" r="1076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360020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room with a bookcase and a coffee table&#10;&#10;Description automatically generated">
            <a:extLst>
              <a:ext uri="{FF2B5EF4-FFF2-40B4-BE49-F238E27FC236}">
                <a16:creationId xmlns:a16="http://schemas.microsoft.com/office/drawing/2014/main" id="{E82C0426-D6EA-BBD9-7D96-30DF91CD4F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8549" b="24110"/>
          <a:stretch/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7C3FC9-A017-8FD9-5C3B-03BD09C77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247" y="844088"/>
            <a:ext cx="4620366" cy="3591387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St Regis Bookshelves</a:t>
            </a:r>
          </a:p>
        </p:txBody>
      </p:sp>
    </p:spTree>
    <p:extLst>
      <p:ext uri="{BB962C8B-B14F-4D97-AF65-F5344CB8AC3E}">
        <p14:creationId xmlns:p14="http://schemas.microsoft.com/office/powerpoint/2010/main" val="2808625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room with tables and chairs&#10;&#10;Description automatically generated">
            <a:extLst>
              <a:ext uri="{FF2B5EF4-FFF2-40B4-BE49-F238E27FC236}">
                <a16:creationId xmlns:a16="http://schemas.microsoft.com/office/drawing/2014/main" id="{E4482F59-FB7D-E3E6-631F-6AF02E1BED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23289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89043D-5C6D-F1C6-DA60-1204DBD00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800" b="1" dirty="0">
                <a:solidFill>
                  <a:schemeClr val="bg1"/>
                </a:solidFill>
                <a:cs typeface="Calibri Light"/>
              </a:rPr>
              <a:t>Target Customers</a:t>
            </a: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C6CB4-285E-715F-3978-2212450AE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700">
                <a:solidFill>
                  <a:schemeClr val="bg1"/>
                </a:solidFill>
                <a:cs typeface="Calibri"/>
              </a:rPr>
              <a:t>St Regis is a High-end and Luxury Hotel, so its target customers are such as, Business Executives, Celebrity Guests, Honeymooners, Luxury Seekers Etc.</a:t>
            </a:r>
          </a:p>
        </p:txBody>
      </p:sp>
    </p:spTree>
    <p:extLst>
      <p:ext uri="{BB962C8B-B14F-4D97-AF65-F5344CB8AC3E}">
        <p14:creationId xmlns:p14="http://schemas.microsoft.com/office/powerpoint/2010/main" val="13800043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CFD901-7458-AC0A-581A-5D0C12A647C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054" r="-2" b="4269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9114B6-B8AA-52FC-D1BB-D70B30035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cs typeface="Calibri Light"/>
              </a:rPr>
              <a:t>How St Regis meets its customer wants?</a:t>
            </a:r>
            <a:endParaRPr lang="en-US" b="1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C4A836-1C6B-270B-DC93-DAFB6401C5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269621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327942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3" descr="A lobby with a chandelier and chairs&#10;&#10;Description automatically generated">
            <a:extLst>
              <a:ext uri="{FF2B5EF4-FFF2-40B4-BE49-F238E27FC236}">
                <a16:creationId xmlns:a16="http://schemas.microsoft.com/office/drawing/2014/main" id="{DD15E476-8D0B-7168-411B-B974591B3E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867" r="1" b="6653"/>
          <a:stretch/>
        </p:blipFill>
        <p:spPr>
          <a:xfrm>
            <a:off x="626590" y="317578"/>
            <a:ext cx="10851111" cy="3508437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482489"/>
            <a:ext cx="304800" cy="429768"/>
            <a:chOff x="215328" y="-46937"/>
            <a:chExt cx="304800" cy="2773841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EF80D64-AF23-9C1D-C7FF-218E87DA0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018137"/>
            <a:ext cx="4569060" cy="2129586"/>
          </a:xfrm>
          <a:noFill/>
        </p:spPr>
        <p:txBody>
          <a:bodyPr anchor="t">
            <a:normAutofit/>
          </a:bodyPr>
          <a:lstStyle/>
          <a:p>
            <a:r>
              <a:rPr lang="en-US" sz="4800" b="1" u="sng" dirty="0">
                <a:solidFill>
                  <a:schemeClr val="bg1"/>
                </a:solidFill>
                <a:cs typeface="Calibri Light"/>
              </a:rPr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6FCDD-46F8-D27D-CB25-4A101C6F2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080" y="4018143"/>
            <a:ext cx="5674105" cy="2129599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solidFill>
                  <a:schemeClr val="bg1"/>
                </a:solidFill>
                <a:cs typeface="Calibri"/>
              </a:rPr>
              <a:t>St Regis focuses on unwavering commitment to upholding its values.</a:t>
            </a:r>
          </a:p>
          <a:p>
            <a:r>
              <a:rPr lang="en-US" sz="1800">
                <a:solidFill>
                  <a:schemeClr val="bg1"/>
                </a:solidFill>
                <a:cs typeface="Calibri"/>
              </a:rPr>
              <a:t>Which is rare compared to other hotels which in turn to modernise their service they compromise on past values and methods.</a:t>
            </a:r>
          </a:p>
          <a:p>
            <a:r>
              <a:rPr lang="en-US" sz="1800" dirty="0">
                <a:solidFill>
                  <a:schemeClr val="bg1"/>
                </a:solidFill>
                <a:cs typeface="Calibri"/>
              </a:rPr>
              <a:t>Its target customers are Rich and Luxury Seekers. </a:t>
            </a:r>
          </a:p>
        </p:txBody>
      </p:sp>
    </p:spTree>
    <p:extLst>
      <p:ext uri="{BB962C8B-B14F-4D97-AF65-F5344CB8AC3E}">
        <p14:creationId xmlns:p14="http://schemas.microsoft.com/office/powerpoint/2010/main" val="15514871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Red drawing pins on a map">
            <a:extLst>
              <a:ext uri="{FF2B5EF4-FFF2-40B4-BE49-F238E27FC236}">
                <a16:creationId xmlns:a16="http://schemas.microsoft.com/office/drawing/2014/main" id="{BDF7669F-A51C-ECB8-5F89-F9A8B06515E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6875" b="8125"/>
          <a:stretch/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CB3EC1-F0B3-4CC3-FEBC-331779D48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References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28B29-E685-8977-AEB5-2A6AFB4AF5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800" u="sng" dirty="0">
                <a:solidFill>
                  <a:srgbClr val="FFFFFF"/>
                </a:solidFill>
                <a:latin typeface="Roboto"/>
                <a:ea typeface="Roboto"/>
                <a:cs typeface="Roboto"/>
                <a:hlinkClick r:id="rId3"/>
              </a:rPr>
              <a:t>https://www.centurion-magazine.com/travel/hotels/north-america/usa/nyc-st-regis-hotel</a:t>
            </a:r>
          </a:p>
          <a:p>
            <a:r>
              <a:rPr lang="en-US" sz="1800" u="sng" dirty="0">
                <a:solidFill>
                  <a:srgbClr val="FFFFFF"/>
                </a:solidFill>
                <a:latin typeface="Roboto"/>
                <a:ea typeface="Roboto"/>
                <a:cs typeface="Roboto"/>
                <a:hlinkClick r:id="rId4"/>
              </a:rPr>
              <a:t>http://blog.whatahotel.com/2013/11/st-regis-hotel-new-york-city.html?m=1</a:t>
            </a:r>
            <a:endParaRPr lang="en-US" sz="1800" u="sng" dirty="0">
              <a:solidFill>
                <a:srgbClr val="FFFFFF"/>
              </a:solidFill>
              <a:latin typeface="Roboto"/>
              <a:ea typeface="Roboto"/>
              <a:cs typeface="Roboto"/>
            </a:endParaRPr>
          </a:p>
          <a:p>
            <a:r>
              <a:rPr lang="en-US" sz="1800" u="sng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Business insider, April 2012 : </a:t>
            </a:r>
            <a:r>
              <a:rPr lang="en-US" sz="1800" u="sng" dirty="0">
                <a:solidFill>
                  <a:srgbClr val="FFFFFF"/>
                </a:solidFill>
                <a:latin typeface="Roboto"/>
                <a:ea typeface="Roboto"/>
                <a:cs typeface="Roboto"/>
                <a:hlinkClick r:id="rId5"/>
              </a:rPr>
              <a:t>https://www.google.com/amp/s/www.businessinsider.com/john-jacob-astor-and-the-st-regis-hotel-new-york-2012-4%3famp</a:t>
            </a:r>
          </a:p>
          <a:p>
            <a:r>
              <a:rPr lang="en-US" sz="1800" u="sng" dirty="0">
                <a:solidFill>
                  <a:srgbClr val="FFFFFF"/>
                </a:solidFill>
                <a:latin typeface="Roboto"/>
                <a:ea typeface="Roboto"/>
                <a:cs typeface="Roboto"/>
                <a:hlinkClick r:id="rId6"/>
              </a:rPr>
              <a:t>https://www.cntraveler.com/stories/2014-01-29/buckingham-palace-butler-tips</a:t>
            </a:r>
            <a:endParaRPr lang="en-US" sz="1800" u="sng" dirty="0">
              <a:solidFill>
                <a:srgbClr val="FFFFFF"/>
              </a:solidFill>
              <a:latin typeface="Roboto"/>
              <a:ea typeface="Roboto"/>
              <a:cs typeface="Roboto"/>
            </a:endParaRPr>
          </a:p>
          <a:p>
            <a:r>
              <a:rPr lang="en-US" sz="1800" u="sng" dirty="0">
                <a:solidFill>
                  <a:srgbClr val="FFFFFF"/>
                </a:solidFill>
                <a:latin typeface="Roboto"/>
                <a:ea typeface="Roboto"/>
                <a:cs typeface="Roboto"/>
                <a:hlinkClick r:id="rId7"/>
              </a:rPr>
              <a:t>https://www.pinterest.co.uk/pin/563231497126156678/</a:t>
            </a:r>
            <a:endParaRPr lang="en-US" sz="1800" u="sng" dirty="0">
              <a:solidFill>
                <a:srgbClr val="FFFFFF"/>
              </a:solidFill>
              <a:latin typeface="Roboto"/>
              <a:ea typeface="Roboto"/>
              <a:cs typeface="Roboto"/>
            </a:endParaRPr>
          </a:p>
          <a:p>
            <a:r>
              <a:rPr lang="en-US" sz="1800" u="sng" dirty="0">
                <a:solidFill>
                  <a:srgbClr val="FFFFFF"/>
                </a:solidFill>
                <a:latin typeface="Roboto"/>
                <a:ea typeface="Roboto"/>
                <a:cs typeface="Roboto"/>
                <a:hlinkClick r:id="rId8"/>
              </a:rPr>
              <a:t>https://www.marriott.com/en-us/hotels/wassx-the-st-regis-washington-dc/photos/</a:t>
            </a:r>
            <a:endParaRPr lang="en-US" sz="1800" dirty="0">
              <a:solidFill>
                <a:srgbClr val="FFFFFF"/>
              </a:solidFill>
              <a:latin typeface="Calibri" panose="020F0502020204030204"/>
              <a:ea typeface="Roboto"/>
              <a:cs typeface="Calibri" panose="020F0502020204030204"/>
            </a:endParaRPr>
          </a:p>
          <a:p>
            <a:r>
              <a:rPr lang="en-US" sz="1800" dirty="0">
                <a:solidFill>
                  <a:srgbClr val="FFFFFF"/>
                </a:solidFill>
              </a:rPr>
              <a:t>Travel Pedia, September 2023: </a:t>
            </a:r>
            <a:r>
              <a:rPr lang="en-US" sz="1800" u="sng" dirty="0">
                <a:solidFill>
                  <a:srgbClr val="FFFFFF"/>
                </a:solidFill>
                <a:latin typeface="Roboto"/>
                <a:ea typeface="Roboto"/>
                <a:cs typeface="Roboto"/>
                <a:hlinkClick r:id="rId9"/>
              </a:rPr>
              <a:t>https://lovethemaldives.com/faq/what-do-luxury-hotel-customers-want</a:t>
            </a:r>
            <a:endParaRPr lang="en-US">
              <a:solidFill>
                <a:srgbClr val="FFFFFF"/>
              </a:solidFill>
              <a:latin typeface="Calibri" panose="020F0502020204030204"/>
              <a:ea typeface="Roboto"/>
              <a:cs typeface="Calibri" panose="020F0502020204030204"/>
            </a:endParaRPr>
          </a:p>
          <a:p>
            <a:r>
              <a:rPr lang="en-US" sz="1600" u="sng" dirty="0">
                <a:solidFill>
                  <a:srgbClr val="FFFFFF"/>
                </a:solidFill>
                <a:latin typeface="Roboto"/>
                <a:ea typeface="Roboto"/>
                <a:cs typeface="Roboto"/>
                <a:hlinkClick r:id="rId10"/>
              </a:rPr>
              <a:t>https</a:t>
            </a:r>
            <a:r>
              <a:rPr lang="en-US" sz="1600" u="sng" dirty="0">
                <a:latin typeface="Roboto"/>
                <a:ea typeface="Roboto"/>
                <a:cs typeface="Roboto"/>
                <a:hlinkClick r:id="rId10"/>
              </a:rPr>
              <a:t>://st-regis.marriott.com/culture/</a:t>
            </a:r>
            <a:endParaRPr lang="en-US" sz="1600">
              <a:cs typeface="Calibri" panose="020F0502020204030204"/>
            </a:endParaRPr>
          </a:p>
          <a:p>
            <a:r>
              <a:rPr lang="en-US" sz="1600" u="sng" dirty="0">
                <a:latin typeface="Roboto"/>
                <a:ea typeface="Roboto"/>
                <a:cs typeface="Roboto"/>
                <a:hlinkClick r:id="rId11"/>
              </a:rPr>
              <a:t>https://www.luxurytraveladvisor.com/hotels/london-get-first-st-regis-hotel-2023</a:t>
            </a:r>
            <a:br>
              <a:rPr lang="en-US" sz="1800" dirty="0"/>
            </a:br>
            <a:endParaRPr lang="en-US" sz="1800">
              <a:solidFill>
                <a:srgbClr val="FFFFFF"/>
              </a:solidFill>
              <a:cs typeface="Calibri"/>
            </a:endParaRPr>
          </a:p>
          <a:p>
            <a:br>
              <a:rPr lang="en-US" sz="1800" dirty="0"/>
            </a:br>
            <a:endParaRPr lang="en-US" sz="1800">
              <a:solidFill>
                <a:srgbClr val="FFFFFF"/>
              </a:solidFill>
              <a:cs typeface="Calibri"/>
            </a:endParaRPr>
          </a:p>
          <a:p>
            <a:endParaRPr lang="en-US" sz="1800" u="sng">
              <a:solidFill>
                <a:srgbClr val="FFFFFF"/>
              </a:solidFill>
              <a:latin typeface="Roboto"/>
              <a:ea typeface="Roboto"/>
              <a:cs typeface="Roboto"/>
            </a:endParaRPr>
          </a:p>
          <a:p>
            <a:endParaRPr lang="en-US" sz="1800" u="sng">
              <a:solidFill>
                <a:srgbClr val="FFFFFF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5908734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Content Table</vt:lpstr>
      <vt:lpstr>St Regis</vt:lpstr>
      <vt:lpstr>History</vt:lpstr>
      <vt:lpstr> A Century of Timeless Values and Signature Service </vt:lpstr>
      <vt:lpstr>St Regis Bookshelves</vt:lpstr>
      <vt:lpstr>Target Customers</vt:lpstr>
      <vt:lpstr>How St Regis meets its customer wants?</vt:lpstr>
      <vt:lpstr>Conclusion 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344</cp:revision>
  <dcterms:created xsi:type="dcterms:W3CDTF">2023-10-22T20:01:33Z</dcterms:created>
  <dcterms:modified xsi:type="dcterms:W3CDTF">2023-10-22T21:55:28Z</dcterms:modified>
</cp:coreProperties>
</file>