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17"/>
  </p:notesMasterIdLst>
  <p:sldIdLst>
    <p:sldId id="256" r:id="rId6"/>
    <p:sldId id="257" r:id="rId7"/>
    <p:sldId id="258" r:id="rId8"/>
    <p:sldId id="259" r:id="rId9"/>
    <p:sldId id="260" r:id="rId10"/>
    <p:sldId id="262" r:id="rId11"/>
    <p:sldId id="267" r:id="rId12"/>
    <p:sldId id="268"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54E723-62FD-43B9-A4EF-52684EBF8983}" v="3" dt="2026-07-11T08:27:15.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8676" autoAdjust="0"/>
  </p:normalViewPr>
  <p:slideViewPr>
    <p:cSldViewPr snapToGrid="0">
      <p:cViewPr varScale="1">
        <p:scale>
          <a:sx n="45" d="100"/>
          <a:sy n="45" d="100"/>
        </p:scale>
        <p:origin x="169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Forhad Ali" userId="76dc7942ba5c773f" providerId="LiveId" clId="{50C6E754-88D2-4D2E-82A2-5C9E6268317E}"/>
    <pc:docChg chg="undo custSel addSld delSld modSld delMainMaster">
      <pc:chgData name="Md. Forhad Ali" userId="76dc7942ba5c773f" providerId="LiveId" clId="{50C6E754-88D2-4D2E-82A2-5C9E6268317E}" dt="2026-07-11T08:28:28.684" v="317" actId="20577"/>
      <pc:docMkLst>
        <pc:docMk/>
      </pc:docMkLst>
      <pc:sldChg chg="add del modNotesTx">
        <pc:chgData name="Md. Forhad Ali" userId="76dc7942ba5c773f" providerId="LiveId" clId="{50C6E754-88D2-4D2E-82A2-5C9E6268317E}" dt="2026-07-11T07:18:50.057" v="104" actId="47"/>
        <pc:sldMkLst>
          <pc:docMk/>
          <pc:sldMk cId="0" sldId="256"/>
        </pc:sldMkLst>
      </pc:sldChg>
      <pc:sldChg chg="modSp add mod modNotesTx">
        <pc:chgData name="Md. Forhad Ali" userId="76dc7942ba5c773f" providerId="LiveId" clId="{50C6E754-88D2-4D2E-82A2-5C9E6268317E}" dt="2026-07-11T08:24:11.770" v="243"/>
        <pc:sldMkLst>
          <pc:docMk/>
          <pc:sldMk cId="2563627717" sldId="256"/>
        </pc:sldMkLst>
        <pc:spChg chg="mod">
          <ac:chgData name="Md. Forhad Ali" userId="76dc7942ba5c773f" providerId="LiveId" clId="{50C6E754-88D2-4D2E-82A2-5C9E6268317E}" dt="2026-07-11T08:18:43.300" v="148" actId="20577"/>
          <ac:spMkLst>
            <pc:docMk/>
            <pc:sldMk cId="2563627717" sldId="256"/>
            <ac:spMk id="2" creationId="{13877589-7B87-1810-7D1A-B5A2048E3490}"/>
          </ac:spMkLst>
        </pc:spChg>
      </pc:sldChg>
      <pc:sldChg chg="add del modNotesTx">
        <pc:chgData name="Md. Forhad Ali" userId="76dc7942ba5c773f" providerId="LiveId" clId="{50C6E754-88D2-4D2E-82A2-5C9E6268317E}" dt="2026-07-11T07:18:50.057" v="104" actId="47"/>
        <pc:sldMkLst>
          <pc:docMk/>
          <pc:sldMk cId="0" sldId="257"/>
        </pc:sldMkLst>
      </pc:sldChg>
      <pc:sldChg chg="delSp modSp add mod modNotesTx">
        <pc:chgData name="Md. Forhad Ali" userId="76dc7942ba5c773f" providerId="LiveId" clId="{50C6E754-88D2-4D2E-82A2-5C9E6268317E}" dt="2026-07-11T08:26:35.552" v="278" actId="1076"/>
        <pc:sldMkLst>
          <pc:docMk/>
          <pc:sldMk cId="2715806010" sldId="257"/>
        </pc:sldMkLst>
        <pc:spChg chg="mod">
          <ac:chgData name="Md. Forhad Ali" userId="76dc7942ba5c773f" providerId="LiveId" clId="{50C6E754-88D2-4D2E-82A2-5C9E6268317E}" dt="2026-07-11T08:26:35.552" v="278" actId="1076"/>
          <ac:spMkLst>
            <pc:docMk/>
            <pc:sldMk cId="2715806010" sldId="257"/>
            <ac:spMk id="2" creationId="{84E262C7-2C0D-83A7-4B68-88CCFBE724BB}"/>
          </ac:spMkLst>
        </pc:spChg>
        <pc:spChg chg="del mod">
          <ac:chgData name="Md. Forhad Ali" userId="76dc7942ba5c773f" providerId="LiveId" clId="{50C6E754-88D2-4D2E-82A2-5C9E6268317E}" dt="2026-07-11T08:26:31.933" v="277" actId="478"/>
          <ac:spMkLst>
            <pc:docMk/>
            <pc:sldMk cId="2715806010" sldId="257"/>
            <ac:spMk id="3" creationId="{00000000-0000-0000-0000-000000000000}"/>
          </ac:spMkLst>
        </pc:spChg>
        <pc:spChg chg="mod">
          <ac:chgData name="Md. Forhad Ali" userId="76dc7942ba5c773f" providerId="LiveId" clId="{50C6E754-88D2-4D2E-82A2-5C9E6268317E}" dt="2026-07-11T08:19:32.489" v="155" actId="2710"/>
          <ac:spMkLst>
            <pc:docMk/>
            <pc:sldMk cId="2715806010" sldId="257"/>
            <ac:spMk id="22" creationId="{00000000-0000-0000-0000-000000000000}"/>
          </ac:spMkLst>
        </pc:spChg>
        <pc:spChg chg="mod">
          <ac:chgData name="Md. Forhad Ali" userId="76dc7942ba5c773f" providerId="LiveId" clId="{50C6E754-88D2-4D2E-82A2-5C9E6268317E}" dt="2026-07-11T08:26:05.811" v="253"/>
          <ac:spMkLst>
            <pc:docMk/>
            <pc:sldMk cId="2715806010" sldId="257"/>
            <ac:spMk id="24" creationId="{00000000-0000-0000-0000-000000000000}"/>
          </ac:spMkLst>
        </pc:spChg>
        <pc:spChg chg="mod">
          <ac:chgData name="Md. Forhad Ali" userId="76dc7942ba5c773f" providerId="LiveId" clId="{50C6E754-88D2-4D2E-82A2-5C9E6268317E}" dt="2026-07-11T07:28:02.772" v="106" actId="27636"/>
          <ac:spMkLst>
            <pc:docMk/>
            <pc:sldMk cId="2715806010" sldId="257"/>
            <ac:spMk id="25" creationId="{00000000-0000-0000-0000-000000000000}"/>
          </ac:spMkLst>
        </pc:spChg>
      </pc:sldChg>
      <pc:sldChg chg="add del modNotesTx">
        <pc:chgData name="Md. Forhad Ali" userId="76dc7942ba5c773f" providerId="LiveId" clId="{50C6E754-88D2-4D2E-82A2-5C9E6268317E}" dt="2026-07-11T07:18:50.057" v="104" actId="47"/>
        <pc:sldMkLst>
          <pc:docMk/>
          <pc:sldMk cId="0" sldId="258"/>
        </pc:sldMkLst>
      </pc:sldChg>
      <pc:sldChg chg="modSp add mod modNotesTx">
        <pc:chgData name="Md. Forhad Ali" userId="76dc7942ba5c773f" providerId="LiveId" clId="{50C6E754-88D2-4D2E-82A2-5C9E6268317E}" dt="2026-07-11T08:26:50.346" v="279" actId="20577"/>
        <pc:sldMkLst>
          <pc:docMk/>
          <pc:sldMk cId="2897957523" sldId="258"/>
        </pc:sldMkLst>
        <pc:spChg chg="mod">
          <ac:chgData name="Md. Forhad Ali" userId="76dc7942ba5c773f" providerId="LiveId" clId="{50C6E754-88D2-4D2E-82A2-5C9E6268317E}" dt="2026-07-11T08:19:57.020" v="167" actId="403"/>
          <ac:spMkLst>
            <pc:docMk/>
            <pc:sldMk cId="2897957523" sldId="258"/>
            <ac:spMk id="4" creationId="{00000000-0000-0000-0000-000000000000}"/>
          </ac:spMkLst>
        </pc:spChg>
        <pc:spChg chg="mod">
          <ac:chgData name="Md. Forhad Ali" userId="76dc7942ba5c773f" providerId="LiveId" clId="{50C6E754-88D2-4D2E-82A2-5C9E6268317E}" dt="2026-07-11T08:19:57.020" v="167" actId="403"/>
          <ac:spMkLst>
            <pc:docMk/>
            <pc:sldMk cId="2897957523" sldId="258"/>
            <ac:spMk id="5" creationId="{00000000-0000-0000-0000-000000000000}"/>
          </ac:spMkLst>
        </pc:spChg>
        <pc:spChg chg="mod">
          <ac:chgData name="Md. Forhad Ali" userId="76dc7942ba5c773f" providerId="LiveId" clId="{50C6E754-88D2-4D2E-82A2-5C9E6268317E}" dt="2026-07-11T08:20:02.127" v="170" actId="403"/>
          <ac:spMkLst>
            <pc:docMk/>
            <pc:sldMk cId="2897957523" sldId="258"/>
            <ac:spMk id="6" creationId="{00000000-0000-0000-0000-000000000000}"/>
          </ac:spMkLst>
        </pc:spChg>
        <pc:spChg chg="mod">
          <ac:chgData name="Md. Forhad Ali" userId="76dc7942ba5c773f" providerId="LiveId" clId="{50C6E754-88D2-4D2E-82A2-5C9E6268317E}" dt="2026-07-11T08:19:57.020" v="167" actId="403"/>
          <ac:spMkLst>
            <pc:docMk/>
            <pc:sldMk cId="2897957523" sldId="258"/>
            <ac:spMk id="7" creationId="{00000000-0000-0000-0000-000000000000}"/>
          </ac:spMkLst>
        </pc:spChg>
        <pc:spChg chg="mod">
          <ac:chgData name="Md. Forhad Ali" userId="76dc7942ba5c773f" providerId="LiveId" clId="{50C6E754-88D2-4D2E-82A2-5C9E6268317E}" dt="2026-07-11T08:19:57.020" v="167" actId="403"/>
          <ac:spMkLst>
            <pc:docMk/>
            <pc:sldMk cId="2897957523" sldId="258"/>
            <ac:spMk id="8" creationId="{00000000-0000-0000-0000-000000000000}"/>
          </ac:spMkLst>
        </pc:spChg>
        <pc:spChg chg="mod">
          <ac:chgData name="Md. Forhad Ali" userId="76dc7942ba5c773f" providerId="LiveId" clId="{50C6E754-88D2-4D2E-82A2-5C9E6268317E}" dt="2026-07-11T08:20:05.151" v="174" actId="403"/>
          <ac:spMkLst>
            <pc:docMk/>
            <pc:sldMk cId="2897957523" sldId="258"/>
            <ac:spMk id="9" creationId="{00000000-0000-0000-0000-000000000000}"/>
          </ac:spMkLst>
        </pc:spChg>
        <pc:spChg chg="mod">
          <ac:chgData name="Md. Forhad Ali" userId="76dc7942ba5c773f" providerId="LiveId" clId="{50C6E754-88D2-4D2E-82A2-5C9E6268317E}" dt="2026-07-11T08:19:57.020" v="167" actId="403"/>
          <ac:spMkLst>
            <pc:docMk/>
            <pc:sldMk cId="2897957523" sldId="258"/>
            <ac:spMk id="10" creationId="{00000000-0000-0000-0000-000000000000}"/>
          </ac:spMkLst>
        </pc:spChg>
        <pc:spChg chg="mod">
          <ac:chgData name="Md. Forhad Ali" userId="76dc7942ba5c773f" providerId="LiveId" clId="{50C6E754-88D2-4D2E-82A2-5C9E6268317E}" dt="2026-07-11T08:19:57.020" v="167" actId="403"/>
          <ac:spMkLst>
            <pc:docMk/>
            <pc:sldMk cId="2897957523" sldId="258"/>
            <ac:spMk id="11" creationId="{00000000-0000-0000-0000-000000000000}"/>
          </ac:spMkLst>
        </pc:spChg>
        <pc:spChg chg="mod">
          <ac:chgData name="Md. Forhad Ali" userId="76dc7942ba5c773f" providerId="LiveId" clId="{50C6E754-88D2-4D2E-82A2-5C9E6268317E}" dt="2026-07-11T08:20:08.171" v="178" actId="403"/>
          <ac:spMkLst>
            <pc:docMk/>
            <pc:sldMk cId="2897957523" sldId="258"/>
            <ac:spMk id="12" creationId="{00000000-0000-0000-0000-000000000000}"/>
          </ac:spMkLst>
        </pc:spChg>
        <pc:spChg chg="mod">
          <ac:chgData name="Md. Forhad Ali" userId="76dc7942ba5c773f" providerId="LiveId" clId="{50C6E754-88D2-4D2E-82A2-5C9E6268317E}" dt="2026-07-11T08:26:50.346" v="279" actId="20577"/>
          <ac:spMkLst>
            <pc:docMk/>
            <pc:sldMk cId="2897957523" sldId="258"/>
            <ac:spMk id="14" creationId="{00000000-0000-0000-0000-000000000000}"/>
          </ac:spMkLst>
        </pc:spChg>
        <pc:spChg chg="mod">
          <ac:chgData name="Md. Forhad Ali" userId="76dc7942ba5c773f" providerId="LiveId" clId="{50C6E754-88D2-4D2E-82A2-5C9E6268317E}" dt="2026-07-11T07:28:02.790" v="110" actId="27636"/>
          <ac:spMkLst>
            <pc:docMk/>
            <pc:sldMk cId="2897957523" sldId="258"/>
            <ac:spMk id="15" creationId="{00000000-0000-0000-0000-000000000000}"/>
          </ac:spMkLst>
        </pc:spChg>
      </pc:sldChg>
      <pc:sldChg chg="modSp add del mod modNotesTx">
        <pc:chgData name="Md. Forhad Ali" userId="76dc7942ba5c773f" providerId="LiveId" clId="{50C6E754-88D2-4D2E-82A2-5C9E6268317E}" dt="2026-07-11T07:18:50.057" v="104" actId="47"/>
        <pc:sldMkLst>
          <pc:docMk/>
          <pc:sldMk cId="0" sldId="259"/>
        </pc:sldMkLst>
      </pc:sldChg>
      <pc:sldChg chg="modSp add mod modNotesTx">
        <pc:chgData name="Md. Forhad Ali" userId="76dc7942ba5c773f" providerId="LiveId" clId="{50C6E754-88D2-4D2E-82A2-5C9E6268317E}" dt="2026-07-11T08:27:15.718" v="280"/>
        <pc:sldMkLst>
          <pc:docMk/>
          <pc:sldMk cId="1748499028" sldId="259"/>
        </pc:sldMkLst>
        <pc:spChg chg="mod">
          <ac:chgData name="Md. Forhad Ali" userId="76dc7942ba5c773f" providerId="LiveId" clId="{50C6E754-88D2-4D2E-82A2-5C9E6268317E}" dt="2026-07-11T08:20:28.553" v="182" actId="12"/>
          <ac:spMkLst>
            <pc:docMk/>
            <pc:sldMk cId="1748499028" sldId="259"/>
            <ac:spMk id="3" creationId="{00000000-0000-0000-0000-000000000000}"/>
          </ac:spMkLst>
        </pc:spChg>
        <pc:spChg chg="mod">
          <ac:chgData name="Md. Forhad Ali" userId="76dc7942ba5c773f" providerId="LiveId" clId="{50C6E754-88D2-4D2E-82A2-5C9E6268317E}" dt="2026-07-11T08:27:15.718" v="280"/>
          <ac:spMkLst>
            <pc:docMk/>
            <pc:sldMk cId="1748499028" sldId="259"/>
            <ac:spMk id="6" creationId="{00000000-0000-0000-0000-000000000000}"/>
          </ac:spMkLst>
        </pc:spChg>
        <pc:spChg chg="mod">
          <ac:chgData name="Md. Forhad Ali" userId="76dc7942ba5c773f" providerId="LiveId" clId="{50C6E754-88D2-4D2E-82A2-5C9E6268317E}" dt="2026-07-11T07:28:02.794" v="111" actId="27636"/>
          <ac:spMkLst>
            <pc:docMk/>
            <pc:sldMk cId="1748499028" sldId="259"/>
            <ac:spMk id="7" creationId="{00000000-0000-0000-0000-000000000000}"/>
          </ac:spMkLst>
        </pc:spChg>
      </pc:sldChg>
      <pc:sldChg chg="modSp add del mod modNotesTx">
        <pc:chgData name="Md. Forhad Ali" userId="76dc7942ba5c773f" providerId="LiveId" clId="{50C6E754-88D2-4D2E-82A2-5C9E6268317E}" dt="2026-07-11T07:18:50.057" v="104" actId="47"/>
        <pc:sldMkLst>
          <pc:docMk/>
          <pc:sldMk cId="0" sldId="260"/>
        </pc:sldMkLst>
      </pc:sldChg>
      <pc:sldChg chg="modSp add mod modNotesTx">
        <pc:chgData name="Md. Forhad Ali" userId="76dc7942ba5c773f" providerId="LiveId" clId="{50C6E754-88D2-4D2E-82A2-5C9E6268317E}" dt="2026-07-11T08:24:49.382" v="247"/>
        <pc:sldMkLst>
          <pc:docMk/>
          <pc:sldMk cId="1424087263" sldId="260"/>
        </pc:sldMkLst>
        <pc:spChg chg="mod">
          <ac:chgData name="Md. Forhad Ali" userId="76dc7942ba5c773f" providerId="LiveId" clId="{50C6E754-88D2-4D2E-82A2-5C9E6268317E}" dt="2026-07-11T07:28:02.797" v="113" actId="27636"/>
          <ac:spMkLst>
            <pc:docMk/>
            <pc:sldMk cId="1424087263" sldId="260"/>
            <ac:spMk id="5" creationId="{00000000-0000-0000-0000-000000000000}"/>
          </ac:spMkLst>
        </pc:spChg>
        <pc:spChg chg="mod">
          <ac:chgData name="Md. Forhad Ali" userId="76dc7942ba5c773f" providerId="LiveId" clId="{50C6E754-88D2-4D2E-82A2-5C9E6268317E}" dt="2026-07-11T08:20:36.621" v="185" actId="403"/>
          <ac:spMkLst>
            <pc:docMk/>
            <pc:sldMk cId="1424087263" sldId="260"/>
            <ac:spMk id="6" creationId="{00000000-0000-0000-0000-000000000000}"/>
          </ac:spMkLst>
        </pc:spChg>
        <pc:spChg chg="mod">
          <ac:chgData name="Md. Forhad Ali" userId="76dc7942ba5c773f" providerId="LiveId" clId="{50C6E754-88D2-4D2E-82A2-5C9E6268317E}" dt="2026-07-11T07:28:02.804" v="115" actId="27636"/>
          <ac:spMkLst>
            <pc:docMk/>
            <pc:sldMk cId="1424087263" sldId="260"/>
            <ac:spMk id="8" creationId="{00000000-0000-0000-0000-000000000000}"/>
          </ac:spMkLst>
        </pc:spChg>
        <pc:spChg chg="mod">
          <ac:chgData name="Md. Forhad Ali" userId="76dc7942ba5c773f" providerId="LiveId" clId="{50C6E754-88D2-4D2E-82A2-5C9E6268317E}" dt="2026-07-11T08:20:44.096" v="188" actId="403"/>
          <ac:spMkLst>
            <pc:docMk/>
            <pc:sldMk cId="1424087263" sldId="260"/>
            <ac:spMk id="9" creationId="{00000000-0000-0000-0000-000000000000}"/>
          </ac:spMkLst>
        </pc:spChg>
        <pc:spChg chg="mod">
          <ac:chgData name="Md. Forhad Ali" userId="76dc7942ba5c773f" providerId="LiveId" clId="{50C6E754-88D2-4D2E-82A2-5C9E6268317E}" dt="2026-07-11T07:28:02.807" v="117" actId="27636"/>
          <ac:spMkLst>
            <pc:docMk/>
            <pc:sldMk cId="1424087263" sldId="260"/>
            <ac:spMk id="11" creationId="{00000000-0000-0000-0000-000000000000}"/>
          </ac:spMkLst>
        </pc:spChg>
        <pc:spChg chg="mod">
          <ac:chgData name="Md. Forhad Ali" userId="76dc7942ba5c773f" providerId="LiveId" clId="{50C6E754-88D2-4D2E-82A2-5C9E6268317E}" dt="2026-07-11T08:20:48.542" v="191" actId="403"/>
          <ac:spMkLst>
            <pc:docMk/>
            <pc:sldMk cId="1424087263" sldId="260"/>
            <ac:spMk id="12" creationId="{00000000-0000-0000-0000-000000000000}"/>
          </ac:spMkLst>
        </pc:spChg>
        <pc:spChg chg="mod">
          <ac:chgData name="Md. Forhad Ali" userId="76dc7942ba5c773f" providerId="LiveId" clId="{50C6E754-88D2-4D2E-82A2-5C9E6268317E}" dt="2026-07-11T07:28:02.797" v="112" actId="27636"/>
          <ac:spMkLst>
            <pc:docMk/>
            <pc:sldMk cId="1424087263" sldId="260"/>
            <ac:spMk id="14" creationId="{00000000-0000-0000-0000-000000000000}"/>
          </ac:spMkLst>
        </pc:spChg>
        <pc:spChg chg="mod">
          <ac:chgData name="Md. Forhad Ali" userId="76dc7942ba5c773f" providerId="LiveId" clId="{50C6E754-88D2-4D2E-82A2-5C9E6268317E}" dt="2026-07-11T08:20:51.814" v="194" actId="403"/>
          <ac:spMkLst>
            <pc:docMk/>
            <pc:sldMk cId="1424087263" sldId="260"/>
            <ac:spMk id="15" creationId="{00000000-0000-0000-0000-000000000000}"/>
          </ac:spMkLst>
        </pc:spChg>
        <pc:spChg chg="mod">
          <ac:chgData name="Md. Forhad Ali" userId="76dc7942ba5c773f" providerId="LiveId" clId="{50C6E754-88D2-4D2E-82A2-5C9E6268317E}" dt="2026-07-11T07:28:02.803" v="114" actId="27636"/>
          <ac:spMkLst>
            <pc:docMk/>
            <pc:sldMk cId="1424087263" sldId="260"/>
            <ac:spMk id="17" creationId="{00000000-0000-0000-0000-000000000000}"/>
          </ac:spMkLst>
        </pc:spChg>
        <pc:spChg chg="mod">
          <ac:chgData name="Md. Forhad Ali" userId="76dc7942ba5c773f" providerId="LiveId" clId="{50C6E754-88D2-4D2E-82A2-5C9E6268317E}" dt="2026-07-11T08:20:54.790" v="197" actId="403"/>
          <ac:spMkLst>
            <pc:docMk/>
            <pc:sldMk cId="1424087263" sldId="260"/>
            <ac:spMk id="18" creationId="{00000000-0000-0000-0000-000000000000}"/>
          </ac:spMkLst>
        </pc:spChg>
        <pc:spChg chg="mod">
          <ac:chgData name="Md. Forhad Ali" userId="76dc7942ba5c773f" providerId="LiveId" clId="{50C6E754-88D2-4D2E-82A2-5C9E6268317E}" dt="2026-07-11T07:28:02.807" v="116" actId="27636"/>
          <ac:spMkLst>
            <pc:docMk/>
            <pc:sldMk cId="1424087263" sldId="260"/>
            <ac:spMk id="20" creationId="{00000000-0000-0000-0000-000000000000}"/>
          </ac:spMkLst>
        </pc:spChg>
        <pc:spChg chg="mod">
          <ac:chgData name="Md. Forhad Ali" userId="76dc7942ba5c773f" providerId="LiveId" clId="{50C6E754-88D2-4D2E-82A2-5C9E6268317E}" dt="2026-07-11T08:20:58.061" v="200" actId="403"/>
          <ac:spMkLst>
            <pc:docMk/>
            <pc:sldMk cId="1424087263" sldId="260"/>
            <ac:spMk id="21" creationId="{00000000-0000-0000-0000-000000000000}"/>
          </ac:spMkLst>
        </pc:spChg>
        <pc:spChg chg="mod">
          <ac:chgData name="Md. Forhad Ali" userId="76dc7942ba5c773f" providerId="LiveId" clId="{50C6E754-88D2-4D2E-82A2-5C9E6268317E}" dt="2026-07-11T07:28:02.813" v="119" actId="27636"/>
          <ac:spMkLst>
            <pc:docMk/>
            <pc:sldMk cId="1424087263" sldId="260"/>
            <ac:spMk id="23" creationId="{00000000-0000-0000-0000-000000000000}"/>
          </ac:spMkLst>
        </pc:spChg>
        <pc:spChg chg="mod">
          <ac:chgData name="Md. Forhad Ali" userId="76dc7942ba5c773f" providerId="LiveId" clId="{50C6E754-88D2-4D2E-82A2-5C9E6268317E}" dt="2026-07-11T08:21:01.059" v="203" actId="403"/>
          <ac:spMkLst>
            <pc:docMk/>
            <pc:sldMk cId="1424087263" sldId="260"/>
            <ac:spMk id="24" creationId="{00000000-0000-0000-0000-000000000000}"/>
          </ac:spMkLst>
        </pc:spChg>
        <pc:spChg chg="mod">
          <ac:chgData name="Md. Forhad Ali" userId="76dc7942ba5c773f" providerId="LiveId" clId="{50C6E754-88D2-4D2E-82A2-5C9E6268317E}" dt="2026-07-11T07:28:02.807" v="118" actId="27636"/>
          <ac:spMkLst>
            <pc:docMk/>
            <pc:sldMk cId="1424087263" sldId="260"/>
            <ac:spMk id="27" creationId="{00000000-0000-0000-0000-000000000000}"/>
          </ac:spMkLst>
        </pc:spChg>
      </pc:sldChg>
      <pc:sldChg chg="modSp add del mod modNotesTx">
        <pc:chgData name="Md. Forhad Ali" userId="76dc7942ba5c773f" providerId="LiveId" clId="{50C6E754-88D2-4D2E-82A2-5C9E6268317E}" dt="2026-07-11T07:18:50.057" v="104" actId="47"/>
        <pc:sldMkLst>
          <pc:docMk/>
          <pc:sldMk cId="0" sldId="261"/>
        </pc:sldMkLst>
      </pc:sldChg>
      <pc:sldChg chg="modSp add del mod modNotesTx">
        <pc:chgData name="Md. Forhad Ali" userId="76dc7942ba5c773f" providerId="LiveId" clId="{50C6E754-88D2-4D2E-82A2-5C9E6268317E}" dt="2026-07-11T07:18:50.057" v="104" actId="47"/>
        <pc:sldMkLst>
          <pc:docMk/>
          <pc:sldMk cId="0" sldId="262"/>
        </pc:sldMkLst>
      </pc:sldChg>
      <pc:sldChg chg="modSp add mod modNotesTx">
        <pc:chgData name="Md. Forhad Ali" userId="76dc7942ba5c773f" providerId="LiveId" clId="{50C6E754-88D2-4D2E-82A2-5C9E6268317E}" dt="2026-07-11T08:24:56.727" v="248"/>
        <pc:sldMkLst>
          <pc:docMk/>
          <pc:sldMk cId="1382716628" sldId="262"/>
        </pc:sldMkLst>
        <pc:spChg chg="mod">
          <ac:chgData name="Md. Forhad Ali" userId="76dc7942ba5c773f" providerId="LiveId" clId="{50C6E754-88D2-4D2E-82A2-5C9E6268317E}" dt="2026-07-11T07:28:02.824" v="122" actId="27636"/>
          <ac:spMkLst>
            <pc:docMk/>
            <pc:sldMk cId="1382716628" sldId="262"/>
            <ac:spMk id="2" creationId="{536300BE-D96C-22F6-553D-690EEFFC5D51}"/>
          </ac:spMkLst>
        </pc:spChg>
        <pc:spChg chg="mod">
          <ac:chgData name="Md. Forhad Ali" userId="76dc7942ba5c773f" providerId="LiveId" clId="{50C6E754-88D2-4D2E-82A2-5C9E6268317E}" dt="2026-07-11T08:21:12.771" v="204" actId="1076"/>
          <ac:spMkLst>
            <pc:docMk/>
            <pc:sldMk cId="1382716628" sldId="262"/>
            <ac:spMk id="3" creationId="{00000000-0000-0000-0000-000000000000}"/>
          </ac:spMkLst>
        </pc:spChg>
        <pc:spChg chg="mod">
          <ac:chgData name="Md. Forhad Ali" userId="76dc7942ba5c773f" providerId="LiveId" clId="{50C6E754-88D2-4D2E-82A2-5C9E6268317E}" dt="2026-07-11T08:21:24.464" v="206" actId="403"/>
          <ac:spMkLst>
            <pc:docMk/>
            <pc:sldMk cId="1382716628" sldId="262"/>
            <ac:spMk id="8" creationId="{00000000-0000-0000-0000-000000000000}"/>
          </ac:spMkLst>
        </pc:spChg>
        <pc:spChg chg="mod">
          <ac:chgData name="Md. Forhad Ali" userId="76dc7942ba5c773f" providerId="LiveId" clId="{50C6E754-88D2-4D2E-82A2-5C9E6268317E}" dt="2026-07-11T08:21:24.464" v="206" actId="403"/>
          <ac:spMkLst>
            <pc:docMk/>
            <pc:sldMk cId="1382716628" sldId="262"/>
            <ac:spMk id="9" creationId="{00000000-0000-0000-0000-000000000000}"/>
          </ac:spMkLst>
        </pc:spChg>
        <pc:spChg chg="mod">
          <ac:chgData name="Md. Forhad Ali" userId="76dc7942ba5c773f" providerId="LiveId" clId="{50C6E754-88D2-4D2E-82A2-5C9E6268317E}" dt="2026-07-11T08:21:24.464" v="206" actId="403"/>
          <ac:spMkLst>
            <pc:docMk/>
            <pc:sldMk cId="1382716628" sldId="262"/>
            <ac:spMk id="10" creationId="{00000000-0000-0000-0000-000000000000}"/>
          </ac:spMkLst>
        </pc:spChg>
        <pc:spChg chg="mod">
          <ac:chgData name="Md. Forhad Ali" userId="76dc7942ba5c773f" providerId="LiveId" clId="{50C6E754-88D2-4D2E-82A2-5C9E6268317E}" dt="2026-07-11T08:21:24.464" v="206" actId="403"/>
          <ac:spMkLst>
            <pc:docMk/>
            <pc:sldMk cId="1382716628" sldId="262"/>
            <ac:spMk id="12" creationId="{00000000-0000-0000-0000-000000000000}"/>
          </ac:spMkLst>
        </pc:spChg>
        <pc:spChg chg="mod">
          <ac:chgData name="Md. Forhad Ali" userId="76dc7942ba5c773f" providerId="LiveId" clId="{50C6E754-88D2-4D2E-82A2-5C9E6268317E}" dt="2026-07-11T08:21:24.464" v="206" actId="403"/>
          <ac:spMkLst>
            <pc:docMk/>
            <pc:sldMk cId="1382716628" sldId="262"/>
            <ac:spMk id="15" creationId="{00000000-0000-0000-0000-000000000000}"/>
          </ac:spMkLst>
        </pc:spChg>
        <pc:spChg chg="mod">
          <ac:chgData name="Md. Forhad Ali" userId="76dc7942ba5c773f" providerId="LiveId" clId="{50C6E754-88D2-4D2E-82A2-5C9E6268317E}" dt="2026-07-11T08:21:24.464" v="206" actId="403"/>
          <ac:spMkLst>
            <pc:docMk/>
            <pc:sldMk cId="1382716628" sldId="262"/>
            <ac:spMk id="17" creationId="{00000000-0000-0000-0000-000000000000}"/>
          </ac:spMkLst>
        </pc:spChg>
        <pc:spChg chg="mod">
          <ac:chgData name="Md. Forhad Ali" userId="76dc7942ba5c773f" providerId="LiveId" clId="{50C6E754-88D2-4D2E-82A2-5C9E6268317E}" dt="2026-07-11T08:21:24.464" v="206" actId="403"/>
          <ac:spMkLst>
            <pc:docMk/>
            <pc:sldMk cId="1382716628" sldId="262"/>
            <ac:spMk id="20" creationId="{00000000-0000-0000-0000-000000000000}"/>
          </ac:spMkLst>
        </pc:spChg>
        <pc:spChg chg="mod">
          <ac:chgData name="Md. Forhad Ali" userId="76dc7942ba5c773f" providerId="LiveId" clId="{50C6E754-88D2-4D2E-82A2-5C9E6268317E}" dt="2026-07-11T08:21:24.464" v="206" actId="403"/>
          <ac:spMkLst>
            <pc:docMk/>
            <pc:sldMk cId="1382716628" sldId="262"/>
            <ac:spMk id="23" creationId="{00000000-0000-0000-0000-000000000000}"/>
          </ac:spMkLst>
        </pc:spChg>
        <pc:spChg chg="mod">
          <ac:chgData name="Md. Forhad Ali" userId="76dc7942ba5c773f" providerId="LiveId" clId="{50C6E754-88D2-4D2E-82A2-5C9E6268317E}" dt="2026-07-11T08:21:24.464" v="206" actId="403"/>
          <ac:spMkLst>
            <pc:docMk/>
            <pc:sldMk cId="1382716628" sldId="262"/>
            <ac:spMk id="24" creationId="{00000000-0000-0000-0000-000000000000}"/>
          </ac:spMkLst>
        </pc:spChg>
        <pc:spChg chg="mod">
          <ac:chgData name="Md. Forhad Ali" userId="76dc7942ba5c773f" providerId="LiveId" clId="{50C6E754-88D2-4D2E-82A2-5C9E6268317E}" dt="2026-07-11T08:21:24.464" v="206" actId="403"/>
          <ac:spMkLst>
            <pc:docMk/>
            <pc:sldMk cId="1382716628" sldId="262"/>
            <ac:spMk id="25" creationId="{00000000-0000-0000-0000-000000000000}"/>
          </ac:spMkLst>
        </pc:spChg>
        <pc:spChg chg="mod">
          <ac:chgData name="Md. Forhad Ali" userId="76dc7942ba5c773f" providerId="LiveId" clId="{50C6E754-88D2-4D2E-82A2-5C9E6268317E}" dt="2026-07-11T07:28:02.818" v="120" actId="27636"/>
          <ac:spMkLst>
            <pc:docMk/>
            <pc:sldMk cId="1382716628" sldId="262"/>
            <ac:spMk id="30" creationId="{00000000-0000-0000-0000-000000000000}"/>
          </ac:spMkLst>
        </pc:spChg>
      </pc:sldChg>
      <pc:sldChg chg="modSp add del mod modNotesTx">
        <pc:chgData name="Md. Forhad Ali" userId="76dc7942ba5c773f" providerId="LiveId" clId="{50C6E754-88D2-4D2E-82A2-5C9E6268317E}" dt="2026-07-11T07:18:50.057" v="104" actId="47"/>
        <pc:sldMkLst>
          <pc:docMk/>
          <pc:sldMk cId="0" sldId="263"/>
        </pc:sldMkLst>
      </pc:sldChg>
      <pc:sldChg chg="delSp modSp add del mod modNotesTx">
        <pc:chgData name="Md. Forhad Ali" userId="76dc7942ba5c773f" providerId="LiveId" clId="{50C6E754-88D2-4D2E-82A2-5C9E6268317E}" dt="2026-07-11T07:18:50.057" v="104" actId="47"/>
        <pc:sldMkLst>
          <pc:docMk/>
          <pc:sldMk cId="0" sldId="264"/>
        </pc:sldMkLst>
      </pc:sldChg>
      <pc:sldChg chg="modSp add mod modNotesTx">
        <pc:chgData name="Md. Forhad Ali" userId="76dc7942ba5c773f" providerId="LiveId" clId="{50C6E754-88D2-4D2E-82A2-5C9E6268317E}" dt="2026-07-11T08:28:28.684" v="317" actId="20577"/>
        <pc:sldMkLst>
          <pc:docMk/>
          <pc:sldMk cId="3970473306" sldId="264"/>
        </pc:sldMkLst>
        <pc:spChg chg="mod">
          <ac:chgData name="Md. Forhad Ali" userId="76dc7942ba5c773f" providerId="LiveId" clId="{50C6E754-88D2-4D2E-82A2-5C9E6268317E}" dt="2026-07-11T08:22:45.070" v="231" actId="1076"/>
          <ac:spMkLst>
            <pc:docMk/>
            <pc:sldMk cId="3970473306" sldId="264"/>
            <ac:spMk id="3" creationId="{00000000-0000-0000-0000-000000000000}"/>
          </ac:spMkLst>
        </pc:spChg>
        <pc:spChg chg="mod">
          <ac:chgData name="Md. Forhad Ali" userId="76dc7942ba5c773f" providerId="LiveId" clId="{50C6E754-88D2-4D2E-82A2-5C9E6268317E}" dt="2026-07-11T08:22:19.972" v="219" actId="403"/>
          <ac:spMkLst>
            <pc:docMk/>
            <pc:sldMk cId="3970473306" sldId="264"/>
            <ac:spMk id="6" creationId="{00000000-0000-0000-0000-000000000000}"/>
          </ac:spMkLst>
        </pc:spChg>
        <pc:spChg chg="mod">
          <ac:chgData name="Md. Forhad Ali" userId="76dc7942ba5c773f" providerId="LiveId" clId="{50C6E754-88D2-4D2E-82A2-5C9E6268317E}" dt="2026-07-11T08:22:24.115" v="221" actId="403"/>
          <ac:spMkLst>
            <pc:docMk/>
            <pc:sldMk cId="3970473306" sldId="264"/>
            <ac:spMk id="9" creationId="{00000000-0000-0000-0000-000000000000}"/>
          </ac:spMkLst>
        </pc:spChg>
        <pc:spChg chg="mod">
          <ac:chgData name="Md. Forhad Ali" userId="76dc7942ba5c773f" providerId="LiveId" clId="{50C6E754-88D2-4D2E-82A2-5C9E6268317E}" dt="2026-07-11T08:22:26.946" v="224" actId="403"/>
          <ac:spMkLst>
            <pc:docMk/>
            <pc:sldMk cId="3970473306" sldId="264"/>
            <ac:spMk id="12" creationId="{00000000-0000-0000-0000-000000000000}"/>
          </ac:spMkLst>
        </pc:spChg>
        <pc:spChg chg="mod">
          <ac:chgData name="Md. Forhad Ali" userId="76dc7942ba5c773f" providerId="LiveId" clId="{50C6E754-88D2-4D2E-82A2-5C9E6268317E}" dt="2026-07-11T08:22:29.543" v="226" actId="403"/>
          <ac:spMkLst>
            <pc:docMk/>
            <pc:sldMk cId="3970473306" sldId="264"/>
            <ac:spMk id="15" creationId="{00000000-0000-0000-0000-000000000000}"/>
          </ac:spMkLst>
        </pc:spChg>
        <pc:spChg chg="mod">
          <ac:chgData name="Md. Forhad Ali" userId="76dc7942ba5c773f" providerId="LiveId" clId="{50C6E754-88D2-4D2E-82A2-5C9E6268317E}" dt="2026-07-11T08:22:36.366" v="230" actId="403"/>
          <ac:spMkLst>
            <pc:docMk/>
            <pc:sldMk cId="3970473306" sldId="264"/>
            <ac:spMk id="18" creationId="{00000000-0000-0000-0000-000000000000}"/>
          </ac:spMkLst>
        </pc:spChg>
        <pc:spChg chg="mod">
          <ac:chgData name="Md. Forhad Ali" userId="76dc7942ba5c773f" providerId="LiveId" clId="{50C6E754-88D2-4D2E-82A2-5C9E6268317E}" dt="2026-07-11T08:28:28.684" v="317" actId="20577"/>
          <ac:spMkLst>
            <pc:docMk/>
            <pc:sldMk cId="3970473306" sldId="264"/>
            <ac:spMk id="20" creationId="{00000000-0000-0000-0000-000000000000}"/>
          </ac:spMkLst>
        </pc:spChg>
        <pc:spChg chg="mod">
          <ac:chgData name="Md. Forhad Ali" userId="76dc7942ba5c773f" providerId="LiveId" clId="{50C6E754-88D2-4D2E-82A2-5C9E6268317E}" dt="2026-07-11T07:28:02.861" v="137" actId="27636"/>
          <ac:spMkLst>
            <pc:docMk/>
            <pc:sldMk cId="3970473306" sldId="264"/>
            <ac:spMk id="21" creationId="{00000000-0000-0000-0000-000000000000}"/>
          </ac:spMkLst>
        </pc:spChg>
      </pc:sldChg>
      <pc:sldChg chg="add del modNotesTx">
        <pc:chgData name="Md. Forhad Ali" userId="76dc7942ba5c773f" providerId="LiveId" clId="{50C6E754-88D2-4D2E-82A2-5C9E6268317E}" dt="2026-07-11T07:18:50.057" v="104" actId="47"/>
        <pc:sldMkLst>
          <pc:docMk/>
          <pc:sldMk cId="0" sldId="265"/>
        </pc:sldMkLst>
      </pc:sldChg>
      <pc:sldChg chg="addSp delSp modSp add mod modNotesTx">
        <pc:chgData name="Md. Forhad Ali" userId="76dc7942ba5c773f" providerId="LiveId" clId="{50C6E754-88D2-4D2E-82A2-5C9E6268317E}" dt="2026-07-11T08:25:26.437" v="252"/>
        <pc:sldMkLst>
          <pc:docMk/>
          <pc:sldMk cId="359125969" sldId="265"/>
        </pc:sldMkLst>
        <pc:spChg chg="mod">
          <ac:chgData name="Md. Forhad Ali" userId="76dc7942ba5c773f" providerId="LiveId" clId="{50C6E754-88D2-4D2E-82A2-5C9E6268317E}" dt="2026-07-11T08:22:59.672" v="233" actId="1076"/>
          <ac:spMkLst>
            <pc:docMk/>
            <pc:sldMk cId="359125969" sldId="265"/>
            <ac:spMk id="2" creationId="{E07B30E9-9073-E60E-A7A9-048C6F3D6925}"/>
          </ac:spMkLst>
        </pc:spChg>
        <pc:spChg chg="del">
          <ac:chgData name="Md. Forhad Ali" userId="76dc7942ba5c773f" providerId="LiveId" clId="{50C6E754-88D2-4D2E-82A2-5C9E6268317E}" dt="2026-07-11T08:22:57.053" v="232" actId="478"/>
          <ac:spMkLst>
            <pc:docMk/>
            <pc:sldMk cId="359125969" sldId="265"/>
            <ac:spMk id="3" creationId="{00000000-0000-0000-0000-000000000000}"/>
          </ac:spMkLst>
        </pc:spChg>
        <pc:spChg chg="del">
          <ac:chgData name="Md. Forhad Ali" userId="76dc7942ba5c773f" providerId="LiveId" clId="{50C6E754-88D2-4D2E-82A2-5C9E6268317E}" dt="2026-07-11T08:22:57.053" v="232" actId="478"/>
          <ac:spMkLst>
            <pc:docMk/>
            <pc:sldMk cId="359125969" sldId="265"/>
            <ac:spMk id="4" creationId="{00000000-0000-0000-0000-000000000000}"/>
          </ac:spMkLst>
        </pc:spChg>
        <pc:spChg chg="del">
          <ac:chgData name="Md. Forhad Ali" userId="76dc7942ba5c773f" providerId="LiveId" clId="{50C6E754-88D2-4D2E-82A2-5C9E6268317E}" dt="2026-07-11T08:22:57.053" v="232" actId="478"/>
          <ac:spMkLst>
            <pc:docMk/>
            <pc:sldMk cId="359125969" sldId="265"/>
            <ac:spMk id="5" creationId="{00000000-0000-0000-0000-000000000000}"/>
          </ac:spMkLst>
        </pc:spChg>
        <pc:spChg chg="del">
          <ac:chgData name="Md. Forhad Ali" userId="76dc7942ba5c773f" providerId="LiveId" clId="{50C6E754-88D2-4D2E-82A2-5C9E6268317E}" dt="2026-07-11T08:22:57.053" v="232" actId="478"/>
          <ac:spMkLst>
            <pc:docMk/>
            <pc:sldMk cId="359125969" sldId="265"/>
            <ac:spMk id="6" creationId="{00000000-0000-0000-0000-000000000000}"/>
          </ac:spMkLst>
        </pc:spChg>
        <pc:spChg chg="del">
          <ac:chgData name="Md. Forhad Ali" userId="76dc7942ba5c773f" providerId="LiveId" clId="{50C6E754-88D2-4D2E-82A2-5C9E6268317E}" dt="2026-07-11T08:22:57.053" v="232" actId="478"/>
          <ac:spMkLst>
            <pc:docMk/>
            <pc:sldMk cId="359125969" sldId="265"/>
            <ac:spMk id="7" creationId="{00000000-0000-0000-0000-000000000000}"/>
          </ac:spMkLst>
        </pc:spChg>
        <pc:spChg chg="del">
          <ac:chgData name="Md. Forhad Ali" userId="76dc7942ba5c773f" providerId="LiveId" clId="{50C6E754-88D2-4D2E-82A2-5C9E6268317E}" dt="2026-07-11T08:22:57.053" v="232" actId="478"/>
          <ac:spMkLst>
            <pc:docMk/>
            <pc:sldMk cId="359125969" sldId="265"/>
            <ac:spMk id="8" creationId="{00000000-0000-0000-0000-000000000000}"/>
          </ac:spMkLst>
        </pc:spChg>
        <pc:spChg chg="del">
          <ac:chgData name="Md. Forhad Ali" userId="76dc7942ba5c773f" providerId="LiveId" clId="{50C6E754-88D2-4D2E-82A2-5C9E6268317E}" dt="2026-07-11T08:23:07.366" v="235" actId="478"/>
          <ac:spMkLst>
            <pc:docMk/>
            <pc:sldMk cId="359125969" sldId="265"/>
            <ac:spMk id="9" creationId="{00000000-0000-0000-0000-000000000000}"/>
          </ac:spMkLst>
        </pc:spChg>
        <pc:spChg chg="del">
          <ac:chgData name="Md. Forhad Ali" userId="76dc7942ba5c773f" providerId="LiveId" clId="{50C6E754-88D2-4D2E-82A2-5C9E6268317E}" dt="2026-07-11T08:23:06.098" v="234" actId="478"/>
          <ac:spMkLst>
            <pc:docMk/>
            <pc:sldMk cId="359125969" sldId="265"/>
            <ac:spMk id="10" creationId="{00000000-0000-0000-0000-000000000000}"/>
          </ac:spMkLst>
        </pc:spChg>
        <pc:spChg chg="del">
          <ac:chgData name="Md. Forhad Ali" userId="76dc7942ba5c773f" providerId="LiveId" clId="{50C6E754-88D2-4D2E-82A2-5C9E6268317E}" dt="2026-07-11T08:23:06.098" v="234" actId="478"/>
          <ac:spMkLst>
            <pc:docMk/>
            <pc:sldMk cId="359125969" sldId="265"/>
            <ac:spMk id="11" creationId="{00000000-0000-0000-0000-000000000000}"/>
          </ac:spMkLst>
        </pc:spChg>
        <pc:spChg chg="del">
          <ac:chgData name="Md. Forhad Ali" userId="76dc7942ba5c773f" providerId="LiveId" clId="{50C6E754-88D2-4D2E-82A2-5C9E6268317E}" dt="2026-07-11T08:23:06.098" v="234" actId="478"/>
          <ac:spMkLst>
            <pc:docMk/>
            <pc:sldMk cId="359125969" sldId="265"/>
            <ac:spMk id="12" creationId="{00000000-0000-0000-0000-000000000000}"/>
          </ac:spMkLst>
        </pc:spChg>
        <pc:spChg chg="del">
          <ac:chgData name="Md. Forhad Ali" userId="76dc7942ba5c773f" providerId="LiveId" clId="{50C6E754-88D2-4D2E-82A2-5C9E6268317E}" dt="2026-07-11T08:23:06.098" v="234" actId="478"/>
          <ac:spMkLst>
            <pc:docMk/>
            <pc:sldMk cId="359125969" sldId="265"/>
            <ac:spMk id="13" creationId="{00000000-0000-0000-0000-000000000000}"/>
          </ac:spMkLst>
        </pc:spChg>
        <pc:spChg chg="del">
          <ac:chgData name="Md. Forhad Ali" userId="76dc7942ba5c773f" providerId="LiveId" clId="{50C6E754-88D2-4D2E-82A2-5C9E6268317E}" dt="2026-07-11T08:23:09.200" v="236" actId="478"/>
          <ac:spMkLst>
            <pc:docMk/>
            <pc:sldMk cId="359125969" sldId="265"/>
            <ac:spMk id="14" creationId="{00000000-0000-0000-0000-000000000000}"/>
          </ac:spMkLst>
        </pc:spChg>
        <pc:spChg chg="mod">
          <ac:chgData name="Md. Forhad Ali" userId="76dc7942ba5c773f" providerId="LiveId" clId="{50C6E754-88D2-4D2E-82A2-5C9E6268317E}" dt="2026-07-11T07:28:02.871" v="138" actId="27636"/>
          <ac:spMkLst>
            <pc:docMk/>
            <pc:sldMk cId="359125969" sldId="265"/>
            <ac:spMk id="15" creationId="{00000000-0000-0000-0000-000000000000}"/>
          </ac:spMkLst>
        </pc:spChg>
        <pc:spChg chg="add mod">
          <ac:chgData name="Md. Forhad Ali" userId="76dc7942ba5c773f" providerId="LiveId" clId="{50C6E754-88D2-4D2E-82A2-5C9E6268317E}" dt="2026-07-11T08:23:46.738" v="242" actId="1076"/>
          <ac:spMkLst>
            <pc:docMk/>
            <pc:sldMk cId="359125969" sldId="265"/>
            <ac:spMk id="17" creationId="{919F7448-CFAF-E922-1147-6F5413DA048E}"/>
          </ac:spMkLst>
        </pc:spChg>
      </pc:sldChg>
      <pc:sldChg chg="modSp add del mod modNotesTx">
        <pc:chgData name="Md. Forhad Ali" userId="76dc7942ba5c773f" providerId="LiveId" clId="{50C6E754-88D2-4D2E-82A2-5C9E6268317E}" dt="2026-07-11T07:18:50.057" v="104" actId="47"/>
        <pc:sldMkLst>
          <pc:docMk/>
          <pc:sldMk cId="0" sldId="266"/>
        </pc:sldMkLst>
      </pc:sldChg>
      <pc:sldChg chg="add">
        <pc:chgData name="Md. Forhad Ali" userId="76dc7942ba5c773f" providerId="LiveId" clId="{50C6E754-88D2-4D2E-82A2-5C9E6268317E}" dt="2026-07-11T07:28:02.640" v="105"/>
        <pc:sldMkLst>
          <pc:docMk/>
          <pc:sldMk cId="2850782885" sldId="266"/>
        </pc:sldMkLst>
      </pc:sldChg>
      <pc:sldChg chg="modSp add del mod modNotesTx">
        <pc:chgData name="Md. Forhad Ali" userId="76dc7942ba5c773f" providerId="LiveId" clId="{50C6E754-88D2-4D2E-82A2-5C9E6268317E}" dt="2026-07-11T07:18:50.057" v="104" actId="47"/>
        <pc:sldMkLst>
          <pc:docMk/>
          <pc:sldMk cId="0" sldId="267"/>
        </pc:sldMkLst>
      </pc:sldChg>
      <pc:sldChg chg="modSp add mod modNotesTx">
        <pc:chgData name="Md. Forhad Ali" userId="76dc7942ba5c773f" providerId="LiveId" clId="{50C6E754-88D2-4D2E-82A2-5C9E6268317E}" dt="2026-07-11T08:27:54.372" v="292" actId="20577"/>
        <pc:sldMkLst>
          <pc:docMk/>
          <pc:sldMk cId="1917974163" sldId="267"/>
        </pc:sldMkLst>
        <pc:spChg chg="mod">
          <ac:chgData name="Md. Forhad Ali" userId="76dc7942ba5c773f" providerId="LiveId" clId="{50C6E754-88D2-4D2E-82A2-5C9E6268317E}" dt="2026-07-11T07:28:02.835" v="127" actId="27636"/>
          <ac:spMkLst>
            <pc:docMk/>
            <pc:sldMk cId="1917974163" sldId="267"/>
            <ac:spMk id="3" creationId="{00000000-0000-0000-0000-000000000000}"/>
          </ac:spMkLst>
        </pc:spChg>
        <pc:spChg chg="mod">
          <ac:chgData name="Md. Forhad Ali" userId="76dc7942ba5c773f" providerId="LiveId" clId="{50C6E754-88D2-4D2E-82A2-5C9E6268317E}" dt="2026-07-11T08:21:34.025" v="209" actId="403"/>
          <ac:spMkLst>
            <pc:docMk/>
            <pc:sldMk cId="1917974163" sldId="267"/>
            <ac:spMk id="4" creationId="{00000000-0000-0000-0000-000000000000}"/>
          </ac:spMkLst>
        </pc:spChg>
        <pc:spChg chg="mod">
          <ac:chgData name="Md. Forhad Ali" userId="76dc7942ba5c773f" providerId="LiveId" clId="{50C6E754-88D2-4D2E-82A2-5C9E6268317E}" dt="2026-07-11T08:21:34.025" v="209" actId="403"/>
          <ac:spMkLst>
            <pc:docMk/>
            <pc:sldMk cId="1917974163" sldId="267"/>
            <ac:spMk id="6" creationId="{00000000-0000-0000-0000-000000000000}"/>
          </ac:spMkLst>
        </pc:spChg>
        <pc:spChg chg="mod">
          <ac:chgData name="Md. Forhad Ali" userId="76dc7942ba5c773f" providerId="LiveId" clId="{50C6E754-88D2-4D2E-82A2-5C9E6268317E}" dt="2026-07-11T08:21:34.025" v="209" actId="403"/>
          <ac:spMkLst>
            <pc:docMk/>
            <pc:sldMk cId="1917974163" sldId="267"/>
            <ac:spMk id="8" creationId="{00000000-0000-0000-0000-000000000000}"/>
          </ac:spMkLst>
        </pc:spChg>
        <pc:spChg chg="mod">
          <ac:chgData name="Md. Forhad Ali" userId="76dc7942ba5c773f" providerId="LiveId" clId="{50C6E754-88D2-4D2E-82A2-5C9E6268317E}" dt="2026-07-11T08:21:34.025" v="209" actId="403"/>
          <ac:spMkLst>
            <pc:docMk/>
            <pc:sldMk cId="1917974163" sldId="267"/>
            <ac:spMk id="10" creationId="{00000000-0000-0000-0000-000000000000}"/>
          </ac:spMkLst>
        </pc:spChg>
        <pc:spChg chg="mod">
          <ac:chgData name="Md. Forhad Ali" userId="76dc7942ba5c773f" providerId="LiveId" clId="{50C6E754-88D2-4D2E-82A2-5C9E6268317E}" dt="2026-07-11T08:21:34.025" v="209" actId="403"/>
          <ac:spMkLst>
            <pc:docMk/>
            <pc:sldMk cId="1917974163" sldId="267"/>
            <ac:spMk id="12" creationId="{00000000-0000-0000-0000-000000000000}"/>
          </ac:spMkLst>
        </pc:spChg>
        <pc:spChg chg="mod">
          <ac:chgData name="Md. Forhad Ali" userId="76dc7942ba5c773f" providerId="LiveId" clId="{50C6E754-88D2-4D2E-82A2-5C9E6268317E}" dt="2026-07-11T08:21:34.025" v="209" actId="403"/>
          <ac:spMkLst>
            <pc:docMk/>
            <pc:sldMk cId="1917974163" sldId="267"/>
            <ac:spMk id="14" creationId="{00000000-0000-0000-0000-000000000000}"/>
          </ac:spMkLst>
        </pc:spChg>
        <pc:spChg chg="mod">
          <ac:chgData name="Md. Forhad Ali" userId="76dc7942ba5c773f" providerId="LiveId" clId="{50C6E754-88D2-4D2E-82A2-5C9E6268317E}" dt="2026-07-11T08:21:34.025" v="209" actId="403"/>
          <ac:spMkLst>
            <pc:docMk/>
            <pc:sldMk cId="1917974163" sldId="267"/>
            <ac:spMk id="16" creationId="{00000000-0000-0000-0000-000000000000}"/>
          </ac:spMkLst>
        </pc:spChg>
        <pc:spChg chg="mod">
          <ac:chgData name="Md. Forhad Ali" userId="76dc7942ba5c773f" providerId="LiveId" clId="{50C6E754-88D2-4D2E-82A2-5C9E6268317E}" dt="2026-07-11T08:21:34.025" v="209" actId="403"/>
          <ac:spMkLst>
            <pc:docMk/>
            <pc:sldMk cId="1917974163" sldId="267"/>
            <ac:spMk id="20" creationId="{00000000-0000-0000-0000-000000000000}"/>
          </ac:spMkLst>
        </pc:spChg>
        <pc:spChg chg="mod">
          <ac:chgData name="Md. Forhad Ali" userId="76dc7942ba5c773f" providerId="LiveId" clId="{50C6E754-88D2-4D2E-82A2-5C9E6268317E}" dt="2026-07-11T08:21:34.025" v="209" actId="403"/>
          <ac:spMkLst>
            <pc:docMk/>
            <pc:sldMk cId="1917974163" sldId="267"/>
            <ac:spMk id="26" creationId="{00000000-0000-0000-0000-000000000000}"/>
          </ac:spMkLst>
        </pc:spChg>
        <pc:spChg chg="mod">
          <ac:chgData name="Md. Forhad Ali" userId="76dc7942ba5c773f" providerId="LiveId" clId="{50C6E754-88D2-4D2E-82A2-5C9E6268317E}" dt="2026-07-11T08:21:34.025" v="209" actId="403"/>
          <ac:spMkLst>
            <pc:docMk/>
            <pc:sldMk cId="1917974163" sldId="267"/>
            <ac:spMk id="27" creationId="{00000000-0000-0000-0000-000000000000}"/>
          </ac:spMkLst>
        </pc:spChg>
        <pc:spChg chg="mod">
          <ac:chgData name="Md. Forhad Ali" userId="76dc7942ba5c773f" providerId="LiveId" clId="{50C6E754-88D2-4D2E-82A2-5C9E6268317E}" dt="2026-07-11T08:21:45.449" v="213" actId="403"/>
          <ac:spMkLst>
            <pc:docMk/>
            <pc:sldMk cId="1917974163" sldId="267"/>
            <ac:spMk id="28" creationId="{00000000-0000-0000-0000-000000000000}"/>
          </ac:spMkLst>
        </pc:spChg>
        <pc:spChg chg="mod">
          <ac:chgData name="Md. Forhad Ali" userId="76dc7942ba5c773f" providerId="LiveId" clId="{50C6E754-88D2-4D2E-82A2-5C9E6268317E}" dt="2026-07-11T08:21:45.449" v="213" actId="403"/>
          <ac:spMkLst>
            <pc:docMk/>
            <pc:sldMk cId="1917974163" sldId="267"/>
            <ac:spMk id="29" creationId="{00000000-0000-0000-0000-000000000000}"/>
          </ac:spMkLst>
        </pc:spChg>
        <pc:spChg chg="mod">
          <ac:chgData name="Md. Forhad Ali" userId="76dc7942ba5c773f" providerId="LiveId" clId="{50C6E754-88D2-4D2E-82A2-5C9E6268317E}" dt="2026-07-11T08:21:45.449" v="213" actId="403"/>
          <ac:spMkLst>
            <pc:docMk/>
            <pc:sldMk cId="1917974163" sldId="267"/>
            <ac:spMk id="30" creationId="{00000000-0000-0000-0000-000000000000}"/>
          </ac:spMkLst>
        </pc:spChg>
        <pc:spChg chg="mod">
          <ac:chgData name="Md. Forhad Ali" userId="76dc7942ba5c773f" providerId="LiveId" clId="{50C6E754-88D2-4D2E-82A2-5C9E6268317E}" dt="2026-07-11T08:21:45.449" v="213" actId="403"/>
          <ac:spMkLst>
            <pc:docMk/>
            <pc:sldMk cId="1917974163" sldId="267"/>
            <ac:spMk id="31" creationId="{00000000-0000-0000-0000-000000000000}"/>
          </ac:spMkLst>
        </pc:spChg>
        <pc:spChg chg="mod">
          <ac:chgData name="Md. Forhad Ali" userId="76dc7942ba5c773f" providerId="LiveId" clId="{50C6E754-88D2-4D2E-82A2-5C9E6268317E}" dt="2026-07-11T08:21:45.449" v="213" actId="403"/>
          <ac:spMkLst>
            <pc:docMk/>
            <pc:sldMk cId="1917974163" sldId="267"/>
            <ac:spMk id="32" creationId="{00000000-0000-0000-0000-000000000000}"/>
          </ac:spMkLst>
        </pc:spChg>
        <pc:spChg chg="mod">
          <ac:chgData name="Md. Forhad Ali" userId="76dc7942ba5c773f" providerId="LiveId" clId="{50C6E754-88D2-4D2E-82A2-5C9E6268317E}" dt="2026-07-11T08:21:45.449" v="213" actId="403"/>
          <ac:spMkLst>
            <pc:docMk/>
            <pc:sldMk cId="1917974163" sldId="267"/>
            <ac:spMk id="33" creationId="{00000000-0000-0000-0000-000000000000}"/>
          </ac:spMkLst>
        </pc:spChg>
        <pc:spChg chg="mod">
          <ac:chgData name="Md. Forhad Ali" userId="76dc7942ba5c773f" providerId="LiveId" clId="{50C6E754-88D2-4D2E-82A2-5C9E6268317E}" dt="2026-07-11T08:27:54.372" v="292" actId="20577"/>
          <ac:spMkLst>
            <pc:docMk/>
            <pc:sldMk cId="1917974163" sldId="267"/>
            <ac:spMk id="34" creationId="{00000000-0000-0000-0000-000000000000}"/>
          </ac:spMkLst>
        </pc:spChg>
        <pc:spChg chg="mod">
          <ac:chgData name="Md. Forhad Ali" userId="76dc7942ba5c773f" providerId="LiveId" clId="{50C6E754-88D2-4D2E-82A2-5C9E6268317E}" dt="2026-07-11T07:28:02.828" v="123" actId="27636"/>
          <ac:spMkLst>
            <pc:docMk/>
            <pc:sldMk cId="1917974163" sldId="267"/>
            <ac:spMk id="35" creationId="{00000000-0000-0000-0000-000000000000}"/>
          </ac:spMkLst>
        </pc:spChg>
      </pc:sldChg>
      <pc:sldChg chg="modSp add mod modNotesTx">
        <pc:chgData name="Md. Forhad Ali" userId="76dc7942ba5c773f" providerId="LiveId" clId="{50C6E754-88D2-4D2E-82A2-5C9E6268317E}" dt="2026-07-11T08:28:10.772" v="304" actId="20577"/>
        <pc:sldMkLst>
          <pc:docMk/>
          <pc:sldMk cId="3645478630" sldId="268"/>
        </pc:sldMkLst>
        <pc:spChg chg="mod">
          <ac:chgData name="Md. Forhad Ali" userId="76dc7942ba5c773f" providerId="LiveId" clId="{50C6E754-88D2-4D2E-82A2-5C9E6268317E}" dt="2026-07-11T07:28:02.842" v="132" actId="27636"/>
          <ac:spMkLst>
            <pc:docMk/>
            <pc:sldMk cId="3645478630" sldId="268"/>
            <ac:spMk id="3" creationId="{00000000-0000-0000-0000-000000000000}"/>
          </ac:spMkLst>
        </pc:spChg>
        <pc:spChg chg="mod">
          <ac:chgData name="Md. Forhad Ali" userId="76dc7942ba5c773f" providerId="LiveId" clId="{50C6E754-88D2-4D2E-82A2-5C9E6268317E}" dt="2026-07-11T08:21:58.350" v="215" actId="403"/>
          <ac:spMkLst>
            <pc:docMk/>
            <pc:sldMk cId="3645478630" sldId="268"/>
            <ac:spMk id="12" creationId="{00000000-0000-0000-0000-000000000000}"/>
          </ac:spMkLst>
        </pc:spChg>
        <pc:spChg chg="mod">
          <ac:chgData name="Md. Forhad Ali" userId="76dc7942ba5c773f" providerId="LiveId" clId="{50C6E754-88D2-4D2E-82A2-5C9E6268317E}" dt="2026-07-11T07:28:02.842" v="133" actId="27636"/>
          <ac:spMkLst>
            <pc:docMk/>
            <pc:sldMk cId="3645478630" sldId="268"/>
            <ac:spMk id="13" creationId="{00000000-0000-0000-0000-000000000000}"/>
          </ac:spMkLst>
        </pc:spChg>
        <pc:spChg chg="mod">
          <ac:chgData name="Md. Forhad Ali" userId="76dc7942ba5c773f" providerId="LiveId" clId="{50C6E754-88D2-4D2E-82A2-5C9E6268317E}" dt="2026-07-11T08:21:58.350" v="215" actId="403"/>
          <ac:spMkLst>
            <pc:docMk/>
            <pc:sldMk cId="3645478630" sldId="268"/>
            <ac:spMk id="15" creationId="{00000000-0000-0000-0000-000000000000}"/>
          </ac:spMkLst>
        </pc:spChg>
        <pc:spChg chg="mod">
          <ac:chgData name="Md. Forhad Ali" userId="76dc7942ba5c773f" providerId="LiveId" clId="{50C6E754-88D2-4D2E-82A2-5C9E6268317E}" dt="2026-07-11T07:28:02.855" v="135" actId="27636"/>
          <ac:spMkLst>
            <pc:docMk/>
            <pc:sldMk cId="3645478630" sldId="268"/>
            <ac:spMk id="16" creationId="{00000000-0000-0000-0000-000000000000}"/>
          </ac:spMkLst>
        </pc:spChg>
        <pc:spChg chg="mod">
          <ac:chgData name="Md. Forhad Ali" userId="76dc7942ba5c773f" providerId="LiveId" clId="{50C6E754-88D2-4D2E-82A2-5C9E6268317E}" dt="2026-07-11T08:21:58.350" v="215" actId="403"/>
          <ac:spMkLst>
            <pc:docMk/>
            <pc:sldMk cId="3645478630" sldId="268"/>
            <ac:spMk id="18" creationId="{00000000-0000-0000-0000-000000000000}"/>
          </ac:spMkLst>
        </pc:spChg>
        <pc:spChg chg="mod">
          <ac:chgData name="Md. Forhad Ali" userId="76dc7942ba5c773f" providerId="LiveId" clId="{50C6E754-88D2-4D2E-82A2-5C9E6268317E}" dt="2026-07-11T07:28:02.842" v="130" actId="27636"/>
          <ac:spMkLst>
            <pc:docMk/>
            <pc:sldMk cId="3645478630" sldId="268"/>
            <ac:spMk id="19" creationId="{00000000-0000-0000-0000-000000000000}"/>
          </ac:spMkLst>
        </pc:spChg>
        <pc:spChg chg="mod">
          <ac:chgData name="Md. Forhad Ali" userId="76dc7942ba5c773f" providerId="LiveId" clId="{50C6E754-88D2-4D2E-82A2-5C9E6268317E}" dt="2026-07-11T08:21:58.350" v="215" actId="403"/>
          <ac:spMkLst>
            <pc:docMk/>
            <pc:sldMk cId="3645478630" sldId="268"/>
            <ac:spMk id="20" creationId="{00000000-0000-0000-0000-000000000000}"/>
          </ac:spMkLst>
        </pc:spChg>
        <pc:spChg chg="mod">
          <ac:chgData name="Md. Forhad Ali" userId="76dc7942ba5c773f" providerId="LiveId" clId="{50C6E754-88D2-4D2E-82A2-5C9E6268317E}" dt="2026-07-11T08:21:58.350" v="215" actId="403"/>
          <ac:spMkLst>
            <pc:docMk/>
            <pc:sldMk cId="3645478630" sldId="268"/>
            <ac:spMk id="21" creationId="{00000000-0000-0000-0000-000000000000}"/>
          </ac:spMkLst>
        </pc:spChg>
        <pc:spChg chg="mod">
          <ac:chgData name="Md. Forhad Ali" userId="76dc7942ba5c773f" providerId="LiveId" clId="{50C6E754-88D2-4D2E-82A2-5C9E6268317E}" dt="2026-07-11T07:28:02.858" v="136" actId="27636"/>
          <ac:spMkLst>
            <pc:docMk/>
            <pc:sldMk cId="3645478630" sldId="268"/>
            <ac:spMk id="22" creationId="{00000000-0000-0000-0000-000000000000}"/>
          </ac:spMkLst>
        </pc:spChg>
        <pc:spChg chg="mod">
          <ac:chgData name="Md. Forhad Ali" userId="76dc7942ba5c773f" providerId="LiveId" clId="{50C6E754-88D2-4D2E-82A2-5C9E6268317E}" dt="2026-07-11T08:21:58.350" v="215" actId="403"/>
          <ac:spMkLst>
            <pc:docMk/>
            <pc:sldMk cId="3645478630" sldId="268"/>
            <ac:spMk id="23" creationId="{00000000-0000-0000-0000-000000000000}"/>
          </ac:spMkLst>
        </pc:spChg>
        <pc:spChg chg="mod">
          <ac:chgData name="Md. Forhad Ali" userId="76dc7942ba5c773f" providerId="LiveId" clId="{50C6E754-88D2-4D2E-82A2-5C9E6268317E}" dt="2026-07-11T08:21:58.350" v="215" actId="403"/>
          <ac:spMkLst>
            <pc:docMk/>
            <pc:sldMk cId="3645478630" sldId="268"/>
            <ac:spMk id="25" creationId="{00000000-0000-0000-0000-000000000000}"/>
          </ac:spMkLst>
        </pc:spChg>
        <pc:spChg chg="mod">
          <ac:chgData name="Md. Forhad Ali" userId="76dc7942ba5c773f" providerId="LiveId" clId="{50C6E754-88D2-4D2E-82A2-5C9E6268317E}" dt="2026-07-11T08:21:58.350" v="215" actId="403"/>
          <ac:spMkLst>
            <pc:docMk/>
            <pc:sldMk cId="3645478630" sldId="268"/>
            <ac:spMk id="26" creationId="{00000000-0000-0000-0000-000000000000}"/>
          </ac:spMkLst>
        </pc:spChg>
        <pc:spChg chg="mod">
          <ac:chgData name="Md. Forhad Ali" userId="76dc7942ba5c773f" providerId="LiveId" clId="{50C6E754-88D2-4D2E-82A2-5C9E6268317E}" dt="2026-07-11T08:21:58.350" v="215" actId="403"/>
          <ac:spMkLst>
            <pc:docMk/>
            <pc:sldMk cId="3645478630" sldId="268"/>
            <ac:spMk id="27" creationId="{00000000-0000-0000-0000-000000000000}"/>
          </ac:spMkLst>
        </pc:spChg>
        <pc:spChg chg="mod">
          <ac:chgData name="Md. Forhad Ali" userId="76dc7942ba5c773f" providerId="LiveId" clId="{50C6E754-88D2-4D2E-82A2-5C9E6268317E}" dt="2026-07-11T07:28:02.842" v="134" actId="27636"/>
          <ac:spMkLst>
            <pc:docMk/>
            <pc:sldMk cId="3645478630" sldId="268"/>
            <ac:spMk id="28" creationId="{00000000-0000-0000-0000-000000000000}"/>
          </ac:spMkLst>
        </pc:spChg>
        <pc:spChg chg="mod">
          <ac:chgData name="Md. Forhad Ali" userId="76dc7942ba5c773f" providerId="LiveId" clId="{50C6E754-88D2-4D2E-82A2-5C9E6268317E}" dt="2026-07-11T08:21:58.354" v="216" actId="27636"/>
          <ac:spMkLst>
            <pc:docMk/>
            <pc:sldMk cId="3645478630" sldId="268"/>
            <ac:spMk id="29" creationId="{00000000-0000-0000-0000-000000000000}"/>
          </ac:spMkLst>
        </pc:spChg>
        <pc:spChg chg="mod">
          <ac:chgData name="Md. Forhad Ali" userId="76dc7942ba5c773f" providerId="LiveId" clId="{50C6E754-88D2-4D2E-82A2-5C9E6268317E}" dt="2026-07-11T08:28:10.772" v="304" actId="20577"/>
          <ac:spMkLst>
            <pc:docMk/>
            <pc:sldMk cId="3645478630" sldId="268"/>
            <ac:spMk id="31" creationId="{00000000-0000-0000-0000-000000000000}"/>
          </ac:spMkLst>
        </pc:spChg>
        <pc:spChg chg="mod">
          <ac:chgData name="Md. Forhad Ali" userId="76dc7942ba5c773f" providerId="LiveId" clId="{50C6E754-88D2-4D2E-82A2-5C9E6268317E}" dt="2026-07-11T07:28:02.842" v="131" actId="27636"/>
          <ac:spMkLst>
            <pc:docMk/>
            <pc:sldMk cId="3645478630" sldId="268"/>
            <ac:spMk id="32" creationId="{00000000-0000-0000-0000-000000000000}"/>
          </ac:spMkLst>
        </pc:spChg>
      </pc:sldChg>
      <pc:sldMasterChg chg="del delSldLayout">
        <pc:chgData name="Md. Forhad Ali" userId="76dc7942ba5c773f" providerId="LiveId" clId="{50C6E754-88D2-4D2E-82A2-5C9E6268317E}" dt="2026-07-11T07:18:50.057" v="104" actId="47"/>
        <pc:sldMasterMkLst>
          <pc:docMk/>
          <pc:sldMasterMk cId="2599056940" sldId="2147483660"/>
        </pc:sldMasterMkLst>
        <pc:sldLayoutChg chg="del">
          <pc:chgData name="Md. Forhad Ali" userId="76dc7942ba5c773f" providerId="LiveId" clId="{50C6E754-88D2-4D2E-82A2-5C9E6268317E}" dt="2026-07-11T07:18:50.057" v="104" actId="47"/>
          <pc:sldLayoutMkLst>
            <pc:docMk/>
            <pc:sldMasterMk cId="2599056940" sldId="2147483660"/>
            <pc:sldLayoutMk cId="508501042" sldId="2147483661"/>
          </pc:sldLayoutMkLst>
        </pc:sldLayoutChg>
      </pc:sldMaster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000"/>
            </a:pPr>
            <a:r>
              <a:rPr lang="en-US"/>
              <a:t>Indicative sales index (2019 = 100)</a:t>
            </a:r>
          </a:p>
        </c:rich>
      </c:tx>
      <c:overlay val="0"/>
    </c:title>
    <c:autoTitleDeleted val="0"/>
    <c:plotArea>
      <c:layout/>
      <c:lineChart>
        <c:grouping val="standard"/>
        <c:varyColors val="0"/>
        <c:ser>
          <c:idx val="0"/>
          <c:order val="0"/>
          <c:tx>
            <c:strRef>
              <c:f>Sheet1!$B$1</c:f>
              <c:strCache>
                <c:ptCount val="1"/>
                <c:pt idx="0">
                  <c:v>Sales index</c:v>
                </c:pt>
              </c:strCache>
            </c:strRef>
          </c:tx>
          <c:cat>
            <c:strRef>
              <c:f>Sheet1!$A$2:$A$8</c:f>
              <c:strCache>
                <c:ptCount val="7"/>
                <c:pt idx="0">
                  <c:v>2019</c:v>
                </c:pt>
                <c:pt idx="1">
                  <c:v>2020</c:v>
                </c:pt>
                <c:pt idx="2">
                  <c:v>2021</c:v>
                </c:pt>
                <c:pt idx="3">
                  <c:v>2022</c:v>
                </c:pt>
                <c:pt idx="4">
                  <c:v>2023</c:v>
                </c:pt>
                <c:pt idx="5">
                  <c:v>2024</c:v>
                </c:pt>
                <c:pt idx="6">
                  <c:v>2025</c:v>
                </c:pt>
              </c:strCache>
            </c:strRef>
          </c:cat>
          <c:val>
            <c:numRef>
              <c:f>Sheet1!$B$2:$B$8</c:f>
              <c:numCache>
                <c:formatCode>General</c:formatCode>
                <c:ptCount val="7"/>
                <c:pt idx="0">
                  <c:v>100</c:v>
                </c:pt>
                <c:pt idx="1">
                  <c:v>62</c:v>
                </c:pt>
                <c:pt idx="2">
                  <c:v>70</c:v>
                </c:pt>
                <c:pt idx="3">
                  <c:v>78</c:v>
                </c:pt>
                <c:pt idx="4">
                  <c:v>75</c:v>
                </c:pt>
                <c:pt idx="5">
                  <c:v>75</c:v>
                </c:pt>
                <c:pt idx="6">
                  <c:v>75</c:v>
                </c:pt>
              </c:numCache>
            </c:numRef>
          </c:val>
          <c:smooth val="0"/>
          <c:extLst>
            <c:ext xmlns:c16="http://schemas.microsoft.com/office/drawing/2014/chart" uri="{C3380CC4-5D6E-409C-BE32-E72D297353CC}">
              <c16:uniqueId val="{00000000-2E99-4657-8314-BDFC02BF48DB}"/>
            </c:ext>
          </c:extLst>
        </c:ser>
        <c:dLbls>
          <c:showLegendKey val="0"/>
          <c:showVal val="0"/>
          <c:showCatName val="0"/>
          <c:showSerName val="0"/>
          <c:showPercent val="0"/>
          <c:showBubbleSize val="0"/>
        </c:dLbls>
        <c:marker val="1"/>
        <c:smooth val="0"/>
        <c:axId val="2118791784"/>
        <c:axId val="2140495176"/>
      </c:lineChart>
      <c:catAx>
        <c:axId val="2118791784"/>
        <c:scaling>
          <c:orientation val="minMax"/>
        </c:scaling>
        <c:delete val="0"/>
        <c:axPos val="b"/>
        <c:numFmt formatCode="General" sourceLinked="0"/>
        <c:majorTickMark val="out"/>
        <c:minorTickMark val="none"/>
        <c:tickLblPos val="nextTo"/>
        <c:txPr>
          <a:bodyPr/>
          <a:lstStyle/>
          <a:p>
            <a:pPr>
              <a:defRPr sz="800"/>
            </a:pPr>
            <a:endParaRPr lang="en-US"/>
          </a:p>
        </c:txPr>
        <c:crossAx val="2140495176"/>
        <c:crosses val="autoZero"/>
        <c:auto val="1"/>
        <c:lblAlgn val="ctr"/>
        <c:lblOffset val="100"/>
        <c:noMultiLvlLbl val="0"/>
      </c:catAx>
      <c:valAx>
        <c:axId val="2140495176"/>
        <c:scaling>
          <c:orientation val="minMax"/>
          <c:max val="105"/>
          <c:min val="50"/>
        </c:scaling>
        <c:delete val="0"/>
        <c:axPos val="l"/>
        <c:majorGridlines/>
        <c:numFmt formatCode="General" sourceLinked="1"/>
        <c:majorTickMark val="out"/>
        <c:minorTickMark val="none"/>
        <c:tickLblPos val="nextTo"/>
        <c:txPr>
          <a:bodyPr/>
          <a:lstStyle/>
          <a:p>
            <a:pPr>
              <a:defRPr sz="800"/>
            </a:pPr>
            <a:endParaRPr lang="en-US"/>
          </a:p>
        </c:txPr>
        <c:crossAx val="2118791784"/>
        <c:crosses val="autoZero"/>
        <c:crossBetween val="between"/>
        <c:majorUnit val="10"/>
      </c:valAx>
    </c:plotArea>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2BEFD4-75E5-4125-BC77-39062E8A70D3}"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C3849-495C-4149-A28A-30C9061694C4}" type="slidenum">
              <a:rPr lang="en-GB" smtClean="0"/>
              <a:t>‹#›</a:t>
            </a:fld>
            <a:endParaRPr lang="en-GB"/>
          </a:p>
        </p:txBody>
      </p:sp>
    </p:spTree>
    <p:extLst>
      <p:ext uri="{BB962C8B-B14F-4D97-AF65-F5344CB8AC3E}">
        <p14:creationId xmlns:p14="http://schemas.microsoft.com/office/powerpoint/2010/main" val="360348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brc.org.u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Aptos" panose="020B0004020202020204" pitchFamily="34" charset="0"/>
              </a:rPr>
              <a:t>The presentation is about Basil's Bakery, a small independent bakery situated in a retail park in Coventry. From the case, It is known that Basil is an accomplished artisan baker and that customers appreciate the quality, taste and convenience of their bakery. Now, however, the situation of trading is more difficult for the business.</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EAD5EB9-B321-4627-A96C-408748FB761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This slide displays the outline of the presentation. I'd like to begin with the context and a brief overview of the company's background as the case is not just about sales declines. It's about things that have happened in Basil's local market since 2020. Then I will describe the problem in terms of the problem and scope.  From 2023 to 2025 they have been 25% lower than in 2019, Basil needs to know what the problem is before taking action (ONS, 2025). This presentation does not immediately go to a solution. It includes a definition of the problem and three tools: 5W2H, PESTLE analysis and a Fishbone diagram. These tools are used to organise the information and communicate the findings. Then I'm going to ask the questions using the 5W2H model: what is happening, who is it that it is affecting, where is it occurring, when did it start, why might it be happening, how it happens, and how much does it affect the business. PESTLE analysis is the next, considering the broader context of the bakery's surroundings. Lastly, the Fishbone diagram organizes the causes in themes and then brings out key findings. The order is significant since decision making must follow analysis and understanding in problem solving (Dumas et al., 2018).</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2</a:t>
            </a:fld>
            <a:endParaRPr lang="en-GB"/>
          </a:p>
        </p:txBody>
      </p:sp>
    </p:spTree>
    <p:extLst>
      <p:ext uri="{BB962C8B-B14F-4D97-AF65-F5344CB8AC3E}">
        <p14:creationId xmlns:p14="http://schemas.microsoft.com/office/powerpoint/2010/main" val="2959969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This presentation aims to identify a few of the factors that likely contributed to the lack of sales for Basil. Usefulness of the first tool, 5W2H converts a wide problem to specific questions. Prevents the analysis from being too general. The second tool is PESTLE. The framework considers political, economic, social, technological, legal and environmental aspects. It's useful for Basil as many pressures are beyond his control, including rates, food costs and changing work patterns. To get a sense of the broader environment that impacts on an organisation, external frameworks are often used in strategic analysis (Johnson et al., 2023). The third tool is the Fishbone diagram. It can also be referred to as a cause-and-effect diagram. It makes it clear that a problem can have many related causes, rather than a single cause. In this instance, the primary impact is low sales. Also, I will state a constraint of each tool where applicable. PESTLE can indicate general external factors, but not determine which is the most significant. That is why, after the PESTLE, the Fishbone diagram is employed to gather all the causes into one visual map.</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3</a:t>
            </a:fld>
            <a:endParaRPr lang="en-GB"/>
          </a:p>
        </p:txBody>
      </p:sp>
    </p:spTree>
    <p:extLst>
      <p:ext uri="{BB962C8B-B14F-4D97-AF65-F5344CB8AC3E}">
        <p14:creationId xmlns:p14="http://schemas.microsoft.com/office/powerpoint/2010/main" val="2018363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Basil's Bakery is located since the year 2015. Sells cakes, pastries and bread using high quality organic ingredients; Basil uses highly quality organic ingredients. The customer base is from local shoppers, employees at the retail park, office workers and warehouse workers in the vicinity of the retail park. The sales were growing in the last few years prior to 2020 (Hague, 2023). It was not surprising to see a dramatic drop in footfall and sales during the lockdown. But it's sales that got better later but not to the previous level. The case states that sales from 2023 to 2025 remained about 25% below 2019 figures (ONS, 2025). This chart on the slide is an index of 2019 at 100 to illustrate the general trend. It's not a financial statement, it's a visual summary of the case. The reason for this is because Basil is not coming from a low base. The problem is related to customer access changes, customer habits and operating costs. This is important in decision making because if the product quality is still good, Basil might not have to modify the core bakery product. Rather, it may have to alter procedures for the delivery of the bakery to its clients, for the processing of orders, and even for managing costs.</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4</a:t>
            </a:fld>
            <a:endParaRPr lang="en-GB"/>
          </a:p>
        </p:txBody>
      </p:sp>
    </p:spTree>
    <p:extLst>
      <p:ext uri="{BB962C8B-B14F-4D97-AF65-F5344CB8AC3E}">
        <p14:creationId xmlns:p14="http://schemas.microsoft.com/office/powerpoint/2010/main" val="22511666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The 5W2H model is used to help to practically define the problem. The issue is that sales aren't growing, and foot traffic is down. Those impacted are Basil, his clientele, local employees and those who used to frequent the bakery regularly. In Coventry, it occurs in the retail park and neighbouring industrial zone. Its beginning dates happen to be associated with the 2020 lockdown, but the current issue comes to light starting in 2023 and extends to 2025 (BRC, 2026). The reasons for this appear to be a reduction in visitors to retail parks, an increased trend towards hybrid working and the absence of delivery and increasing costs. This occurs because of reduced numbers of lunch visits, long waiting times and an inconsistent pre-order system. The sales have been approximately 25% lower than in 2019, whilst costs have also increased (ONS, 2025). This demonstrates that it is a demand problem and an operating problem. It is a demand problem as less people are actually coming into the retail park. It's also a business problem as some customers are requesting new ways of purchasing, but the company is not prepared for it. The 5W2H model can be helpful here as it will differentiate between the facts and the assumptions and will help Basil determine what evidence he needs to gather next.</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5</a:t>
            </a:fld>
            <a:endParaRPr lang="en-GB"/>
          </a:p>
        </p:txBody>
      </p:sp>
    </p:spTree>
    <p:extLst>
      <p:ext uri="{BB962C8B-B14F-4D97-AF65-F5344CB8AC3E}">
        <p14:creationId xmlns:p14="http://schemas.microsoft.com/office/powerpoint/2010/main" val="3526790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PESTEL analysis is a technique that can be used to help analyse external factors that could impact on an organisation. It takes into account the political, economic, social, technological, legal and environmental factors. These factors can influence the customer's demand, the operating expenses and future decisions made by the business, but they can be beyond its control. The framework is useful in understanding the reason behind the lower sales for Basil's Bakery compared to 2019. PESTEL can enable a structured understanding of the business environment as well as assist Basil in identifying risks and opportunities (Johnson et al., 2020). This is the first half of the PESTLE analysis which includes the political, economic and social elements. Business rates can be a pressure for small retail and food businesses on a political level. Business rates are a crucial fixed cost for premises-based businesses, as they were for the UK Government in 2025 (GOV.UK, 2025). From an economic point of view, Basil has to pay more for utilities, rent, insurance and stock. This indicates that even with no change in sales figures, profit could decline. Socially, hybrid working is a big factor. Great Britain saw over 25% of working adults working hybrid, that is a combination of office and home working, between January and March 2025 (ONS, 2025). Basil's concern is that the area is now only available for office workers part of the week. That helps to minimize lunch orders and predictability of sales. The social factor is particularly relevant since it has a direct impact on the conduct of the customers. Basil's bakery is close to offices and store, and they have to have people there. If these people are on site less days a week, Basil might have to sell outside the retail park via collection slots, delivery and/or local partnerships.</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6</a:t>
            </a:fld>
            <a:endParaRPr lang="en-GB"/>
          </a:p>
        </p:txBody>
      </p:sp>
    </p:spTree>
    <p:extLst>
      <p:ext uri="{BB962C8B-B14F-4D97-AF65-F5344CB8AC3E}">
        <p14:creationId xmlns:p14="http://schemas.microsoft.com/office/powerpoint/2010/main" val="1886309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Technological, legal and environmental factors are included in part 2 of PESTLE. As a techie, customers have requested delivery and pre-orders. This indicates that there has been a change in customer expectation. This may allow consumers to avoid waiting or calling during peak hours by having a simple digital ordering system. There is an increased convenience associated with digital marketing and online ordering when aligned with customer needs (Chaffey and Ellis-Chadwick, 2022). Under the law, Basil will have to deal with food safety, allergen control and hygiene when he starts to expand ordering/delivery. This is particularly relevant when referring to bakery products since there may be allergens issues. The Food Standards Agency provides an explanation of why food businesses should have clear allergen information for consumers (Food Standards Agency, 2024). Basil's organic ingredients can make for an increased risk when it comes to the environment as it could be impacted by weather. Climate and production pressures can impact food prices and supply data indicate food security (Defra, 2025). PESTLE's strength is that it identifies that Basil's situation is partially influenced by the external environment. The downside of this is that it does not give Basil any direction about which action to take. It is therefore necessary to always use it as a starting point in order to carry out the problem deeper analysis and not as the final answer.</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7</a:t>
            </a:fld>
            <a:endParaRPr lang="en-GB"/>
          </a:p>
        </p:txBody>
      </p:sp>
    </p:spTree>
    <p:extLst>
      <p:ext uri="{BB962C8B-B14F-4D97-AF65-F5344CB8AC3E}">
        <p14:creationId xmlns:p14="http://schemas.microsoft.com/office/powerpoint/2010/main" val="31927600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The Fishbone diagram clusters all the major causes of the effect (Sales Stagnation). The first group are customers. The numbers of loyal customers have been reduced due to staff redundancies at nearby shops and the fact office workers are not always at the works. Place is the second group. The retail park is less populated, and empty spaces lessen the amount of people who pass the bakery. The third set is process. Basil is in demand for his pre-ordering, but he doesn't always get to the phone. This results in Queues and Miss Orders. The fourth group is costs, which is comprised of things like utilities, rent, rate, insurance and volatility of organic stock (Slack, 2022). The fifth group is technology, since Basil doesn't yet have a reliable delivery or online ordering platform. The last group is external factors such as the food inflation and consumer hesitations. This is helpful because a Fishbone diagram makes it possible to see these related causes before selecting actions (ASQ, 2025). It also prevents prematurely attributing one apparent cause. It would be easy to attribute drop in sales to hybrid working alone, for instance. As illustrated in the diagram, all of the above factors reinforce one another, with hybrid working, lower footfall, weak pre-ordering, and higher costs. That's why Basil needs to try out several causes with data – counting daily footfall, logging missed calls, for instance, and asking customers if they would use online ordering.</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8</a:t>
            </a:fld>
            <a:endParaRPr lang="en-GB"/>
          </a:p>
        </p:txBody>
      </p:sp>
    </p:spTree>
    <p:extLst>
      <p:ext uri="{BB962C8B-B14F-4D97-AF65-F5344CB8AC3E}">
        <p14:creationId xmlns:p14="http://schemas.microsoft.com/office/powerpoint/2010/main" val="284812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The important conclusion is that Basil's problem is not the result of a single cause. This is a networked problem. The first reason is lack of footfall in the retail park. This will cause Basil to have to rely on customers who are not walking into his shop. This means that Basil will have to depend on customers that are not walking into his shop in the same manner as before. The second cause is changed working patterns since working from home has reduced the amount of traffic that happens during lunch breaks. The third is a service gap. The delivery of products and pre-order is desired by the customers, but it is not robust enough. The fourth reason is cost pressure. The business is not viable in this format due to higher overheads and fluctuations in the stock prices. The last point is on the taking of decisions. Basil shouldn't be making a big move until the origins of the problem are determined. A few online pre-orders limited local deliveries and timed collection might be a way to help him find out what the customers will use. The conclusion is based on the evidence found in the case and the external research. The last message to Basil is that the business is perhaps still viable, but not as it was before. The retail park is different and so are customers. With a careful trial, the risk can be minimized as Basil can learn before investing in a larger delivery system or hiring extra staff. For a small business, this is a good strategy that helps preserve cash flow and also </a:t>
            </a:r>
            <a:r>
              <a:rPr lang="en-GB" sz="1200" dirty="0" err="1">
                <a:effectLst/>
                <a:latin typeface="Arial" panose="020B0604020202020204" pitchFamily="34" charset="0"/>
                <a:ea typeface="Aptos" panose="020B0004020202020204" pitchFamily="34" charset="0"/>
                <a:cs typeface="Arial" panose="020B0604020202020204" pitchFamily="34" charset="0"/>
              </a:rPr>
              <a:t>fulfills</a:t>
            </a:r>
            <a:r>
              <a:rPr lang="en-GB" sz="1200" dirty="0">
                <a:effectLst/>
                <a:latin typeface="Arial" panose="020B0604020202020204" pitchFamily="34" charset="0"/>
                <a:ea typeface="Aptos" panose="020B0004020202020204" pitchFamily="34" charset="0"/>
                <a:cs typeface="Arial" panose="020B0604020202020204" pitchFamily="34" charset="0"/>
              </a:rPr>
              <a:t> the requirements of customers.</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9</a:t>
            </a:fld>
            <a:endParaRPr lang="en-GB"/>
          </a:p>
        </p:txBody>
      </p:sp>
    </p:spTree>
    <p:extLst>
      <p:ext uri="{BB962C8B-B14F-4D97-AF65-F5344CB8AC3E}">
        <p14:creationId xmlns:p14="http://schemas.microsoft.com/office/powerpoint/2010/main" val="38296395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200" b="1" dirty="0">
                <a:effectLst/>
                <a:latin typeface="Arial" panose="020B0604020202020204" pitchFamily="34" charset="0"/>
                <a:ea typeface="Aptos" panose="020B0004020202020204" pitchFamily="34" charset="0"/>
                <a:cs typeface="Arial" panose="020B0604020202020204" pitchFamily="34" charset="0"/>
              </a:rPr>
              <a:t>Reference list</a:t>
            </a:r>
            <a:endParaRPr lang="en-GB" sz="1200" dirty="0">
              <a:effectLst/>
              <a:latin typeface="Arial" panose="020B0604020202020204" pitchFamily="34" charset="0"/>
              <a:ea typeface="Aptos" panose="020B0004020202020204" pitchFamily="34" charset="0"/>
              <a:cs typeface="Arial" panose="020B0604020202020204" pitchFamily="34" charset="0"/>
            </a:endParaRP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American Society for Quality (ASQ) (2025) Fishbone diagram. Available at: https://asq.org/quality-resources/fishbone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British Retail Consortium (BRC) (2026) Footfall falters as shoppers hold out for sales. Available at: </a:t>
            </a:r>
            <a:r>
              <a:rPr lang="en-GB" sz="12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https://brc.org.uk/</a:t>
            </a:r>
            <a:r>
              <a:rPr lang="en-GB" sz="1200" dirty="0">
                <a:effectLst/>
                <a:latin typeface="Arial" panose="020B0604020202020204" pitchFamily="34" charset="0"/>
                <a:ea typeface="Aptos" panose="020B0004020202020204" pitchFamily="34" charset="0"/>
                <a:cs typeface="Arial" panose="020B0604020202020204" pitchFamily="34" charset="0"/>
              </a:rPr>
              <a:t>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Chaffey, D. and Ellis-Chadwick, F. (2022) Digital Marketing. 8th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Defra (2025) United Kingdom Food Security Digest 2025. Available at: https://www.gov.uk/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Dumas, M., La Rosa, M., </a:t>
            </a:r>
            <a:r>
              <a:rPr lang="en-GB" sz="1200" dirty="0" err="1">
                <a:effectLst/>
                <a:latin typeface="Arial" panose="020B0604020202020204" pitchFamily="34" charset="0"/>
                <a:ea typeface="Aptos" panose="020B0004020202020204" pitchFamily="34" charset="0"/>
                <a:cs typeface="Arial" panose="020B0604020202020204" pitchFamily="34" charset="0"/>
              </a:rPr>
              <a:t>Mendling</a:t>
            </a:r>
            <a:r>
              <a:rPr lang="en-GB" sz="1200" dirty="0">
                <a:effectLst/>
                <a:latin typeface="Arial" panose="020B0604020202020204" pitchFamily="34" charset="0"/>
                <a:ea typeface="Aptos" panose="020B0004020202020204" pitchFamily="34" charset="0"/>
                <a:cs typeface="Arial" panose="020B0604020202020204" pitchFamily="34" charset="0"/>
              </a:rPr>
              <a:t>, J. and </a:t>
            </a:r>
            <a:r>
              <a:rPr lang="en-GB" sz="1200" dirty="0" err="1">
                <a:effectLst/>
                <a:latin typeface="Arial" panose="020B0604020202020204" pitchFamily="34" charset="0"/>
                <a:ea typeface="Aptos" panose="020B0004020202020204" pitchFamily="34" charset="0"/>
                <a:cs typeface="Arial" panose="020B0604020202020204" pitchFamily="34" charset="0"/>
              </a:rPr>
              <a:t>Reijers</a:t>
            </a:r>
            <a:r>
              <a:rPr lang="en-GB" sz="1200" dirty="0">
                <a:effectLst/>
                <a:latin typeface="Arial" panose="020B0604020202020204" pitchFamily="34" charset="0"/>
                <a:ea typeface="Aptos" panose="020B0004020202020204" pitchFamily="34" charset="0"/>
                <a:cs typeface="Arial" panose="020B0604020202020204" pitchFamily="34" charset="0"/>
              </a:rPr>
              <a:t>, H.A. (2018) Fundamentals of Business Process Management. 2nd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Berlin: Springer.</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Food Standards Agency (2024) Food allergy and intolerance. Available at: https://www.food.gov.uk/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GOV.UK (2025) Business Rates Relief: 2025/26 Retail, Hospitality and Leisure Scheme. Available at: https://www.gov.uk/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Hague, P., Hague, N. and Morgan, C.-A. (2023) Market Research in Practice. 4th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London: Kogan Page.</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Johnson, G., Whittington, R., </a:t>
            </a:r>
            <a:r>
              <a:rPr lang="en-GB" sz="1200" dirty="0" err="1">
                <a:effectLst/>
                <a:latin typeface="Arial" panose="020B0604020202020204" pitchFamily="34" charset="0"/>
                <a:ea typeface="Aptos" panose="020B0004020202020204" pitchFamily="34" charset="0"/>
                <a:cs typeface="Arial" panose="020B0604020202020204" pitchFamily="34" charset="0"/>
              </a:rPr>
              <a:t>Regnér</a:t>
            </a:r>
            <a:r>
              <a:rPr lang="en-GB" sz="1200" dirty="0">
                <a:effectLst/>
                <a:latin typeface="Arial" panose="020B0604020202020204" pitchFamily="34" charset="0"/>
                <a:ea typeface="Aptos" panose="020B0004020202020204" pitchFamily="34" charset="0"/>
                <a:cs typeface="Arial" panose="020B0604020202020204" pitchFamily="34" charset="0"/>
              </a:rPr>
              <a:t>, P., Angwin, D. and Scholes, K. (2023) Exploring Strategy. 13th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Office for National Statistics (ONS) (2025) Who has access to hybrid work in Great Britain? Available at: https://www.ons.gov.uk/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Slack, N. and Brandon-Jones, A. (2022) Operations Management. 10th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a:p>
            <a:endParaRPr lang="en-GB" dirty="0"/>
          </a:p>
        </p:txBody>
      </p:sp>
      <p:sp>
        <p:nvSpPr>
          <p:cNvPr id="4" name="Slide Number Placeholder 3"/>
          <p:cNvSpPr>
            <a:spLocks noGrp="1"/>
          </p:cNvSpPr>
          <p:nvPr>
            <p:ph type="sldNum" sz="quarter" idx="5"/>
          </p:nvPr>
        </p:nvSpPr>
        <p:spPr/>
        <p:txBody>
          <a:bodyPr/>
          <a:lstStyle/>
          <a:p>
            <a:fld id="{A26C3849-495C-4149-A28A-30C9061694C4}" type="slidenum">
              <a:rPr lang="en-GB" smtClean="0"/>
              <a:t>10</a:t>
            </a:fld>
            <a:endParaRPr lang="en-GB"/>
          </a:p>
        </p:txBody>
      </p:sp>
    </p:spTree>
    <p:extLst>
      <p:ext uri="{BB962C8B-B14F-4D97-AF65-F5344CB8AC3E}">
        <p14:creationId xmlns:p14="http://schemas.microsoft.com/office/powerpoint/2010/main" val="107001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A17E0-5FFE-C2F5-B2EE-0719B521D3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2E234F-E585-3AE7-BC4D-49BA5C6ACF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5A0AA3-028C-3126-18E2-8000540E2F5A}"/>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B12F24C5-F0B1-CE35-27DF-32E475D04A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B7569-4164-101B-9C56-FD0142E9BF33}"/>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3334014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BA09-F256-9F84-E60F-6DB5048135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BE7CC1-3EC6-23FF-7306-A7198F5CC3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4501A3-90C5-61AF-741C-F4086E22E8DA}"/>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070F2CF1-01E8-68BD-4E15-3D9250AED0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89DCB8-579A-D69C-1C9B-AEBBAFB98702}"/>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1679743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1130A-4C4F-0AD0-348E-8079C811C9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0540CB-F55E-105B-5FD4-2D48064CAA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447A50-A7FD-9B81-DB81-EBF1CDB98B71}"/>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62D416BE-D98B-8484-521E-A40430708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38B238-9F31-20DA-FAC7-DE6FD0F0177B}"/>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1504378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42B4-369D-8CE2-51CF-6BDA9E4AA9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9ECE8E-4D86-6C58-611D-604EF19ED73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E53CB8-A2F0-E262-96A0-7AE803157A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321145-463D-CDF2-4CCC-789AAEC5006D}"/>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6" name="Footer Placeholder 5">
            <a:extLst>
              <a:ext uri="{FF2B5EF4-FFF2-40B4-BE49-F238E27FC236}">
                <a16:creationId xmlns:a16="http://schemas.microsoft.com/office/drawing/2014/main" id="{1C1E9ACC-D7BE-7AC0-9032-F278A5BFB6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87D7D4-1B99-90D2-96EA-D4F95B4DE8ED}"/>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3945017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6AE2-981D-1A03-21C8-93BAC65204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148FA6-6336-D4AE-34C7-BEBEF60E70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AA735C-7E22-7FF4-B6AE-7ECBFC07F7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DEB022-A94D-16E4-4456-997ACBCDFF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610810-BDC7-8A11-6D99-604DAF9CC7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4A43C9-DDF0-4DC3-A047-D0D349397F9B}"/>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8" name="Footer Placeholder 7">
            <a:extLst>
              <a:ext uri="{FF2B5EF4-FFF2-40B4-BE49-F238E27FC236}">
                <a16:creationId xmlns:a16="http://schemas.microsoft.com/office/drawing/2014/main" id="{B95B3D50-5C8E-3EF6-5BED-D6BEBC32CD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E4BBFC-2C84-4FDF-ACC6-86D59BEE0CB0}"/>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2443768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6E29E-C1A6-6BDD-2BEA-A1C52CC702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2C95B9-2B93-31E3-475F-AC2190B45D52}"/>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4" name="Footer Placeholder 3">
            <a:extLst>
              <a:ext uri="{FF2B5EF4-FFF2-40B4-BE49-F238E27FC236}">
                <a16:creationId xmlns:a16="http://schemas.microsoft.com/office/drawing/2014/main" id="{F51FE57B-F92A-8E0E-C626-F93996494E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D0C05F-FA6E-DF7E-B106-4C18A9CE08AA}"/>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1250599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4D6BA2-78C8-785E-EACF-A338518C69BA}"/>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3" name="Footer Placeholder 2">
            <a:extLst>
              <a:ext uri="{FF2B5EF4-FFF2-40B4-BE49-F238E27FC236}">
                <a16:creationId xmlns:a16="http://schemas.microsoft.com/office/drawing/2014/main" id="{08DC8FC1-0E36-90D7-B99A-7AA43309A7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CF1BE9-2B3D-4E42-674C-89969333AE1B}"/>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1580918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B1AAA-3D94-EED7-395E-44F81F793C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861FD8-8CBE-D6EB-613F-684B3B3231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EE6E8CE-2F05-E49C-893A-3E152C3248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CDBB10-842F-CFF8-AD4F-DE227E7CD4E5}"/>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6" name="Footer Placeholder 5">
            <a:extLst>
              <a:ext uri="{FF2B5EF4-FFF2-40B4-BE49-F238E27FC236}">
                <a16:creationId xmlns:a16="http://schemas.microsoft.com/office/drawing/2014/main" id="{4A6C7710-BB45-8ABD-7E4B-0BB64F1357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AA3C46-FC9D-507E-FFC8-8AE00298F810}"/>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1711710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381A-815A-8B4D-F803-89916E8B6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592F8F-DD1A-1D20-23B4-55AA4C7492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D7428-0349-AE08-64D2-2683D0101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C0B3FC-A6FE-F83D-A9B4-3C87C525C652}"/>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6" name="Footer Placeholder 5">
            <a:extLst>
              <a:ext uri="{FF2B5EF4-FFF2-40B4-BE49-F238E27FC236}">
                <a16:creationId xmlns:a16="http://schemas.microsoft.com/office/drawing/2014/main" id="{E0B591FA-1B40-7FD2-3AC2-004E2D0AF4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6BDF88-FF00-3F9A-90A6-B3A4C49D7178}"/>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236318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3C488-7912-30B4-6F2C-89AF74457E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18791-ABD0-3470-4C83-6814D4A420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FAADA-9469-E668-4D67-0E422C2EA5BD}"/>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22CEDA4A-0893-3819-9A9C-895A45BFB1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51D0-DDBC-FD3C-7A24-C4359C45A5B8}"/>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2822833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EA1BA8-89F0-C8BC-479B-6B7A235B5E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8630C0-8D0D-E979-9449-981EB029AA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98778-3A6D-C5E2-9C7F-6BE2CF0F1C00}"/>
              </a:ext>
            </a:extLst>
          </p:cNvPr>
          <p:cNvSpPr>
            <a:spLocks noGrp="1"/>
          </p:cNvSpPr>
          <p:nvPr>
            <p:ph type="dt" sz="half" idx="10"/>
          </p:nvPr>
        </p:nvSpPr>
        <p:spPr/>
        <p:txBody>
          <a:body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A68C78BD-8CB8-45AF-7588-DDD2DD3AC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AD674-B0CC-C61A-548C-EA4FAC31E92D}"/>
              </a:ext>
            </a:extLst>
          </p:cNvPr>
          <p:cNvSpPr>
            <a:spLocks noGrp="1"/>
          </p:cNvSpPr>
          <p:nvPr>
            <p:ph type="sldNum" sz="quarter" idx="12"/>
          </p:nvPr>
        </p:nvSpPr>
        <p:spPr/>
        <p:txBody>
          <a:bodyPr/>
          <a:lstStyle/>
          <a:p>
            <a:fld id="{29D3CC8B-AA5F-4CBB-BD1D-FA05C7D51C30}" type="slidenum">
              <a:rPr lang="en-GB" smtClean="0"/>
              <a:t>‹#›</a:t>
            </a:fld>
            <a:endParaRPr lang="en-GB"/>
          </a:p>
        </p:txBody>
      </p:sp>
    </p:spTree>
    <p:extLst>
      <p:ext uri="{BB962C8B-B14F-4D97-AF65-F5344CB8AC3E}">
        <p14:creationId xmlns:p14="http://schemas.microsoft.com/office/powerpoint/2010/main" val="3149053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12118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80036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77224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49005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179523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16073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5190575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692637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125424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3182051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63414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216441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245353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054346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24239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205447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C24FB3-EFB4-5B46-4CD3-500911F47D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AE51CA-0ADF-62E1-19DF-2B4140A6E8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C526D-7CF1-F37B-1CD0-2CE6A3493A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562993-8FFD-43ED-9464-E4357A74F754}" type="datetimeFigureOut">
              <a:rPr lang="en-GB" smtClean="0"/>
              <a:t>13/07/2026</a:t>
            </a:fld>
            <a:endParaRPr lang="en-GB"/>
          </a:p>
        </p:txBody>
      </p:sp>
      <p:sp>
        <p:nvSpPr>
          <p:cNvPr id="5" name="Footer Placeholder 4">
            <a:extLst>
              <a:ext uri="{FF2B5EF4-FFF2-40B4-BE49-F238E27FC236}">
                <a16:creationId xmlns:a16="http://schemas.microsoft.com/office/drawing/2014/main" id="{596BCBC9-3D34-7670-6144-85EAEDBF2F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851416-AD4C-D1B1-C1EC-B3144B53C4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9D3CC8B-AA5F-4CBB-BD1D-FA05C7D51C30}" type="slidenum">
              <a:rPr lang="en-GB" smtClean="0"/>
              <a:t>‹#›</a:t>
            </a:fld>
            <a:endParaRPr lang="en-GB"/>
          </a:p>
        </p:txBody>
      </p:sp>
    </p:spTree>
    <p:extLst>
      <p:ext uri="{BB962C8B-B14F-4D97-AF65-F5344CB8AC3E}">
        <p14:creationId xmlns:p14="http://schemas.microsoft.com/office/powerpoint/2010/main" val="7203502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477751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brc.org.uk/" TargetMode="External"/><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pPr>
              <a:spcAft>
                <a:spcPts val="500"/>
              </a:spcAft>
              <a:defRPr sz="1800">
                <a:solidFill>
                  <a:srgbClr val="0084B9"/>
                </a:solidFill>
              </a:defRPr>
            </a:pPr>
            <a:r>
              <a:rPr dirty="0"/>
              <a:t>PROBLEM SOLVING AND DECISION MAKING</a:t>
            </a:r>
          </a:p>
          <a:p>
            <a:pPr>
              <a:spcAft>
                <a:spcPts val="500"/>
              </a:spcAft>
              <a:defRPr sz="1800">
                <a:solidFill>
                  <a:srgbClr val="0084B9"/>
                </a:solidFill>
              </a:defRPr>
            </a:pPr>
            <a:r>
              <a:rPr dirty="0"/>
              <a:t>LCLM4004</a:t>
            </a:r>
          </a:p>
          <a:p>
            <a:pPr>
              <a:spcAft>
                <a:spcPts val="500"/>
              </a:spcAft>
              <a:defRPr sz="1800">
                <a:solidFill>
                  <a:srgbClr val="0084B9"/>
                </a:solidFill>
              </a:defRPr>
            </a:pPr>
            <a:r>
              <a:rPr dirty="0"/>
              <a:t>STUDENT NAME: </a:t>
            </a:r>
            <a:r>
              <a:rPr lang="en-GB" dirty="0"/>
              <a:t>Charles June </a:t>
            </a:r>
            <a:r>
              <a:rPr lang="en-GB" dirty="0" err="1"/>
              <a:t>Caparida</a:t>
            </a:r>
            <a:r>
              <a:rPr lang="en-GB" dirty="0"/>
              <a:t> Castro</a:t>
            </a:r>
            <a:br>
              <a:rPr lang="en-US" dirty="0"/>
            </a:br>
            <a:r>
              <a:rPr dirty="0"/>
              <a:t>STUDENT ID: </a:t>
            </a:r>
            <a:r>
              <a:rPr lang="en-GB" dirty="0"/>
              <a:t>2528623</a:t>
            </a:r>
            <a:endParaRPr dirty="0"/>
          </a:p>
          <a:p>
            <a:pPr>
              <a:spcAft>
                <a:spcPts val="500"/>
              </a:spcAft>
              <a:defRPr sz="1800">
                <a:solidFill>
                  <a:srgbClr val="0084B9"/>
                </a:solidFill>
              </a:defRPr>
            </a:pPr>
            <a:r>
              <a:rPr dirty="0"/>
              <a:t>LECTURER:</a:t>
            </a:r>
            <a:r>
              <a:rPr lang="en-GB"/>
              <a:t>Thomas Adeyemi</a:t>
            </a:r>
            <a:endParaRPr dirty="0"/>
          </a:p>
          <a:p>
            <a:pPr>
              <a:spcAft>
                <a:spcPts val="500"/>
              </a:spcAft>
              <a:defRPr sz="1600">
                <a:solidFill>
                  <a:srgbClr val="0084B9"/>
                </a:solidFill>
              </a:defRPr>
            </a:pPr>
            <a:r>
              <a:rPr dirty="0"/>
              <a:t>Assignment 1: Basil’s Bakery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2293618" y="539497"/>
            <a:ext cx="8534401" cy="868680"/>
          </a:xfrm>
        </p:spPr>
        <p:txBody>
          <a:bodyPr wrap="square"/>
          <a:lstStyle/>
          <a:p>
            <a:pPr algn="ctr">
              <a:defRPr sz="2300" b="1">
                <a:solidFill>
                  <a:srgbClr val="0084B9"/>
                </a:solidFill>
              </a:defRPr>
            </a:pPr>
            <a:r>
              <a:rPr dirty="0"/>
              <a:t>OVERVIEW</a:t>
            </a:r>
          </a:p>
        </p:txBody>
      </p:sp>
      <p:sp>
        <p:nvSpPr>
          <p:cNvPr id="4" name="Overview process panel"/>
          <p:cNvSpPr/>
          <p:nvPr/>
        </p:nvSpPr>
        <p:spPr>
          <a:xfrm>
            <a:off x="1874519" y="1600200"/>
            <a:ext cx="9372600" cy="1965960"/>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cxnSp>
        <p:nvCxnSpPr>
          <p:cNvPr id="5" name="Connector 4"/>
          <p:cNvCxnSpPr/>
          <p:nvPr/>
        </p:nvCxnSpPr>
        <p:spPr>
          <a:xfrm>
            <a:off x="2770632" y="2368296"/>
            <a:ext cx="1179576" cy="0"/>
          </a:xfrm>
          <a:prstGeom prst="line">
            <a:avLst/>
          </a:prstGeom>
          <a:ln w="2032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6" name="Connector 5"/>
          <p:cNvCxnSpPr/>
          <p:nvPr/>
        </p:nvCxnSpPr>
        <p:spPr>
          <a:xfrm>
            <a:off x="4389120" y="2368296"/>
            <a:ext cx="1179576" cy="0"/>
          </a:xfrm>
          <a:prstGeom prst="line">
            <a:avLst/>
          </a:prstGeom>
          <a:ln w="2032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7" name="Connector 6"/>
          <p:cNvCxnSpPr/>
          <p:nvPr/>
        </p:nvCxnSpPr>
        <p:spPr>
          <a:xfrm>
            <a:off x="6007608" y="2368296"/>
            <a:ext cx="1179576" cy="0"/>
          </a:xfrm>
          <a:prstGeom prst="line">
            <a:avLst/>
          </a:prstGeom>
          <a:ln w="2032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a:off x="7626096" y="2368296"/>
            <a:ext cx="1179576" cy="0"/>
          </a:xfrm>
          <a:prstGeom prst="line">
            <a:avLst/>
          </a:prstGeom>
          <a:ln w="2032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9244584" y="2368296"/>
            <a:ext cx="1179575" cy="0"/>
          </a:xfrm>
          <a:prstGeom prst="line">
            <a:avLst/>
          </a:prstGeom>
          <a:ln w="20320">
            <a:solidFill>
              <a:srgbClr val="E29236"/>
            </a:solidFill>
          </a:ln>
        </p:spPr>
        <p:style>
          <a:lnRef idx="2">
            <a:schemeClr val="accent1"/>
          </a:lnRef>
          <a:fillRef idx="0">
            <a:schemeClr val="accent1"/>
          </a:fillRef>
          <a:effectRef idx="1">
            <a:schemeClr val="accent1"/>
          </a:effectRef>
          <a:fontRef idx="minor">
            <a:schemeClr val="tx1"/>
          </a:fontRef>
        </p:style>
      </p:cxnSp>
      <p:sp>
        <p:nvSpPr>
          <p:cNvPr id="10" name="Oval 9"/>
          <p:cNvSpPr/>
          <p:nvPr/>
        </p:nvSpPr>
        <p:spPr>
          <a:xfrm>
            <a:off x="2331720"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1</a:t>
            </a:r>
          </a:p>
        </p:txBody>
      </p:sp>
      <p:sp>
        <p:nvSpPr>
          <p:cNvPr id="11" name="TextBox 10"/>
          <p:cNvSpPr txBox="1"/>
          <p:nvPr/>
        </p:nvSpPr>
        <p:spPr>
          <a:xfrm>
            <a:off x="2057400"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Context</a:t>
            </a:r>
          </a:p>
        </p:txBody>
      </p:sp>
      <p:sp>
        <p:nvSpPr>
          <p:cNvPr id="12" name="Oval 11"/>
          <p:cNvSpPr/>
          <p:nvPr/>
        </p:nvSpPr>
        <p:spPr>
          <a:xfrm>
            <a:off x="3950208"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2</a:t>
            </a:r>
          </a:p>
        </p:txBody>
      </p:sp>
      <p:sp>
        <p:nvSpPr>
          <p:cNvPr id="13" name="TextBox 12"/>
          <p:cNvSpPr txBox="1"/>
          <p:nvPr/>
        </p:nvSpPr>
        <p:spPr>
          <a:xfrm>
            <a:off x="3675888"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Issue</a:t>
            </a:r>
          </a:p>
        </p:txBody>
      </p:sp>
      <p:sp>
        <p:nvSpPr>
          <p:cNvPr id="14" name="Oval 13"/>
          <p:cNvSpPr/>
          <p:nvPr/>
        </p:nvSpPr>
        <p:spPr>
          <a:xfrm>
            <a:off x="5568696"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3</a:t>
            </a:r>
          </a:p>
        </p:txBody>
      </p:sp>
      <p:sp>
        <p:nvSpPr>
          <p:cNvPr id="15" name="TextBox 14"/>
          <p:cNvSpPr txBox="1"/>
          <p:nvPr/>
        </p:nvSpPr>
        <p:spPr>
          <a:xfrm>
            <a:off x="5294376"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5W2H</a:t>
            </a:r>
          </a:p>
        </p:txBody>
      </p:sp>
      <p:sp>
        <p:nvSpPr>
          <p:cNvPr id="16" name="Oval 15"/>
          <p:cNvSpPr/>
          <p:nvPr/>
        </p:nvSpPr>
        <p:spPr>
          <a:xfrm>
            <a:off x="7187184"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4</a:t>
            </a:r>
          </a:p>
        </p:txBody>
      </p:sp>
      <p:sp>
        <p:nvSpPr>
          <p:cNvPr id="17" name="TextBox 16"/>
          <p:cNvSpPr txBox="1"/>
          <p:nvPr/>
        </p:nvSpPr>
        <p:spPr>
          <a:xfrm>
            <a:off x="6912864"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PESTLE</a:t>
            </a:r>
          </a:p>
        </p:txBody>
      </p:sp>
      <p:sp>
        <p:nvSpPr>
          <p:cNvPr id="18" name="Oval 17"/>
          <p:cNvSpPr/>
          <p:nvPr/>
        </p:nvSpPr>
        <p:spPr>
          <a:xfrm>
            <a:off x="8805672"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5</a:t>
            </a:r>
          </a:p>
        </p:txBody>
      </p:sp>
      <p:sp>
        <p:nvSpPr>
          <p:cNvPr id="19" name="TextBox 18"/>
          <p:cNvSpPr txBox="1"/>
          <p:nvPr/>
        </p:nvSpPr>
        <p:spPr>
          <a:xfrm>
            <a:off x="8531351"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Fishbone</a:t>
            </a:r>
          </a:p>
        </p:txBody>
      </p:sp>
      <p:sp>
        <p:nvSpPr>
          <p:cNvPr id="20" name="Oval 19"/>
          <p:cNvSpPr/>
          <p:nvPr/>
        </p:nvSpPr>
        <p:spPr>
          <a:xfrm>
            <a:off x="10424159" y="2148840"/>
            <a:ext cx="438912" cy="438912"/>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FFFFFF"/>
                </a:solidFill>
              </a:defRPr>
            </a:pPr>
            <a:r>
              <a:rPr kumimoji="0" sz="1200" b="1" i="0" u="none" strike="noStrike" kern="1200" cap="none" spc="0" normalizeH="0" baseline="0" noProof="0">
                <a:ln>
                  <a:noFill/>
                </a:ln>
                <a:solidFill>
                  <a:srgbClr val="FFFFFF"/>
                </a:solidFill>
                <a:effectLst/>
                <a:uLnTx/>
                <a:uFillTx/>
                <a:latin typeface="Century Gothic" panose="020B0502020202020204"/>
                <a:ea typeface="+mn-ea"/>
                <a:cs typeface="+mn-cs"/>
              </a:rPr>
              <a:t>6</a:t>
            </a:r>
          </a:p>
        </p:txBody>
      </p:sp>
      <p:sp>
        <p:nvSpPr>
          <p:cNvPr id="21" name="TextBox 20"/>
          <p:cNvSpPr txBox="1"/>
          <p:nvPr/>
        </p:nvSpPr>
        <p:spPr>
          <a:xfrm>
            <a:off x="10149839" y="2752344"/>
            <a:ext cx="987552" cy="246888"/>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50" b="1">
                <a:solidFill>
                  <a:srgbClr val="14445F"/>
                </a:solidFill>
              </a:defRPr>
            </a:pPr>
            <a:r>
              <a:rPr kumimoji="0" sz="950" b="1" i="0" u="none" strike="noStrike" kern="1200" cap="none" spc="0" normalizeH="0" baseline="0" noProof="0">
                <a:ln>
                  <a:noFill/>
                </a:ln>
                <a:solidFill>
                  <a:srgbClr val="14445F"/>
                </a:solidFill>
                <a:effectLst/>
                <a:uLnTx/>
                <a:uFillTx/>
                <a:latin typeface="Century Gothic" panose="020B0502020202020204"/>
                <a:ea typeface="+mn-ea"/>
                <a:cs typeface="+mn-cs"/>
              </a:rPr>
              <a:t>Findings</a:t>
            </a:r>
          </a:p>
        </p:txBody>
      </p:sp>
      <p:sp>
        <p:nvSpPr>
          <p:cNvPr id="22" name="TextBox 21"/>
          <p:cNvSpPr txBox="1"/>
          <p:nvPr/>
        </p:nvSpPr>
        <p:spPr>
          <a:xfrm>
            <a:off x="1920240" y="3977638"/>
            <a:ext cx="9281160" cy="960121"/>
          </a:xfrm>
          <a:prstGeom prst="rect">
            <a:avLst/>
          </a:prstGeom>
          <a:noFill/>
        </p:spPr>
        <p:txBody>
          <a:bodyPr wrap="square">
            <a:normAutofit/>
          </a:bodyPr>
          <a:lstStyle/>
          <a:p>
            <a:pPr marL="0" marR="0" lvl="0" indent="0" algn="ctr" defTabSz="457200" rtl="0" eaLnBrk="1" fontAlgn="auto" latinLnBrk="0" hangingPunct="1">
              <a:lnSpc>
                <a:spcPct val="150000"/>
              </a:lnSpc>
              <a:spcBef>
                <a:spcPts val="0"/>
              </a:spcBef>
              <a:spcAft>
                <a:spcPts val="0"/>
              </a:spcAft>
              <a:buClrTx/>
              <a:buSzTx/>
              <a:buFontTx/>
              <a:buNone/>
              <a:tabLst/>
              <a:defRPr sz="1500" b="1">
                <a:solidFill>
                  <a:srgbClr val="14445F"/>
                </a:solidFill>
              </a:defRPr>
            </a:pPr>
            <a:r>
              <a:rPr kumimoji="0" sz="1600" b="1" i="0" u="none" strike="noStrike" kern="1200" cap="none" spc="0" normalizeH="0" baseline="0" noProof="0" dirty="0">
                <a:ln>
                  <a:noFill/>
                </a:ln>
                <a:solidFill>
                  <a:srgbClr val="14445F"/>
                </a:solidFill>
                <a:effectLst/>
                <a:uLnTx/>
                <a:uFillTx/>
                <a:latin typeface="Century Gothic" panose="020B0502020202020204"/>
                <a:ea typeface="+mn-ea"/>
                <a:cs typeface="+mn-cs"/>
              </a:rPr>
              <a:t>The aim is to understand why sales have stayed around 25% below the 2019 level, and to identify the main causes before any business change is made.</a:t>
            </a:r>
          </a:p>
        </p:txBody>
      </p:sp>
      <p:sp>
        <p:nvSpPr>
          <p:cNvPr id="23" name="TextBox 22"/>
          <p:cNvSpPr txBox="1"/>
          <p:nvPr/>
        </p:nvSpPr>
        <p:spPr>
          <a:xfrm>
            <a:off x="2148840" y="4937760"/>
            <a:ext cx="8823960" cy="77724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500"/>
              </a:spcAft>
              <a:buClrTx/>
              <a:buSzTx/>
              <a:buFontTx/>
              <a:buNone/>
              <a:tabLst/>
              <a:defRPr sz="1300">
                <a:solidFill>
                  <a:srgbClr val="2D2D2D"/>
                </a:solidFill>
              </a:defRPr>
            </a:pPr>
            <a:r>
              <a:rPr kumimoji="0" sz="1300" b="0" i="0" u="none" strike="noStrike" kern="1200" cap="none" spc="0" normalizeH="0" baseline="0" noProof="0">
                <a:ln>
                  <a:noFill/>
                </a:ln>
                <a:solidFill>
                  <a:srgbClr val="2D2D2D"/>
                </a:solidFill>
                <a:effectLst/>
                <a:uLnTx/>
                <a:uFillTx/>
                <a:latin typeface="Century Gothic" panose="020B0502020202020204"/>
                <a:ea typeface="+mn-ea"/>
                <a:cs typeface="+mn-cs"/>
              </a:rPr>
              <a:t>Key sections: background, problem scope, 5W2H, PESTLE, Fishbone, key findings and references.</a:t>
            </a:r>
          </a:p>
        </p:txBody>
      </p:sp>
      <p:sp>
        <p:nvSpPr>
          <p:cNvPr id="24" name="TextBox 23"/>
          <p:cNvSpPr txBox="1"/>
          <p:nvPr/>
        </p:nvSpPr>
        <p:spPr>
          <a:xfrm>
            <a:off x="1645920" y="6446520"/>
            <a:ext cx="9921240" cy="228600"/>
          </a:xfrm>
          <a:prstGeom prst="rect">
            <a:avLst/>
          </a:prstGeom>
          <a:noFill/>
        </p:spPr>
        <p:txBody>
          <a:bodyPr wrap="square">
            <a:normAutofit/>
          </a:bodyPr>
          <a:lstStyle/>
          <a:p>
            <a:pPr lvl="0" defTabSz="457200">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a:t>
            </a:r>
            <a:r>
              <a:rPr lang="en-GB" sz="800" dirty="0">
                <a:latin typeface="Arial" panose="020B0604020202020204" pitchFamily="34" charset="0"/>
                <a:ea typeface="Aptos" panose="020B0004020202020204" pitchFamily="34" charset="0"/>
                <a:cs typeface="Arial" panose="020B0604020202020204" pitchFamily="34" charset="0"/>
              </a:rPr>
              <a:t>(ONS, 2025). </a:t>
            </a:r>
            <a:endPar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endParaRPr>
          </a:p>
        </p:txBody>
      </p:sp>
      <p:sp>
        <p:nvSpPr>
          <p:cNvPr id="25" name="TextBox 24"/>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2</a:t>
            </a:r>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wrap="square">
            <a:noAutofit/>
          </a:bodyPr>
          <a:lstStyle/>
          <a:p>
            <a:pPr algn="ctr">
              <a:defRPr sz="2300" b="1">
                <a:solidFill>
                  <a:srgbClr val="0084B9"/>
                </a:solidFill>
              </a:defRPr>
            </a:pPr>
            <a:r>
              <a:t>Introduction</a:t>
            </a:r>
          </a:p>
        </p:txBody>
      </p:sp>
      <p:sp>
        <p:nvSpPr>
          <p:cNvPr id="3" name="TextBox 2"/>
          <p:cNvSpPr txBox="1"/>
          <p:nvPr/>
        </p:nvSpPr>
        <p:spPr>
          <a:xfrm>
            <a:off x="1645920" y="1097280"/>
            <a:ext cx="9875520" cy="32004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400" b="1">
                <a:solidFill>
                  <a:srgbClr val="5A5A5A"/>
                </a:solidFill>
              </a:defRPr>
            </a:pPr>
            <a:r>
              <a:rPr kumimoji="0" sz="1400" b="1" i="0" u="none" strike="noStrike" kern="1200" cap="none" spc="0" normalizeH="0" baseline="0" noProof="0">
                <a:ln>
                  <a:noFill/>
                </a:ln>
                <a:solidFill>
                  <a:srgbClr val="5A5A5A"/>
                </a:solidFill>
                <a:effectLst/>
                <a:uLnTx/>
                <a:uFillTx/>
                <a:latin typeface="Century Gothic" panose="020B0502020202020204"/>
                <a:ea typeface="+mn-ea"/>
                <a:cs typeface="+mn-cs"/>
              </a:rPr>
              <a:t>This presentation uses three problem-solving tools to examine Basil’s Bakery.</a:t>
            </a:r>
          </a:p>
        </p:txBody>
      </p:sp>
      <p:sp>
        <p:nvSpPr>
          <p:cNvPr id="4" name="Rounded Rectangle 3"/>
          <p:cNvSpPr/>
          <p:nvPr/>
        </p:nvSpPr>
        <p:spPr>
          <a:xfrm>
            <a:off x="1828800" y="1627632"/>
            <a:ext cx="2926080" cy="3154680"/>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60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p:cNvSpPr txBox="1"/>
          <p:nvPr/>
        </p:nvSpPr>
        <p:spPr>
          <a:xfrm>
            <a:off x="1947672" y="1700784"/>
            <a:ext cx="2688336" cy="237744"/>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0084B9"/>
                </a:solidFill>
              </a:defRPr>
            </a:pPr>
            <a:r>
              <a:rPr kumimoji="0" b="1" i="0" u="none" strike="noStrike" kern="1200" cap="none" spc="0" normalizeH="0" baseline="0" noProof="0">
                <a:ln>
                  <a:noFill/>
                </a:ln>
                <a:solidFill>
                  <a:srgbClr val="0084B9"/>
                </a:solidFill>
                <a:effectLst/>
                <a:uLnTx/>
                <a:uFillTx/>
                <a:latin typeface="Century Gothic" panose="020B0502020202020204"/>
                <a:ea typeface="+mn-ea"/>
                <a:cs typeface="+mn-cs"/>
              </a:rPr>
              <a:t>Purpose</a:t>
            </a:r>
          </a:p>
        </p:txBody>
      </p:sp>
      <p:sp>
        <p:nvSpPr>
          <p:cNvPr id="6" name="TextBox 5"/>
          <p:cNvSpPr txBox="1"/>
          <p:nvPr/>
        </p:nvSpPr>
        <p:spPr>
          <a:xfrm>
            <a:off x="1993392" y="2020824"/>
            <a:ext cx="2596896" cy="2679192"/>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070" b="0">
                <a:solidFill>
                  <a:srgbClr val="2D2D2D"/>
                </a:solidFill>
              </a:defRPr>
            </a:pPr>
            <a:r>
              <a:rPr kumimoji="0" sz="1600" b="0" i="0" u="none" strike="noStrike" kern="1200" cap="none" spc="0" normalizeH="0" baseline="0" noProof="0">
                <a:ln>
                  <a:noFill/>
                </a:ln>
                <a:solidFill>
                  <a:srgbClr val="2D2D2D"/>
                </a:solidFill>
                <a:effectLst/>
                <a:uLnTx/>
                <a:uFillTx/>
                <a:latin typeface="Century Gothic" panose="020B0502020202020204"/>
                <a:ea typeface="+mn-ea"/>
                <a:cs typeface="+mn-cs"/>
              </a:rPr>
              <a:t>To explain the likely reasons for sales stagnation and show how the issue can be understood before decisions are made.</a:t>
            </a:r>
          </a:p>
        </p:txBody>
      </p:sp>
      <p:sp>
        <p:nvSpPr>
          <p:cNvPr id="7" name="Rounded Rectangle 6"/>
          <p:cNvSpPr/>
          <p:nvPr/>
        </p:nvSpPr>
        <p:spPr>
          <a:xfrm>
            <a:off x="5074920" y="1627632"/>
            <a:ext cx="2926080" cy="3154680"/>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60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p:cNvSpPr txBox="1"/>
          <p:nvPr/>
        </p:nvSpPr>
        <p:spPr>
          <a:xfrm>
            <a:off x="5193792" y="1700784"/>
            <a:ext cx="2688336" cy="237744"/>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4A8969"/>
                </a:solidFill>
              </a:defRPr>
            </a:pPr>
            <a:r>
              <a:rPr kumimoji="0" b="1" i="0" u="none" strike="noStrike" kern="1200" cap="none" spc="0" normalizeH="0" baseline="0" noProof="0">
                <a:ln>
                  <a:noFill/>
                </a:ln>
                <a:solidFill>
                  <a:srgbClr val="4A8969"/>
                </a:solidFill>
                <a:effectLst/>
                <a:uLnTx/>
                <a:uFillTx/>
                <a:latin typeface="Century Gothic" panose="020B0502020202020204"/>
                <a:ea typeface="+mn-ea"/>
                <a:cs typeface="+mn-cs"/>
              </a:rPr>
              <a:t>5W2H and PESTLE</a:t>
            </a:r>
          </a:p>
        </p:txBody>
      </p:sp>
      <p:sp>
        <p:nvSpPr>
          <p:cNvPr id="9" name="TextBox 8"/>
          <p:cNvSpPr txBox="1"/>
          <p:nvPr/>
        </p:nvSpPr>
        <p:spPr>
          <a:xfrm>
            <a:off x="5285232" y="2020824"/>
            <a:ext cx="2596896" cy="2679192"/>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969" b="0">
                <a:solidFill>
                  <a:srgbClr val="2D2D2D"/>
                </a:solidFill>
              </a:defRPr>
            </a:pPr>
            <a:r>
              <a:rPr kumimoji="0" sz="1600" b="0" i="0" u="none" strike="noStrike" kern="1200" cap="none" spc="0" normalizeH="0" baseline="0" noProof="0">
                <a:ln>
                  <a:noFill/>
                </a:ln>
                <a:solidFill>
                  <a:srgbClr val="2D2D2D"/>
                </a:solidFill>
                <a:effectLst/>
                <a:uLnTx/>
                <a:uFillTx/>
                <a:latin typeface="Century Gothic" panose="020B0502020202020204"/>
                <a:ea typeface="+mn-ea"/>
                <a:cs typeface="+mn-cs"/>
              </a:rPr>
              <a:t>5W2H defines the problem through simple questions. PESTLE reviews external political, economic, social, technological, legal and environmental issues.</a:t>
            </a:r>
          </a:p>
        </p:txBody>
      </p:sp>
      <p:sp>
        <p:nvSpPr>
          <p:cNvPr id="10" name="Rounded Rectangle 9"/>
          <p:cNvSpPr/>
          <p:nvPr/>
        </p:nvSpPr>
        <p:spPr>
          <a:xfrm>
            <a:off x="8321040" y="1627632"/>
            <a:ext cx="2926080" cy="3154680"/>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60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TextBox 10"/>
          <p:cNvSpPr txBox="1"/>
          <p:nvPr/>
        </p:nvSpPr>
        <p:spPr>
          <a:xfrm>
            <a:off x="8439912" y="1700784"/>
            <a:ext cx="2688336" cy="237744"/>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200" b="1">
                <a:solidFill>
                  <a:srgbClr val="B34641"/>
                </a:solidFill>
              </a:defRPr>
            </a:pPr>
            <a:r>
              <a:rPr kumimoji="0" b="1" i="0" u="none" strike="noStrike" kern="1200" cap="none" spc="0" normalizeH="0" baseline="0" noProof="0">
                <a:ln>
                  <a:noFill/>
                </a:ln>
                <a:solidFill>
                  <a:srgbClr val="B34641"/>
                </a:solidFill>
                <a:effectLst/>
                <a:uLnTx/>
                <a:uFillTx/>
                <a:latin typeface="Century Gothic" panose="020B0502020202020204"/>
                <a:ea typeface="+mn-ea"/>
                <a:cs typeface="+mn-cs"/>
              </a:rPr>
              <a:t>Fishbone diagram</a:t>
            </a:r>
          </a:p>
        </p:txBody>
      </p:sp>
      <p:sp>
        <p:nvSpPr>
          <p:cNvPr id="12" name="TextBox 11"/>
          <p:cNvSpPr txBox="1"/>
          <p:nvPr/>
        </p:nvSpPr>
        <p:spPr>
          <a:xfrm>
            <a:off x="8485632" y="2020824"/>
            <a:ext cx="2596896" cy="2679192"/>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050" b="0">
                <a:solidFill>
                  <a:srgbClr val="2D2D2D"/>
                </a:solidFill>
              </a:defRPr>
            </a:pPr>
            <a:r>
              <a:rPr kumimoji="0" sz="1600" b="0" i="0" u="none" strike="noStrike" kern="1200" cap="none" spc="0" normalizeH="0" baseline="0" noProof="0">
                <a:ln>
                  <a:noFill/>
                </a:ln>
                <a:solidFill>
                  <a:srgbClr val="2D2D2D"/>
                </a:solidFill>
                <a:effectLst/>
                <a:uLnTx/>
                <a:uFillTx/>
                <a:latin typeface="Century Gothic" panose="020B0502020202020204"/>
                <a:ea typeface="+mn-ea"/>
                <a:cs typeface="+mn-cs"/>
              </a:rPr>
              <a:t>Fishbone analysis groups possible causes, so Basil can see how customer, process, cost and external factors connect.</a:t>
            </a:r>
          </a:p>
        </p:txBody>
      </p:sp>
      <p:sp>
        <p:nvSpPr>
          <p:cNvPr id="13" name="TextBox 12"/>
          <p:cNvSpPr txBox="1"/>
          <p:nvPr/>
        </p:nvSpPr>
        <p:spPr>
          <a:xfrm>
            <a:off x="1920240" y="5257800"/>
            <a:ext cx="9372600" cy="438912"/>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450" b="1">
                <a:solidFill>
                  <a:srgbClr val="14445F"/>
                </a:solidFill>
              </a:defRPr>
            </a:pPr>
            <a:r>
              <a:rPr kumimoji="0" sz="1450" b="1" i="0" u="none" strike="noStrike" kern="1200" cap="none" spc="0" normalizeH="0" baseline="0" noProof="0">
                <a:ln>
                  <a:noFill/>
                </a:ln>
                <a:solidFill>
                  <a:srgbClr val="14445F"/>
                </a:solidFill>
                <a:effectLst/>
                <a:uLnTx/>
                <a:uFillTx/>
                <a:latin typeface="Century Gothic" panose="020B0502020202020204"/>
                <a:ea typeface="+mn-ea"/>
                <a:cs typeface="+mn-cs"/>
              </a:rPr>
              <a:t>These tools help to keep the analysis clear, practical and linked to evidence.</a:t>
            </a:r>
          </a:p>
        </p:txBody>
      </p:sp>
      <p:sp>
        <p:nvSpPr>
          <p:cNvPr id="14" name="TextBox 13"/>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Johnson et al., 2023; ASQ, 2025; </a:t>
            </a:r>
          </a:p>
        </p:txBody>
      </p:sp>
      <p:sp>
        <p:nvSpPr>
          <p:cNvPr id="15" name="TextBox 14"/>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3</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wrap="square"/>
          <a:lstStyle/>
          <a:p>
            <a:pPr algn="ctr">
              <a:defRPr sz="2300" b="1">
                <a:solidFill>
                  <a:srgbClr val="0084B9"/>
                </a:solidFill>
              </a:defRPr>
            </a:pPr>
            <a:r>
              <a:t>Company background</a:t>
            </a:r>
          </a:p>
        </p:txBody>
      </p:sp>
      <p:sp>
        <p:nvSpPr>
          <p:cNvPr id="3" name="TextBox 2"/>
          <p:cNvSpPr txBox="1"/>
          <p:nvPr/>
        </p:nvSpPr>
        <p:spPr>
          <a:xfrm>
            <a:off x="1828800" y="1600200"/>
            <a:ext cx="3886200" cy="3337560"/>
          </a:xfrm>
          <a:prstGeom prst="rect">
            <a:avLst/>
          </a:prstGeom>
          <a:noFill/>
        </p:spPr>
        <p:txBody>
          <a:bodyPr wrap="square">
            <a:normAutofit/>
          </a:bodyPr>
          <a:lstStyle/>
          <a:p>
            <a:pPr marL="285750" marR="0" lvl="0" indent="-285750" algn="l" defTabSz="457200" rtl="0" eaLnBrk="1" fontAlgn="auto" latinLnBrk="0" hangingPunct="1">
              <a:lnSpc>
                <a:spcPct val="100000"/>
              </a:lnSpc>
              <a:spcBef>
                <a:spcPts val="0"/>
              </a:spcBef>
              <a:spcAft>
                <a:spcPts val="500"/>
              </a:spcAft>
              <a:buClrTx/>
              <a:buSzTx/>
              <a:buFont typeface="Arial" panose="020B0604020202020204" pitchFamily="34" charset="0"/>
              <a:buChar char="•"/>
              <a:tabLst/>
              <a:defRPr sz="1220">
                <a:solidFill>
                  <a:srgbClr val="2D2D2D"/>
                </a:solidFill>
              </a:defRPr>
            </a:pPr>
            <a:r>
              <a:rPr kumimoji="0" sz="1600" b="0" i="0" u="none" strike="noStrike" kern="1200" cap="none" spc="0" normalizeH="0" baseline="0" noProof="0" dirty="0">
                <a:ln>
                  <a:noFill/>
                </a:ln>
                <a:solidFill>
                  <a:srgbClr val="2D2D2D"/>
                </a:solidFill>
                <a:effectLst/>
                <a:uLnTx/>
                <a:uFillTx/>
                <a:latin typeface="Century Gothic" panose="020B0502020202020204"/>
                <a:ea typeface="+mn-ea"/>
                <a:cs typeface="+mn-cs"/>
              </a:rPr>
              <a:t>Basil’s Bakery is a small independent artisan bakery in a Coventry retail park.</a:t>
            </a:r>
          </a:p>
          <a:p>
            <a:pPr marL="285750" marR="0" lvl="0" indent="-285750" algn="l" defTabSz="457200" rtl="0" eaLnBrk="1" fontAlgn="auto" latinLnBrk="0" hangingPunct="1">
              <a:lnSpc>
                <a:spcPct val="100000"/>
              </a:lnSpc>
              <a:spcBef>
                <a:spcPts val="0"/>
              </a:spcBef>
              <a:spcAft>
                <a:spcPts val="500"/>
              </a:spcAft>
              <a:buClrTx/>
              <a:buSzTx/>
              <a:buFont typeface="Arial" panose="020B0604020202020204" pitchFamily="34" charset="0"/>
              <a:buChar char="•"/>
              <a:tabLst/>
              <a:defRPr sz="1220">
                <a:solidFill>
                  <a:srgbClr val="2D2D2D"/>
                </a:solidFill>
              </a:defRPr>
            </a:pPr>
            <a:r>
              <a:rPr kumimoji="0" sz="1600" b="0" i="0" u="none" strike="noStrike" kern="1200" cap="none" spc="0" normalizeH="0" baseline="0" noProof="0" dirty="0">
                <a:ln>
                  <a:noFill/>
                </a:ln>
                <a:solidFill>
                  <a:srgbClr val="2D2D2D"/>
                </a:solidFill>
                <a:effectLst/>
                <a:uLnTx/>
                <a:uFillTx/>
                <a:latin typeface="Century Gothic" panose="020B0502020202020204"/>
                <a:ea typeface="+mn-ea"/>
                <a:cs typeface="+mn-cs"/>
              </a:rPr>
              <a:t>It opened in 2015 and grew before 2020.</a:t>
            </a:r>
          </a:p>
          <a:p>
            <a:pPr marL="285750" marR="0" lvl="0" indent="-285750" algn="l" defTabSz="457200" rtl="0" eaLnBrk="1" fontAlgn="auto" latinLnBrk="0" hangingPunct="1">
              <a:lnSpc>
                <a:spcPct val="100000"/>
              </a:lnSpc>
              <a:spcBef>
                <a:spcPts val="0"/>
              </a:spcBef>
              <a:spcAft>
                <a:spcPts val="500"/>
              </a:spcAft>
              <a:buClrTx/>
              <a:buSzTx/>
              <a:buFont typeface="Arial" panose="020B0604020202020204" pitchFamily="34" charset="0"/>
              <a:buChar char="•"/>
              <a:tabLst/>
              <a:defRPr sz="1220">
                <a:solidFill>
                  <a:srgbClr val="2D2D2D"/>
                </a:solidFill>
              </a:defRPr>
            </a:pPr>
            <a:r>
              <a:rPr kumimoji="0" sz="1600" b="0" i="0" u="none" strike="noStrike" kern="1200" cap="none" spc="0" normalizeH="0" baseline="0" noProof="0" dirty="0">
                <a:ln>
                  <a:noFill/>
                </a:ln>
                <a:solidFill>
                  <a:srgbClr val="2D2D2D"/>
                </a:solidFill>
                <a:effectLst/>
                <a:uLnTx/>
                <a:uFillTx/>
                <a:latin typeface="Century Gothic" panose="020B0502020202020204"/>
                <a:ea typeface="+mn-ea"/>
                <a:cs typeface="+mn-cs"/>
              </a:rPr>
              <a:t>It sells contemporary cakes, pastries and breads using organic ingredients.</a:t>
            </a:r>
          </a:p>
          <a:p>
            <a:pPr marL="285750" marR="0" lvl="0" indent="-285750" algn="l" defTabSz="457200" rtl="0" eaLnBrk="1" fontAlgn="auto" latinLnBrk="0" hangingPunct="1">
              <a:lnSpc>
                <a:spcPct val="100000"/>
              </a:lnSpc>
              <a:spcBef>
                <a:spcPts val="0"/>
              </a:spcBef>
              <a:spcAft>
                <a:spcPts val="500"/>
              </a:spcAft>
              <a:buClrTx/>
              <a:buSzTx/>
              <a:buFont typeface="Arial" panose="020B0604020202020204" pitchFamily="34" charset="0"/>
              <a:buChar char="•"/>
              <a:tabLst/>
              <a:defRPr sz="1220">
                <a:solidFill>
                  <a:srgbClr val="2D2D2D"/>
                </a:solidFill>
              </a:defRPr>
            </a:pPr>
            <a:r>
              <a:rPr kumimoji="0" sz="1600" b="0" i="0" u="none" strike="noStrike" kern="1200" cap="none" spc="0" normalizeH="0" baseline="0" noProof="0" dirty="0">
                <a:ln>
                  <a:noFill/>
                </a:ln>
                <a:solidFill>
                  <a:srgbClr val="2D2D2D"/>
                </a:solidFill>
                <a:effectLst/>
                <a:uLnTx/>
                <a:uFillTx/>
                <a:latin typeface="Century Gothic" panose="020B0502020202020204"/>
                <a:ea typeface="+mn-ea"/>
                <a:cs typeface="+mn-cs"/>
              </a:rPr>
              <a:t>Its customers include shoppers, retail workers, office workers and warehouse workers.</a:t>
            </a:r>
          </a:p>
        </p:txBody>
      </p:sp>
      <p:graphicFrame>
        <p:nvGraphicFramePr>
          <p:cNvPr id="4" name="Chart 3"/>
          <p:cNvGraphicFramePr>
            <a:graphicFrameLocks noGrp="1"/>
          </p:cNvGraphicFramePr>
          <p:nvPr/>
        </p:nvGraphicFramePr>
        <p:xfrm>
          <a:off x="5897880" y="1325880"/>
          <a:ext cx="5257800" cy="288036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1828800" y="4937760"/>
            <a:ext cx="9326880" cy="59436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450" b="1">
                <a:solidFill>
                  <a:srgbClr val="14445F"/>
                </a:solidFill>
              </a:defRPr>
            </a:pPr>
            <a:r>
              <a:rPr kumimoji="0" sz="1450" b="1" i="0" u="none" strike="noStrike" kern="1200" cap="none" spc="0" normalizeH="0" baseline="0" noProof="0">
                <a:ln>
                  <a:noFill/>
                </a:ln>
                <a:solidFill>
                  <a:srgbClr val="14445F"/>
                </a:solidFill>
                <a:effectLst/>
                <a:uLnTx/>
                <a:uFillTx/>
                <a:latin typeface="Century Gothic" panose="020B0502020202020204"/>
                <a:ea typeface="+mn-ea"/>
                <a:cs typeface="+mn-cs"/>
              </a:rPr>
              <a:t>Core issue: sales recovered after lockdown, but from 2023 to 2025 they stayed about 25% below 2019 levels.</a:t>
            </a:r>
          </a:p>
        </p:txBody>
      </p:sp>
      <p:sp>
        <p:nvSpPr>
          <p:cNvPr id="6" name="TextBox 5"/>
          <p:cNvSpPr txBox="1"/>
          <p:nvPr/>
        </p:nvSpPr>
        <p:spPr>
          <a:xfrm>
            <a:off x="1645920" y="6446520"/>
            <a:ext cx="9921240" cy="228600"/>
          </a:xfrm>
          <a:prstGeom prst="rect">
            <a:avLst/>
          </a:prstGeom>
          <a:noFill/>
        </p:spPr>
        <p:txBody>
          <a:bodyPr wrap="square">
            <a:normAutofit/>
          </a:bodyPr>
          <a:lstStyle/>
          <a:p>
            <a:pPr lvl="0" defTabSz="457200">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a:t>
            </a:r>
            <a:r>
              <a:rPr lang="en-GB" sz="800" dirty="0">
                <a:latin typeface="Arial" panose="020B0604020202020204" pitchFamily="34" charset="0"/>
                <a:ea typeface="Aptos" panose="020B0004020202020204" pitchFamily="34" charset="0"/>
                <a:cs typeface="Arial" panose="020B0604020202020204" pitchFamily="34" charset="0"/>
              </a:rPr>
              <a:t>(Hague, 2023). </a:t>
            </a:r>
            <a:endPar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endParaRPr>
          </a:p>
        </p:txBody>
      </p:sp>
      <p:sp>
        <p:nvSpPr>
          <p:cNvPr id="7" name="TextBox 6"/>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4</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wrap="square"/>
          <a:lstStyle/>
          <a:p>
            <a:pPr algn="ctr">
              <a:defRPr sz="2300" b="1">
                <a:solidFill>
                  <a:srgbClr val="0084B9"/>
                </a:solidFill>
              </a:defRPr>
            </a:pPr>
            <a:r>
              <a:t>Problem: nature and scope</a:t>
            </a:r>
          </a:p>
        </p:txBody>
      </p:sp>
      <p:sp>
        <p:nvSpPr>
          <p:cNvPr id="3" name="TextBox 2"/>
          <p:cNvSpPr txBox="1"/>
          <p:nvPr/>
        </p:nvSpPr>
        <p:spPr>
          <a:xfrm>
            <a:off x="1645920" y="1069848"/>
            <a:ext cx="9875520" cy="310896"/>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350" b="1">
                <a:solidFill>
                  <a:srgbClr val="5A5A5A"/>
                </a:solidFill>
              </a:defRPr>
            </a:pPr>
            <a:r>
              <a:rPr kumimoji="0" sz="1350" b="1" i="0" u="none" strike="noStrike" kern="1200" cap="none" spc="0" normalizeH="0" baseline="0" noProof="0">
                <a:ln>
                  <a:noFill/>
                </a:ln>
                <a:solidFill>
                  <a:srgbClr val="5A5A5A"/>
                </a:solidFill>
                <a:effectLst/>
                <a:uLnTx/>
                <a:uFillTx/>
                <a:latin typeface="Century Gothic" panose="020B0502020202020204"/>
                <a:ea typeface="+mn-ea"/>
                <a:cs typeface="+mn-cs"/>
              </a:rPr>
              <a:t>5W2H turns a general concern into a clear business problem.</a:t>
            </a:r>
          </a:p>
        </p:txBody>
      </p:sp>
      <p:sp>
        <p:nvSpPr>
          <p:cNvPr id="4" name="Rounded Rectangle 3"/>
          <p:cNvSpPr/>
          <p:nvPr/>
        </p:nvSpPr>
        <p:spPr>
          <a:xfrm>
            <a:off x="1828800" y="160020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p:cNvSpPr txBox="1"/>
          <p:nvPr/>
        </p:nvSpPr>
        <p:spPr>
          <a:xfrm>
            <a:off x="1947672" y="167335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0084B9"/>
                </a:solidFill>
              </a:defRPr>
            </a:pPr>
            <a:r>
              <a:rPr kumimoji="0" sz="1130" b="1" i="0" u="none" strike="noStrike" kern="1200" cap="none" spc="0" normalizeH="0" baseline="0" noProof="0">
                <a:ln>
                  <a:noFill/>
                </a:ln>
                <a:solidFill>
                  <a:srgbClr val="0084B9"/>
                </a:solidFill>
                <a:effectLst/>
                <a:uLnTx/>
                <a:uFillTx/>
                <a:latin typeface="Century Gothic" panose="020B0502020202020204"/>
                <a:ea typeface="+mn-ea"/>
                <a:cs typeface="+mn-cs"/>
              </a:rPr>
              <a:t>What?</a:t>
            </a:r>
          </a:p>
        </p:txBody>
      </p:sp>
      <p:sp>
        <p:nvSpPr>
          <p:cNvPr id="6" name="TextBox 5"/>
          <p:cNvSpPr txBox="1"/>
          <p:nvPr/>
        </p:nvSpPr>
        <p:spPr>
          <a:xfrm>
            <a:off x="1993392" y="199339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dirty="0">
                <a:ln>
                  <a:noFill/>
                </a:ln>
                <a:solidFill>
                  <a:srgbClr val="2D2D2D"/>
                </a:solidFill>
                <a:effectLst/>
                <a:uLnTx/>
                <a:uFillTx/>
                <a:latin typeface="Century Gothic" panose="020B0502020202020204"/>
                <a:ea typeface="+mn-ea"/>
                <a:cs typeface="+mn-cs"/>
              </a:rPr>
              <a:t>Sales and footfall have stagnated.</a:t>
            </a:r>
          </a:p>
        </p:txBody>
      </p:sp>
      <p:sp>
        <p:nvSpPr>
          <p:cNvPr id="7" name="Rounded Rectangle 6"/>
          <p:cNvSpPr/>
          <p:nvPr/>
        </p:nvSpPr>
        <p:spPr>
          <a:xfrm>
            <a:off x="4892040" y="160020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TextBox 7"/>
          <p:cNvSpPr txBox="1"/>
          <p:nvPr/>
        </p:nvSpPr>
        <p:spPr>
          <a:xfrm>
            <a:off x="5010912" y="167335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4A8969"/>
                </a:solidFill>
              </a:defRPr>
            </a:pPr>
            <a:r>
              <a:rPr kumimoji="0" sz="1130" b="1" i="0" u="none" strike="noStrike" kern="1200" cap="none" spc="0" normalizeH="0" baseline="0" noProof="0">
                <a:ln>
                  <a:noFill/>
                </a:ln>
                <a:solidFill>
                  <a:srgbClr val="4A8969"/>
                </a:solidFill>
                <a:effectLst/>
                <a:uLnTx/>
                <a:uFillTx/>
                <a:latin typeface="Century Gothic" panose="020B0502020202020204"/>
                <a:ea typeface="+mn-ea"/>
                <a:cs typeface="+mn-cs"/>
              </a:rPr>
              <a:t>Who?</a:t>
            </a:r>
          </a:p>
        </p:txBody>
      </p:sp>
      <p:sp>
        <p:nvSpPr>
          <p:cNvPr id="9" name="TextBox 8"/>
          <p:cNvSpPr txBox="1"/>
          <p:nvPr/>
        </p:nvSpPr>
        <p:spPr>
          <a:xfrm>
            <a:off x="5056631" y="199339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dirty="0">
                <a:ln>
                  <a:noFill/>
                </a:ln>
                <a:solidFill>
                  <a:srgbClr val="2D2D2D"/>
                </a:solidFill>
                <a:effectLst/>
                <a:uLnTx/>
                <a:uFillTx/>
                <a:latin typeface="Century Gothic" panose="020B0502020202020204"/>
                <a:ea typeface="+mn-ea"/>
                <a:cs typeface="+mn-cs"/>
              </a:rPr>
              <a:t>Basil, loyal customers, workers and shoppers.</a:t>
            </a:r>
          </a:p>
        </p:txBody>
      </p:sp>
      <p:sp>
        <p:nvSpPr>
          <p:cNvPr id="10" name="Rounded Rectangle 9"/>
          <p:cNvSpPr/>
          <p:nvPr/>
        </p:nvSpPr>
        <p:spPr>
          <a:xfrm>
            <a:off x="7955279" y="160020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TextBox 10"/>
          <p:cNvSpPr txBox="1"/>
          <p:nvPr/>
        </p:nvSpPr>
        <p:spPr>
          <a:xfrm>
            <a:off x="8074152" y="167335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B34641"/>
                </a:solidFill>
              </a:defRPr>
            </a:pPr>
            <a:r>
              <a:rPr kumimoji="0" sz="1130" b="1" i="0" u="none" strike="noStrike" kern="1200" cap="none" spc="0" normalizeH="0" baseline="0" noProof="0">
                <a:ln>
                  <a:noFill/>
                </a:ln>
                <a:solidFill>
                  <a:srgbClr val="B34641"/>
                </a:solidFill>
                <a:effectLst/>
                <a:uLnTx/>
                <a:uFillTx/>
                <a:latin typeface="Century Gothic" panose="020B0502020202020204"/>
                <a:ea typeface="+mn-ea"/>
                <a:cs typeface="+mn-cs"/>
              </a:rPr>
              <a:t>Where?</a:t>
            </a:r>
          </a:p>
        </p:txBody>
      </p:sp>
      <p:sp>
        <p:nvSpPr>
          <p:cNvPr id="12" name="TextBox 11"/>
          <p:cNvSpPr txBox="1"/>
          <p:nvPr/>
        </p:nvSpPr>
        <p:spPr>
          <a:xfrm>
            <a:off x="8119871" y="199339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dirty="0">
                <a:ln>
                  <a:noFill/>
                </a:ln>
                <a:solidFill>
                  <a:srgbClr val="2D2D2D"/>
                </a:solidFill>
                <a:effectLst/>
                <a:uLnTx/>
                <a:uFillTx/>
                <a:latin typeface="Century Gothic" panose="020B0502020202020204"/>
                <a:ea typeface="+mn-ea"/>
                <a:cs typeface="+mn-cs"/>
              </a:rPr>
              <a:t>Coventry retail park and nearby industrial site.</a:t>
            </a:r>
          </a:p>
        </p:txBody>
      </p:sp>
      <p:sp>
        <p:nvSpPr>
          <p:cNvPr id="13" name="Rounded Rectangle 12"/>
          <p:cNvSpPr/>
          <p:nvPr/>
        </p:nvSpPr>
        <p:spPr>
          <a:xfrm>
            <a:off x="1828800" y="306324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TextBox 13"/>
          <p:cNvSpPr txBox="1"/>
          <p:nvPr/>
        </p:nvSpPr>
        <p:spPr>
          <a:xfrm>
            <a:off x="1947672" y="313639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E29236"/>
                </a:solidFill>
              </a:defRPr>
            </a:pPr>
            <a:r>
              <a:rPr kumimoji="0" sz="1130" b="1" i="0" u="none" strike="noStrike" kern="1200" cap="none" spc="0" normalizeH="0" baseline="0" noProof="0">
                <a:ln>
                  <a:noFill/>
                </a:ln>
                <a:solidFill>
                  <a:srgbClr val="E29236"/>
                </a:solidFill>
                <a:effectLst/>
                <a:uLnTx/>
                <a:uFillTx/>
                <a:latin typeface="Century Gothic" panose="020B0502020202020204"/>
                <a:ea typeface="+mn-ea"/>
                <a:cs typeface="+mn-cs"/>
              </a:rPr>
              <a:t>When?</a:t>
            </a:r>
          </a:p>
        </p:txBody>
      </p:sp>
      <p:sp>
        <p:nvSpPr>
          <p:cNvPr id="15" name="TextBox 14"/>
          <p:cNvSpPr txBox="1"/>
          <p:nvPr/>
        </p:nvSpPr>
        <p:spPr>
          <a:xfrm>
            <a:off x="1993392" y="345643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The drop started in 2020 and continued after lockdown.</a:t>
            </a:r>
          </a:p>
        </p:txBody>
      </p:sp>
      <p:sp>
        <p:nvSpPr>
          <p:cNvPr id="16" name="Rounded Rectangle 15"/>
          <p:cNvSpPr/>
          <p:nvPr/>
        </p:nvSpPr>
        <p:spPr>
          <a:xfrm>
            <a:off x="4892040" y="306324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p:cNvSpPr txBox="1"/>
          <p:nvPr/>
        </p:nvSpPr>
        <p:spPr>
          <a:xfrm>
            <a:off x="5010912" y="313639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14445F"/>
                </a:solidFill>
              </a:defRPr>
            </a:pPr>
            <a:r>
              <a:rPr kumimoji="0" sz="1130" b="1" i="0" u="none" strike="noStrike" kern="1200" cap="none" spc="0" normalizeH="0" baseline="0" noProof="0">
                <a:ln>
                  <a:noFill/>
                </a:ln>
                <a:solidFill>
                  <a:srgbClr val="14445F"/>
                </a:solidFill>
                <a:effectLst/>
                <a:uLnTx/>
                <a:uFillTx/>
                <a:latin typeface="Century Gothic" panose="020B0502020202020204"/>
                <a:ea typeface="+mn-ea"/>
                <a:cs typeface="+mn-cs"/>
              </a:rPr>
              <a:t>Why?</a:t>
            </a:r>
          </a:p>
        </p:txBody>
      </p:sp>
      <p:sp>
        <p:nvSpPr>
          <p:cNvPr id="18" name="TextBox 17"/>
          <p:cNvSpPr txBox="1"/>
          <p:nvPr/>
        </p:nvSpPr>
        <p:spPr>
          <a:xfrm>
            <a:off x="5056631" y="345643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Fewer visitors, hybrid work, no delivery and higher costs.</a:t>
            </a:r>
          </a:p>
        </p:txBody>
      </p:sp>
      <p:sp>
        <p:nvSpPr>
          <p:cNvPr id="19" name="Rounded Rectangle 18"/>
          <p:cNvSpPr/>
          <p:nvPr/>
        </p:nvSpPr>
        <p:spPr>
          <a:xfrm>
            <a:off x="7955279" y="3063240"/>
            <a:ext cx="26974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TextBox 19"/>
          <p:cNvSpPr txBox="1"/>
          <p:nvPr/>
        </p:nvSpPr>
        <p:spPr>
          <a:xfrm>
            <a:off x="8074152" y="3136392"/>
            <a:ext cx="24597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0084B9"/>
                </a:solidFill>
              </a:defRPr>
            </a:pPr>
            <a:r>
              <a:rPr kumimoji="0" sz="1130" b="1" i="0" u="none" strike="noStrike" kern="1200" cap="none" spc="0" normalizeH="0" baseline="0" noProof="0">
                <a:ln>
                  <a:noFill/>
                </a:ln>
                <a:solidFill>
                  <a:srgbClr val="0084B9"/>
                </a:solidFill>
                <a:effectLst/>
                <a:uLnTx/>
                <a:uFillTx/>
                <a:latin typeface="Century Gothic" panose="020B0502020202020204"/>
                <a:ea typeface="+mn-ea"/>
                <a:cs typeface="+mn-cs"/>
              </a:rPr>
              <a:t>How?</a:t>
            </a:r>
          </a:p>
        </p:txBody>
      </p:sp>
      <p:sp>
        <p:nvSpPr>
          <p:cNvPr id="21" name="TextBox 20"/>
          <p:cNvSpPr txBox="1"/>
          <p:nvPr/>
        </p:nvSpPr>
        <p:spPr>
          <a:xfrm>
            <a:off x="8119871" y="3456432"/>
            <a:ext cx="23682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Lost lunch visits, long waits and weak pre-ordering.</a:t>
            </a:r>
          </a:p>
        </p:txBody>
      </p:sp>
      <p:sp>
        <p:nvSpPr>
          <p:cNvPr id="22" name="Rounded Rectangle 21"/>
          <p:cNvSpPr/>
          <p:nvPr/>
        </p:nvSpPr>
        <p:spPr>
          <a:xfrm>
            <a:off x="3794760" y="4526280"/>
            <a:ext cx="4754880" cy="1024128"/>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TextBox 22"/>
          <p:cNvSpPr txBox="1"/>
          <p:nvPr/>
        </p:nvSpPr>
        <p:spPr>
          <a:xfrm>
            <a:off x="3913632" y="4599432"/>
            <a:ext cx="4517136" cy="237744"/>
          </a:xfrm>
          <a:prstGeom prst="rect">
            <a:avLst/>
          </a:prstGeom>
          <a:noFill/>
        </p:spPr>
        <p:txBody>
          <a:bodyPr wrap="square">
            <a:normAutofit fontScale="92500"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1130" b="1">
                <a:solidFill>
                  <a:srgbClr val="4A8969"/>
                </a:solidFill>
              </a:defRPr>
            </a:pPr>
            <a:r>
              <a:rPr kumimoji="0" sz="1130" b="1" i="0" u="none" strike="noStrike" kern="1200" cap="none" spc="0" normalizeH="0" baseline="0" noProof="0">
                <a:ln>
                  <a:noFill/>
                </a:ln>
                <a:solidFill>
                  <a:srgbClr val="4A8969"/>
                </a:solidFill>
                <a:effectLst/>
                <a:uLnTx/>
                <a:uFillTx/>
                <a:latin typeface="Century Gothic" panose="020B0502020202020204"/>
                <a:ea typeface="+mn-ea"/>
                <a:cs typeface="+mn-cs"/>
              </a:rPr>
              <a:t>How much?</a:t>
            </a:r>
          </a:p>
        </p:txBody>
      </p:sp>
      <p:sp>
        <p:nvSpPr>
          <p:cNvPr id="24" name="TextBox 23"/>
          <p:cNvSpPr txBox="1"/>
          <p:nvPr/>
        </p:nvSpPr>
        <p:spPr>
          <a:xfrm>
            <a:off x="3959352" y="4919472"/>
            <a:ext cx="4425696" cy="54864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Average sales are about 25% below 2019.</a:t>
            </a:r>
          </a:p>
        </p:txBody>
      </p:sp>
      <p:sp>
        <p:nvSpPr>
          <p:cNvPr id="25" name="TextBox 24"/>
          <p:cNvSpPr txBox="1"/>
          <p:nvPr/>
        </p:nvSpPr>
        <p:spPr>
          <a:xfrm>
            <a:off x="1874519" y="5715000"/>
            <a:ext cx="9235440" cy="347472"/>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320" b="1">
                <a:solidFill>
                  <a:srgbClr val="14445F"/>
                </a:solidFill>
              </a:defRPr>
            </a:pPr>
            <a:r>
              <a:rPr kumimoji="0" sz="1320" b="1" i="0" u="none" strike="noStrike" kern="1200" cap="none" spc="0" normalizeH="0" baseline="0" noProof="0">
                <a:ln>
                  <a:noFill/>
                </a:ln>
                <a:solidFill>
                  <a:srgbClr val="14445F"/>
                </a:solidFill>
                <a:effectLst/>
                <a:uLnTx/>
                <a:uFillTx/>
                <a:latin typeface="Century Gothic" panose="020B0502020202020204"/>
                <a:ea typeface="+mn-ea"/>
                <a:cs typeface="+mn-cs"/>
              </a:rPr>
              <a:t>The issue is not only lower sales. It is a mixed problem of demand, service and cost.</a:t>
            </a:r>
          </a:p>
        </p:txBody>
      </p:sp>
      <p:sp>
        <p:nvSpPr>
          <p:cNvPr id="26" name="TextBox 25"/>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a:ln>
                  <a:noFill/>
                </a:ln>
                <a:solidFill>
                  <a:srgbClr val="5A5A5A"/>
                </a:solidFill>
                <a:effectLst/>
                <a:uLnTx/>
                <a:uFillTx/>
                <a:latin typeface="Century Gothic" panose="020B0502020202020204"/>
                <a:ea typeface="+mn-ea"/>
                <a:cs typeface="+mn-cs"/>
              </a:rPr>
              <a:t>Sources: Hague et al., 2023; UWTSD, 2026</a:t>
            </a:r>
          </a:p>
        </p:txBody>
      </p:sp>
      <p:sp>
        <p:nvSpPr>
          <p:cNvPr id="27" name="TextBox 26"/>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5</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wrap="square">
            <a:normAutofit/>
          </a:bodyPr>
          <a:lstStyle/>
          <a:p>
            <a:pPr algn="ctr">
              <a:defRPr sz="1900" b="1">
                <a:solidFill>
                  <a:srgbClr val="0084B9"/>
                </a:solidFill>
              </a:defRPr>
            </a:pPr>
            <a:r>
              <a:t>PESTLE analysis: Basil’s Bakery</a:t>
            </a:r>
            <a:endParaRPr lang="en-GB" b="1" dirty="0"/>
          </a:p>
        </p:txBody>
      </p:sp>
      <p:sp>
        <p:nvSpPr>
          <p:cNvPr id="3" name="TextBox 2"/>
          <p:cNvSpPr txBox="1"/>
          <p:nvPr/>
        </p:nvSpPr>
        <p:spPr>
          <a:xfrm>
            <a:off x="2041705" y="1380744"/>
            <a:ext cx="9875520" cy="256032"/>
          </a:xfrm>
          <a:prstGeom prst="rect">
            <a:avLst/>
          </a:prstGeom>
          <a:noFill/>
        </p:spPr>
        <p:txBody>
          <a:bodyPr wrap="square">
            <a:normAutofit fontScale="92500"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sz="1250" b="1">
                <a:solidFill>
                  <a:srgbClr val="5A5A5A"/>
                </a:solidFill>
              </a:defRPr>
            </a:pPr>
            <a:r>
              <a:rPr kumimoji="0" sz="1250" b="1" i="0" u="none" strike="noStrike" kern="1200" cap="none" spc="0" normalizeH="0" baseline="0" noProof="0">
                <a:ln>
                  <a:noFill/>
                </a:ln>
                <a:solidFill>
                  <a:srgbClr val="5A5A5A"/>
                </a:solidFill>
                <a:effectLst/>
                <a:uLnTx/>
                <a:uFillTx/>
                <a:latin typeface="Century Gothic" panose="020B0502020202020204"/>
                <a:ea typeface="+mn-ea"/>
                <a:cs typeface="+mn-cs"/>
              </a:rPr>
              <a:t>Political, economic and social factors show why demand and costs have changed.</a:t>
            </a:r>
          </a:p>
        </p:txBody>
      </p:sp>
      <p:sp>
        <p:nvSpPr>
          <p:cNvPr id="4" name="Rectangle 3"/>
          <p:cNvSpPr/>
          <p:nvPr/>
        </p:nvSpPr>
        <p:spPr>
          <a:xfrm>
            <a:off x="1828800" y="1847088"/>
            <a:ext cx="169164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p:cNvSpPr txBox="1"/>
          <p:nvPr/>
        </p:nvSpPr>
        <p:spPr>
          <a:xfrm>
            <a:off x="1892807" y="1901952"/>
            <a:ext cx="156362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Factor</a:t>
            </a:r>
          </a:p>
        </p:txBody>
      </p:sp>
      <p:sp>
        <p:nvSpPr>
          <p:cNvPr id="6" name="Rectangle 5"/>
          <p:cNvSpPr/>
          <p:nvPr/>
        </p:nvSpPr>
        <p:spPr>
          <a:xfrm>
            <a:off x="3520440" y="1847088"/>
            <a:ext cx="443484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p:cNvSpPr txBox="1"/>
          <p:nvPr/>
        </p:nvSpPr>
        <p:spPr>
          <a:xfrm>
            <a:off x="3584448" y="1901952"/>
            <a:ext cx="430682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Evidence for Basil</a:t>
            </a:r>
          </a:p>
        </p:txBody>
      </p:sp>
      <p:sp>
        <p:nvSpPr>
          <p:cNvPr id="8" name="Rectangle 7"/>
          <p:cNvSpPr/>
          <p:nvPr/>
        </p:nvSpPr>
        <p:spPr>
          <a:xfrm>
            <a:off x="7955279" y="1847088"/>
            <a:ext cx="361188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extBox 8"/>
          <p:cNvSpPr txBox="1"/>
          <p:nvPr/>
        </p:nvSpPr>
        <p:spPr>
          <a:xfrm>
            <a:off x="8019288" y="1901952"/>
            <a:ext cx="348386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Likely impact</a:t>
            </a:r>
          </a:p>
        </p:txBody>
      </p:sp>
      <p:sp>
        <p:nvSpPr>
          <p:cNvPr id="10" name="Rectangle 9"/>
          <p:cNvSpPr/>
          <p:nvPr/>
        </p:nvSpPr>
        <p:spPr>
          <a:xfrm>
            <a:off x="1828800" y="2350008"/>
            <a:ext cx="16916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TextBox 10"/>
          <p:cNvSpPr txBox="1"/>
          <p:nvPr/>
        </p:nvSpPr>
        <p:spPr>
          <a:xfrm>
            <a:off x="1892807" y="2404872"/>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Political</a:t>
            </a:r>
          </a:p>
        </p:txBody>
      </p:sp>
      <p:sp>
        <p:nvSpPr>
          <p:cNvPr id="12" name="Rectangle 11"/>
          <p:cNvSpPr/>
          <p:nvPr/>
        </p:nvSpPr>
        <p:spPr>
          <a:xfrm>
            <a:off x="3520440" y="2350008"/>
            <a:ext cx="44348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TextBox 12"/>
          <p:cNvSpPr txBox="1"/>
          <p:nvPr/>
        </p:nvSpPr>
        <p:spPr>
          <a:xfrm>
            <a:off x="3584448" y="2404872"/>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Business rates and retail support affect fixed costs.</a:t>
            </a:r>
          </a:p>
        </p:txBody>
      </p:sp>
      <p:sp>
        <p:nvSpPr>
          <p:cNvPr id="14" name="Rectangle 13"/>
          <p:cNvSpPr/>
          <p:nvPr/>
        </p:nvSpPr>
        <p:spPr>
          <a:xfrm>
            <a:off x="7955279" y="2350008"/>
            <a:ext cx="361188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TextBox 14"/>
          <p:cNvSpPr txBox="1"/>
          <p:nvPr/>
        </p:nvSpPr>
        <p:spPr>
          <a:xfrm>
            <a:off x="8019288" y="2404872"/>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Relief may help, but rates remain a pressure.</a:t>
            </a:r>
          </a:p>
        </p:txBody>
      </p:sp>
      <p:sp>
        <p:nvSpPr>
          <p:cNvPr id="16" name="Rectangle 15"/>
          <p:cNvSpPr/>
          <p:nvPr/>
        </p:nvSpPr>
        <p:spPr>
          <a:xfrm>
            <a:off x="1828800" y="3118104"/>
            <a:ext cx="169164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p:cNvSpPr txBox="1"/>
          <p:nvPr/>
        </p:nvSpPr>
        <p:spPr>
          <a:xfrm>
            <a:off x="1892807" y="3172968"/>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Economic</a:t>
            </a:r>
          </a:p>
        </p:txBody>
      </p:sp>
      <p:sp>
        <p:nvSpPr>
          <p:cNvPr id="18" name="Rectangle 17"/>
          <p:cNvSpPr/>
          <p:nvPr/>
        </p:nvSpPr>
        <p:spPr>
          <a:xfrm>
            <a:off x="3520440" y="3118104"/>
            <a:ext cx="443484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TextBox 18"/>
          <p:cNvSpPr txBox="1"/>
          <p:nvPr/>
        </p:nvSpPr>
        <p:spPr>
          <a:xfrm>
            <a:off x="3584448" y="3172968"/>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Utility bills, rent, insurance and stock costs are higher.</a:t>
            </a:r>
          </a:p>
        </p:txBody>
      </p:sp>
      <p:sp>
        <p:nvSpPr>
          <p:cNvPr id="20" name="Rectangle 19"/>
          <p:cNvSpPr/>
          <p:nvPr/>
        </p:nvSpPr>
        <p:spPr>
          <a:xfrm>
            <a:off x="7955279" y="3118104"/>
            <a:ext cx="361188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TextBox 20"/>
          <p:cNvSpPr txBox="1"/>
          <p:nvPr/>
        </p:nvSpPr>
        <p:spPr>
          <a:xfrm>
            <a:off x="8019288" y="3172968"/>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Profit margins fall even when sales stay stable.</a:t>
            </a:r>
          </a:p>
        </p:txBody>
      </p:sp>
      <p:sp>
        <p:nvSpPr>
          <p:cNvPr id="22" name="Rectangle 21"/>
          <p:cNvSpPr/>
          <p:nvPr/>
        </p:nvSpPr>
        <p:spPr>
          <a:xfrm>
            <a:off x="1828800" y="3886200"/>
            <a:ext cx="16916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TextBox 22"/>
          <p:cNvSpPr txBox="1"/>
          <p:nvPr/>
        </p:nvSpPr>
        <p:spPr>
          <a:xfrm>
            <a:off x="1892807" y="3941063"/>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Social</a:t>
            </a:r>
          </a:p>
        </p:txBody>
      </p:sp>
      <p:sp>
        <p:nvSpPr>
          <p:cNvPr id="24" name="Rectangle 23"/>
          <p:cNvSpPr/>
          <p:nvPr/>
        </p:nvSpPr>
        <p:spPr>
          <a:xfrm>
            <a:off x="3520440" y="3886200"/>
            <a:ext cx="44348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TextBox 24"/>
          <p:cNvSpPr txBox="1"/>
          <p:nvPr/>
        </p:nvSpPr>
        <p:spPr>
          <a:xfrm>
            <a:off x="3584448" y="3941063"/>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Hybrid working means some office workers visit less often.</a:t>
            </a:r>
          </a:p>
        </p:txBody>
      </p:sp>
      <p:sp>
        <p:nvSpPr>
          <p:cNvPr id="26" name="Rectangle 25"/>
          <p:cNvSpPr/>
          <p:nvPr/>
        </p:nvSpPr>
        <p:spPr>
          <a:xfrm>
            <a:off x="7955279" y="3886200"/>
            <a:ext cx="361188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TextBox 26"/>
          <p:cNvSpPr txBox="1"/>
          <p:nvPr/>
        </p:nvSpPr>
        <p:spPr>
          <a:xfrm>
            <a:off x="8019288" y="3941063"/>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91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Lunch demand is lower and less predictable.</a:t>
            </a:r>
          </a:p>
        </p:txBody>
      </p:sp>
      <p:sp>
        <p:nvSpPr>
          <p:cNvPr id="28" name="TextBox 27"/>
          <p:cNvSpPr txBox="1"/>
          <p:nvPr/>
        </p:nvSpPr>
        <p:spPr>
          <a:xfrm>
            <a:off x="1874519" y="5029200"/>
            <a:ext cx="9646920" cy="50292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300" b="1">
                <a:solidFill>
                  <a:srgbClr val="14445F"/>
                </a:solidFill>
              </a:defRPr>
            </a:pPr>
            <a:r>
              <a:rPr kumimoji="0" sz="1300" b="1" i="0" u="none" strike="noStrike" kern="1200" cap="none" spc="0" normalizeH="0" baseline="0" noProof="0">
                <a:ln>
                  <a:noFill/>
                </a:ln>
                <a:solidFill>
                  <a:srgbClr val="14445F"/>
                </a:solidFill>
                <a:effectLst/>
                <a:uLnTx/>
                <a:uFillTx/>
                <a:latin typeface="Century Gothic" panose="020B0502020202020204"/>
                <a:ea typeface="+mn-ea"/>
                <a:cs typeface="+mn-cs"/>
              </a:rPr>
              <a:t>Main message: Basil cannot depend only on passing trade because the retail park and work routines have changed.</a:t>
            </a:r>
          </a:p>
        </p:txBody>
      </p:sp>
      <p:sp>
        <p:nvSpPr>
          <p:cNvPr id="29" name="TextBox 28"/>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a:ln>
                  <a:noFill/>
                </a:ln>
                <a:solidFill>
                  <a:srgbClr val="5A5A5A"/>
                </a:solidFill>
                <a:effectLst/>
                <a:uLnTx/>
                <a:uFillTx/>
                <a:latin typeface="Century Gothic" panose="020B0502020202020204"/>
                <a:ea typeface="+mn-ea"/>
                <a:cs typeface="+mn-cs"/>
              </a:rPr>
              <a:t>Sources: GOV.UK, 2026; ONS, 2025; BRC, 2026; UWTSD, 2026</a:t>
            </a:r>
          </a:p>
        </p:txBody>
      </p:sp>
      <p:sp>
        <p:nvSpPr>
          <p:cNvPr id="30" name="TextBox 29"/>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6</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wrap="square"/>
          <a:lstStyle/>
          <a:p>
            <a:pPr algn="ctr">
              <a:defRPr sz="1900" b="1">
                <a:solidFill>
                  <a:srgbClr val="0084B9"/>
                </a:solidFill>
              </a:defRPr>
            </a:pPr>
            <a:r>
              <a:t>PESTLE analysis: Basil’s Bakery</a:t>
            </a:r>
            <a:endParaRPr lang="en-GB" dirty="0"/>
          </a:p>
        </p:txBody>
      </p:sp>
      <p:sp>
        <p:nvSpPr>
          <p:cNvPr id="3" name="TextBox 2"/>
          <p:cNvSpPr txBox="1"/>
          <p:nvPr/>
        </p:nvSpPr>
        <p:spPr>
          <a:xfrm>
            <a:off x="1645920" y="1389888"/>
            <a:ext cx="9875520" cy="256032"/>
          </a:xfrm>
          <a:prstGeom prst="rect">
            <a:avLst/>
          </a:prstGeom>
          <a:noFill/>
        </p:spPr>
        <p:txBody>
          <a:bodyPr wrap="square">
            <a:normAutofit fontScale="92500"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sz="1250" b="1">
                <a:solidFill>
                  <a:srgbClr val="5A5A5A"/>
                </a:solidFill>
              </a:defRPr>
            </a:pPr>
            <a:r>
              <a:rPr kumimoji="0" sz="1250" b="1" i="0" u="none" strike="noStrike" kern="1200" cap="none" spc="0" normalizeH="0" baseline="0" noProof="0">
                <a:ln>
                  <a:noFill/>
                </a:ln>
                <a:solidFill>
                  <a:srgbClr val="5A5A5A"/>
                </a:solidFill>
                <a:effectLst/>
                <a:uLnTx/>
                <a:uFillTx/>
                <a:latin typeface="Century Gothic" panose="020B0502020202020204"/>
                <a:ea typeface="+mn-ea"/>
                <a:cs typeface="+mn-cs"/>
              </a:rPr>
              <a:t>Technological, legal and environmental factors can become risks or solutions.</a:t>
            </a:r>
          </a:p>
        </p:txBody>
      </p:sp>
      <p:sp>
        <p:nvSpPr>
          <p:cNvPr id="4" name="Rectangle 3"/>
          <p:cNvSpPr/>
          <p:nvPr/>
        </p:nvSpPr>
        <p:spPr>
          <a:xfrm>
            <a:off x="1828800" y="1847088"/>
            <a:ext cx="169164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 name="TextBox 4"/>
          <p:cNvSpPr txBox="1"/>
          <p:nvPr/>
        </p:nvSpPr>
        <p:spPr>
          <a:xfrm>
            <a:off x="1892807" y="1901952"/>
            <a:ext cx="156362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Factor</a:t>
            </a:r>
          </a:p>
        </p:txBody>
      </p:sp>
      <p:sp>
        <p:nvSpPr>
          <p:cNvPr id="6" name="Rectangle 5"/>
          <p:cNvSpPr/>
          <p:nvPr/>
        </p:nvSpPr>
        <p:spPr>
          <a:xfrm>
            <a:off x="3520440" y="1847088"/>
            <a:ext cx="443484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p:cNvSpPr txBox="1"/>
          <p:nvPr/>
        </p:nvSpPr>
        <p:spPr>
          <a:xfrm>
            <a:off x="3584448" y="1901952"/>
            <a:ext cx="430682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Evidence for Basil</a:t>
            </a:r>
          </a:p>
        </p:txBody>
      </p:sp>
      <p:sp>
        <p:nvSpPr>
          <p:cNvPr id="8" name="Rectangle 7"/>
          <p:cNvSpPr/>
          <p:nvPr/>
        </p:nvSpPr>
        <p:spPr>
          <a:xfrm>
            <a:off x="7955279" y="1847088"/>
            <a:ext cx="3611880" cy="502920"/>
          </a:xfrm>
          <a:prstGeom prst="rect">
            <a:avLst/>
          </a:prstGeom>
          <a:solidFill>
            <a:srgbClr val="0084B9"/>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extBox 8"/>
          <p:cNvSpPr txBox="1"/>
          <p:nvPr/>
        </p:nvSpPr>
        <p:spPr>
          <a:xfrm>
            <a:off x="8019288" y="1901952"/>
            <a:ext cx="3483864" cy="411480"/>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FFFFFF"/>
                </a:solidFill>
              </a:defRPr>
            </a:pPr>
            <a:r>
              <a:rPr kumimoji="0" sz="1050" b="1" i="0" u="none" strike="noStrike" kern="1200" cap="none" spc="0" normalizeH="0" baseline="0" noProof="0">
                <a:ln>
                  <a:noFill/>
                </a:ln>
                <a:solidFill>
                  <a:srgbClr val="FFFFFF"/>
                </a:solidFill>
                <a:effectLst/>
                <a:uLnTx/>
                <a:uFillTx/>
                <a:latin typeface="Century Gothic" panose="020B0502020202020204"/>
                <a:ea typeface="+mn-ea"/>
                <a:cs typeface="+mn-cs"/>
              </a:rPr>
              <a:t>Likely impact</a:t>
            </a:r>
          </a:p>
        </p:txBody>
      </p:sp>
      <p:sp>
        <p:nvSpPr>
          <p:cNvPr id="10" name="Rectangle 9"/>
          <p:cNvSpPr/>
          <p:nvPr/>
        </p:nvSpPr>
        <p:spPr>
          <a:xfrm>
            <a:off x="1828800" y="2350008"/>
            <a:ext cx="16916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TextBox 10"/>
          <p:cNvSpPr txBox="1"/>
          <p:nvPr/>
        </p:nvSpPr>
        <p:spPr>
          <a:xfrm>
            <a:off x="1892807" y="2404872"/>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Technological</a:t>
            </a:r>
          </a:p>
        </p:txBody>
      </p:sp>
      <p:sp>
        <p:nvSpPr>
          <p:cNvPr id="12" name="Rectangle 11"/>
          <p:cNvSpPr/>
          <p:nvPr/>
        </p:nvSpPr>
        <p:spPr>
          <a:xfrm>
            <a:off x="3520440" y="2350008"/>
            <a:ext cx="44348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TextBox 12"/>
          <p:cNvSpPr txBox="1"/>
          <p:nvPr/>
        </p:nvSpPr>
        <p:spPr>
          <a:xfrm>
            <a:off x="3584448" y="2404872"/>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Customers ask for delivery and pre-ordering.</a:t>
            </a:r>
          </a:p>
        </p:txBody>
      </p:sp>
      <p:sp>
        <p:nvSpPr>
          <p:cNvPr id="14" name="Rectangle 13"/>
          <p:cNvSpPr/>
          <p:nvPr/>
        </p:nvSpPr>
        <p:spPr>
          <a:xfrm>
            <a:off x="7955279" y="2350008"/>
            <a:ext cx="361188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5" name="TextBox 14"/>
          <p:cNvSpPr txBox="1"/>
          <p:nvPr/>
        </p:nvSpPr>
        <p:spPr>
          <a:xfrm>
            <a:off x="8019288" y="2404872"/>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A simple digital order system can reduce queues.</a:t>
            </a:r>
          </a:p>
        </p:txBody>
      </p:sp>
      <p:sp>
        <p:nvSpPr>
          <p:cNvPr id="16" name="Rectangle 15"/>
          <p:cNvSpPr/>
          <p:nvPr/>
        </p:nvSpPr>
        <p:spPr>
          <a:xfrm>
            <a:off x="1828800" y="3118104"/>
            <a:ext cx="169164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7" name="TextBox 16"/>
          <p:cNvSpPr txBox="1"/>
          <p:nvPr/>
        </p:nvSpPr>
        <p:spPr>
          <a:xfrm>
            <a:off x="1892807" y="3172968"/>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Legal</a:t>
            </a:r>
          </a:p>
        </p:txBody>
      </p:sp>
      <p:sp>
        <p:nvSpPr>
          <p:cNvPr id="18" name="Rectangle 17"/>
          <p:cNvSpPr/>
          <p:nvPr/>
        </p:nvSpPr>
        <p:spPr>
          <a:xfrm>
            <a:off x="3520440" y="3118104"/>
            <a:ext cx="443484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TextBox 18"/>
          <p:cNvSpPr txBox="1"/>
          <p:nvPr/>
        </p:nvSpPr>
        <p:spPr>
          <a:xfrm>
            <a:off x="3584448" y="3172968"/>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Food safety and allergen information must be managed.</a:t>
            </a:r>
          </a:p>
        </p:txBody>
      </p:sp>
      <p:sp>
        <p:nvSpPr>
          <p:cNvPr id="20" name="Rectangle 19"/>
          <p:cNvSpPr/>
          <p:nvPr/>
        </p:nvSpPr>
        <p:spPr>
          <a:xfrm>
            <a:off x="7955279" y="3118104"/>
            <a:ext cx="3611880" cy="768096"/>
          </a:xfrm>
          <a:prstGeom prst="rect">
            <a:avLst/>
          </a:prstGeom>
          <a:solidFill>
            <a:srgbClr val="E8F6FA"/>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TextBox 20"/>
          <p:cNvSpPr txBox="1"/>
          <p:nvPr/>
        </p:nvSpPr>
        <p:spPr>
          <a:xfrm>
            <a:off x="8019288" y="3172968"/>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Any delivery or pre-order model must stay compliant.</a:t>
            </a:r>
          </a:p>
        </p:txBody>
      </p:sp>
      <p:sp>
        <p:nvSpPr>
          <p:cNvPr id="22" name="Rectangle 21"/>
          <p:cNvSpPr/>
          <p:nvPr/>
        </p:nvSpPr>
        <p:spPr>
          <a:xfrm>
            <a:off x="1828800" y="3886200"/>
            <a:ext cx="16916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TextBox 22"/>
          <p:cNvSpPr txBox="1"/>
          <p:nvPr/>
        </p:nvSpPr>
        <p:spPr>
          <a:xfrm>
            <a:off x="1892807" y="3941063"/>
            <a:ext cx="15636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1">
                <a:solidFill>
                  <a:srgbClr val="2D2D2D"/>
                </a:solidFill>
              </a:defRPr>
            </a:pPr>
            <a:r>
              <a:rPr kumimoji="0" sz="1050" b="1" i="0" u="none" strike="noStrike" kern="1200" cap="none" spc="0" normalizeH="0" baseline="0" noProof="0">
                <a:ln>
                  <a:noFill/>
                </a:ln>
                <a:solidFill>
                  <a:srgbClr val="2D2D2D"/>
                </a:solidFill>
                <a:effectLst/>
                <a:uLnTx/>
                <a:uFillTx/>
                <a:latin typeface="Century Gothic" panose="020B0502020202020204"/>
                <a:ea typeface="+mn-ea"/>
                <a:cs typeface="+mn-cs"/>
              </a:rPr>
              <a:t>Environmental</a:t>
            </a:r>
          </a:p>
        </p:txBody>
      </p:sp>
      <p:sp>
        <p:nvSpPr>
          <p:cNvPr id="24" name="Rectangle 23"/>
          <p:cNvSpPr/>
          <p:nvPr/>
        </p:nvSpPr>
        <p:spPr>
          <a:xfrm>
            <a:off x="3520440" y="3886200"/>
            <a:ext cx="443484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TextBox 24"/>
          <p:cNvSpPr txBox="1"/>
          <p:nvPr/>
        </p:nvSpPr>
        <p:spPr>
          <a:xfrm>
            <a:off x="3584448" y="3941063"/>
            <a:ext cx="430682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Organic ingredients are more exposed to weather and crop risks.</a:t>
            </a:r>
          </a:p>
        </p:txBody>
      </p:sp>
      <p:sp>
        <p:nvSpPr>
          <p:cNvPr id="26" name="Rectangle 25"/>
          <p:cNvSpPr/>
          <p:nvPr/>
        </p:nvSpPr>
        <p:spPr>
          <a:xfrm>
            <a:off x="7955279" y="3886200"/>
            <a:ext cx="3611880" cy="768096"/>
          </a:xfrm>
          <a:prstGeom prst="rect">
            <a:avLst/>
          </a:prstGeom>
          <a:solidFill>
            <a:srgbClr val="FFFFFF"/>
          </a:solidFill>
          <a:ln w="1016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TextBox 26"/>
          <p:cNvSpPr txBox="1"/>
          <p:nvPr/>
        </p:nvSpPr>
        <p:spPr>
          <a:xfrm>
            <a:off x="8019288" y="3941063"/>
            <a:ext cx="3483864" cy="676656"/>
          </a:xfrm>
          <a:prstGeom prst="rect">
            <a:avLst/>
          </a:prstGeom>
          <a:noFill/>
        </p:spPr>
        <p:txBody>
          <a:bodyPr wrap="square"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890" b="0">
                <a:solidFill>
                  <a:srgbClr val="2D2D2D"/>
                </a:solidFill>
              </a:defRPr>
            </a:pPr>
            <a:r>
              <a:rPr kumimoji="0" sz="1050" b="0" i="0" u="none" strike="noStrike" kern="1200" cap="none" spc="0" normalizeH="0" baseline="0" noProof="0">
                <a:ln>
                  <a:noFill/>
                </a:ln>
                <a:solidFill>
                  <a:srgbClr val="2D2D2D"/>
                </a:solidFill>
                <a:effectLst/>
                <a:uLnTx/>
                <a:uFillTx/>
                <a:latin typeface="Century Gothic" panose="020B0502020202020204"/>
                <a:ea typeface="+mn-ea"/>
                <a:cs typeface="+mn-cs"/>
              </a:rPr>
              <a:t>Stock prices may be volatile and harder to budget.</a:t>
            </a:r>
          </a:p>
        </p:txBody>
      </p:sp>
      <p:sp>
        <p:nvSpPr>
          <p:cNvPr id="28" name="Rounded Rectangle 27"/>
          <p:cNvSpPr/>
          <p:nvPr/>
        </p:nvSpPr>
        <p:spPr>
          <a:xfrm>
            <a:off x="1874519" y="4983480"/>
            <a:ext cx="4480560" cy="676656"/>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32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 name="TextBox 28"/>
          <p:cNvSpPr txBox="1"/>
          <p:nvPr/>
        </p:nvSpPr>
        <p:spPr>
          <a:xfrm>
            <a:off x="1993391" y="5056632"/>
            <a:ext cx="4242816" cy="237744"/>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050" b="1">
                <a:solidFill>
                  <a:srgbClr val="0084B9"/>
                </a:solidFill>
              </a:defRPr>
            </a:pPr>
            <a:r>
              <a:rPr kumimoji="0" sz="1600" b="1" i="0" u="none" strike="noStrike" kern="1200" cap="none" spc="0" normalizeH="0" baseline="0" noProof="0">
                <a:ln>
                  <a:noFill/>
                </a:ln>
                <a:solidFill>
                  <a:srgbClr val="0084B9"/>
                </a:solidFill>
                <a:effectLst/>
                <a:uLnTx/>
                <a:uFillTx/>
                <a:latin typeface="Century Gothic" panose="020B0502020202020204"/>
                <a:ea typeface="+mn-ea"/>
                <a:cs typeface="+mn-cs"/>
              </a:rPr>
              <a:t>Benefit</a:t>
            </a:r>
          </a:p>
        </p:txBody>
      </p:sp>
      <p:sp>
        <p:nvSpPr>
          <p:cNvPr id="30" name="TextBox 29"/>
          <p:cNvSpPr txBox="1"/>
          <p:nvPr/>
        </p:nvSpPr>
        <p:spPr>
          <a:xfrm>
            <a:off x="2039112" y="5376672"/>
            <a:ext cx="4151376" cy="201167"/>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69" b="0">
                <a:solidFill>
                  <a:srgbClr val="2D2D2D"/>
                </a:solidFill>
              </a:defRPr>
            </a:pPr>
            <a:r>
              <a:rPr kumimoji="0" sz="1100" b="0" i="0" u="none" strike="noStrike" kern="1200" cap="none" spc="0" normalizeH="0" baseline="0" noProof="0">
                <a:ln>
                  <a:noFill/>
                </a:ln>
                <a:solidFill>
                  <a:srgbClr val="2D2D2D"/>
                </a:solidFill>
                <a:effectLst/>
                <a:uLnTx/>
                <a:uFillTx/>
                <a:latin typeface="Century Gothic" panose="020B0502020202020204"/>
                <a:ea typeface="+mn-ea"/>
                <a:cs typeface="+mn-cs"/>
              </a:rPr>
              <a:t>PESTLE shows external pressures that Basil cannot fully control.</a:t>
            </a:r>
          </a:p>
        </p:txBody>
      </p:sp>
      <p:sp>
        <p:nvSpPr>
          <p:cNvPr id="31" name="Rounded Rectangle 30"/>
          <p:cNvSpPr/>
          <p:nvPr/>
        </p:nvSpPr>
        <p:spPr>
          <a:xfrm>
            <a:off x="6675120" y="4983480"/>
            <a:ext cx="4480560" cy="676656"/>
          </a:xfrm>
          <a:prstGeom prst="roundRect">
            <a:avLst/>
          </a:prstGeom>
          <a:solidFill>
            <a:srgbClr val="F7FCFE"/>
          </a:solidFill>
          <a:ln w="12700">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32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TextBox 31"/>
          <p:cNvSpPr txBox="1"/>
          <p:nvPr/>
        </p:nvSpPr>
        <p:spPr>
          <a:xfrm>
            <a:off x="6793992" y="5056632"/>
            <a:ext cx="4242816" cy="237744"/>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050" b="1">
                <a:solidFill>
                  <a:srgbClr val="B34641"/>
                </a:solidFill>
              </a:defRPr>
            </a:pPr>
            <a:r>
              <a:rPr kumimoji="0" sz="1600" b="1" i="0" u="none" strike="noStrike" kern="1200" cap="none" spc="0" normalizeH="0" baseline="0" noProof="0">
                <a:ln>
                  <a:noFill/>
                </a:ln>
                <a:solidFill>
                  <a:srgbClr val="B34641"/>
                </a:solidFill>
                <a:effectLst/>
                <a:uLnTx/>
                <a:uFillTx/>
                <a:latin typeface="Century Gothic" panose="020B0502020202020204"/>
                <a:ea typeface="+mn-ea"/>
                <a:cs typeface="+mn-cs"/>
              </a:rPr>
              <a:t>Limitation</a:t>
            </a:r>
          </a:p>
        </p:txBody>
      </p:sp>
      <p:sp>
        <p:nvSpPr>
          <p:cNvPr id="33" name="TextBox 32"/>
          <p:cNvSpPr txBox="1"/>
          <p:nvPr/>
        </p:nvSpPr>
        <p:spPr>
          <a:xfrm>
            <a:off x="6839712" y="5376672"/>
            <a:ext cx="4151376" cy="201167"/>
          </a:xfrm>
          <a:prstGeom prst="rect">
            <a:avLst/>
          </a:prstGeom>
          <a:noFill/>
        </p:spPr>
        <p:txBody>
          <a:bodyPr wrap="square">
            <a:normAutofit fontScale="92500" lnSpcReduction="20000"/>
          </a:bodyPr>
          <a:lstStyle/>
          <a:p>
            <a:pPr marL="0" marR="0" lvl="0" indent="0" algn="ctr" defTabSz="457200" rtl="0" eaLnBrk="1" fontAlgn="auto" latinLnBrk="0" hangingPunct="1">
              <a:lnSpc>
                <a:spcPct val="100000"/>
              </a:lnSpc>
              <a:spcBef>
                <a:spcPts val="0"/>
              </a:spcBef>
              <a:spcAft>
                <a:spcPts val="0"/>
              </a:spcAft>
              <a:buClrTx/>
              <a:buSzTx/>
              <a:buFontTx/>
              <a:buNone/>
              <a:tabLst/>
              <a:defRPr sz="869"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It does not rank causes, so Fishbone analysis is needed next.</a:t>
            </a:r>
          </a:p>
        </p:txBody>
      </p:sp>
      <p:sp>
        <p:nvSpPr>
          <p:cNvPr id="34" name="TextBox 33"/>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Chaffey and Ellis-Chadwick, 2022; Food Standards Agency, 2020; Defra, 2025;</a:t>
            </a:r>
          </a:p>
        </p:txBody>
      </p:sp>
      <p:sp>
        <p:nvSpPr>
          <p:cNvPr id="35" name="TextBox 34"/>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7</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wrap="square"/>
          <a:lstStyle/>
          <a:p>
            <a:pPr algn="ctr">
              <a:defRPr sz="1800" b="1">
                <a:solidFill>
                  <a:srgbClr val="0084B9"/>
                </a:solidFill>
              </a:defRPr>
            </a:pPr>
            <a:r>
              <a:t>Cause and effect analysis (Fishbone diagram)</a:t>
            </a:r>
            <a:endParaRPr lang="en-US" sz="3200" dirty="0">
              <a:solidFill>
                <a:srgbClr val="000000"/>
              </a:solidFill>
            </a:endParaRPr>
          </a:p>
        </p:txBody>
      </p:sp>
      <p:sp>
        <p:nvSpPr>
          <p:cNvPr id="3" name="TextBox 2"/>
          <p:cNvSpPr txBox="1"/>
          <p:nvPr/>
        </p:nvSpPr>
        <p:spPr>
          <a:xfrm>
            <a:off x="1645920" y="1371600"/>
            <a:ext cx="9875520" cy="256032"/>
          </a:xfrm>
          <a:prstGeom prst="rect">
            <a:avLst/>
          </a:prstGeom>
          <a:noFill/>
        </p:spPr>
        <p:txBody>
          <a:bodyPr wrap="square">
            <a:normAutofit lnSpcReduction="10000"/>
          </a:bodyPr>
          <a:lstStyle/>
          <a:p>
            <a:pPr marL="0" marR="0" lvl="0" indent="0" algn="l" defTabSz="457200" rtl="0" eaLnBrk="1" fontAlgn="auto" latinLnBrk="0" hangingPunct="1">
              <a:lnSpc>
                <a:spcPct val="100000"/>
              </a:lnSpc>
              <a:spcBef>
                <a:spcPts val="0"/>
              </a:spcBef>
              <a:spcAft>
                <a:spcPts val="0"/>
              </a:spcAft>
              <a:buClrTx/>
              <a:buSzTx/>
              <a:buFontTx/>
              <a:buNone/>
              <a:tabLst/>
              <a:defRPr sz="1200" b="1">
                <a:solidFill>
                  <a:srgbClr val="5A5A5A"/>
                </a:solidFill>
              </a:defRPr>
            </a:pPr>
            <a:r>
              <a:rPr kumimoji="0" sz="1200" b="1" i="0" u="none" strike="noStrike" kern="1200" cap="none" spc="0" normalizeH="0" baseline="0" noProof="0">
                <a:ln>
                  <a:noFill/>
                </a:ln>
                <a:solidFill>
                  <a:srgbClr val="5A5A5A"/>
                </a:solidFill>
                <a:effectLst/>
                <a:uLnTx/>
                <a:uFillTx/>
                <a:latin typeface="Century Gothic" panose="020B0502020202020204"/>
                <a:ea typeface="+mn-ea"/>
                <a:cs typeface="+mn-cs"/>
              </a:rPr>
              <a:t>The effect is stagnant sales. The likely causes sit in connected groups.</a:t>
            </a:r>
          </a:p>
        </p:txBody>
      </p:sp>
      <p:cxnSp>
        <p:nvCxnSpPr>
          <p:cNvPr id="4" name="Connector 3"/>
          <p:cNvCxnSpPr/>
          <p:nvPr/>
        </p:nvCxnSpPr>
        <p:spPr>
          <a:xfrm>
            <a:off x="1965960" y="3429000"/>
            <a:ext cx="7680960" cy="0"/>
          </a:xfrm>
          <a:prstGeom prst="line">
            <a:avLst/>
          </a:prstGeom>
          <a:ln w="27940">
            <a:solidFill>
              <a:srgbClr val="14445F"/>
            </a:solidFill>
          </a:ln>
        </p:spPr>
        <p:style>
          <a:lnRef idx="2">
            <a:schemeClr val="accent1"/>
          </a:lnRef>
          <a:fillRef idx="0">
            <a:schemeClr val="accent1"/>
          </a:fillRef>
          <a:effectRef idx="1">
            <a:schemeClr val="accent1"/>
          </a:effectRef>
          <a:fontRef idx="minor">
            <a:schemeClr val="tx1"/>
          </a:fontRef>
        </p:style>
      </p:cxnSp>
      <p:sp>
        <p:nvSpPr>
          <p:cNvPr id="5" name="Rounded Rectangle 4"/>
          <p:cNvSpPr/>
          <p:nvPr/>
        </p:nvSpPr>
        <p:spPr>
          <a:xfrm>
            <a:off x="9646920" y="3063240"/>
            <a:ext cx="1691640" cy="731520"/>
          </a:xfrm>
          <a:prstGeom prst="roundRect">
            <a:avLst/>
          </a:prstGeom>
          <a:solidFill>
            <a:srgbClr val="B346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100" b="1">
                <a:solidFill>
                  <a:srgbClr val="FFFFFF"/>
                </a:solidFill>
              </a:defRPr>
            </a:pPr>
            <a:r>
              <a:rPr kumimoji="0" sz="1100" b="1" i="0" u="none" strike="noStrike" kern="1200" cap="none" spc="0" normalizeH="0" baseline="0" noProof="0">
                <a:ln>
                  <a:noFill/>
                </a:ln>
                <a:solidFill>
                  <a:srgbClr val="FFFFFF"/>
                </a:solidFill>
                <a:effectLst/>
                <a:uLnTx/>
                <a:uFillTx/>
                <a:latin typeface="Century Gothic" panose="020B0502020202020204"/>
                <a:ea typeface="+mn-ea"/>
                <a:cs typeface="+mn-cs"/>
              </a:rPr>
              <a:t>Effect:</a:t>
            </a:r>
            <a:br>
              <a:rPr kumimoji="0" sz="1100" b="1" i="0" u="none" strike="noStrike" kern="1200" cap="none" spc="0" normalizeH="0" baseline="0" noProof="0">
                <a:ln>
                  <a:noFill/>
                </a:ln>
                <a:solidFill>
                  <a:srgbClr val="FFFFFF"/>
                </a:solidFill>
                <a:effectLst/>
                <a:uLnTx/>
                <a:uFillTx/>
                <a:latin typeface="Century Gothic" panose="020B0502020202020204"/>
                <a:ea typeface="+mn-ea"/>
                <a:cs typeface="+mn-cs"/>
              </a:rPr>
            </a:br>
            <a:r>
              <a:rPr kumimoji="0" sz="1100" b="1" i="0" u="none" strike="noStrike" kern="1200" cap="none" spc="0" normalizeH="0" baseline="0" noProof="0">
                <a:ln>
                  <a:noFill/>
                </a:ln>
                <a:solidFill>
                  <a:srgbClr val="FFFFFF"/>
                </a:solidFill>
                <a:effectLst/>
                <a:uLnTx/>
                <a:uFillTx/>
                <a:latin typeface="Century Gothic" panose="020B0502020202020204"/>
                <a:ea typeface="+mn-ea"/>
                <a:cs typeface="+mn-cs"/>
              </a:rPr>
              <a:t>Sales stagnation</a:t>
            </a:r>
          </a:p>
        </p:txBody>
      </p:sp>
      <p:cxnSp>
        <p:nvCxnSpPr>
          <p:cNvPr id="6" name="Connector 5"/>
          <p:cNvCxnSpPr/>
          <p:nvPr/>
        </p:nvCxnSpPr>
        <p:spPr>
          <a:xfrm>
            <a:off x="2743200" y="1965960"/>
            <a:ext cx="502920" cy="146304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7" name="Connector 6"/>
          <p:cNvCxnSpPr/>
          <p:nvPr/>
        </p:nvCxnSpPr>
        <p:spPr>
          <a:xfrm>
            <a:off x="4663440" y="1965960"/>
            <a:ext cx="502919" cy="146304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a:off x="6583680" y="1965960"/>
            <a:ext cx="502920" cy="146304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flipV="1">
            <a:off x="2743200" y="3429000"/>
            <a:ext cx="502920" cy="141732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flipV="1">
            <a:off x="4663440" y="3429000"/>
            <a:ext cx="502919" cy="141732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cxnSp>
        <p:nvCxnSpPr>
          <p:cNvPr id="11" name="Connector 10"/>
          <p:cNvCxnSpPr/>
          <p:nvPr/>
        </p:nvCxnSpPr>
        <p:spPr>
          <a:xfrm flipV="1">
            <a:off x="6583680" y="3429000"/>
            <a:ext cx="502920" cy="1417320"/>
          </a:xfrm>
          <a:prstGeom prst="line">
            <a:avLst/>
          </a:prstGeom>
          <a:ln w="21590">
            <a:solidFill>
              <a:srgbClr val="E29236"/>
            </a:solidFill>
          </a:ln>
        </p:spPr>
        <p:style>
          <a:lnRef idx="2">
            <a:schemeClr val="accent1"/>
          </a:lnRef>
          <a:fillRef idx="0">
            <a:schemeClr val="accent1"/>
          </a:fillRef>
          <a:effectRef idx="1">
            <a:schemeClr val="accent1"/>
          </a:effectRef>
          <a:fontRef idx="minor">
            <a:schemeClr val="tx1"/>
          </a:fontRef>
        </p:style>
      </p:cxnSp>
      <p:sp>
        <p:nvSpPr>
          <p:cNvPr id="12" name="Rounded Rectangle 11"/>
          <p:cNvSpPr/>
          <p:nvPr/>
        </p:nvSpPr>
        <p:spPr>
          <a:xfrm>
            <a:off x="2331720" y="178308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TextBox 12"/>
          <p:cNvSpPr txBox="1"/>
          <p:nvPr/>
        </p:nvSpPr>
        <p:spPr>
          <a:xfrm>
            <a:off x="2386584" y="183794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Customers</a:t>
            </a:r>
          </a:p>
        </p:txBody>
      </p:sp>
      <p:sp>
        <p:nvSpPr>
          <p:cNvPr id="14" name="TextBox 13"/>
          <p:cNvSpPr txBox="1"/>
          <p:nvPr/>
        </p:nvSpPr>
        <p:spPr>
          <a:xfrm>
            <a:off x="2404872" y="2002536"/>
            <a:ext cx="1545336" cy="475488"/>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Fewer retail staff</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Hybrid workers</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Lost lunch visits</a:t>
            </a:r>
          </a:p>
        </p:txBody>
      </p:sp>
      <p:sp>
        <p:nvSpPr>
          <p:cNvPr id="15" name="Rounded Rectangle 14"/>
          <p:cNvSpPr/>
          <p:nvPr/>
        </p:nvSpPr>
        <p:spPr>
          <a:xfrm>
            <a:off x="4251960" y="178308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TextBox 15"/>
          <p:cNvSpPr txBox="1"/>
          <p:nvPr/>
        </p:nvSpPr>
        <p:spPr>
          <a:xfrm>
            <a:off x="4306824" y="183794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Place</a:t>
            </a:r>
          </a:p>
        </p:txBody>
      </p:sp>
      <p:sp>
        <p:nvSpPr>
          <p:cNvPr id="17" name="TextBox 16"/>
          <p:cNvSpPr txBox="1"/>
          <p:nvPr/>
        </p:nvSpPr>
        <p:spPr>
          <a:xfrm>
            <a:off x="4325112" y="2002536"/>
            <a:ext cx="1545336" cy="475488"/>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Quieter retail park</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Empty units</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Lower passing trade</a:t>
            </a:r>
          </a:p>
        </p:txBody>
      </p:sp>
      <p:sp>
        <p:nvSpPr>
          <p:cNvPr id="18" name="Rounded Rectangle 17"/>
          <p:cNvSpPr/>
          <p:nvPr/>
        </p:nvSpPr>
        <p:spPr>
          <a:xfrm>
            <a:off x="6172200" y="178308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TextBox 18"/>
          <p:cNvSpPr txBox="1"/>
          <p:nvPr/>
        </p:nvSpPr>
        <p:spPr>
          <a:xfrm>
            <a:off x="6227064" y="183794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Process</a:t>
            </a:r>
          </a:p>
        </p:txBody>
      </p:sp>
      <p:sp>
        <p:nvSpPr>
          <p:cNvPr id="20" name="TextBox 19"/>
          <p:cNvSpPr txBox="1"/>
          <p:nvPr/>
        </p:nvSpPr>
        <p:spPr>
          <a:xfrm>
            <a:off x="6245352" y="2002536"/>
            <a:ext cx="1545336" cy="475488"/>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No reliable pre-order</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Phone not answered</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Busy queues</a:t>
            </a:r>
          </a:p>
        </p:txBody>
      </p:sp>
      <p:sp>
        <p:nvSpPr>
          <p:cNvPr id="21" name="Rounded Rectangle 20"/>
          <p:cNvSpPr/>
          <p:nvPr/>
        </p:nvSpPr>
        <p:spPr>
          <a:xfrm>
            <a:off x="2331720" y="416052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TextBox 21"/>
          <p:cNvSpPr txBox="1"/>
          <p:nvPr/>
        </p:nvSpPr>
        <p:spPr>
          <a:xfrm>
            <a:off x="2386584" y="421538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Costs</a:t>
            </a:r>
          </a:p>
        </p:txBody>
      </p:sp>
      <p:sp>
        <p:nvSpPr>
          <p:cNvPr id="23" name="TextBox 22"/>
          <p:cNvSpPr txBox="1"/>
          <p:nvPr/>
        </p:nvSpPr>
        <p:spPr>
          <a:xfrm>
            <a:off x="2404872" y="4379976"/>
            <a:ext cx="1545336" cy="475488"/>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Higher utilities</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Rent and rates</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Organic stock volatility</a:t>
            </a:r>
          </a:p>
        </p:txBody>
      </p:sp>
      <p:sp>
        <p:nvSpPr>
          <p:cNvPr id="24" name="Rounded Rectangle 23"/>
          <p:cNvSpPr/>
          <p:nvPr/>
        </p:nvSpPr>
        <p:spPr>
          <a:xfrm>
            <a:off x="4251960" y="416052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5" name="TextBox 24"/>
          <p:cNvSpPr txBox="1"/>
          <p:nvPr/>
        </p:nvSpPr>
        <p:spPr>
          <a:xfrm>
            <a:off x="4306824" y="421538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Technology</a:t>
            </a:r>
          </a:p>
        </p:txBody>
      </p:sp>
      <p:sp>
        <p:nvSpPr>
          <p:cNvPr id="26" name="TextBox 25"/>
          <p:cNvSpPr txBox="1"/>
          <p:nvPr/>
        </p:nvSpPr>
        <p:spPr>
          <a:xfrm>
            <a:off x="4325112" y="4379976"/>
            <a:ext cx="1545336" cy="475488"/>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No delivery platform</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Limited digital ordering</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Lower convenience</a:t>
            </a:r>
          </a:p>
        </p:txBody>
      </p:sp>
      <p:sp>
        <p:nvSpPr>
          <p:cNvPr id="27" name="Rounded Rectangle 26"/>
          <p:cNvSpPr/>
          <p:nvPr/>
        </p:nvSpPr>
        <p:spPr>
          <a:xfrm>
            <a:off x="6172200" y="4160520"/>
            <a:ext cx="1691640" cy="749808"/>
          </a:xfrm>
          <a:prstGeom prst="roundRect">
            <a:avLst/>
          </a:prstGeom>
          <a:solidFill>
            <a:srgbClr val="F7FCFE"/>
          </a:solidFill>
          <a:ln>
            <a:solidFill>
              <a:srgbClr val="BBD6E0"/>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sz="24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TextBox 27"/>
          <p:cNvSpPr txBox="1"/>
          <p:nvPr/>
        </p:nvSpPr>
        <p:spPr>
          <a:xfrm>
            <a:off x="6227064" y="4215383"/>
            <a:ext cx="1581912" cy="164592"/>
          </a:xfrm>
          <a:prstGeom prst="rect">
            <a:avLst/>
          </a:prstGeom>
          <a:noFill/>
        </p:spPr>
        <p:txBody>
          <a:bodyPr wrap="square">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819" b="1">
                <a:solidFill>
                  <a:srgbClr val="14445F"/>
                </a:solidFill>
              </a:defRPr>
            </a:pPr>
            <a:r>
              <a:rPr kumimoji="0" sz="800" b="1" i="0" u="none" strike="noStrike" kern="1200" cap="none" spc="0" normalizeH="0" baseline="0" noProof="0">
                <a:ln>
                  <a:noFill/>
                </a:ln>
                <a:solidFill>
                  <a:srgbClr val="14445F"/>
                </a:solidFill>
                <a:effectLst/>
                <a:uLnTx/>
                <a:uFillTx/>
                <a:latin typeface="Century Gothic" panose="020B0502020202020204"/>
                <a:ea typeface="+mn-ea"/>
                <a:cs typeface="+mn-cs"/>
              </a:rPr>
              <a:t>External</a:t>
            </a:r>
          </a:p>
        </p:txBody>
      </p:sp>
      <p:sp>
        <p:nvSpPr>
          <p:cNvPr id="29" name="TextBox 28"/>
          <p:cNvSpPr txBox="1"/>
          <p:nvPr/>
        </p:nvSpPr>
        <p:spPr>
          <a:xfrm>
            <a:off x="6245352" y="4379976"/>
            <a:ext cx="1545336" cy="475488"/>
          </a:xfrm>
          <a:prstGeom prst="rect">
            <a:avLst/>
          </a:prstGeom>
          <a:noFill/>
        </p:spPr>
        <p:txBody>
          <a:bodyPr wrap="square">
            <a:normAutofit lnSpcReduction="10000"/>
          </a:bodyPr>
          <a:lstStyle/>
          <a:p>
            <a:pPr marL="0" marR="0" lvl="0" indent="0" algn="ctr" defTabSz="457200" rtl="0" eaLnBrk="1" fontAlgn="auto" latinLnBrk="0" hangingPunct="1">
              <a:lnSpc>
                <a:spcPct val="100000"/>
              </a:lnSpc>
              <a:spcBef>
                <a:spcPts val="0"/>
              </a:spcBef>
              <a:spcAft>
                <a:spcPts val="0"/>
              </a:spcAft>
              <a:buClrTx/>
              <a:buSzTx/>
              <a:buFontTx/>
              <a:buNone/>
              <a:tabLst/>
              <a:defRPr sz="670" b="0">
                <a:solidFill>
                  <a:srgbClr val="2D2D2D"/>
                </a:solidFill>
              </a:defRPr>
            </a:pP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Food inflation</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Climate risks</a:t>
            </a:r>
            <a:b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br>
            <a:r>
              <a:rPr kumimoji="0" sz="900" b="0" i="0" u="none" strike="noStrike" kern="1200" cap="none" spc="0" normalizeH="0" baseline="0" noProof="0">
                <a:ln>
                  <a:noFill/>
                </a:ln>
                <a:solidFill>
                  <a:srgbClr val="2D2D2D"/>
                </a:solidFill>
                <a:effectLst/>
                <a:uLnTx/>
                <a:uFillTx/>
                <a:latin typeface="Century Gothic" panose="020B0502020202020204"/>
                <a:ea typeface="+mn-ea"/>
                <a:cs typeface="+mn-cs"/>
              </a:rPr>
              <a:t>Consumer caution</a:t>
            </a:r>
          </a:p>
        </p:txBody>
      </p:sp>
      <p:sp>
        <p:nvSpPr>
          <p:cNvPr id="30" name="TextBox 29"/>
          <p:cNvSpPr txBox="1"/>
          <p:nvPr/>
        </p:nvSpPr>
        <p:spPr>
          <a:xfrm>
            <a:off x="1965960" y="5696712"/>
            <a:ext cx="7680960" cy="32004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0">
                <a:solidFill>
                  <a:srgbClr val="5A5A5A"/>
                </a:solidFill>
              </a:defRPr>
            </a:pPr>
            <a:r>
              <a:rPr kumimoji="0" sz="1120" b="0" i="0" u="none" strike="noStrike" kern="1200" cap="none" spc="0" normalizeH="0" baseline="0" noProof="0">
                <a:ln>
                  <a:noFill/>
                </a:ln>
                <a:solidFill>
                  <a:srgbClr val="5A5A5A"/>
                </a:solidFill>
                <a:effectLst/>
                <a:uLnTx/>
                <a:uFillTx/>
                <a:latin typeface="Century Gothic" panose="020B0502020202020204"/>
                <a:ea typeface="+mn-ea"/>
                <a:cs typeface="+mn-cs"/>
              </a:rPr>
              <a:t>Use: the diagram links symptoms to possible root causes before actions are chosen.</a:t>
            </a:r>
          </a:p>
        </p:txBody>
      </p:sp>
      <p:sp>
        <p:nvSpPr>
          <p:cNvPr id="31" name="TextBox 30"/>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ASQ, 2025; Slack and Brandon-Jones, 2022;</a:t>
            </a:r>
          </a:p>
        </p:txBody>
      </p:sp>
      <p:sp>
        <p:nvSpPr>
          <p:cNvPr id="32" name="TextBox 31"/>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8</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wrap="square"/>
          <a:lstStyle/>
          <a:p>
            <a:pPr algn="ctr">
              <a:defRPr sz="2300" b="1">
                <a:solidFill>
                  <a:srgbClr val="0084B9"/>
                </a:solidFill>
              </a:defRPr>
            </a:pPr>
            <a:r>
              <a:t>Conclusion</a:t>
            </a:r>
          </a:p>
        </p:txBody>
      </p:sp>
      <p:sp>
        <p:nvSpPr>
          <p:cNvPr id="3" name="TextBox 2"/>
          <p:cNvSpPr txBox="1"/>
          <p:nvPr/>
        </p:nvSpPr>
        <p:spPr>
          <a:xfrm>
            <a:off x="1691640" y="1184148"/>
            <a:ext cx="987552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320" b="1">
                <a:solidFill>
                  <a:srgbClr val="5A5A5A"/>
                </a:solidFill>
              </a:defRPr>
            </a:pPr>
            <a:r>
              <a:rPr kumimoji="0" sz="1320" b="1" i="0" u="none" strike="noStrike" kern="1200" cap="none" spc="0" normalizeH="0" baseline="0" noProof="0" dirty="0">
                <a:ln>
                  <a:noFill/>
                </a:ln>
                <a:solidFill>
                  <a:srgbClr val="5A5A5A"/>
                </a:solidFill>
                <a:effectLst/>
                <a:uLnTx/>
                <a:uFillTx/>
                <a:latin typeface="Century Gothic" panose="020B0502020202020204"/>
                <a:ea typeface="+mn-ea"/>
                <a:cs typeface="+mn-cs"/>
              </a:rPr>
              <a:t>Key findings from the 5W2H, PESTLE and Fishbone analysis.</a:t>
            </a:r>
          </a:p>
        </p:txBody>
      </p:sp>
      <p:sp>
        <p:nvSpPr>
          <p:cNvPr id="4" name="Oval 3"/>
          <p:cNvSpPr/>
          <p:nvPr/>
        </p:nvSpPr>
        <p:spPr>
          <a:xfrm>
            <a:off x="1920240" y="1600200"/>
            <a:ext cx="384048" cy="384048"/>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000" b="1">
                <a:solidFill>
                  <a:srgbClr val="FFFFFF"/>
                </a:solidFill>
              </a:defRPr>
            </a:pPr>
            <a:r>
              <a:rPr kumimoji="0" sz="1000" b="1" i="0" u="none" strike="noStrike" kern="1200" cap="none" spc="0" normalizeH="0" baseline="0" noProof="0">
                <a:ln>
                  <a:noFill/>
                </a:ln>
                <a:solidFill>
                  <a:srgbClr val="FFFFFF"/>
                </a:solidFill>
                <a:effectLst/>
                <a:uLnTx/>
                <a:uFillTx/>
                <a:latin typeface="Century Gothic" panose="020B0502020202020204"/>
                <a:ea typeface="+mn-ea"/>
                <a:cs typeface="+mn-cs"/>
              </a:rPr>
              <a:t>1</a:t>
            </a:r>
          </a:p>
        </p:txBody>
      </p:sp>
      <p:sp>
        <p:nvSpPr>
          <p:cNvPr id="5" name="TextBox 4"/>
          <p:cNvSpPr txBox="1"/>
          <p:nvPr/>
        </p:nvSpPr>
        <p:spPr>
          <a:xfrm>
            <a:off x="2468880" y="1581912"/>
            <a:ext cx="224028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1">
                <a:solidFill>
                  <a:srgbClr val="14445F"/>
                </a:solidFill>
              </a:defRPr>
            </a:pPr>
            <a:r>
              <a:rPr kumimoji="0" sz="1120" b="1" i="0" u="none" strike="noStrike" kern="1200" cap="none" spc="0" normalizeH="0" baseline="0" noProof="0">
                <a:ln>
                  <a:noFill/>
                </a:ln>
                <a:solidFill>
                  <a:srgbClr val="14445F"/>
                </a:solidFill>
                <a:effectLst/>
                <a:uLnTx/>
                <a:uFillTx/>
                <a:latin typeface="Century Gothic" panose="020B0502020202020204"/>
                <a:ea typeface="+mn-ea"/>
                <a:cs typeface="+mn-cs"/>
              </a:rPr>
              <a:t>Footfall weakness</a:t>
            </a:r>
          </a:p>
        </p:txBody>
      </p:sp>
      <p:sp>
        <p:nvSpPr>
          <p:cNvPr id="6" name="TextBox 5"/>
          <p:cNvSpPr txBox="1"/>
          <p:nvPr/>
        </p:nvSpPr>
        <p:spPr>
          <a:xfrm>
            <a:off x="4709160" y="1581912"/>
            <a:ext cx="6400800" cy="329184"/>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019" b="0">
                <a:solidFill>
                  <a:srgbClr val="2D2D2D"/>
                </a:solidFill>
              </a:defRPr>
            </a:pPr>
            <a:r>
              <a:rPr kumimoji="0" sz="1200" b="0" i="0" u="none" strike="noStrike" kern="1200" cap="none" spc="0" normalizeH="0" baseline="0" noProof="0" dirty="0">
                <a:ln>
                  <a:noFill/>
                </a:ln>
                <a:solidFill>
                  <a:srgbClr val="2D2D2D"/>
                </a:solidFill>
                <a:effectLst/>
                <a:uLnTx/>
                <a:uFillTx/>
                <a:latin typeface="Century Gothic" panose="020B0502020202020204"/>
                <a:ea typeface="+mn-ea"/>
                <a:cs typeface="+mn-cs"/>
              </a:rPr>
              <a:t>The retail park is quieter, so walk-in sales are less secure.</a:t>
            </a:r>
          </a:p>
        </p:txBody>
      </p:sp>
      <p:sp>
        <p:nvSpPr>
          <p:cNvPr id="7" name="Oval 6"/>
          <p:cNvSpPr/>
          <p:nvPr/>
        </p:nvSpPr>
        <p:spPr>
          <a:xfrm>
            <a:off x="1920240" y="2313432"/>
            <a:ext cx="384048" cy="384048"/>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000" b="1">
                <a:solidFill>
                  <a:srgbClr val="FFFFFF"/>
                </a:solidFill>
              </a:defRPr>
            </a:pPr>
            <a:r>
              <a:rPr kumimoji="0" sz="1000" b="1" i="0" u="none" strike="noStrike" kern="1200" cap="none" spc="0" normalizeH="0" baseline="0" noProof="0">
                <a:ln>
                  <a:noFill/>
                </a:ln>
                <a:solidFill>
                  <a:srgbClr val="FFFFFF"/>
                </a:solidFill>
                <a:effectLst/>
                <a:uLnTx/>
                <a:uFillTx/>
                <a:latin typeface="Century Gothic" panose="020B0502020202020204"/>
                <a:ea typeface="+mn-ea"/>
                <a:cs typeface="+mn-cs"/>
              </a:rPr>
              <a:t>2</a:t>
            </a:r>
          </a:p>
        </p:txBody>
      </p:sp>
      <p:sp>
        <p:nvSpPr>
          <p:cNvPr id="8" name="TextBox 7"/>
          <p:cNvSpPr txBox="1"/>
          <p:nvPr/>
        </p:nvSpPr>
        <p:spPr>
          <a:xfrm>
            <a:off x="2468880" y="2295144"/>
            <a:ext cx="224028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1">
                <a:solidFill>
                  <a:srgbClr val="14445F"/>
                </a:solidFill>
              </a:defRPr>
            </a:pPr>
            <a:r>
              <a:rPr kumimoji="0" sz="1120" b="1" i="0" u="none" strike="noStrike" kern="1200" cap="none" spc="0" normalizeH="0" baseline="0" noProof="0">
                <a:ln>
                  <a:noFill/>
                </a:ln>
                <a:solidFill>
                  <a:srgbClr val="14445F"/>
                </a:solidFill>
                <a:effectLst/>
                <a:uLnTx/>
                <a:uFillTx/>
                <a:latin typeface="Century Gothic" panose="020B0502020202020204"/>
                <a:ea typeface="+mn-ea"/>
                <a:cs typeface="+mn-cs"/>
              </a:rPr>
              <a:t>Changed work patterns</a:t>
            </a:r>
          </a:p>
        </p:txBody>
      </p:sp>
      <p:sp>
        <p:nvSpPr>
          <p:cNvPr id="9" name="TextBox 8"/>
          <p:cNvSpPr txBox="1"/>
          <p:nvPr/>
        </p:nvSpPr>
        <p:spPr>
          <a:xfrm>
            <a:off x="4709160" y="2295144"/>
            <a:ext cx="6400800" cy="329184"/>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019" b="0">
                <a:solidFill>
                  <a:srgbClr val="2D2D2D"/>
                </a:solidFill>
              </a:defRPr>
            </a:pPr>
            <a:r>
              <a:rPr kumimoji="0" sz="1100" b="0" i="0" u="none" strike="noStrike" kern="1200" cap="none" spc="0" normalizeH="0" baseline="0" noProof="0" dirty="0">
                <a:ln>
                  <a:noFill/>
                </a:ln>
                <a:solidFill>
                  <a:srgbClr val="2D2D2D"/>
                </a:solidFill>
                <a:effectLst/>
                <a:uLnTx/>
                <a:uFillTx/>
                <a:latin typeface="Century Gothic" panose="020B0502020202020204"/>
                <a:ea typeface="+mn-ea"/>
                <a:cs typeface="+mn-cs"/>
              </a:rPr>
              <a:t>Hybrid working reduces repeat lunch demand from office workers.</a:t>
            </a:r>
          </a:p>
        </p:txBody>
      </p:sp>
      <p:sp>
        <p:nvSpPr>
          <p:cNvPr id="10" name="Oval 9"/>
          <p:cNvSpPr/>
          <p:nvPr/>
        </p:nvSpPr>
        <p:spPr>
          <a:xfrm>
            <a:off x="1920240" y="3026664"/>
            <a:ext cx="384048" cy="384048"/>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000" b="1">
                <a:solidFill>
                  <a:srgbClr val="FFFFFF"/>
                </a:solidFill>
              </a:defRPr>
            </a:pPr>
            <a:r>
              <a:rPr kumimoji="0" sz="1000" b="1" i="0" u="none" strike="noStrike" kern="1200" cap="none" spc="0" normalizeH="0" baseline="0" noProof="0">
                <a:ln>
                  <a:noFill/>
                </a:ln>
                <a:solidFill>
                  <a:srgbClr val="FFFFFF"/>
                </a:solidFill>
                <a:effectLst/>
                <a:uLnTx/>
                <a:uFillTx/>
                <a:latin typeface="Century Gothic" panose="020B0502020202020204"/>
                <a:ea typeface="+mn-ea"/>
                <a:cs typeface="+mn-cs"/>
              </a:rPr>
              <a:t>3</a:t>
            </a:r>
          </a:p>
        </p:txBody>
      </p:sp>
      <p:sp>
        <p:nvSpPr>
          <p:cNvPr id="11" name="TextBox 10"/>
          <p:cNvSpPr txBox="1"/>
          <p:nvPr/>
        </p:nvSpPr>
        <p:spPr>
          <a:xfrm>
            <a:off x="2468880" y="3008376"/>
            <a:ext cx="224028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1">
                <a:solidFill>
                  <a:srgbClr val="14445F"/>
                </a:solidFill>
              </a:defRPr>
            </a:pPr>
            <a:r>
              <a:rPr kumimoji="0" sz="1120" b="1" i="0" u="none" strike="noStrike" kern="1200" cap="none" spc="0" normalizeH="0" baseline="0" noProof="0">
                <a:ln>
                  <a:noFill/>
                </a:ln>
                <a:solidFill>
                  <a:srgbClr val="14445F"/>
                </a:solidFill>
                <a:effectLst/>
                <a:uLnTx/>
                <a:uFillTx/>
                <a:latin typeface="Century Gothic" panose="020B0502020202020204"/>
                <a:ea typeface="+mn-ea"/>
                <a:cs typeface="+mn-cs"/>
              </a:rPr>
              <a:t>Service gap</a:t>
            </a:r>
          </a:p>
        </p:txBody>
      </p:sp>
      <p:sp>
        <p:nvSpPr>
          <p:cNvPr id="12" name="TextBox 11"/>
          <p:cNvSpPr txBox="1"/>
          <p:nvPr/>
        </p:nvSpPr>
        <p:spPr>
          <a:xfrm>
            <a:off x="4709160" y="3032260"/>
            <a:ext cx="6400800" cy="329184"/>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019" b="0">
                <a:solidFill>
                  <a:srgbClr val="2D2D2D"/>
                </a:solidFill>
              </a:defRPr>
            </a:pPr>
            <a:r>
              <a:rPr kumimoji="0" sz="1100" b="0" i="0" u="none" strike="noStrike" kern="1200" cap="none" spc="0" normalizeH="0" baseline="0" noProof="0">
                <a:ln>
                  <a:noFill/>
                </a:ln>
                <a:solidFill>
                  <a:srgbClr val="2D2D2D"/>
                </a:solidFill>
                <a:effectLst/>
                <a:uLnTx/>
                <a:uFillTx/>
                <a:latin typeface="Century Gothic" panose="020B0502020202020204"/>
                <a:ea typeface="+mn-ea"/>
                <a:cs typeface="+mn-cs"/>
              </a:rPr>
              <a:t>Customers want delivery and pre-ordering, but Basil’s process is not reliable.</a:t>
            </a:r>
          </a:p>
        </p:txBody>
      </p:sp>
      <p:sp>
        <p:nvSpPr>
          <p:cNvPr id="13" name="Oval 12"/>
          <p:cNvSpPr/>
          <p:nvPr/>
        </p:nvSpPr>
        <p:spPr>
          <a:xfrm>
            <a:off x="1920240" y="3739896"/>
            <a:ext cx="384048" cy="384048"/>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000" b="1">
                <a:solidFill>
                  <a:srgbClr val="FFFFFF"/>
                </a:solidFill>
              </a:defRPr>
            </a:pPr>
            <a:r>
              <a:rPr kumimoji="0" sz="1000" b="1" i="0" u="none" strike="noStrike" kern="1200" cap="none" spc="0" normalizeH="0" baseline="0" noProof="0">
                <a:ln>
                  <a:noFill/>
                </a:ln>
                <a:solidFill>
                  <a:srgbClr val="FFFFFF"/>
                </a:solidFill>
                <a:effectLst/>
                <a:uLnTx/>
                <a:uFillTx/>
                <a:latin typeface="Century Gothic" panose="020B0502020202020204"/>
                <a:ea typeface="+mn-ea"/>
                <a:cs typeface="+mn-cs"/>
              </a:rPr>
              <a:t>4</a:t>
            </a:r>
          </a:p>
        </p:txBody>
      </p:sp>
      <p:sp>
        <p:nvSpPr>
          <p:cNvPr id="14" name="TextBox 13"/>
          <p:cNvSpPr txBox="1"/>
          <p:nvPr/>
        </p:nvSpPr>
        <p:spPr>
          <a:xfrm>
            <a:off x="2468880" y="3721608"/>
            <a:ext cx="224028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1">
                <a:solidFill>
                  <a:srgbClr val="14445F"/>
                </a:solidFill>
              </a:defRPr>
            </a:pPr>
            <a:r>
              <a:rPr kumimoji="0" sz="1120" b="1" i="0" u="none" strike="noStrike" kern="1200" cap="none" spc="0" normalizeH="0" baseline="0" noProof="0">
                <a:ln>
                  <a:noFill/>
                </a:ln>
                <a:solidFill>
                  <a:srgbClr val="14445F"/>
                </a:solidFill>
                <a:effectLst/>
                <a:uLnTx/>
                <a:uFillTx/>
                <a:latin typeface="Century Gothic" panose="020B0502020202020204"/>
                <a:ea typeface="+mn-ea"/>
                <a:cs typeface="+mn-cs"/>
              </a:rPr>
              <a:t>Cost pressure</a:t>
            </a:r>
          </a:p>
        </p:txBody>
      </p:sp>
      <p:sp>
        <p:nvSpPr>
          <p:cNvPr id="15" name="TextBox 14"/>
          <p:cNvSpPr txBox="1"/>
          <p:nvPr/>
        </p:nvSpPr>
        <p:spPr>
          <a:xfrm>
            <a:off x="4709160" y="3721608"/>
            <a:ext cx="6400800" cy="329184"/>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019" b="0">
                <a:solidFill>
                  <a:srgbClr val="2D2D2D"/>
                </a:solidFill>
              </a:defRPr>
            </a:pPr>
            <a:r>
              <a:rPr kumimoji="0" sz="1100" b="0" i="0" u="none" strike="noStrike" kern="1200" cap="none" spc="0" normalizeH="0" baseline="0" noProof="0">
                <a:ln>
                  <a:noFill/>
                </a:ln>
                <a:solidFill>
                  <a:srgbClr val="2D2D2D"/>
                </a:solidFill>
                <a:effectLst/>
                <a:uLnTx/>
                <a:uFillTx/>
                <a:latin typeface="Century Gothic" panose="020B0502020202020204"/>
                <a:ea typeface="+mn-ea"/>
                <a:cs typeface="+mn-cs"/>
              </a:rPr>
              <a:t>Higher overheads and volatile organic stock reduce profit margin.</a:t>
            </a:r>
          </a:p>
        </p:txBody>
      </p:sp>
      <p:sp>
        <p:nvSpPr>
          <p:cNvPr id="16" name="Oval 15"/>
          <p:cNvSpPr/>
          <p:nvPr/>
        </p:nvSpPr>
        <p:spPr>
          <a:xfrm>
            <a:off x="1920240" y="4453128"/>
            <a:ext cx="384048" cy="384048"/>
          </a:xfrm>
          <a:prstGeom prst="ellipse">
            <a:avLst/>
          </a:prstGeom>
          <a:solidFill>
            <a:srgbClr val="0084B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sz="1000" b="1">
                <a:solidFill>
                  <a:srgbClr val="FFFFFF"/>
                </a:solidFill>
              </a:defRPr>
            </a:pPr>
            <a:r>
              <a:rPr kumimoji="0" sz="1000" b="1" i="0" u="none" strike="noStrike" kern="1200" cap="none" spc="0" normalizeH="0" baseline="0" noProof="0">
                <a:ln>
                  <a:noFill/>
                </a:ln>
                <a:solidFill>
                  <a:srgbClr val="FFFFFF"/>
                </a:solidFill>
                <a:effectLst/>
                <a:uLnTx/>
                <a:uFillTx/>
                <a:latin typeface="Century Gothic" panose="020B0502020202020204"/>
                <a:ea typeface="+mn-ea"/>
                <a:cs typeface="+mn-cs"/>
              </a:rPr>
              <a:t>5</a:t>
            </a:r>
          </a:p>
        </p:txBody>
      </p:sp>
      <p:sp>
        <p:nvSpPr>
          <p:cNvPr id="17" name="TextBox 16"/>
          <p:cNvSpPr txBox="1"/>
          <p:nvPr/>
        </p:nvSpPr>
        <p:spPr>
          <a:xfrm>
            <a:off x="2468880" y="4434840"/>
            <a:ext cx="2240280" cy="292608"/>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120" b="1">
                <a:solidFill>
                  <a:srgbClr val="14445F"/>
                </a:solidFill>
              </a:defRPr>
            </a:pPr>
            <a:r>
              <a:rPr kumimoji="0" sz="1120" b="1" i="0" u="none" strike="noStrike" kern="1200" cap="none" spc="0" normalizeH="0" baseline="0" noProof="0">
                <a:ln>
                  <a:noFill/>
                </a:ln>
                <a:solidFill>
                  <a:srgbClr val="14445F"/>
                </a:solidFill>
                <a:effectLst/>
                <a:uLnTx/>
                <a:uFillTx/>
                <a:latin typeface="Century Gothic" panose="020B0502020202020204"/>
                <a:ea typeface="+mn-ea"/>
                <a:cs typeface="+mn-cs"/>
              </a:rPr>
              <a:t>Decision focus</a:t>
            </a:r>
          </a:p>
        </p:txBody>
      </p:sp>
      <p:sp>
        <p:nvSpPr>
          <p:cNvPr id="18" name="TextBox 17"/>
          <p:cNvSpPr txBox="1"/>
          <p:nvPr/>
        </p:nvSpPr>
        <p:spPr>
          <a:xfrm>
            <a:off x="4709160" y="4434840"/>
            <a:ext cx="6400800" cy="329184"/>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1019" b="0">
                <a:solidFill>
                  <a:srgbClr val="2D2D2D"/>
                </a:solidFill>
              </a:defRPr>
            </a:pPr>
            <a:r>
              <a:rPr kumimoji="0" sz="1100" b="0" i="0" u="none" strike="noStrike" kern="1200" cap="none" spc="0" normalizeH="0" baseline="0" noProof="0" dirty="0">
                <a:ln>
                  <a:noFill/>
                </a:ln>
                <a:solidFill>
                  <a:srgbClr val="2D2D2D"/>
                </a:solidFill>
                <a:effectLst/>
                <a:uLnTx/>
                <a:uFillTx/>
                <a:latin typeface="Century Gothic" panose="020B0502020202020204"/>
                <a:ea typeface="+mn-ea"/>
                <a:cs typeface="+mn-cs"/>
              </a:rPr>
              <a:t>Basil should </a:t>
            </a:r>
            <a:r>
              <a:rPr kumimoji="0" sz="1400" b="0" i="0" u="none" strike="noStrike" kern="1200" cap="none" spc="0" normalizeH="0" baseline="0" noProof="0" dirty="0">
                <a:ln>
                  <a:noFill/>
                </a:ln>
                <a:solidFill>
                  <a:srgbClr val="2D2D2D"/>
                </a:solidFill>
                <a:effectLst/>
                <a:uLnTx/>
                <a:uFillTx/>
                <a:latin typeface="Century Gothic" panose="020B0502020202020204"/>
                <a:ea typeface="+mn-ea"/>
                <a:cs typeface="+mn-cs"/>
              </a:rPr>
              <a:t>test</a:t>
            </a:r>
            <a:r>
              <a:rPr kumimoji="0" sz="1100" b="0" i="0" u="none" strike="noStrike" kern="1200" cap="none" spc="0" normalizeH="0" baseline="0" noProof="0" dirty="0">
                <a:ln>
                  <a:noFill/>
                </a:ln>
                <a:solidFill>
                  <a:srgbClr val="2D2D2D"/>
                </a:solidFill>
                <a:effectLst/>
                <a:uLnTx/>
                <a:uFillTx/>
                <a:latin typeface="Century Gothic" panose="020B0502020202020204"/>
                <a:ea typeface="+mn-ea"/>
                <a:cs typeface="+mn-cs"/>
              </a:rPr>
              <a:t> low-risk ordering and delivery options before a larger change.</a:t>
            </a:r>
          </a:p>
        </p:txBody>
      </p:sp>
      <p:sp>
        <p:nvSpPr>
          <p:cNvPr id="19" name="TextBox 18"/>
          <p:cNvSpPr txBox="1"/>
          <p:nvPr/>
        </p:nvSpPr>
        <p:spPr>
          <a:xfrm>
            <a:off x="1920240" y="5532120"/>
            <a:ext cx="9281160" cy="41148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350" b="1">
                <a:solidFill>
                  <a:srgbClr val="14445F"/>
                </a:solidFill>
              </a:defRPr>
            </a:pPr>
            <a:r>
              <a:rPr kumimoji="0" sz="1350" b="1" i="0" u="none" strike="noStrike" kern="1200" cap="none" spc="0" normalizeH="0" baseline="0" noProof="0">
                <a:ln>
                  <a:noFill/>
                </a:ln>
                <a:solidFill>
                  <a:srgbClr val="14445F"/>
                </a:solidFill>
                <a:effectLst/>
                <a:uLnTx/>
                <a:uFillTx/>
                <a:latin typeface="Century Gothic" panose="020B0502020202020204"/>
                <a:ea typeface="+mn-ea"/>
                <a:cs typeface="+mn-cs"/>
              </a:rPr>
              <a:t>Overall conclusion: Basil’s sales problem is connected. It needs a practical, evidence-led response.</a:t>
            </a:r>
          </a:p>
        </p:txBody>
      </p:sp>
      <p:sp>
        <p:nvSpPr>
          <p:cNvPr id="20" name="TextBox 19"/>
          <p:cNvSpPr txBox="1"/>
          <p:nvPr/>
        </p:nvSpPr>
        <p:spPr>
          <a:xfrm>
            <a:off x="1645920" y="6446520"/>
            <a:ext cx="9921240" cy="228600"/>
          </a:xfrm>
          <a:prstGeom prst="rect">
            <a:avLst/>
          </a:prstGeom>
          <a:noFill/>
        </p:spPr>
        <p:txBody>
          <a:bodyPr wrap="square">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sz="720" b="0">
                <a:solidFill>
                  <a:srgbClr val="5A5A5A"/>
                </a:solidFill>
              </a:defRPr>
            </a:pPr>
            <a:r>
              <a:rPr kumimoji="0" sz="720" b="0" i="0" u="none" strike="noStrike" kern="1200" cap="none" spc="0" normalizeH="0" baseline="0" noProof="0" dirty="0">
                <a:ln>
                  <a:noFill/>
                </a:ln>
                <a:solidFill>
                  <a:srgbClr val="5A5A5A"/>
                </a:solidFill>
                <a:effectLst/>
                <a:uLnTx/>
                <a:uFillTx/>
                <a:latin typeface="Century Gothic" panose="020B0502020202020204"/>
                <a:ea typeface="+mn-ea"/>
                <a:cs typeface="+mn-cs"/>
              </a:rPr>
              <a:t>Sources: ONS, 2025; BRC, 2026; Defra, 2025</a:t>
            </a:r>
          </a:p>
        </p:txBody>
      </p:sp>
      <p:sp>
        <p:nvSpPr>
          <p:cNvPr id="21" name="TextBox 20"/>
          <p:cNvSpPr txBox="1"/>
          <p:nvPr/>
        </p:nvSpPr>
        <p:spPr>
          <a:xfrm>
            <a:off x="11201400" y="6446520"/>
            <a:ext cx="274320" cy="182880"/>
          </a:xfrm>
          <a:prstGeom prst="rect">
            <a:avLst/>
          </a:prstGeom>
          <a:noFill/>
        </p:spPr>
        <p:txBody>
          <a:bodyPr wrap="square">
            <a:normAutofit fontScale="92500" lnSpcReduction="2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9</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1538335" y="278460"/>
            <a:ext cx="8915399" cy="860400"/>
          </a:xfrm>
        </p:spPr>
        <p:txBody>
          <a:bodyPr wrap="square"/>
          <a:lstStyle/>
          <a:p>
            <a:pPr algn="ctr">
              <a:defRPr sz="2300" b="1">
                <a:solidFill>
                  <a:srgbClr val="0084B9"/>
                </a:solidFill>
              </a:defRPr>
            </a:pPr>
            <a:r>
              <a:t>References</a:t>
            </a:r>
          </a:p>
        </p:txBody>
      </p:sp>
      <p:sp>
        <p:nvSpPr>
          <p:cNvPr id="15" name="TextBox 14"/>
          <p:cNvSpPr txBox="1"/>
          <p:nvPr/>
        </p:nvSpPr>
        <p:spPr>
          <a:xfrm>
            <a:off x="11201400" y="6446520"/>
            <a:ext cx="274320" cy="182880"/>
          </a:xfrm>
          <a:prstGeom prst="rect">
            <a:avLst/>
          </a:prstGeom>
          <a:noFill/>
        </p:spPr>
        <p:txBody>
          <a:bodyPr wrap="square">
            <a:normAutofit fontScale="85000" lnSpcReduction="10000"/>
          </a:bodyPr>
          <a:lstStyle/>
          <a:p>
            <a:pPr marL="0" marR="0" lvl="0" indent="0" algn="r" defTabSz="457200" rtl="0" eaLnBrk="1" fontAlgn="auto" latinLnBrk="0" hangingPunct="1">
              <a:lnSpc>
                <a:spcPct val="100000"/>
              </a:lnSpc>
              <a:spcBef>
                <a:spcPts val="0"/>
              </a:spcBef>
              <a:spcAft>
                <a:spcPts val="0"/>
              </a:spcAft>
              <a:buClrTx/>
              <a:buSzTx/>
              <a:buFontTx/>
              <a:buNone/>
              <a:tabLst/>
              <a:defRPr sz="750" b="0">
                <a:solidFill>
                  <a:srgbClr val="5A5A5A"/>
                </a:solidFill>
              </a:defRPr>
            </a:pPr>
            <a:r>
              <a:rPr kumimoji="0" sz="750" b="0" i="0" u="none" strike="noStrike" kern="1200" cap="none" spc="0" normalizeH="0" baseline="0" noProof="0">
                <a:ln>
                  <a:noFill/>
                </a:ln>
                <a:solidFill>
                  <a:srgbClr val="5A5A5A"/>
                </a:solidFill>
                <a:effectLst/>
                <a:uLnTx/>
                <a:uFillTx/>
                <a:latin typeface="Century Gothic" panose="020B0502020202020204"/>
                <a:ea typeface="+mn-ea"/>
                <a:cs typeface="+mn-cs"/>
              </a:rPr>
              <a:t>10</a:t>
            </a:r>
          </a:p>
        </p:txBody>
      </p:sp>
      <p:sp>
        <p:nvSpPr>
          <p:cNvPr id="17" name="TextBox 16">
            <a:extLst>
              <a:ext uri="{FF2B5EF4-FFF2-40B4-BE49-F238E27FC236}">
                <a16:creationId xmlns:a16="http://schemas.microsoft.com/office/drawing/2014/main" id="{919F7448-CFAF-E922-1147-6F5413DA048E}"/>
              </a:ext>
            </a:extLst>
          </p:cNvPr>
          <p:cNvSpPr txBox="1"/>
          <p:nvPr/>
        </p:nvSpPr>
        <p:spPr>
          <a:xfrm>
            <a:off x="1538335" y="1653739"/>
            <a:ext cx="10771946" cy="4131067"/>
          </a:xfrm>
          <a:prstGeom prst="rect">
            <a:avLst/>
          </a:prstGeom>
          <a:noFill/>
        </p:spPr>
        <p:txBody>
          <a:bodyPr wrap="square">
            <a:spAutoFit/>
          </a:bodyPr>
          <a:lstStyle/>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American Society for Quality (ASQ) (2025) Fishbone diagram. Available at: https://asq.org/quality-resources/fishbone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British Retail Consortium (BRC) (2026) Footfall falters as shoppers hold out for sales. Available at: </a:t>
            </a:r>
            <a:r>
              <a:rPr lang="en-GB" sz="12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https://brc.org.uk/</a:t>
            </a:r>
            <a:r>
              <a:rPr lang="en-GB" sz="1200" dirty="0">
                <a:effectLst/>
                <a:latin typeface="Arial" panose="020B0604020202020204" pitchFamily="34" charset="0"/>
                <a:ea typeface="Aptos" panose="020B0004020202020204" pitchFamily="34" charset="0"/>
                <a:cs typeface="Arial" panose="020B0604020202020204" pitchFamily="34" charset="0"/>
              </a:rPr>
              <a:t>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Chaffey, D. and Ellis-Chadwick, F. (2022) Digital Marketing. 8th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Defra (2025) United Kingdom Food Security Digest 2025. Available at: https://www.gov.uk/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Dumas, M., La Rosa, M., </a:t>
            </a:r>
            <a:r>
              <a:rPr lang="en-GB" sz="1200" dirty="0" err="1">
                <a:effectLst/>
                <a:latin typeface="Arial" panose="020B0604020202020204" pitchFamily="34" charset="0"/>
                <a:ea typeface="Aptos" panose="020B0004020202020204" pitchFamily="34" charset="0"/>
                <a:cs typeface="Arial" panose="020B0604020202020204" pitchFamily="34" charset="0"/>
              </a:rPr>
              <a:t>Mendling</a:t>
            </a:r>
            <a:r>
              <a:rPr lang="en-GB" sz="1200" dirty="0">
                <a:effectLst/>
                <a:latin typeface="Arial" panose="020B0604020202020204" pitchFamily="34" charset="0"/>
                <a:ea typeface="Aptos" panose="020B0004020202020204" pitchFamily="34" charset="0"/>
                <a:cs typeface="Arial" panose="020B0604020202020204" pitchFamily="34" charset="0"/>
              </a:rPr>
              <a:t>, J. and </a:t>
            </a:r>
            <a:r>
              <a:rPr lang="en-GB" sz="1200" dirty="0" err="1">
                <a:effectLst/>
                <a:latin typeface="Arial" panose="020B0604020202020204" pitchFamily="34" charset="0"/>
                <a:ea typeface="Aptos" panose="020B0004020202020204" pitchFamily="34" charset="0"/>
                <a:cs typeface="Arial" panose="020B0604020202020204" pitchFamily="34" charset="0"/>
              </a:rPr>
              <a:t>Reijers</a:t>
            </a:r>
            <a:r>
              <a:rPr lang="en-GB" sz="1200" dirty="0">
                <a:effectLst/>
                <a:latin typeface="Arial" panose="020B0604020202020204" pitchFamily="34" charset="0"/>
                <a:ea typeface="Aptos" panose="020B0004020202020204" pitchFamily="34" charset="0"/>
                <a:cs typeface="Arial" panose="020B0604020202020204" pitchFamily="34" charset="0"/>
              </a:rPr>
              <a:t>, H.A. (2018) Fundamentals of Business Process Management. 2nd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Berlin: Springer.</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Food Standards Agency (2024) Food allergy and intolerance. Available at: https://www.food.gov.uk/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GOV.UK (2025) Business Rates Relief: 2025/26 Retail, Hospitality and Leisure Scheme. Available at: https://www.gov.uk/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Hague, P., Hague, N. and Morgan, C.-A. (2023) Market Research in Practice. 4th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London: Kogan Page.</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Johnson, G., Whittington, R., </a:t>
            </a:r>
            <a:r>
              <a:rPr lang="en-GB" sz="1200" dirty="0" err="1">
                <a:effectLst/>
                <a:latin typeface="Arial" panose="020B0604020202020204" pitchFamily="34" charset="0"/>
                <a:ea typeface="Aptos" panose="020B0004020202020204" pitchFamily="34" charset="0"/>
                <a:cs typeface="Arial" panose="020B0604020202020204" pitchFamily="34" charset="0"/>
              </a:rPr>
              <a:t>Regnér</a:t>
            </a:r>
            <a:r>
              <a:rPr lang="en-GB" sz="1200" dirty="0">
                <a:effectLst/>
                <a:latin typeface="Arial" panose="020B0604020202020204" pitchFamily="34" charset="0"/>
                <a:ea typeface="Aptos" panose="020B0004020202020204" pitchFamily="34" charset="0"/>
                <a:cs typeface="Arial" panose="020B0604020202020204" pitchFamily="34" charset="0"/>
              </a:rPr>
              <a:t>, P., Angwin, D. and Scholes, K. (2023) Exploring Strategy. 13th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Office for National Statistics (ONS) (2025) Who has access to hybrid work in Great Britain? Available at: https://www.ons.gov.uk/ (Accessed: 11 July 2026).</a:t>
            </a:r>
          </a:p>
          <a:p>
            <a:pPr marL="0" marR="0" algn="just">
              <a:lnSpc>
                <a:spcPct val="150000"/>
              </a:lnSpc>
              <a:spcAft>
                <a:spcPts val="800"/>
              </a:spcAft>
              <a:buNone/>
            </a:pPr>
            <a:r>
              <a:rPr lang="en-GB" sz="1200" dirty="0">
                <a:effectLst/>
                <a:latin typeface="Arial" panose="020B0604020202020204" pitchFamily="34" charset="0"/>
                <a:ea typeface="Aptos" panose="020B0004020202020204" pitchFamily="34" charset="0"/>
                <a:cs typeface="Arial" panose="020B0604020202020204" pitchFamily="34" charset="0"/>
              </a:rPr>
              <a:t>Slack, N. and Brandon-Jones, A. (2022) Operations Management. 10th </a:t>
            </a:r>
            <a:r>
              <a:rPr lang="en-GB" sz="1200" dirty="0" err="1">
                <a:effectLst/>
                <a:latin typeface="Arial" panose="020B0604020202020204" pitchFamily="34" charset="0"/>
                <a:ea typeface="Aptos" panose="020B0004020202020204" pitchFamily="34" charset="0"/>
                <a:cs typeface="Arial" panose="020B0604020202020204" pitchFamily="34" charset="0"/>
              </a:rPr>
              <a:t>edn</a:t>
            </a:r>
            <a:r>
              <a:rPr lang="en-GB" sz="1200" dirty="0">
                <a:effectLst/>
                <a:latin typeface="Arial" panose="020B0604020202020204" pitchFamily="34" charset="0"/>
                <a:ea typeface="Aptos" panose="020B0004020202020204" pitchFamily="34" charset="0"/>
                <a:cs typeface="Arial" panose="020B0604020202020204" pitchFamily="34" charset="0"/>
              </a:rPr>
              <a:t>. Harlow: Pearson.</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pPr algn="ctr">
              <a:defRPr sz="3000" b="1">
                <a:solidFill>
                  <a:srgbClr val="0084B9"/>
                </a:solidFill>
              </a:defRPr>
            </a:pPr>
            <a:r>
              <a:t>Questions</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31" name="TextBox 1030"/>
          <p:cNvSpPr txBox="1"/>
          <p:nvPr/>
        </p:nvSpPr>
        <p:spPr>
          <a:xfrm>
            <a:off x="5943600" y="3291840"/>
            <a:ext cx="5486400" cy="411480"/>
          </a:xfrm>
          <a:prstGeom prst="rect">
            <a:avLst/>
          </a:prstGeom>
          <a:noFill/>
        </p:spPr>
        <p:txBody>
          <a:bodyPr wrap="square">
            <a:normAutofit/>
          </a:bodyPr>
          <a:lstStyle/>
          <a:p>
            <a:pPr marL="0" marR="0" lvl="0" indent="0" algn="ctr" defTabSz="457200" rtl="0" eaLnBrk="1" fontAlgn="auto" latinLnBrk="0" hangingPunct="1">
              <a:lnSpc>
                <a:spcPct val="100000"/>
              </a:lnSpc>
              <a:spcBef>
                <a:spcPts val="0"/>
              </a:spcBef>
              <a:spcAft>
                <a:spcPts val="0"/>
              </a:spcAft>
              <a:buClrTx/>
              <a:buSzTx/>
              <a:buFontTx/>
              <a:buNone/>
              <a:tabLst/>
              <a:defRPr sz="1400" b="1">
                <a:solidFill>
                  <a:srgbClr val="14445F"/>
                </a:solidFill>
              </a:defRPr>
            </a:pPr>
            <a:r>
              <a:rPr kumimoji="0" sz="1400" b="1" i="0" u="none" strike="noStrike" kern="1200" cap="none" spc="0" normalizeH="0" baseline="0" noProof="0">
                <a:ln>
                  <a:noFill/>
                </a:ln>
                <a:solidFill>
                  <a:srgbClr val="14445F"/>
                </a:solidFill>
                <a:effectLst/>
                <a:uLnTx/>
                <a:uFillTx/>
                <a:latin typeface="Century Gothic" panose="020B0502020202020204"/>
                <a:ea typeface="+mn-ea"/>
                <a:cs typeface="+mn-cs"/>
              </a:rPr>
              <a:t>Thank you. I am happy to answer questions.</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F59B61E613F6C4AAB35837668A6C64D" ma:contentTypeVersion="11" ma:contentTypeDescription="Create a new document." ma:contentTypeScope="" ma:versionID="16b253334c8f33c96528cb6e47f84a58">
  <xsd:schema xmlns:xsd="http://www.w3.org/2001/XMLSchema" xmlns:xs="http://www.w3.org/2001/XMLSchema" xmlns:p="http://schemas.microsoft.com/office/2006/metadata/properties" xmlns:ns2="a57e73ce-94f9-493e-a810-d6219a7a2080" targetNamespace="http://schemas.microsoft.com/office/2006/metadata/properties" ma:root="true" ma:fieldsID="b7514e52a2d29307b5d76546c14ce057" ns2:_="">
    <xsd:import namespace="a57e73ce-94f9-493e-a810-d6219a7a208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2:MediaServiceOCR" minOccurs="0"/>
                <xsd:element ref="ns2:MediaServiceGenerationTime" minOccurs="0"/>
                <xsd:element ref="ns2:MediaServiceEventHashCode" minOccurs="0"/>
                <xsd:element ref="ns2:MediaServiceBillingMetadata"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7e73ce-94f9-493e-a810-d6219a7a208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6ba85221-5b9d-473e-9a33-be8a0b74d083" ma:termSetId="09814cd3-568e-fe90-9814-8d621ff8fb84" ma:anchorId="fba54fb3-c3e1-fe81-a776-ca4b69148c4d" ma:open="true" ma:isKeyword="false">
      <xsd:complexType>
        <xsd:sequence>
          <xsd:element ref="pc:Terms" minOccurs="0" maxOccurs="1"/>
        </xsd:sequence>
      </xsd:complex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BillingMetadata" ma:index="17" nillable="true" ma:displayName="MediaServiceBillingMetadata" ma:hidden="true" ma:internalName="MediaServiceBillingMetadata" ma:readOnly="true">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57e73ce-94f9-493e-a810-d6219a7a2080">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F99A63-70D3-4A8C-821C-004C8EFC94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7e73ce-94f9-493e-a810-d6219a7a208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4FFA6F-7FF3-4934-AFAC-B0FD3B5B6A71}">
  <ds:schemaRefs>
    <ds:schemaRef ds:uri="http://purl.org/dc/terms/"/>
    <ds:schemaRef ds:uri="a57e73ce-94f9-493e-a810-d6219a7a2080"/>
    <ds:schemaRef ds:uri="http://purl.org/dc/elements/1.1/"/>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D07E6CF-F946-4CAE-92EA-D18AF0062D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193</TotalTime>
  <Words>3825</Words>
  <Application>Microsoft Office PowerPoint</Application>
  <PresentationFormat>Widescreen</PresentationFormat>
  <Paragraphs>182</Paragraphs>
  <Slides>11</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Aptos</vt:lpstr>
      <vt:lpstr>Aptos Display</vt:lpstr>
      <vt:lpstr>Arial</vt:lpstr>
      <vt:lpstr>Century Gothic</vt:lpstr>
      <vt:lpstr>Wingdings 3</vt:lpstr>
      <vt:lpstr>Office Theme</vt:lpstr>
      <vt:lpstr>Wisp</vt:lpstr>
      <vt:lpstr>PROBLEM SOLVING AND DECISION MAKING LCLM4004 STUDENT NAME: Charles June Caparida Castro STUDENT ID: 2528623 LECTURER:Thomas Adeyemi Assignment 1: Basil’s Bakery Presentation</vt:lpstr>
      <vt:lpstr>OVERVIEW</vt:lpstr>
      <vt:lpstr>Introduction</vt:lpstr>
      <vt:lpstr>Company background</vt:lpstr>
      <vt:lpstr>Problem: nature and scope</vt:lpstr>
      <vt:lpstr>PESTLE analysis: Basil’s Bakery</vt:lpstr>
      <vt:lpstr>PESTLE analysis: Basil’s Bakery</vt:lpstr>
      <vt:lpstr>Cause and effect analysis (Fishbone diagram)</vt:lpstr>
      <vt:lpstr>Conclusion</vt:lpstr>
      <vt:lpstr>References</vt:lpstr>
      <vt:lpstr>Questions</vt:lpstr>
    </vt:vector>
  </TitlesOfParts>
  <Company>Arden Unversity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Ela Rich</dc:creator>
  <cp:lastModifiedBy>Ela Rich</cp:lastModifiedBy>
  <cp:revision>4</cp:revision>
  <dcterms:created xsi:type="dcterms:W3CDTF">2026-02-04T15:52:42Z</dcterms:created>
  <dcterms:modified xsi:type="dcterms:W3CDTF">2026-07-12T23:01:34Z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0x0101008F59B61E613F6C4AAB35837668A6C64D</vt:lpwstr>
  </property>
  <property fmtid="{D5CDD505-2E9C-101B-9397-08002B2CF9AE}" pid="3" name="MediaServiceImageTags">
    <vt:lpwstr/>
  </property>
</Properties>
</file>