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3" r:id="rId4"/>
    <p:sldId id="269" r:id="rId5"/>
    <p:sldId id="270" r:id="rId6"/>
    <p:sldId id="261" r:id="rId7"/>
    <p:sldId id="271" r:id="rId8"/>
    <p:sldId id="258" r:id="rId9"/>
    <p:sldId id="266" r:id="rId10"/>
    <p:sldId id="265" r:id="rId11"/>
    <p:sldId id="262" r:id="rId12"/>
    <p:sldId id="272" r:id="rId13"/>
    <p:sldId id="264" r:id="rId14"/>
    <p:sldId id="273" r:id="rId15"/>
    <p:sldId id="274" r:id="rId16"/>
    <p:sldId id="275" r:id="rId17"/>
    <p:sldId id="276" r:id="rId18"/>
    <p:sldId id="277" r:id="rId19"/>
    <p:sldId id="293" r:id="rId20"/>
    <p:sldId id="294" r:id="rId21"/>
    <p:sldId id="295" r:id="rId22"/>
    <p:sldId id="278" r:id="rId23"/>
    <p:sldId id="296" r:id="rId24"/>
    <p:sldId id="260"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03" d="100"/>
          <a:sy n="103" d="100"/>
        </p:scale>
        <p:origin x="45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EDFC7D-4407-4AAE-A27E-21CA51BCC795}"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1298687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EDFC7D-4407-4AAE-A27E-21CA51BCC795}"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1261677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EDFC7D-4407-4AAE-A27E-21CA51BCC795}"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1470609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EDFC7D-4407-4AAE-A27E-21CA51BCC795}"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1673283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EDFC7D-4407-4AAE-A27E-21CA51BCC795}" type="datetimeFigureOut">
              <a:rPr lang="en-GB" smtClean="0"/>
              <a:t>17/04/2023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2722390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EDFC7D-4407-4AAE-A27E-21CA51BCC795}" type="datetimeFigureOut">
              <a:rPr lang="en-GB" smtClean="0"/>
              <a:t>17/04/2023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610127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EDFC7D-4407-4AAE-A27E-21CA51BCC795}" type="datetimeFigureOut">
              <a:rPr lang="en-GB" smtClean="0"/>
              <a:t>17/04/2023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1032549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EDFC7D-4407-4AAE-A27E-21CA51BCC795}"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870517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EDFC7D-4407-4AAE-A27E-21CA51BCC795}"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363801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EDFC7D-4407-4AAE-A27E-21CA51BCC795}"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683839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EDFC7D-4407-4AAE-A27E-21CA51BCC795}"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075C2-7B00-40E0-87D2-19D6E3FB80B1}" type="slidenum">
              <a:rPr lang="en-GB" smtClean="0"/>
              <a:t>‹#›</a:t>
            </a:fld>
            <a:endParaRPr lang="en-GB"/>
          </a:p>
        </p:txBody>
      </p:sp>
    </p:spTree>
    <p:extLst>
      <p:ext uri="{BB962C8B-B14F-4D97-AF65-F5344CB8AC3E}">
        <p14:creationId xmlns:p14="http://schemas.microsoft.com/office/powerpoint/2010/main" val="2773096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EDFC7D-4407-4AAE-A27E-21CA51BCC795}" type="datetimeFigureOut">
              <a:rPr lang="en-GB" smtClean="0"/>
              <a:t>17/04/2023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3075C2-7B00-40E0-87D2-19D6E3FB80B1}" type="slidenum">
              <a:rPr lang="en-GB" smtClean="0"/>
              <a:t>‹#›</a:t>
            </a:fld>
            <a:endParaRPr lang="en-GB"/>
          </a:p>
        </p:txBody>
      </p:sp>
    </p:spTree>
    <p:extLst>
      <p:ext uri="{BB962C8B-B14F-4D97-AF65-F5344CB8AC3E}">
        <p14:creationId xmlns:p14="http://schemas.microsoft.com/office/powerpoint/2010/main" val="1603927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hyperlink" Target="https://plato.stanford.edu/entries/cosmopolitanis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Geneva_Conventions" TargetMode="External"/><Relationship Id="rId2" Type="http://schemas.openxmlformats.org/officeDocument/2006/relationships/hyperlink" Target="https://en.wikipedia.org/wiki/Jean-Henri_Dunant" TargetMode="External"/><Relationship Id="rId1" Type="http://schemas.openxmlformats.org/officeDocument/2006/relationships/slideLayout" Target="../slideLayouts/slideLayout2.xml"/><Relationship Id="rId4" Type="http://schemas.openxmlformats.org/officeDocument/2006/relationships/hyperlink" Target="https://en.wikipedia.org/wiki/International_Red_Cros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en.wikipedia.org/wiki/Geneva_Conventions#cite_note-3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g"/><Relationship Id="rId1" Type="http://schemas.openxmlformats.org/officeDocument/2006/relationships/slideLayout" Target="../slideLayouts/slideLayout2.xml"/><Relationship Id="rId5" Type="http://schemas.openxmlformats.org/officeDocument/2006/relationships/image" Target="../media/image28.jpg"/><Relationship Id="rId4" Type="http://schemas.openxmlformats.org/officeDocument/2006/relationships/image" Target="../media/image27.jpg"/></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CC1BD-AE5B-7347-4156-BC8528D86A5A}"/>
              </a:ext>
            </a:extLst>
          </p:cNvPr>
          <p:cNvSpPr>
            <a:spLocks noGrp="1"/>
          </p:cNvSpPr>
          <p:nvPr>
            <p:ph type="title"/>
          </p:nvPr>
        </p:nvSpPr>
        <p:spPr/>
        <p:txBody>
          <a:bodyPr>
            <a:normAutofit/>
          </a:bodyPr>
          <a:lstStyle/>
          <a:p>
            <a:r>
              <a:rPr lang="en-GB" sz="2200" b="1" dirty="0">
                <a:latin typeface="+mn-lt"/>
              </a:rPr>
              <a:t>HPHP4005 Cultures and Philosophies of Politics</a:t>
            </a:r>
            <a:br>
              <a:rPr lang="en-GB" sz="4400" b="1" dirty="0">
                <a:latin typeface="+mn-lt"/>
              </a:rPr>
            </a:br>
            <a:r>
              <a:rPr lang="en-GB" sz="2800" b="1" dirty="0">
                <a:latin typeface="+mn-lt"/>
              </a:rPr>
              <a:t>Contemporary Global Perspectives</a:t>
            </a:r>
            <a:br>
              <a:rPr lang="en-GB" sz="2800" b="1" dirty="0">
                <a:latin typeface="+mn-lt"/>
              </a:rPr>
            </a:br>
            <a:r>
              <a:rPr lang="en-GB" sz="2200" b="1" dirty="0">
                <a:latin typeface="+mn-lt"/>
              </a:rPr>
              <a:t>with Andy Bevan</a:t>
            </a:r>
            <a:endParaRPr lang="en-GB" sz="2200" dirty="0"/>
          </a:p>
        </p:txBody>
      </p:sp>
      <p:sp>
        <p:nvSpPr>
          <p:cNvPr id="3" name="Content Placeholder 2">
            <a:extLst>
              <a:ext uri="{FF2B5EF4-FFF2-40B4-BE49-F238E27FC236}">
                <a16:creationId xmlns:a16="http://schemas.microsoft.com/office/drawing/2014/main" id="{8D244118-06AF-7E10-CB6E-0434D1D9592B}"/>
              </a:ext>
            </a:extLst>
          </p:cNvPr>
          <p:cNvSpPr>
            <a:spLocks noGrp="1"/>
          </p:cNvSpPr>
          <p:nvPr>
            <p:ph idx="1"/>
          </p:nvPr>
        </p:nvSpPr>
        <p:spPr/>
        <p:txBody>
          <a:bodyPr>
            <a:normAutofit/>
          </a:bodyPr>
          <a:lstStyle/>
          <a:p>
            <a:pPr marL="0" indent="0">
              <a:buNone/>
            </a:pPr>
            <a:r>
              <a:rPr lang="en-GB" sz="4000" b="1" dirty="0"/>
              <a:t>Cosmopolitanism      </a:t>
            </a:r>
          </a:p>
          <a:p>
            <a:pPr marL="0" indent="0">
              <a:buNone/>
            </a:pPr>
            <a:endParaRPr lang="en-GB" dirty="0"/>
          </a:p>
          <a:p>
            <a:pPr marL="0" indent="0">
              <a:buNone/>
            </a:pPr>
            <a:endParaRPr lang="en-GB" dirty="0"/>
          </a:p>
          <a:p>
            <a:pPr marL="0" indent="0">
              <a:buNone/>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0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2000" dirty="0">
                <a:effectLst/>
                <a:latin typeface="Calibri" panose="020F0502020204030204" pitchFamily="34" charset="0"/>
                <a:ea typeface="DengXian" panose="02010600030101010101" pitchFamily="2" charset="-122"/>
                <a:cs typeface="Times New Roman" panose="02020603050405020304" pitchFamily="18" charset="0"/>
              </a:rPr>
              <a:t>What do you understand by the philosophical outlook of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Cosmopolitanism</a:t>
            </a:r>
            <a:r>
              <a:rPr lang="en-GB" sz="2000" dirty="0">
                <a:effectLst/>
                <a:latin typeface="Calibri" panose="020F0502020204030204" pitchFamily="34" charset="0"/>
                <a:ea typeface="DengXian" panose="02010600030101010101" pitchFamily="2" charset="-122"/>
                <a:cs typeface="Times New Roman" panose="02020603050405020304" pitchFamily="18" charset="0"/>
              </a:rPr>
              <a:t>? To what extent would you regard the UN as an example of cosmopolitan democracy?</a:t>
            </a:r>
          </a:p>
          <a:p>
            <a:pPr marL="0" indent="0">
              <a:buNone/>
            </a:pPr>
            <a:r>
              <a:rPr lang="en-GB" sz="1600" b="1" dirty="0">
                <a:latin typeface="Calibri" panose="020F0502020204030204" pitchFamily="34" charset="0"/>
                <a:ea typeface="DengXian" panose="02010600030101010101" pitchFamily="2" charset="-122"/>
                <a:cs typeface="Times New Roman" panose="02020603050405020304" pitchFamily="18" charset="0"/>
              </a:rPr>
              <a:t>Essay deadlines: </a:t>
            </a:r>
            <a:r>
              <a:rPr lang="en-GB" sz="1600" b="1" u="sng" dirty="0">
                <a:latin typeface="Calibri" panose="020F0502020204030204" pitchFamily="34" charset="0"/>
                <a:ea typeface="DengXian" panose="02010600030101010101" pitchFamily="2" charset="-122"/>
                <a:cs typeface="Times New Roman" panose="02020603050405020304" pitchFamily="18" charset="0"/>
              </a:rPr>
              <a:t>Assignment 1:</a:t>
            </a:r>
            <a:r>
              <a:rPr lang="en-GB" sz="1600" b="1" dirty="0">
                <a:solidFill>
                  <a:srgbClr val="FF0000"/>
                </a:solidFill>
                <a:latin typeface="Calibri" panose="020F0502020204030204" pitchFamily="34" charset="0"/>
                <a:ea typeface="DengXian" panose="02010600030101010101" pitchFamily="2" charset="-122"/>
                <a:cs typeface="Times New Roman" panose="02020603050405020304" pitchFamily="18" charset="0"/>
              </a:rPr>
              <a:t> </a:t>
            </a:r>
            <a:r>
              <a:rPr lang="en-GB" sz="1600" b="1" dirty="0">
                <a:solidFill>
                  <a:schemeClr val="accent6">
                    <a:lumMod val="50000"/>
                  </a:schemeClr>
                </a:solidFill>
                <a:latin typeface="Calibri" panose="020F0502020204030204" pitchFamily="34" charset="0"/>
                <a:ea typeface="DengXian" panose="02010600030101010101" pitchFamily="2" charset="-122"/>
                <a:cs typeface="Times New Roman" panose="02020603050405020304" pitchFamily="18" charset="0"/>
              </a:rPr>
              <a:t>Sunday, 30 April;   </a:t>
            </a:r>
            <a:r>
              <a:rPr lang="en-GB" sz="1600" b="1" u="sng" dirty="0">
                <a:latin typeface="Calibri" panose="020F0502020204030204" pitchFamily="34" charset="0"/>
                <a:ea typeface="DengXian" panose="02010600030101010101" pitchFamily="2" charset="-122"/>
                <a:cs typeface="Times New Roman" panose="02020603050405020304" pitchFamily="18" charset="0"/>
              </a:rPr>
              <a:t>Assignment 2:</a:t>
            </a:r>
            <a:r>
              <a:rPr lang="en-GB" sz="1600" b="1" dirty="0">
                <a:latin typeface="Calibri" panose="020F0502020204030204" pitchFamily="34" charset="0"/>
                <a:ea typeface="DengXian" panose="02010600030101010101" pitchFamily="2" charset="-122"/>
                <a:cs typeface="Times New Roman" panose="02020603050405020304" pitchFamily="18" charset="0"/>
              </a:rPr>
              <a:t> </a:t>
            </a:r>
            <a:r>
              <a:rPr lang="en-GB" sz="1600" b="1" dirty="0">
                <a:solidFill>
                  <a:schemeClr val="accent6">
                    <a:lumMod val="50000"/>
                  </a:schemeClr>
                </a:solidFill>
                <a:latin typeface="Calibri" panose="020F0502020204030204" pitchFamily="34" charset="0"/>
                <a:ea typeface="DengXian" panose="02010600030101010101" pitchFamily="2" charset="-122"/>
                <a:cs typeface="Times New Roman" panose="02020603050405020304" pitchFamily="18" charset="0"/>
              </a:rPr>
              <a:t>Sunday, 7 May 2023</a:t>
            </a:r>
            <a:endParaRPr lang="en-GB" sz="1600" b="1" dirty="0">
              <a:solidFill>
                <a:schemeClr val="accent6">
                  <a:lumMod val="50000"/>
                </a:schemeClr>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Content Placeholder 3">
            <a:extLst>
              <a:ext uri="{FF2B5EF4-FFF2-40B4-BE49-F238E27FC236}">
                <a16:creationId xmlns:a16="http://schemas.microsoft.com/office/drawing/2014/main" id="{5D3401AF-7B61-69FC-7C32-231FFAB421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1721" y="1825625"/>
            <a:ext cx="4390316" cy="2606123"/>
          </a:xfrm>
          <a:prstGeom prst="rect">
            <a:avLst/>
          </a:prstGeom>
        </p:spPr>
      </p:pic>
      <p:pic>
        <p:nvPicPr>
          <p:cNvPr id="1026" name="Picture 2">
            <a:extLst>
              <a:ext uri="{FF2B5EF4-FFF2-40B4-BE49-F238E27FC236}">
                <a16:creationId xmlns:a16="http://schemas.microsoft.com/office/drawing/2014/main" id="{6C2CB79E-A2C3-22D8-0620-8195D22AB9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1" y="2514599"/>
            <a:ext cx="3412069" cy="1917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732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940BE-270A-B7B0-F06E-3E3583C666D1}"/>
              </a:ext>
            </a:extLst>
          </p:cNvPr>
          <p:cNvSpPr>
            <a:spLocks noGrp="1"/>
          </p:cNvSpPr>
          <p:nvPr>
            <p:ph type="title"/>
          </p:nvPr>
        </p:nvSpPr>
        <p:spPr/>
        <p:txBody>
          <a:bodyPr/>
          <a:lstStyle/>
          <a:p>
            <a:r>
              <a:rPr lang="en-GB" b="1" dirty="0">
                <a:latin typeface="+mn-lt"/>
              </a:rPr>
              <a:t>Cosmopolitanism</a:t>
            </a:r>
          </a:p>
        </p:txBody>
      </p:sp>
      <p:pic>
        <p:nvPicPr>
          <p:cNvPr id="1026" name="Picture 2" descr="Cosmopolitanism and the Nation- State. Cosmopolitanism An ideology and/or  movement for universal community Need not be fully conceived - enough that  it. - ppt download">
            <a:extLst>
              <a:ext uri="{FF2B5EF4-FFF2-40B4-BE49-F238E27FC236}">
                <a16:creationId xmlns:a16="http://schemas.microsoft.com/office/drawing/2014/main" id="{57AD47F7-08A7-7D95-6CF3-69CD7FA68B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29890" y="593788"/>
            <a:ext cx="3369190" cy="252364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CD218B3C-BEFF-CD70-A287-FBDD6D4526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366617"/>
            <a:ext cx="4049676" cy="297940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4">
            <a:extLst>
              <a:ext uri="{FF2B5EF4-FFF2-40B4-BE49-F238E27FC236}">
                <a16:creationId xmlns:a16="http://schemas.microsoft.com/office/drawing/2014/main" id="{624A22CE-2935-7F90-4C1C-525A7DB2964C}"/>
              </a:ext>
            </a:extLst>
          </p:cNvPr>
          <p:cNvSpPr>
            <a:spLocks noChangeArrowheads="1"/>
          </p:cNvSpPr>
          <p:nvPr/>
        </p:nvSpPr>
        <p:spPr bwMode="auto">
          <a:xfrm>
            <a:off x="1180214" y="-4432717"/>
            <a:ext cx="5773480" cy="9510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p:txBody>
      </p:sp>
      <p:sp>
        <p:nvSpPr>
          <p:cNvPr id="5" name="TextBox 4">
            <a:extLst>
              <a:ext uri="{FF2B5EF4-FFF2-40B4-BE49-F238E27FC236}">
                <a16:creationId xmlns:a16="http://schemas.microsoft.com/office/drawing/2014/main" id="{6C17F825-7169-860D-3A48-D830524D063D}"/>
              </a:ext>
            </a:extLst>
          </p:cNvPr>
          <p:cNvSpPr txBox="1"/>
          <p:nvPr/>
        </p:nvSpPr>
        <p:spPr>
          <a:xfrm>
            <a:off x="531629" y="2360428"/>
            <a:ext cx="4412512" cy="347787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Diogenes of Sinope was homeless and lived a life of radical simplicity that gave him the nickname the “Cynic”, meaning </a:t>
            </a:r>
            <a:r>
              <a:rPr kumimoji="0" lang="en-US" altLang="en-US" sz="1200" b="0" i="1" u="none" strike="noStrike" cap="none" normalizeH="0" baseline="0" dirty="0">
                <a:ln>
                  <a:noFill/>
                </a:ln>
                <a:solidFill>
                  <a:schemeClr val="tx1"/>
                </a:solidFill>
                <a:effectLst/>
                <a:latin typeface="Arial" panose="020B0604020202020204" pitchFamily="34" charset="0"/>
              </a:rPr>
              <a:t>dog-like</a:t>
            </a:r>
            <a:r>
              <a:rPr kumimoji="0" lang="en-US" altLang="en-US" sz="1200" b="0" i="0" u="none" strike="noStrike" cap="none" normalizeH="0" baseline="0" dirty="0">
                <a:ln>
                  <a:noFill/>
                </a:ln>
                <a:solidFill>
                  <a:schemeClr val="tx1"/>
                </a:solidFill>
                <a:effectLst/>
                <a:latin typeface="Arial" panose="020B0604020202020204" pitchFamily="34" charset="0"/>
              </a:rPr>
              <a:t>. Diogenes was the first to coin the word </a:t>
            </a:r>
            <a:r>
              <a:rPr kumimoji="0" lang="en-US" altLang="en-US" sz="1200" b="0" i="1" u="none" strike="noStrike" cap="none" normalizeH="0" baseline="0" dirty="0">
                <a:ln>
                  <a:noFill/>
                </a:ln>
                <a:solidFill>
                  <a:schemeClr val="tx1"/>
                </a:solidFill>
                <a:effectLst/>
                <a:latin typeface="Arial" panose="020B0604020202020204" pitchFamily="34" charset="0"/>
              </a:rPr>
              <a:t>cosmopolitan</a:t>
            </a:r>
            <a:r>
              <a:rPr kumimoji="0" lang="en-US" altLang="en-US" sz="1200" b="0" i="0" u="none" strike="noStrike" cap="none" normalizeH="0" baseline="0" dirty="0">
                <a:ln>
                  <a:noFill/>
                </a:ln>
                <a:solidFill>
                  <a:schemeClr val="tx1"/>
                </a:solidFill>
                <a:effectLst/>
                <a:latin typeface="Arial" panose="020B0604020202020204" pitchFamily="34" charset="0"/>
              </a:rPr>
              <a:t>, meaning </a:t>
            </a:r>
            <a:r>
              <a:rPr kumimoji="0" lang="en-US" altLang="en-US" sz="1200" b="0" i="1" u="none" strike="noStrike" cap="none" normalizeH="0" baseline="0" dirty="0">
                <a:ln>
                  <a:noFill/>
                </a:ln>
                <a:solidFill>
                  <a:schemeClr val="tx1"/>
                </a:solidFill>
                <a:effectLst/>
                <a:latin typeface="Arial" panose="020B0604020202020204" pitchFamily="34" charset="0"/>
              </a:rPr>
              <a:t>citizen of the world</a:t>
            </a:r>
            <a:r>
              <a:rPr kumimoji="0" lang="en-US" altLang="en-US" sz="1200" b="0" i="0" u="none" strike="noStrike" cap="none" normalizeH="0" baseline="0" dirty="0">
                <a:ln>
                  <a:noFill/>
                </a:ln>
                <a:solidFill>
                  <a:schemeClr val="tx1"/>
                </a:solidFill>
                <a:effectLst/>
                <a:latin typeface="Arial" panose="020B0604020202020204" pitchFamily="34" charset="0"/>
              </a:rPr>
              <a:t>. </a:t>
            </a:r>
          </a:p>
          <a:p>
            <a:pPr marL="0" marR="0" lvl="0" indent="0"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endParaRPr>
          </a:p>
          <a:p>
            <a:pPr defTabSz="914400" eaLnBrk="0" fontAlgn="base" hangingPunct="0">
              <a:spcBef>
                <a:spcPct val="0"/>
              </a:spcBef>
              <a:spcAft>
                <a:spcPct val="0"/>
              </a:spcAft>
            </a:pPr>
            <a:r>
              <a:rPr kumimoji="0" lang="en-US" altLang="en-US" sz="900" b="1" i="1" u="none" strike="noStrike" cap="none" normalizeH="0" baseline="0" dirty="0">
                <a:ln>
                  <a:noFill/>
                </a:ln>
                <a:solidFill>
                  <a:schemeClr val="tx1"/>
                </a:solidFill>
                <a:effectLst/>
                <a:latin typeface="Arial" panose="020B0604020202020204" pitchFamily="34" charset="0"/>
              </a:rPr>
              <a:t>Painting: </a:t>
            </a:r>
            <a:r>
              <a:rPr kumimoji="0" lang="en-US" altLang="en-US" sz="900" b="1" i="1" u="none" strike="noStrike" cap="none" normalizeH="0" baseline="0" dirty="0" err="1">
                <a:ln>
                  <a:noFill/>
                </a:ln>
                <a:solidFill>
                  <a:schemeClr val="tx1"/>
                </a:solidFill>
                <a:effectLst/>
                <a:latin typeface="Arial" panose="020B0604020202020204" pitchFamily="34" charset="0"/>
              </a:rPr>
              <a:t>Jean-Léon</a:t>
            </a:r>
            <a:r>
              <a:rPr kumimoji="0" lang="en-US" altLang="en-US" sz="900" b="1" i="1" u="none" strike="noStrike" cap="none" normalizeH="0" baseline="0" dirty="0">
                <a:ln>
                  <a:noFill/>
                </a:ln>
                <a:solidFill>
                  <a:schemeClr val="tx1"/>
                </a:solidFill>
                <a:effectLst/>
                <a:latin typeface="Arial" panose="020B0604020202020204" pitchFamily="34" charset="0"/>
              </a:rPr>
              <a:t> </a:t>
            </a:r>
            <a:r>
              <a:rPr kumimoji="0" lang="en-US" altLang="en-US" sz="900" b="1" i="1" u="none" strike="noStrike" cap="none" normalizeH="0" baseline="0" dirty="0" err="1">
                <a:ln>
                  <a:noFill/>
                </a:ln>
                <a:solidFill>
                  <a:schemeClr val="tx1"/>
                </a:solidFill>
                <a:effectLst/>
                <a:latin typeface="Arial" panose="020B0604020202020204" pitchFamily="34" charset="0"/>
              </a:rPr>
              <a:t>Gérôme</a:t>
            </a:r>
            <a:r>
              <a:rPr kumimoji="0" lang="en-US" altLang="en-US" sz="900" b="1" i="1" u="none" strike="noStrike" cap="none" normalizeH="0" baseline="0" dirty="0">
                <a:ln>
                  <a:noFill/>
                </a:ln>
                <a:solidFill>
                  <a:schemeClr val="tx1"/>
                </a:solidFill>
                <a:effectLst/>
                <a:latin typeface="Arial" panose="020B0604020202020204" pitchFamily="34" charset="0"/>
              </a:rPr>
              <a:t>, Diogenes of Sinope,1860. (Source: Wikipedia: </a:t>
            </a:r>
            <a:r>
              <a:rPr kumimoji="0" lang="en-US" altLang="en-US" sz="900" i="1" u="none" strike="noStrike" cap="none" normalizeH="0" baseline="0" dirty="0">
                <a:ln>
                  <a:noFill/>
                </a:ln>
                <a:solidFill>
                  <a:schemeClr val="tx1"/>
                </a:solidFill>
                <a:effectLst/>
                <a:latin typeface="Arial" panose="020B0604020202020204" pitchFamily="34" charset="0"/>
              </a:rPr>
              <a:t>Diogenes</a:t>
            </a:r>
            <a:r>
              <a:rPr kumimoji="0" lang="en-US" altLang="en-US" sz="900" b="1" i="1"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1" u="none" strike="noStrike" cap="none" normalizeH="0" baseline="0" dirty="0">
              <a:ln>
                <a:noFill/>
              </a:ln>
              <a:solidFill>
                <a:schemeClr val="tx1"/>
              </a:solidFill>
              <a:effectLst/>
              <a:latin typeface="Arial" panose="020B0604020202020204" pitchFamily="34" charset="0"/>
            </a:endParaRPr>
          </a:p>
        </p:txBody>
      </p:sp>
      <p:pic>
        <p:nvPicPr>
          <p:cNvPr id="1030" name="Picture 6" descr="Perpetual Peace, by Immanuel Kant—A Project Gutenberg eBook">
            <a:extLst>
              <a:ext uri="{FF2B5EF4-FFF2-40B4-BE49-F238E27FC236}">
                <a16:creationId xmlns:a16="http://schemas.microsoft.com/office/drawing/2014/main" id="{FBBEFDD7-4D63-147C-F59E-D3899F6A8B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9890" y="2845686"/>
            <a:ext cx="2990407" cy="3987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970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Cosmopolitanism</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Stanford </a:t>
            </a:r>
            <a:r>
              <a:rPr lang="en-GB" dirty="0" err="1"/>
              <a:t>Encyclopedia</a:t>
            </a:r>
            <a:r>
              <a:rPr lang="en-GB" dirty="0"/>
              <a:t> of Philosophy, 2002 (revised 2013) </a:t>
            </a:r>
            <a:r>
              <a:rPr lang="en-GB" i="1" dirty="0"/>
              <a:t>Cosmopolitanism</a:t>
            </a:r>
          </a:p>
          <a:p>
            <a:pPr marL="0" indent="0">
              <a:buNone/>
            </a:pPr>
            <a:r>
              <a:rPr lang="en-GB" i="1" dirty="0">
                <a:hlinkClick r:id="rId2"/>
              </a:rPr>
              <a:t>https://plato.stanford.edu/entries/cosmopolitanism/</a:t>
            </a:r>
            <a:endParaRPr lang="en-GB" i="1" dirty="0"/>
          </a:p>
          <a:p>
            <a:pPr marL="0" indent="0">
              <a:buNone/>
            </a:pPr>
            <a:endParaRPr lang="en-GB" i="1" dirty="0"/>
          </a:p>
          <a:p>
            <a:pPr marL="0" indent="0">
              <a:buNone/>
            </a:pPr>
            <a:r>
              <a:rPr lang="en-GB" dirty="0"/>
              <a:t>Summary:</a:t>
            </a:r>
          </a:p>
          <a:p>
            <a:r>
              <a:rPr lang="en-GB" dirty="0"/>
              <a:t>Greek and Roman Cosmopolitanism: Stoicism, Cynicism, Diogenes, Seneca etc.</a:t>
            </a:r>
          </a:p>
          <a:p>
            <a:r>
              <a:rPr lang="en-GB" dirty="0"/>
              <a:t>Kant’s </a:t>
            </a:r>
            <a:r>
              <a:rPr lang="en-GB" i="1" dirty="0"/>
              <a:t>Perpetual Peace </a:t>
            </a:r>
            <a:r>
              <a:rPr lang="en-GB" dirty="0"/>
              <a:t>(1795)</a:t>
            </a:r>
          </a:p>
          <a:p>
            <a:r>
              <a:rPr lang="en-GB" dirty="0"/>
              <a:t>Reviving and refining these Cosmopolitan ideas to answer Rawls’ “national particularism”: Thomas Pogge et al.</a:t>
            </a:r>
          </a:p>
          <a:p>
            <a:pPr marL="0" indent="0">
              <a:buNone/>
            </a:pPr>
            <a:endParaRPr lang="en-GB" dirty="0"/>
          </a:p>
        </p:txBody>
      </p:sp>
    </p:spTree>
    <p:extLst>
      <p:ext uri="{BB962C8B-B14F-4D97-AF65-F5344CB8AC3E}">
        <p14:creationId xmlns:p14="http://schemas.microsoft.com/office/powerpoint/2010/main" val="3919746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p:spPr>
        <p:txBody>
          <a:bodyPr/>
          <a:lstStyle/>
          <a:p>
            <a:r>
              <a:rPr lang="en-GB" b="1" dirty="0">
                <a:latin typeface="+mn-lt"/>
              </a:rPr>
              <a:t>Attempts at World Order</a:t>
            </a:r>
          </a:p>
        </p:txBody>
      </p:sp>
      <p:sp>
        <p:nvSpPr>
          <p:cNvPr id="3" name="Content Placeholder 2"/>
          <p:cNvSpPr>
            <a:spLocks noGrp="1"/>
          </p:cNvSpPr>
          <p:nvPr>
            <p:ph idx="1"/>
          </p:nvPr>
        </p:nvSpPr>
        <p:spPr>
          <a:xfrm>
            <a:off x="628650" y="1392382"/>
            <a:ext cx="7886700" cy="4784581"/>
          </a:xfrm>
          <a:solidFill>
            <a:schemeClr val="accent3">
              <a:lumMod val="40000"/>
              <a:lumOff val="60000"/>
            </a:schemeClr>
          </a:solidFill>
        </p:spPr>
        <p:txBody>
          <a:bodyPr>
            <a:normAutofit fontScale="92500" lnSpcReduction="10000"/>
          </a:bodyPr>
          <a:lstStyle/>
          <a:p>
            <a:pPr marL="0" indent="0">
              <a:buNone/>
            </a:pPr>
            <a:endParaRPr lang="en-GB" dirty="0">
              <a:solidFill>
                <a:schemeClr val="accent1">
                  <a:lumMod val="50000"/>
                </a:schemeClr>
              </a:solidFill>
            </a:endParaRPr>
          </a:p>
          <a:p>
            <a:pPr marL="0" indent="0">
              <a:buNone/>
            </a:pPr>
            <a:r>
              <a:rPr lang="en-GB" dirty="0"/>
              <a:t>1815-1864 The Treaty of Vienna and the Concert of Europe</a:t>
            </a:r>
          </a:p>
          <a:p>
            <a:pPr marL="0" indent="0">
              <a:buNone/>
            </a:pPr>
            <a:r>
              <a:rPr lang="en-GB" dirty="0"/>
              <a:t>1919-1939 The Treaty of Versailles and the League of Nations (and the Kellogg-Briand Pact of 1928)</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1945 The United Nations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3569" y="3445951"/>
            <a:ext cx="3751985" cy="1960715"/>
          </a:xfrm>
          <a:prstGeom prst="rect">
            <a:avLst/>
          </a:prstGeom>
        </p:spPr>
      </p:pic>
    </p:spTree>
    <p:extLst>
      <p:ext uri="{BB962C8B-B14F-4D97-AF65-F5344CB8AC3E}">
        <p14:creationId xmlns:p14="http://schemas.microsoft.com/office/powerpoint/2010/main" val="3512766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F93C-E201-9F30-C6E7-CED0ABC82F11}"/>
              </a:ext>
            </a:extLst>
          </p:cNvPr>
          <p:cNvSpPr>
            <a:spLocks noGrp="1"/>
          </p:cNvSpPr>
          <p:nvPr>
            <p:ph type="title"/>
          </p:nvPr>
        </p:nvSpPr>
        <p:spPr/>
        <p:txBody>
          <a:bodyPr>
            <a:normAutofit fontScale="90000"/>
          </a:bodyPr>
          <a:lstStyle/>
          <a:p>
            <a:r>
              <a:rPr lang="en-GB" b="1" dirty="0">
                <a:latin typeface="+mn-lt"/>
              </a:rPr>
              <a:t>Modern Humanitarianism and its connections with Cosmopolitanism</a:t>
            </a:r>
          </a:p>
        </p:txBody>
      </p:sp>
      <p:pic>
        <p:nvPicPr>
          <p:cNvPr id="4" name="Content Placeholder 1">
            <a:extLst>
              <a:ext uri="{FF2B5EF4-FFF2-40B4-BE49-F238E27FC236}">
                <a16:creationId xmlns:a16="http://schemas.microsoft.com/office/drawing/2014/main" id="{60EF61FA-7ED7-AE2C-92A2-5B840265D2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78702" y="2320185"/>
            <a:ext cx="4185933" cy="2666484"/>
          </a:xfrm>
        </p:spPr>
      </p:pic>
      <p:sp>
        <p:nvSpPr>
          <p:cNvPr id="3" name="TextBox 2">
            <a:extLst>
              <a:ext uri="{FF2B5EF4-FFF2-40B4-BE49-F238E27FC236}">
                <a16:creationId xmlns:a16="http://schemas.microsoft.com/office/drawing/2014/main" id="{4BBE4C6E-96DF-30B9-08DD-FA0AF232790F}"/>
              </a:ext>
            </a:extLst>
          </p:cNvPr>
          <p:cNvSpPr txBox="1"/>
          <p:nvPr/>
        </p:nvSpPr>
        <p:spPr>
          <a:xfrm>
            <a:off x="733647" y="2079999"/>
            <a:ext cx="6804837" cy="4247317"/>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What are the connections?</a:t>
            </a:r>
          </a:p>
          <a:p>
            <a:r>
              <a:rPr lang="en-GB" dirty="0"/>
              <a:t>International governance</a:t>
            </a:r>
          </a:p>
          <a:p>
            <a:r>
              <a:rPr lang="en-GB" dirty="0"/>
              <a:t>Rules of War</a:t>
            </a:r>
          </a:p>
          <a:p>
            <a:r>
              <a:rPr lang="en-GB" dirty="0"/>
              <a:t>Peace-building, Peace-making, Peace-keeping</a:t>
            </a:r>
          </a:p>
          <a:p>
            <a:r>
              <a:rPr lang="en-GB" dirty="0"/>
              <a:t>Humanitarian Intervention (post Cold War) – military humanitarian intervention?</a:t>
            </a:r>
          </a:p>
        </p:txBody>
      </p:sp>
    </p:spTree>
    <p:extLst>
      <p:ext uri="{BB962C8B-B14F-4D97-AF65-F5344CB8AC3E}">
        <p14:creationId xmlns:p14="http://schemas.microsoft.com/office/powerpoint/2010/main" val="1142936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00062"/>
            <a:ext cx="7886700" cy="1325563"/>
          </a:xfrm>
        </p:spPr>
        <p:txBody>
          <a:bodyPr>
            <a:normAutofit/>
          </a:bodyPr>
          <a:lstStyle/>
          <a:p>
            <a:r>
              <a:rPr lang="en-GB" sz="4900" b="1" dirty="0">
                <a:solidFill>
                  <a:schemeClr val="accent1">
                    <a:lumMod val="50000"/>
                  </a:schemeClr>
                </a:solidFill>
                <a:latin typeface="+mn-lt"/>
              </a:rPr>
              <a:t>Humanitarian Intervention:</a:t>
            </a:r>
            <a:br>
              <a:rPr lang="en-GB" sz="4900" b="1" dirty="0">
                <a:solidFill>
                  <a:schemeClr val="accent1">
                    <a:lumMod val="50000"/>
                  </a:schemeClr>
                </a:solidFill>
                <a:latin typeface="+mn-lt"/>
              </a:rPr>
            </a:br>
            <a:r>
              <a:rPr lang="en-GB" sz="3100" b="1" dirty="0">
                <a:solidFill>
                  <a:schemeClr val="accent1">
                    <a:lumMod val="50000"/>
                  </a:schemeClr>
                </a:solidFill>
                <a:latin typeface="+mn-lt"/>
              </a:rPr>
              <a:t>The historical </a:t>
            </a:r>
            <a:r>
              <a:rPr lang="en-GB" sz="3100" b="1" i="1" dirty="0">
                <a:solidFill>
                  <a:schemeClr val="accent1">
                    <a:lumMod val="50000"/>
                  </a:schemeClr>
                </a:solidFill>
                <a:latin typeface="+mn-lt"/>
              </a:rPr>
              <a:t>roots</a:t>
            </a:r>
            <a:r>
              <a:rPr lang="en-GB" sz="3100" b="1" dirty="0">
                <a:solidFill>
                  <a:schemeClr val="accent1">
                    <a:lumMod val="50000"/>
                  </a:schemeClr>
                </a:solidFill>
                <a:latin typeface="+mn-lt"/>
              </a:rPr>
              <a:t> of humanitarianism</a:t>
            </a:r>
            <a:endParaRPr lang="en-GB" sz="3100" dirty="0">
              <a:latin typeface="+mn-lt"/>
            </a:endParaRPr>
          </a:p>
        </p:txBody>
      </p:sp>
      <p:sp>
        <p:nvSpPr>
          <p:cNvPr id="3" name="Content Placeholder 2"/>
          <p:cNvSpPr>
            <a:spLocks noGrp="1"/>
          </p:cNvSpPr>
          <p:nvPr>
            <p:ph idx="1"/>
          </p:nvPr>
        </p:nvSpPr>
        <p:spPr/>
        <p:txBody>
          <a:bodyPr/>
          <a:lstStyle/>
          <a:p>
            <a:pPr marL="0" indent="0">
              <a:buNone/>
            </a:pPr>
            <a:r>
              <a:rPr lang="en-GB" b="1" dirty="0">
                <a:solidFill>
                  <a:schemeClr val="accent1">
                    <a:lumMod val="50000"/>
                  </a:schemeClr>
                </a:solidFill>
              </a:rPr>
              <a:t>The rules of War: </a:t>
            </a:r>
            <a:r>
              <a:rPr lang="en-GB" b="1" i="1" dirty="0">
                <a:solidFill>
                  <a:schemeClr val="accent1">
                    <a:lumMod val="50000"/>
                  </a:schemeClr>
                </a:solidFill>
              </a:rPr>
              <a:t>Jus in bello</a:t>
            </a:r>
          </a:p>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779" y="2442021"/>
            <a:ext cx="7416621" cy="3831921"/>
          </a:xfrm>
          <a:prstGeom prst="rect">
            <a:avLst/>
          </a:prstGeom>
        </p:spPr>
      </p:pic>
    </p:spTree>
    <p:extLst>
      <p:ext uri="{BB962C8B-B14F-4D97-AF65-F5344CB8AC3E}">
        <p14:creationId xmlns:p14="http://schemas.microsoft.com/office/powerpoint/2010/main" val="4046794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a:solidFill>
                  <a:schemeClr val="accent1">
                    <a:lumMod val="50000"/>
                  </a:schemeClr>
                </a:solidFill>
                <a:latin typeface="+mn-lt"/>
              </a:rPr>
              <a:t>Origins of the Red Cross and Geneva Conventions</a:t>
            </a:r>
            <a:br>
              <a:rPr lang="en-GB" b="1" dirty="0">
                <a:solidFill>
                  <a:schemeClr val="accent1">
                    <a:lumMod val="50000"/>
                  </a:schemeClr>
                </a:solidFill>
                <a:latin typeface="+mn-lt"/>
              </a:rPr>
            </a:br>
            <a:r>
              <a:rPr lang="en-GB" sz="3600" b="1" dirty="0">
                <a:solidFill>
                  <a:schemeClr val="accent1">
                    <a:lumMod val="50000"/>
                  </a:schemeClr>
                </a:solidFill>
                <a:latin typeface="+mn-lt"/>
              </a:rPr>
              <a:t>Solferino 1859</a:t>
            </a:r>
          </a:p>
        </p:txBody>
      </p:sp>
      <p:sp>
        <p:nvSpPr>
          <p:cNvPr id="3" name="Content Placeholder 2"/>
          <p:cNvSpPr>
            <a:spLocks noGrp="1"/>
          </p:cNvSpPr>
          <p:nvPr>
            <p:ph idx="1"/>
          </p:nvPr>
        </p:nvSpPr>
        <p:spPr>
          <a:xfrm>
            <a:off x="628650" y="1503336"/>
            <a:ext cx="7886700" cy="4928461"/>
          </a:xfrm>
        </p:spPr>
        <p:txBody>
          <a:bodyPr>
            <a:normAutofit fontScale="85000" lnSpcReduction="20000"/>
          </a:bodyPr>
          <a:lstStyle/>
          <a:p>
            <a:r>
              <a:rPr lang="en-GB" dirty="0">
                <a:solidFill>
                  <a:schemeClr val="accent1">
                    <a:lumMod val="50000"/>
                  </a:schemeClr>
                </a:solidFill>
              </a:rPr>
              <a:t>The </a:t>
            </a:r>
            <a:r>
              <a:rPr lang="en-GB" b="1" dirty="0">
                <a:solidFill>
                  <a:schemeClr val="accent1">
                    <a:lumMod val="50000"/>
                  </a:schemeClr>
                </a:solidFill>
              </a:rPr>
              <a:t>Battle of </a:t>
            </a:r>
            <a:r>
              <a:rPr lang="en-GB" b="1" dirty="0" err="1">
                <a:solidFill>
                  <a:schemeClr val="accent1">
                    <a:lumMod val="50000"/>
                  </a:schemeClr>
                </a:solidFill>
              </a:rPr>
              <a:t>Solferino</a:t>
            </a:r>
            <a:r>
              <a:rPr lang="en-GB" dirty="0">
                <a:solidFill>
                  <a:schemeClr val="accent1">
                    <a:lumMod val="50000"/>
                  </a:schemeClr>
                </a:solidFill>
              </a:rPr>
              <a:t> on 24 June 1859 resulted in the victory of the allied French Army under Napoleon III and the Sardinian Army under Victor Emmanuel II (together known as the Franco-Sardinian Alliance) against the Austrian Army under Emperor Franz Joseph I. Perhaps 300,000 soldiers fought in the important battle, the largest since the Battle of Leipzig in 1813. There were about 130,000 Austrian troops and a combined total of 140,000 French and allied </a:t>
            </a:r>
            <a:r>
              <a:rPr lang="en-GB" dirty="0" err="1">
                <a:solidFill>
                  <a:schemeClr val="accent1">
                    <a:lumMod val="50000"/>
                  </a:schemeClr>
                </a:solidFill>
              </a:rPr>
              <a:t>Piedmontese</a:t>
            </a:r>
            <a:r>
              <a:rPr lang="en-GB" dirty="0">
                <a:solidFill>
                  <a:schemeClr val="accent1">
                    <a:lumMod val="50000"/>
                  </a:schemeClr>
                </a:solidFill>
              </a:rPr>
              <a:t> troops. </a:t>
            </a:r>
          </a:p>
          <a:p>
            <a:endParaRPr lang="en-GB" dirty="0">
              <a:solidFill>
                <a:schemeClr val="accent1">
                  <a:lumMod val="50000"/>
                </a:schemeClr>
              </a:solidFill>
            </a:endParaRPr>
          </a:p>
          <a:p>
            <a:r>
              <a:rPr lang="en-GB" dirty="0">
                <a:solidFill>
                  <a:schemeClr val="accent1">
                    <a:lumMod val="50000"/>
                  </a:schemeClr>
                </a:solidFill>
              </a:rPr>
              <a:t>The battle led the Swiss </a:t>
            </a:r>
            <a:r>
              <a:rPr lang="en-GB" dirty="0">
                <a:solidFill>
                  <a:schemeClr val="accent1">
                    <a:lumMod val="50000"/>
                  </a:schemeClr>
                </a:solidFill>
                <a:hlinkClick r:id="rId2" tooltip="Jean-Henri Dunant"/>
              </a:rPr>
              <a:t>Jean-Henri Dunant</a:t>
            </a:r>
            <a:r>
              <a:rPr lang="en-GB" dirty="0">
                <a:solidFill>
                  <a:schemeClr val="accent1">
                    <a:lumMod val="50000"/>
                  </a:schemeClr>
                </a:solidFill>
              </a:rPr>
              <a:t> to write his book, </a:t>
            </a:r>
            <a:r>
              <a:rPr lang="en-GB" i="1" dirty="0">
                <a:solidFill>
                  <a:schemeClr val="accent1">
                    <a:lumMod val="50000"/>
                  </a:schemeClr>
                </a:solidFill>
              </a:rPr>
              <a:t>A Memory of </a:t>
            </a:r>
            <a:r>
              <a:rPr lang="en-GB" i="1" dirty="0" err="1">
                <a:solidFill>
                  <a:schemeClr val="accent1">
                    <a:lumMod val="50000"/>
                  </a:schemeClr>
                </a:solidFill>
              </a:rPr>
              <a:t>Solferino</a:t>
            </a:r>
            <a:r>
              <a:rPr lang="en-GB" dirty="0">
                <a:solidFill>
                  <a:schemeClr val="accent1">
                    <a:lumMod val="50000"/>
                  </a:schemeClr>
                </a:solidFill>
              </a:rPr>
              <a:t>. Although he did not witness the battle itself, he toured the field following the battle and was greatly moved by what he saw. Horrified by the suffering of wounded soldiers left on the battlefield, Dunant set about a process that led to the </a:t>
            </a:r>
            <a:r>
              <a:rPr lang="en-GB" dirty="0">
                <a:solidFill>
                  <a:schemeClr val="accent1">
                    <a:lumMod val="50000"/>
                  </a:schemeClr>
                </a:solidFill>
                <a:hlinkClick r:id="rId3" tooltip="Geneva Conventions"/>
              </a:rPr>
              <a:t>Geneva Conventions</a:t>
            </a:r>
            <a:r>
              <a:rPr lang="en-GB" dirty="0">
                <a:solidFill>
                  <a:schemeClr val="accent1">
                    <a:lumMod val="50000"/>
                  </a:schemeClr>
                </a:solidFill>
              </a:rPr>
              <a:t> and the establishment of the </a:t>
            </a:r>
            <a:r>
              <a:rPr lang="en-GB" dirty="0">
                <a:solidFill>
                  <a:schemeClr val="accent1">
                    <a:lumMod val="50000"/>
                  </a:schemeClr>
                </a:solidFill>
                <a:hlinkClick r:id="rId4" tooltip="International Red Cross"/>
              </a:rPr>
              <a:t>International Red Cross</a:t>
            </a:r>
            <a:r>
              <a:rPr lang="en-GB" dirty="0">
                <a:solidFill>
                  <a:schemeClr val="accent1">
                    <a:lumMod val="50000"/>
                  </a:schemeClr>
                </a:solidFill>
              </a:rPr>
              <a:t>.</a:t>
            </a:r>
          </a:p>
          <a:p>
            <a:pPr marL="0" indent="0">
              <a:buNone/>
            </a:pPr>
            <a:endParaRPr lang="en-GB" dirty="0"/>
          </a:p>
        </p:txBody>
      </p:sp>
    </p:spTree>
    <p:extLst>
      <p:ext uri="{BB962C8B-B14F-4D97-AF65-F5344CB8AC3E}">
        <p14:creationId xmlns:p14="http://schemas.microsoft.com/office/powerpoint/2010/main" val="3936238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Humanitarian Intervention:</a:t>
            </a:r>
            <a:br>
              <a:rPr lang="en-GB" b="1" dirty="0">
                <a:solidFill>
                  <a:schemeClr val="accent1">
                    <a:lumMod val="50000"/>
                  </a:schemeClr>
                </a:solidFill>
                <a:latin typeface="+mn-lt"/>
              </a:rPr>
            </a:br>
            <a:r>
              <a:rPr lang="en-GB" sz="3200" b="1" dirty="0">
                <a:solidFill>
                  <a:schemeClr val="accent1">
                    <a:lumMod val="50000"/>
                  </a:schemeClr>
                </a:solidFill>
                <a:latin typeface="+mn-lt"/>
              </a:rPr>
              <a:t>The historical </a:t>
            </a:r>
            <a:r>
              <a:rPr lang="en-GB" sz="3200" b="1" i="1" dirty="0">
                <a:solidFill>
                  <a:schemeClr val="accent1">
                    <a:lumMod val="50000"/>
                  </a:schemeClr>
                </a:solidFill>
                <a:latin typeface="+mn-lt"/>
              </a:rPr>
              <a:t>roots</a:t>
            </a:r>
            <a:r>
              <a:rPr lang="en-GB" sz="3200" b="1" dirty="0">
                <a:solidFill>
                  <a:schemeClr val="accent1">
                    <a:lumMod val="50000"/>
                  </a:schemeClr>
                </a:solidFill>
                <a:latin typeface="+mn-lt"/>
              </a:rPr>
              <a:t> of humanitarianism</a:t>
            </a:r>
          </a:p>
        </p:txBody>
      </p:sp>
      <p:sp>
        <p:nvSpPr>
          <p:cNvPr id="3" name="Content Placeholder 2"/>
          <p:cNvSpPr>
            <a:spLocks noGrp="1"/>
          </p:cNvSpPr>
          <p:nvPr>
            <p:ph idx="1"/>
          </p:nvPr>
        </p:nvSpPr>
        <p:spPr>
          <a:xfrm>
            <a:off x="628650" y="1838504"/>
            <a:ext cx="7886700" cy="4351338"/>
          </a:xfrm>
        </p:spPr>
        <p:txBody>
          <a:bodyPr>
            <a:normAutofit lnSpcReduction="10000"/>
          </a:bodyPr>
          <a:lstStyle/>
          <a:p>
            <a:pPr marL="0" indent="0">
              <a:buNone/>
            </a:pPr>
            <a:r>
              <a:rPr lang="en-GB" sz="3600" dirty="0">
                <a:solidFill>
                  <a:schemeClr val="accent1">
                    <a:lumMod val="50000"/>
                  </a:schemeClr>
                </a:solidFill>
              </a:rPr>
              <a:t>1860s: Some context</a:t>
            </a:r>
          </a:p>
          <a:p>
            <a:r>
              <a:rPr lang="en-GB" b="1" dirty="0">
                <a:solidFill>
                  <a:schemeClr val="accent1">
                    <a:lumMod val="50000"/>
                  </a:schemeClr>
                </a:solidFill>
              </a:rPr>
              <a:t>Italian unification: </a:t>
            </a:r>
            <a:r>
              <a:rPr lang="en-GB" b="1" i="1" dirty="0">
                <a:solidFill>
                  <a:schemeClr val="accent1">
                    <a:lumMod val="50000"/>
                  </a:schemeClr>
                </a:solidFill>
              </a:rPr>
              <a:t>Il Risorgimento</a:t>
            </a:r>
          </a:p>
          <a:p>
            <a:pPr marL="0" indent="0">
              <a:buNone/>
            </a:pPr>
            <a:r>
              <a:rPr lang="en-GB" dirty="0">
                <a:solidFill>
                  <a:schemeClr val="accent1">
                    <a:lumMod val="50000"/>
                  </a:schemeClr>
                </a:solidFill>
              </a:rPr>
              <a:t>The Battle of </a:t>
            </a:r>
            <a:r>
              <a:rPr lang="en-GB" dirty="0" err="1">
                <a:solidFill>
                  <a:schemeClr val="accent1">
                    <a:lumMod val="50000"/>
                  </a:schemeClr>
                </a:solidFill>
              </a:rPr>
              <a:t>Solferino</a:t>
            </a:r>
            <a:r>
              <a:rPr lang="en-GB" dirty="0">
                <a:solidFill>
                  <a:schemeClr val="accent1">
                    <a:lumMod val="50000"/>
                  </a:schemeClr>
                </a:solidFill>
              </a:rPr>
              <a:t> 1859 and formation of the ICRC: Henri Dunant and the First Geneva Convention, 1864</a:t>
            </a:r>
          </a:p>
          <a:p>
            <a:r>
              <a:rPr lang="en-GB" b="1" dirty="0">
                <a:solidFill>
                  <a:schemeClr val="accent1">
                    <a:lumMod val="50000"/>
                  </a:schemeClr>
                </a:solidFill>
              </a:rPr>
              <a:t>Prussia - and German unification</a:t>
            </a:r>
          </a:p>
          <a:p>
            <a:pPr marL="0" indent="0">
              <a:buNone/>
            </a:pPr>
            <a:r>
              <a:rPr lang="en-GB" dirty="0">
                <a:solidFill>
                  <a:schemeClr val="accent1">
                    <a:lumMod val="50000"/>
                  </a:schemeClr>
                </a:solidFill>
              </a:rPr>
              <a:t>Prussia v Denmark 1864; Prussia v Austria 1866;</a:t>
            </a:r>
          </a:p>
          <a:p>
            <a:pPr marL="0" indent="0">
              <a:buNone/>
            </a:pPr>
            <a:r>
              <a:rPr lang="en-GB" dirty="0">
                <a:solidFill>
                  <a:schemeClr val="accent1">
                    <a:lumMod val="50000"/>
                  </a:schemeClr>
                </a:solidFill>
              </a:rPr>
              <a:t>Prussia v France 1870-71</a:t>
            </a:r>
          </a:p>
          <a:p>
            <a:r>
              <a:rPr lang="en-GB" b="1" dirty="0">
                <a:solidFill>
                  <a:schemeClr val="accent1">
                    <a:lumMod val="50000"/>
                  </a:schemeClr>
                </a:solidFill>
              </a:rPr>
              <a:t>US Civil War 1861-1865</a:t>
            </a:r>
            <a:r>
              <a:rPr lang="en-GB" dirty="0">
                <a:solidFill>
                  <a:schemeClr val="accent1">
                    <a:lumMod val="50000"/>
                  </a:schemeClr>
                </a:solidFill>
              </a:rPr>
              <a:t>: The </a:t>
            </a:r>
            <a:r>
              <a:rPr lang="en-GB" dirty="0" err="1">
                <a:solidFill>
                  <a:schemeClr val="accent1">
                    <a:lumMod val="50000"/>
                  </a:schemeClr>
                </a:solidFill>
              </a:rPr>
              <a:t>Lieber</a:t>
            </a:r>
            <a:r>
              <a:rPr lang="en-GB" dirty="0">
                <a:solidFill>
                  <a:schemeClr val="accent1">
                    <a:lumMod val="50000"/>
                  </a:schemeClr>
                </a:solidFill>
              </a:rPr>
              <a:t> Code of 1863</a:t>
            </a:r>
          </a:p>
          <a:p>
            <a:endParaRPr lang="en-GB" dirty="0">
              <a:solidFill>
                <a:schemeClr val="accent1">
                  <a:lumMod val="50000"/>
                </a:schemeClr>
              </a:solidFill>
            </a:endParaRPr>
          </a:p>
        </p:txBody>
      </p:sp>
    </p:spTree>
    <p:extLst>
      <p:ext uri="{BB962C8B-B14F-4D97-AF65-F5344CB8AC3E}">
        <p14:creationId xmlns:p14="http://schemas.microsoft.com/office/powerpoint/2010/main" val="660808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133375"/>
          </a:xfrm>
        </p:spPr>
        <p:txBody>
          <a:bodyPr>
            <a:normAutofit/>
          </a:bodyPr>
          <a:lstStyle/>
          <a:p>
            <a:r>
              <a:rPr lang="en-GB" b="1" dirty="0">
                <a:solidFill>
                  <a:schemeClr val="accent1">
                    <a:lumMod val="50000"/>
                  </a:schemeClr>
                </a:solidFill>
                <a:latin typeface="+mn-lt"/>
              </a:rPr>
              <a:t>What battlefield issues concerned Henri Dunant (and the military surgeons-general)?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5922" y="2498500"/>
            <a:ext cx="1581193" cy="222804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3175" y="2498501"/>
            <a:ext cx="5972175" cy="3581400"/>
          </a:xfrm>
          <a:prstGeom prst="rect">
            <a:avLst/>
          </a:prstGeom>
        </p:spPr>
      </p:pic>
    </p:spTree>
    <p:extLst>
      <p:ext uri="{BB962C8B-B14F-4D97-AF65-F5344CB8AC3E}">
        <p14:creationId xmlns:p14="http://schemas.microsoft.com/office/powerpoint/2010/main" val="3719694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Battlefield issues</a:t>
            </a:r>
          </a:p>
        </p:txBody>
      </p:sp>
      <p:sp>
        <p:nvSpPr>
          <p:cNvPr id="3" name="Content Placeholder 2"/>
          <p:cNvSpPr>
            <a:spLocks noGrp="1"/>
          </p:cNvSpPr>
          <p:nvPr>
            <p:ph idx="1"/>
          </p:nvPr>
        </p:nvSpPr>
        <p:spPr/>
        <p:txBody>
          <a:bodyPr/>
          <a:lstStyle/>
          <a:p>
            <a:endParaRPr lang="en-GB" dirty="0"/>
          </a:p>
          <a:p>
            <a:r>
              <a:rPr lang="en-GB" sz="4000" dirty="0">
                <a:solidFill>
                  <a:schemeClr val="accent1">
                    <a:lumMod val="50000"/>
                  </a:schemeClr>
                </a:solidFill>
              </a:rPr>
              <a:t>Care of the sick and wounded</a:t>
            </a:r>
          </a:p>
          <a:p>
            <a:r>
              <a:rPr lang="en-GB" sz="4000" dirty="0">
                <a:solidFill>
                  <a:schemeClr val="accent1">
                    <a:lumMod val="50000"/>
                  </a:schemeClr>
                </a:solidFill>
              </a:rPr>
              <a:t>Battlefield access for non-military medical personnel</a:t>
            </a:r>
          </a:p>
          <a:p>
            <a:r>
              <a:rPr lang="en-GB" sz="4000" dirty="0">
                <a:solidFill>
                  <a:schemeClr val="accent1">
                    <a:lumMod val="50000"/>
                  </a:schemeClr>
                </a:solidFill>
              </a:rPr>
              <a:t>Protection of non-combatants</a:t>
            </a:r>
          </a:p>
          <a:p>
            <a:r>
              <a:rPr lang="en-GB" sz="4000" dirty="0">
                <a:solidFill>
                  <a:schemeClr val="accent1">
                    <a:lumMod val="50000"/>
                  </a:schemeClr>
                </a:solidFill>
              </a:rPr>
              <a:t>Conditions for prisoners of war</a:t>
            </a:r>
          </a:p>
          <a:p>
            <a:endParaRPr lang="en-GB" dirty="0"/>
          </a:p>
        </p:txBody>
      </p:sp>
    </p:spTree>
    <p:extLst>
      <p:ext uri="{BB962C8B-B14F-4D97-AF65-F5344CB8AC3E}">
        <p14:creationId xmlns:p14="http://schemas.microsoft.com/office/powerpoint/2010/main" val="1702756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Controversy from the outset</a:t>
            </a:r>
          </a:p>
        </p:txBody>
      </p:sp>
      <p:sp>
        <p:nvSpPr>
          <p:cNvPr id="3" name="Content Placeholder 2"/>
          <p:cNvSpPr>
            <a:spLocks noGrp="1"/>
          </p:cNvSpPr>
          <p:nvPr>
            <p:ph idx="1"/>
          </p:nvPr>
        </p:nvSpPr>
        <p:spPr/>
        <p:txBody>
          <a:bodyPr/>
          <a:lstStyle/>
          <a:p>
            <a:pPr marL="0" indent="0">
              <a:buNone/>
            </a:pPr>
            <a:r>
              <a:rPr lang="en-GB" sz="4000" b="1" dirty="0">
                <a:solidFill>
                  <a:schemeClr val="accent1">
                    <a:lumMod val="50000"/>
                  </a:schemeClr>
                </a:solidFill>
              </a:rPr>
              <a:t>Florence Nightingale v Henri Dunant</a:t>
            </a:r>
          </a:p>
          <a:p>
            <a:pPr marL="0" indent="0">
              <a:buNone/>
            </a:pPr>
            <a:r>
              <a:rPr lang="en-GB" dirty="0">
                <a:solidFill>
                  <a:schemeClr val="accent1">
                    <a:lumMod val="50000"/>
                  </a:schemeClr>
                </a:solidFill>
              </a:rPr>
              <a:t>Who should be responsible for (and bear the cost of) medical assistance on the battlefield?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1083" y="3316601"/>
            <a:ext cx="4726949" cy="2749348"/>
          </a:xfrm>
          <a:prstGeom prst="rect">
            <a:avLst/>
          </a:prstGeom>
        </p:spPr>
      </p:pic>
    </p:spTree>
    <p:extLst>
      <p:ext uri="{BB962C8B-B14F-4D97-AF65-F5344CB8AC3E}">
        <p14:creationId xmlns:p14="http://schemas.microsoft.com/office/powerpoint/2010/main" val="3556920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…and in the USA, the United States Sanitary Commission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1108" y="1825625"/>
            <a:ext cx="5801784" cy="4351338"/>
          </a:xfrm>
        </p:spPr>
      </p:pic>
    </p:spTree>
    <p:extLst>
      <p:ext uri="{BB962C8B-B14F-4D97-AF65-F5344CB8AC3E}">
        <p14:creationId xmlns:p14="http://schemas.microsoft.com/office/powerpoint/2010/main" val="1677124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USSC, 1861</a:t>
            </a:r>
          </a:p>
        </p:txBody>
      </p:sp>
      <p:sp>
        <p:nvSpPr>
          <p:cNvPr id="3" name="Content Placeholder 2"/>
          <p:cNvSpPr>
            <a:spLocks noGrp="1"/>
          </p:cNvSpPr>
          <p:nvPr>
            <p:ph idx="1"/>
          </p:nvPr>
        </p:nvSpPr>
        <p:spPr/>
        <p:txBody>
          <a:bodyPr>
            <a:normAutofit/>
          </a:bodyPr>
          <a:lstStyle/>
          <a:p>
            <a:pPr marL="0" indent="0">
              <a:buNone/>
            </a:pPr>
            <a:r>
              <a:rPr lang="en-GB" dirty="0">
                <a:solidFill>
                  <a:schemeClr val="accent1">
                    <a:lumMod val="50000"/>
                  </a:schemeClr>
                </a:solidFill>
              </a:rPr>
              <a:t>The </a:t>
            </a:r>
            <a:r>
              <a:rPr lang="en-GB" b="1" dirty="0">
                <a:solidFill>
                  <a:schemeClr val="accent1">
                    <a:lumMod val="50000"/>
                  </a:schemeClr>
                </a:solidFill>
              </a:rPr>
              <a:t>United States Sanitary Commission</a:t>
            </a:r>
            <a:r>
              <a:rPr lang="en-GB" dirty="0">
                <a:solidFill>
                  <a:schemeClr val="accent1">
                    <a:lumMod val="50000"/>
                  </a:schemeClr>
                </a:solidFill>
              </a:rPr>
              <a:t> (</a:t>
            </a:r>
            <a:r>
              <a:rPr lang="en-GB" b="1" dirty="0">
                <a:solidFill>
                  <a:schemeClr val="accent1">
                    <a:lumMod val="50000"/>
                  </a:schemeClr>
                </a:solidFill>
              </a:rPr>
              <a:t>USSC</a:t>
            </a:r>
            <a:r>
              <a:rPr lang="en-GB" dirty="0">
                <a:solidFill>
                  <a:schemeClr val="accent1">
                    <a:lumMod val="50000"/>
                  </a:schemeClr>
                </a:solidFill>
              </a:rPr>
              <a:t>) was a private relief agency created by federal legislation on June 18, 1861, to support sick and wounded soldiers of the United States Army (Union Army) during the American Civil War. It raised an estimated $25 million (equivalent to $400 million in 2018) and enlisted thousands of volunteers. </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[Modelled on the British Sanitary Commission, set up during the Crimean War,1853-1856.]</a:t>
            </a:r>
          </a:p>
        </p:txBody>
      </p:sp>
    </p:spTree>
    <p:extLst>
      <p:ext uri="{BB962C8B-B14F-4D97-AF65-F5344CB8AC3E}">
        <p14:creationId xmlns:p14="http://schemas.microsoft.com/office/powerpoint/2010/main" val="2983924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Red Cross and the Red Crescent in the Great War</a:t>
            </a: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94778" y="2062285"/>
            <a:ext cx="3179517" cy="4042301"/>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4276" y="2062284"/>
            <a:ext cx="2943627" cy="4578975"/>
          </a:xfrm>
          <a:prstGeom prst="rect">
            <a:avLst/>
          </a:prstGeom>
        </p:spPr>
      </p:pic>
    </p:spTree>
    <p:extLst>
      <p:ext uri="{BB962C8B-B14F-4D97-AF65-F5344CB8AC3E}">
        <p14:creationId xmlns:p14="http://schemas.microsoft.com/office/powerpoint/2010/main" val="1747686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An appeal to Humanity…or patriotism?</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2732" y="1837722"/>
            <a:ext cx="3361386" cy="4604399"/>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1095" y="1837722"/>
            <a:ext cx="3070471" cy="4531019"/>
          </a:xfrm>
          <a:prstGeom prst="rect">
            <a:avLst/>
          </a:prstGeom>
        </p:spPr>
      </p:pic>
    </p:spTree>
    <p:extLst>
      <p:ext uri="{BB962C8B-B14F-4D97-AF65-F5344CB8AC3E}">
        <p14:creationId xmlns:p14="http://schemas.microsoft.com/office/powerpoint/2010/main" val="525769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dirty="0">
                <a:latin typeface="+mn-lt"/>
              </a:rPr>
            </a:br>
            <a:br>
              <a:rPr lang="en-GB" sz="3100" dirty="0">
                <a:latin typeface="+mn-lt"/>
              </a:rPr>
            </a:br>
            <a:br>
              <a:rPr lang="en-GB" sz="3100" dirty="0">
                <a:latin typeface="+mn-lt"/>
              </a:rPr>
            </a:br>
            <a:r>
              <a:rPr lang="en-GB" sz="3100" dirty="0">
                <a:solidFill>
                  <a:schemeClr val="accent1">
                    <a:lumMod val="50000"/>
                  </a:schemeClr>
                </a:solidFill>
                <a:latin typeface="+mn-lt"/>
              </a:rPr>
              <a:t>Hutchinson, J.F., 1996. </a:t>
            </a:r>
            <a:r>
              <a:rPr lang="en-GB" sz="3100" i="1" dirty="0">
                <a:solidFill>
                  <a:schemeClr val="accent1">
                    <a:lumMod val="50000"/>
                  </a:schemeClr>
                </a:solidFill>
                <a:latin typeface="+mn-lt"/>
              </a:rPr>
              <a:t>Champions of Charity: War and the Rise of the Red Cross</a:t>
            </a:r>
            <a:r>
              <a:rPr lang="en-GB" sz="3100" dirty="0">
                <a:solidFill>
                  <a:schemeClr val="accent1">
                    <a:lumMod val="50000"/>
                  </a:schemeClr>
                </a:solidFill>
                <a:latin typeface="+mn-lt"/>
              </a:rPr>
              <a:t>. Boulder, CO: Westview Press</a:t>
            </a:r>
            <a:br>
              <a:rPr lang="en-GB" sz="3100" dirty="0">
                <a:solidFill>
                  <a:schemeClr val="accent1">
                    <a:lumMod val="50000"/>
                  </a:schemeClr>
                </a:solidFill>
                <a:latin typeface="+mn-lt"/>
              </a:rPr>
            </a:br>
            <a:br>
              <a:rPr lang="en-GB" dirty="0"/>
            </a:br>
            <a:endParaRPr lang="en-GB" dirty="0"/>
          </a:p>
        </p:txBody>
      </p:sp>
      <p:sp>
        <p:nvSpPr>
          <p:cNvPr id="3" name="Content Placeholder 2"/>
          <p:cNvSpPr>
            <a:spLocks noGrp="1"/>
          </p:cNvSpPr>
          <p:nvPr>
            <p:ph idx="1"/>
          </p:nvPr>
        </p:nvSpPr>
        <p:spPr>
          <a:xfrm>
            <a:off x="628650" y="2292439"/>
            <a:ext cx="7886700" cy="3884524"/>
          </a:xfrm>
        </p:spPr>
        <p:txBody>
          <a:bodyPr/>
          <a:lstStyle/>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5622" y="1420431"/>
            <a:ext cx="3052293" cy="4633792"/>
          </a:xfrm>
          <a:prstGeom prst="rect">
            <a:avLst/>
          </a:prstGeom>
        </p:spPr>
      </p:pic>
    </p:spTree>
    <p:extLst>
      <p:ext uri="{BB962C8B-B14F-4D97-AF65-F5344CB8AC3E}">
        <p14:creationId xmlns:p14="http://schemas.microsoft.com/office/powerpoint/2010/main" val="1083770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C59A-F620-D7A9-797A-43E7214B47E9}"/>
              </a:ext>
            </a:extLst>
          </p:cNvPr>
          <p:cNvSpPr>
            <a:spLocks noGrp="1"/>
          </p:cNvSpPr>
          <p:nvPr>
            <p:ph type="title"/>
          </p:nvPr>
        </p:nvSpPr>
        <p:spPr/>
        <p:txBody>
          <a:bodyPr/>
          <a:lstStyle/>
          <a:p>
            <a:r>
              <a:rPr lang="en-GB" b="1" dirty="0">
                <a:latin typeface="+mn-lt"/>
              </a:rPr>
              <a:t>The ICRC and the Geneva Conventions</a:t>
            </a:r>
          </a:p>
        </p:txBody>
      </p:sp>
      <p:sp>
        <p:nvSpPr>
          <p:cNvPr id="3" name="Content Placeholder 2">
            <a:extLst>
              <a:ext uri="{FF2B5EF4-FFF2-40B4-BE49-F238E27FC236}">
                <a16:creationId xmlns:a16="http://schemas.microsoft.com/office/drawing/2014/main" id="{EBA60C04-3241-1892-18F0-F7F0869215E9}"/>
              </a:ext>
            </a:extLst>
          </p:cNvPr>
          <p:cNvSpPr>
            <a:spLocks noGrp="1"/>
          </p:cNvSpPr>
          <p:nvPr>
            <p:ph idx="1"/>
          </p:nvPr>
        </p:nvSpPr>
        <p:spPr/>
        <p:txBody>
          <a:bodyPr>
            <a:normAutofit/>
          </a:bodyPr>
          <a:lstStyle/>
          <a:p>
            <a:pPr algn="l">
              <a:buFont typeface="Arial" panose="020B0604020202020204" pitchFamily="34" charset="0"/>
              <a:buChar char="•"/>
            </a:pPr>
            <a:endParaRPr lang="en-GB" sz="1200" b="1" i="0" dirty="0">
              <a:effectLst/>
              <a:latin typeface="Arial" panose="020B0604020202020204" pitchFamily="34" charset="0"/>
            </a:endParaRPr>
          </a:p>
          <a:p>
            <a:pPr algn="l">
              <a:buFont typeface="Arial" panose="020B0604020202020204" pitchFamily="34" charset="0"/>
              <a:buChar char="•"/>
            </a:pPr>
            <a:endParaRPr lang="en-GB" sz="1200" b="1" dirty="0">
              <a:latin typeface="Arial" panose="020B0604020202020204" pitchFamily="34" charset="0"/>
            </a:endParaRPr>
          </a:p>
          <a:p>
            <a:pPr algn="l">
              <a:buFont typeface="Arial" panose="020B0604020202020204" pitchFamily="34" charset="0"/>
              <a:buChar char="•"/>
            </a:pPr>
            <a:endParaRPr lang="en-GB" sz="1200" b="1" i="0" dirty="0">
              <a:effectLst/>
              <a:latin typeface="Arial" panose="020B0604020202020204" pitchFamily="34" charset="0"/>
            </a:endParaRPr>
          </a:p>
          <a:p>
            <a:pPr algn="l">
              <a:buFont typeface="Arial" panose="020B0604020202020204" pitchFamily="34" charset="0"/>
              <a:buChar char="•"/>
            </a:pPr>
            <a:endParaRPr lang="en-GB" sz="1200" b="1" dirty="0">
              <a:latin typeface="Arial" panose="020B0604020202020204" pitchFamily="34" charset="0"/>
            </a:endParaRPr>
          </a:p>
          <a:p>
            <a:pPr algn="l">
              <a:buFont typeface="Arial" panose="020B0604020202020204" pitchFamily="34" charset="0"/>
              <a:buChar char="•"/>
            </a:pPr>
            <a:endParaRPr lang="en-GB" sz="1200" b="1" i="0" dirty="0">
              <a:effectLst/>
              <a:latin typeface="Arial" panose="020B0604020202020204" pitchFamily="34" charset="0"/>
            </a:endParaRPr>
          </a:p>
          <a:p>
            <a:pPr algn="l">
              <a:buFont typeface="Arial" panose="020B0604020202020204" pitchFamily="34" charset="0"/>
              <a:buChar char="•"/>
            </a:pPr>
            <a:r>
              <a:rPr lang="en-GB" sz="1200" b="1" i="0" dirty="0">
                <a:effectLst/>
                <a:latin typeface="Arial" panose="020B0604020202020204" pitchFamily="34" charset="0"/>
              </a:rPr>
              <a:t>The </a:t>
            </a:r>
            <a:r>
              <a:rPr lang="en-GB" sz="1200" b="1" dirty="0">
                <a:latin typeface="Arial" panose="020B0604020202020204" pitchFamily="34" charset="0"/>
              </a:rPr>
              <a:t>First Geneva Convention</a:t>
            </a:r>
            <a:r>
              <a:rPr lang="en-GB" sz="1200" b="1" i="0" dirty="0">
                <a:effectLst/>
                <a:latin typeface="Arial" panose="020B0604020202020204" pitchFamily="34" charset="0"/>
              </a:rPr>
              <a:t> </a:t>
            </a:r>
            <a:r>
              <a:rPr lang="en-GB" sz="1200" b="0" i="0" dirty="0">
                <a:effectLst/>
                <a:latin typeface="Arial" panose="020B0604020202020204" pitchFamily="34" charset="0"/>
              </a:rPr>
              <a:t>"for the Amelioration of the Condition of the Wounded and Sick in Armed Forces in the Field" (first adopted in 1864, revised in 1906,</a:t>
            </a:r>
            <a:r>
              <a:rPr lang="en-GB" sz="1200" dirty="0">
                <a:latin typeface="Arial" panose="020B0604020202020204" pitchFamily="34" charset="0"/>
              </a:rPr>
              <a:t>1929</a:t>
            </a:r>
            <a:r>
              <a:rPr lang="en-GB" sz="1200" b="0" i="0" dirty="0">
                <a:effectLst/>
                <a:latin typeface="Arial" panose="020B0604020202020204" pitchFamily="34" charset="0"/>
              </a:rPr>
              <a:t> and finally 1949)</a:t>
            </a:r>
          </a:p>
          <a:p>
            <a:pPr algn="l">
              <a:buFont typeface="Arial" panose="020B0604020202020204" pitchFamily="34" charset="0"/>
              <a:buChar char="•"/>
            </a:pPr>
            <a:r>
              <a:rPr lang="en-GB" sz="1200" b="1" i="0" dirty="0">
                <a:effectLst/>
                <a:latin typeface="Arial" panose="020B0604020202020204" pitchFamily="34" charset="0"/>
              </a:rPr>
              <a:t>The </a:t>
            </a:r>
            <a:r>
              <a:rPr lang="en-GB" sz="1200" b="1" dirty="0">
                <a:latin typeface="Arial" panose="020B0604020202020204" pitchFamily="34" charset="0"/>
              </a:rPr>
              <a:t>Second Geneva Convention</a:t>
            </a:r>
            <a:r>
              <a:rPr lang="en-GB" sz="1200" b="1" i="0" dirty="0">
                <a:effectLst/>
                <a:latin typeface="Arial" panose="020B0604020202020204" pitchFamily="34" charset="0"/>
              </a:rPr>
              <a:t> </a:t>
            </a:r>
            <a:r>
              <a:rPr lang="en-GB" sz="1200" b="0" i="0" dirty="0">
                <a:effectLst/>
                <a:latin typeface="Arial" panose="020B0604020202020204" pitchFamily="34" charset="0"/>
              </a:rPr>
              <a:t>"for the Amelioration of the Condition of Wounded, Sick and Shipwrecked Members of Armed Forces at Sea" (first adopted in 1949, successor of the </a:t>
            </a:r>
            <a:r>
              <a:rPr lang="en-GB" sz="1200">
                <a:latin typeface="Arial" panose="020B0604020202020204" pitchFamily="34" charset="0"/>
              </a:rPr>
              <a:t>Hague Conventions</a:t>
            </a:r>
            <a:r>
              <a:rPr lang="en-GB" sz="1200" b="0" i="0">
                <a:effectLst/>
                <a:latin typeface="Arial" panose="020B0604020202020204" pitchFamily="34" charset="0"/>
              </a:rPr>
              <a:t> of 1899 and 1907</a:t>
            </a:r>
            <a:r>
              <a:rPr lang="en-GB" sz="1200" b="0" i="0" dirty="0">
                <a:effectLst/>
                <a:latin typeface="Arial" panose="020B0604020202020204" pitchFamily="34" charset="0"/>
              </a:rPr>
              <a:t>)</a:t>
            </a:r>
          </a:p>
          <a:p>
            <a:pPr algn="l">
              <a:buFont typeface="Arial" panose="020B0604020202020204" pitchFamily="34" charset="0"/>
              <a:buChar char="•"/>
            </a:pPr>
            <a:r>
              <a:rPr lang="en-GB" sz="1200" b="1" i="0" dirty="0">
                <a:effectLst/>
                <a:latin typeface="Arial" panose="020B0604020202020204" pitchFamily="34" charset="0"/>
              </a:rPr>
              <a:t>The </a:t>
            </a:r>
            <a:r>
              <a:rPr lang="en-GB" sz="1200" b="1" dirty="0">
                <a:latin typeface="Arial" panose="020B0604020202020204" pitchFamily="34" charset="0"/>
              </a:rPr>
              <a:t>Third Geneva Convention</a:t>
            </a:r>
            <a:r>
              <a:rPr lang="en-GB" sz="1200" b="1" i="0" dirty="0">
                <a:effectLst/>
                <a:latin typeface="Arial" panose="020B0604020202020204" pitchFamily="34" charset="0"/>
              </a:rPr>
              <a:t> </a:t>
            </a:r>
            <a:r>
              <a:rPr lang="en-GB" sz="1200" b="0" i="0" dirty="0">
                <a:effectLst/>
                <a:latin typeface="Arial" panose="020B0604020202020204" pitchFamily="34" charset="0"/>
              </a:rPr>
              <a:t>"relative to the Treatment of Prisoners of War" (first adopted in </a:t>
            </a:r>
            <a:r>
              <a:rPr lang="en-GB" sz="1200" dirty="0">
                <a:latin typeface="Arial" panose="020B0604020202020204" pitchFamily="34" charset="0"/>
              </a:rPr>
              <a:t>1929</a:t>
            </a:r>
            <a:r>
              <a:rPr lang="en-GB" sz="1200" b="0" i="0" u="none" strike="noStrike" baseline="30000" dirty="0">
                <a:effectLst/>
                <a:latin typeface="Arial" panose="020B0604020202020204" pitchFamily="34" charset="0"/>
                <a:hlinkClick r:id="rId2">
                  <a:extLst>
                    <a:ext uri="{A12FA001-AC4F-418D-AE19-62706E023703}">
                      <ahyp:hlinkClr xmlns:ahyp="http://schemas.microsoft.com/office/drawing/2018/hyperlinkcolor" val="tx"/>
                    </a:ext>
                  </a:extLst>
                </a:hlinkClick>
              </a:rPr>
              <a:t>]</a:t>
            </a:r>
            <a:r>
              <a:rPr lang="en-GB" sz="1200" b="0" i="0" dirty="0">
                <a:effectLst/>
                <a:latin typeface="Arial" panose="020B0604020202020204" pitchFamily="34" charset="0"/>
              </a:rPr>
              <a:t> last revision in 1949)</a:t>
            </a:r>
          </a:p>
          <a:p>
            <a:pPr algn="l">
              <a:buFont typeface="Arial" panose="020B0604020202020204" pitchFamily="34" charset="0"/>
              <a:buChar char="•"/>
            </a:pPr>
            <a:r>
              <a:rPr lang="en-GB" sz="1200" b="1" i="0" dirty="0">
                <a:effectLst/>
                <a:latin typeface="Arial" panose="020B0604020202020204" pitchFamily="34" charset="0"/>
              </a:rPr>
              <a:t>The </a:t>
            </a:r>
            <a:r>
              <a:rPr lang="en-GB" sz="1200" b="1" dirty="0">
                <a:latin typeface="Arial" panose="020B0604020202020204" pitchFamily="34" charset="0"/>
              </a:rPr>
              <a:t>Fourth Geneva Convention </a:t>
            </a:r>
            <a:r>
              <a:rPr lang="en-GB" sz="1200" b="0" i="0" dirty="0">
                <a:effectLst/>
                <a:latin typeface="Arial" panose="020B0604020202020204" pitchFamily="34" charset="0"/>
              </a:rPr>
              <a:t>"relative to the Protection of Civilian Persons in Time of War" (first adopted in 1949, based on parts of the </a:t>
            </a:r>
            <a:r>
              <a:rPr lang="en-GB" sz="1200" dirty="0">
                <a:latin typeface="Arial" panose="020B0604020202020204" pitchFamily="34" charset="0"/>
              </a:rPr>
              <a:t>Hague Convention</a:t>
            </a:r>
            <a:r>
              <a:rPr lang="en-GB" sz="1200" b="0" i="0" dirty="0">
                <a:effectLst/>
                <a:latin typeface="Arial" panose="020B0604020202020204" pitchFamily="34" charset="0"/>
              </a:rPr>
              <a:t> (II) of 1899 and </a:t>
            </a:r>
            <a:r>
              <a:rPr lang="en-GB" sz="1200" dirty="0">
                <a:latin typeface="Arial" panose="020B0604020202020204" pitchFamily="34" charset="0"/>
              </a:rPr>
              <a:t>Hague Convention</a:t>
            </a:r>
            <a:r>
              <a:rPr lang="en-GB" sz="1200" b="0" i="0" dirty="0">
                <a:effectLst/>
                <a:latin typeface="Arial" panose="020B0604020202020204" pitchFamily="34" charset="0"/>
              </a:rPr>
              <a:t> (IV) 1907).</a:t>
            </a:r>
          </a:p>
          <a:p>
            <a:pPr marL="0" indent="0" algn="l">
              <a:buNone/>
            </a:pPr>
            <a:r>
              <a:rPr lang="en-GB" sz="1200" b="0" i="0" dirty="0">
                <a:effectLst/>
                <a:latin typeface="Arial" panose="020B0604020202020204" pitchFamily="34" charset="0"/>
              </a:rPr>
              <a:t>With two Geneva Conventions revised and adopted, and the second and fourth added, in 1949 the whole set is referred to as the "Geneva Conventions of 1949" or simply the "Geneva Conventions". Usually only the Geneva Conventions of 1949 are referred to as First, Second, Third or Fourth Geneva Convention. The treaties of 1949 were ratified, in whole or with </a:t>
            </a:r>
            <a:r>
              <a:rPr lang="en-GB" sz="1200" dirty="0">
                <a:latin typeface="Arial" panose="020B0604020202020204" pitchFamily="34" charset="0"/>
              </a:rPr>
              <a:t>reservations</a:t>
            </a:r>
            <a:r>
              <a:rPr lang="en-GB" sz="1200" b="0" i="0" dirty="0">
                <a:effectLst/>
                <a:latin typeface="Arial" panose="020B0604020202020204" pitchFamily="34" charset="0"/>
              </a:rPr>
              <a:t>, </a:t>
            </a:r>
            <a:r>
              <a:rPr lang="en-GB" sz="1200" dirty="0">
                <a:latin typeface="Arial" panose="020B0604020202020204" pitchFamily="34" charset="0"/>
              </a:rPr>
              <a:t>by 196 countries.</a:t>
            </a:r>
            <a:endParaRPr lang="en-GB" sz="1200" b="0" i="0" dirty="0">
              <a:effectLst/>
              <a:latin typeface="Arial" panose="020B0604020202020204" pitchFamily="34" charset="0"/>
            </a:endParaRPr>
          </a:p>
          <a:p>
            <a:pPr marL="0" indent="0">
              <a:buNone/>
            </a:pPr>
            <a:endParaRPr lang="en-GB" dirty="0"/>
          </a:p>
        </p:txBody>
      </p:sp>
      <p:pic>
        <p:nvPicPr>
          <p:cNvPr id="1027" name="Picture 3" descr="Geneva Conventions and their Additional Protocols | ICRC">
            <a:extLst>
              <a:ext uri="{FF2B5EF4-FFF2-40B4-BE49-F238E27FC236}">
                <a16:creationId xmlns:a16="http://schemas.microsoft.com/office/drawing/2014/main" id="{EC9B1074-BA4A-AE13-DF61-1AF95A8F0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0267" y="1174788"/>
            <a:ext cx="3709212" cy="1950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07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C71BC-6E95-DD57-8BD9-1CFEA4D70014}"/>
              </a:ext>
            </a:extLst>
          </p:cNvPr>
          <p:cNvSpPr>
            <a:spLocks noGrp="1"/>
          </p:cNvSpPr>
          <p:nvPr>
            <p:ph type="title"/>
          </p:nvPr>
        </p:nvSpPr>
        <p:spPr/>
        <p:txBody>
          <a:bodyPr>
            <a:normAutofit fontScale="90000"/>
          </a:bodyPr>
          <a:lstStyle/>
          <a:p>
            <a:r>
              <a:rPr lang="en-GB" b="1" dirty="0">
                <a:latin typeface="+mn-lt"/>
              </a:rPr>
              <a:t>Attempts at World Order:</a:t>
            </a:r>
            <a:br>
              <a:rPr lang="en-GB" b="1" dirty="0">
                <a:latin typeface="+mn-lt"/>
              </a:rPr>
            </a:br>
            <a:r>
              <a:rPr lang="en-GB" b="1" dirty="0">
                <a:latin typeface="+mn-lt"/>
              </a:rPr>
              <a:t>The League of Nations 1920-1945</a:t>
            </a:r>
          </a:p>
        </p:txBody>
      </p:sp>
      <p:pic>
        <p:nvPicPr>
          <p:cNvPr id="2050" name="Picture 2">
            <a:extLst>
              <a:ext uri="{FF2B5EF4-FFF2-40B4-BE49-F238E27FC236}">
                <a16:creationId xmlns:a16="http://schemas.microsoft.com/office/drawing/2014/main" id="{D5D42C0D-DD5E-CD99-2170-19CCC01475C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9112" y="1877311"/>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BC Radio 4 - Things We Forgot to Remember, Series 4, The League of Nations">
            <a:extLst>
              <a:ext uri="{FF2B5EF4-FFF2-40B4-BE49-F238E27FC236}">
                <a16:creationId xmlns:a16="http://schemas.microsoft.com/office/drawing/2014/main" id="{FEACEAFA-648D-8CA1-F6D0-803CC6044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8486" y="1925157"/>
            <a:ext cx="4460691" cy="2497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441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mn-lt"/>
              </a:rPr>
              <a:t>The League of Nations and Colonial Policy: Mandates for the former German colonies</a:t>
            </a:r>
          </a:p>
        </p:txBody>
      </p:sp>
      <p:sp>
        <p:nvSpPr>
          <p:cNvPr id="3" name="Content Placeholder 2"/>
          <p:cNvSpPr>
            <a:spLocks noGrp="1"/>
          </p:cNvSpPr>
          <p:nvPr>
            <p:ph idx="1"/>
          </p:nvPr>
        </p:nvSpPr>
        <p:spPr>
          <a:xfrm>
            <a:off x="457200" y="1600201"/>
            <a:ext cx="5122912" cy="4997151"/>
          </a:xfrm>
        </p:spPr>
        <p:txBody>
          <a:bodyPr>
            <a:normAutofit lnSpcReduction="10000"/>
          </a:bodyPr>
          <a:lstStyle/>
          <a:p>
            <a:r>
              <a:rPr lang="en-GB" sz="2400" b="1" dirty="0" err="1"/>
              <a:t>Kamerun</a:t>
            </a:r>
            <a:r>
              <a:rPr lang="en-GB" sz="2400" dirty="0"/>
              <a:t>: Cameroons to Britain and France</a:t>
            </a:r>
          </a:p>
          <a:p>
            <a:r>
              <a:rPr lang="en-GB" sz="2400" b="1" dirty="0"/>
              <a:t>Togoland</a:t>
            </a:r>
            <a:r>
              <a:rPr lang="en-GB" sz="2400" dirty="0"/>
              <a:t>: to France (</a:t>
            </a:r>
            <a:r>
              <a:rPr lang="en-GB" sz="2400" dirty="0" err="1"/>
              <a:t>Dahomey</a:t>
            </a:r>
            <a:r>
              <a:rPr lang="en-GB" sz="2400" dirty="0"/>
              <a:t>) and Britain (Gold Coast)</a:t>
            </a:r>
          </a:p>
          <a:p>
            <a:r>
              <a:rPr lang="en-GB" sz="2400" b="1" dirty="0"/>
              <a:t>Tanganyika</a:t>
            </a:r>
            <a:r>
              <a:rPr lang="en-GB" sz="2400" dirty="0"/>
              <a:t>: to Britain (Rwanda-</a:t>
            </a:r>
            <a:r>
              <a:rPr lang="en-GB" sz="2400" dirty="0" err="1"/>
              <a:t>Urundi</a:t>
            </a:r>
            <a:r>
              <a:rPr lang="en-GB" sz="2400" dirty="0"/>
              <a:t> to Belgium), some territory to Portugal (added to Mozambique)</a:t>
            </a:r>
          </a:p>
          <a:p>
            <a:r>
              <a:rPr lang="en-GB" sz="2400" b="1" dirty="0" err="1"/>
              <a:t>Süd</a:t>
            </a:r>
            <a:r>
              <a:rPr lang="en-GB" sz="2400" b="1" dirty="0"/>
              <a:t>-West </a:t>
            </a:r>
            <a:r>
              <a:rPr lang="en-GB" sz="2400" b="1" dirty="0" err="1"/>
              <a:t>Afrika</a:t>
            </a:r>
            <a:r>
              <a:rPr lang="en-GB" sz="2400" dirty="0"/>
              <a:t>: SW Africa to Britain/South Africa</a:t>
            </a:r>
          </a:p>
          <a:p>
            <a:r>
              <a:rPr lang="en-GB" sz="2400" b="1" dirty="0"/>
              <a:t>Pacific Colonies </a:t>
            </a:r>
            <a:r>
              <a:rPr lang="en-GB" sz="2400" dirty="0"/>
              <a:t>to Japan, Australia and New Zealand</a:t>
            </a:r>
          </a:p>
          <a:p>
            <a:pPr marL="0" indent="0">
              <a:buNone/>
            </a:pPr>
            <a:endParaRPr lang="en-GB" sz="2400" dirty="0"/>
          </a:p>
          <a:p>
            <a:pPr marL="0" indent="0">
              <a:buNone/>
            </a:pPr>
            <a:r>
              <a:rPr lang="en-GB" sz="1800" i="1" dirty="0"/>
              <a:t>Right:</a:t>
            </a:r>
            <a:r>
              <a:rPr lang="en-GB" sz="1800" dirty="0"/>
              <a:t> British West African troops in Togoland, 1914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2120" y="1568449"/>
            <a:ext cx="2911014" cy="433822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3900" y="3390900"/>
            <a:ext cx="76200" cy="76200"/>
          </a:xfrm>
          <a:prstGeom prst="rect">
            <a:avLst/>
          </a:prstGeom>
        </p:spPr>
      </p:pic>
    </p:spTree>
    <p:extLst>
      <p:ext uri="{BB962C8B-B14F-4D97-AF65-F5344CB8AC3E}">
        <p14:creationId xmlns:p14="http://schemas.microsoft.com/office/powerpoint/2010/main" val="3261834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229600" cy="1143000"/>
          </a:xfrm>
        </p:spPr>
        <p:txBody>
          <a:bodyPr>
            <a:normAutofit fontScale="90000"/>
          </a:bodyPr>
          <a:lstStyle/>
          <a:p>
            <a:r>
              <a:rPr lang="en-GB" sz="4000" b="1" dirty="0">
                <a:latin typeface="+mn-lt"/>
              </a:rPr>
              <a:t>The League of Nations and Colonial Policy: </a:t>
            </a:r>
            <a:r>
              <a:rPr lang="en-GB" b="1" dirty="0">
                <a:latin typeface="+mn-lt"/>
              </a:rPr>
              <a:t>Italy’s invasion of Abyssinia in 1935-6</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793081"/>
            <a:ext cx="4176464" cy="41402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1772816"/>
            <a:ext cx="3672408" cy="2664296"/>
          </a:xfrm>
          <a:prstGeom prst="rect">
            <a:avLst/>
          </a:prstGeom>
        </p:spPr>
      </p:pic>
    </p:spTree>
    <p:extLst>
      <p:ext uri="{BB962C8B-B14F-4D97-AF65-F5344CB8AC3E}">
        <p14:creationId xmlns:p14="http://schemas.microsoft.com/office/powerpoint/2010/main" val="2880742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Abyssinia and Spain: Preludes to World War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923" y="1635622"/>
            <a:ext cx="3951069" cy="2657474"/>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07903" y="3645023"/>
            <a:ext cx="4824535" cy="287474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65150" y="1619905"/>
            <a:ext cx="3467289" cy="195143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9553" y="3933056"/>
            <a:ext cx="3960439" cy="2736304"/>
          </a:xfrm>
          <a:prstGeom prst="rect">
            <a:avLst/>
          </a:prstGeom>
        </p:spPr>
      </p:pic>
    </p:spTree>
    <p:extLst>
      <p:ext uri="{BB962C8B-B14F-4D97-AF65-F5344CB8AC3E}">
        <p14:creationId xmlns:p14="http://schemas.microsoft.com/office/powerpoint/2010/main" val="1272543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6883-49A3-5CE8-3450-922A2AADE5BD}"/>
              </a:ext>
            </a:extLst>
          </p:cNvPr>
          <p:cNvSpPr>
            <a:spLocks noGrp="1"/>
          </p:cNvSpPr>
          <p:nvPr>
            <p:ph type="title"/>
          </p:nvPr>
        </p:nvSpPr>
        <p:spPr/>
        <p:txBody>
          <a:bodyPr>
            <a:normAutofit/>
          </a:bodyPr>
          <a:lstStyle/>
          <a:p>
            <a:r>
              <a:rPr lang="en-GB" b="1" dirty="0">
                <a:latin typeface="+mn-lt"/>
              </a:rPr>
              <a:t>Attempts at World Order:</a:t>
            </a:r>
            <a:br>
              <a:rPr lang="en-GB" b="1" dirty="0">
                <a:latin typeface="+mn-lt"/>
              </a:rPr>
            </a:br>
            <a:r>
              <a:rPr lang="en-GB" b="1" dirty="0">
                <a:latin typeface="+mn-lt"/>
              </a:rPr>
              <a:t>The United Nations 1945-present</a:t>
            </a:r>
          </a:p>
        </p:txBody>
      </p:sp>
      <p:pic>
        <p:nvPicPr>
          <p:cNvPr id="3074" name="Picture 2" descr="United Nations - Wikipedia">
            <a:extLst>
              <a:ext uri="{FF2B5EF4-FFF2-40B4-BE49-F238E27FC236}">
                <a16:creationId xmlns:a16="http://schemas.microsoft.com/office/drawing/2014/main" id="{27021C14-4348-0A77-031B-D785BFF78FB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69985" y="1875113"/>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utin Expands His War as Biden Tries to Rally the U.N. | The New Yorker">
            <a:extLst>
              <a:ext uri="{FF2B5EF4-FFF2-40B4-BE49-F238E27FC236}">
                <a16:creationId xmlns:a16="http://schemas.microsoft.com/office/drawing/2014/main" id="{40E752B6-39FC-1A93-4596-4976D53361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4451" y="1875113"/>
            <a:ext cx="4867571" cy="3239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624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mn-lt"/>
              </a:rPr>
              <a:t>Rebuilding the world order after 1945</a:t>
            </a:r>
          </a:p>
        </p:txBody>
      </p:sp>
      <p:sp>
        <p:nvSpPr>
          <p:cNvPr id="3" name="Content Placeholder 2"/>
          <p:cNvSpPr>
            <a:spLocks noGrp="1"/>
          </p:cNvSpPr>
          <p:nvPr>
            <p:ph idx="1"/>
          </p:nvPr>
        </p:nvSpPr>
        <p:spPr>
          <a:xfrm>
            <a:off x="457200" y="1196752"/>
            <a:ext cx="8229600" cy="4929411"/>
          </a:xfrm>
        </p:spPr>
        <p:txBody>
          <a:bodyPr/>
          <a:lstStyle/>
          <a:p>
            <a:pPr marL="0" indent="0">
              <a:buNone/>
            </a:pPr>
            <a:endParaRPr lang="en-GB" dirty="0"/>
          </a:p>
          <a:p>
            <a:pPr marL="0" indent="0">
              <a:buNone/>
            </a:pPr>
            <a:r>
              <a:rPr lang="en-GB" dirty="0"/>
              <a:t>A second “League of Nations” -  this time with US involvement     </a:t>
            </a:r>
            <a:r>
              <a:rPr lang="en-GB" sz="1600" dirty="0"/>
              <a:t>(</a:t>
            </a:r>
            <a:r>
              <a:rPr lang="en-GB" sz="1600" i="1" dirty="0"/>
              <a:t>Below: </a:t>
            </a:r>
            <a:r>
              <a:rPr lang="en-GB" sz="1600" dirty="0"/>
              <a:t>UN Founding Conference, San Francisco, 1945)</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2522314"/>
            <a:ext cx="8096250" cy="3714997"/>
          </a:xfrm>
          <a:prstGeom prst="rect">
            <a:avLst/>
          </a:prstGeom>
        </p:spPr>
      </p:pic>
    </p:spTree>
    <p:extLst>
      <p:ext uri="{BB962C8B-B14F-4D97-AF65-F5344CB8AC3E}">
        <p14:creationId xmlns:p14="http://schemas.microsoft.com/office/powerpoint/2010/main" val="2174927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90414"/>
            <a:ext cx="7886700" cy="1301857"/>
          </a:xfrm>
        </p:spPr>
        <p:txBody>
          <a:bodyPr>
            <a:noAutofit/>
          </a:bodyPr>
          <a:lstStyle/>
          <a:p>
            <a:r>
              <a:rPr lang="en-GB" sz="3600" b="1" i="1" dirty="0">
                <a:solidFill>
                  <a:schemeClr val="accent1">
                    <a:lumMod val="50000"/>
                  </a:schemeClr>
                </a:solidFill>
                <a:latin typeface="+mn-lt"/>
              </a:rPr>
              <a:t>Modern Humanitarianism </a:t>
            </a:r>
            <a:r>
              <a:rPr lang="en-GB" sz="3600" b="1" dirty="0">
                <a:solidFill>
                  <a:schemeClr val="accent1">
                    <a:lumMod val="50000"/>
                  </a:schemeClr>
                </a:solidFill>
                <a:latin typeface="+mn-lt"/>
              </a:rPr>
              <a:t>since 1945 – the era of the UN</a:t>
            </a:r>
          </a:p>
        </p:txBody>
      </p:sp>
      <p:sp>
        <p:nvSpPr>
          <p:cNvPr id="3" name="Content Placeholder 2"/>
          <p:cNvSpPr>
            <a:spLocks noGrp="1"/>
          </p:cNvSpPr>
          <p:nvPr>
            <p:ph idx="1"/>
          </p:nvPr>
        </p:nvSpPr>
        <p:spPr/>
        <p:txBody>
          <a:bodyPr>
            <a:normAutofit fontScale="62500" lnSpcReduction="20000"/>
          </a:bodyPr>
          <a:lstStyle/>
          <a:p>
            <a:pPr marL="0" indent="0">
              <a:buNone/>
            </a:pPr>
            <a:endParaRPr lang="en-GB" dirty="0"/>
          </a:p>
          <a:p>
            <a:pPr marL="0" indent="0">
              <a:buNone/>
            </a:pPr>
            <a:r>
              <a:rPr lang="en-GB" dirty="0">
                <a:solidFill>
                  <a:schemeClr val="accent1">
                    <a:lumMod val="50000"/>
                  </a:schemeClr>
                </a:solidFill>
              </a:rPr>
              <a:t>1951-53 Korea: UN Military Intervention</a:t>
            </a:r>
          </a:p>
          <a:p>
            <a:pPr marL="0" indent="0">
              <a:buNone/>
            </a:pPr>
            <a:r>
              <a:rPr lang="en-GB" dirty="0">
                <a:solidFill>
                  <a:schemeClr val="accent1">
                    <a:lumMod val="50000"/>
                  </a:schemeClr>
                </a:solidFill>
              </a:rPr>
              <a:t>1960 Congo; 1961 Biafra: ICRC and MSF</a:t>
            </a:r>
          </a:p>
          <a:p>
            <a:pPr marL="0" indent="0">
              <a:buNone/>
            </a:pPr>
            <a:r>
              <a:rPr lang="en-GB" dirty="0">
                <a:solidFill>
                  <a:schemeClr val="accent1">
                    <a:lumMod val="50000"/>
                  </a:schemeClr>
                </a:solidFill>
              </a:rPr>
              <a:t>1984 Ethiopia (and Band Aid)</a:t>
            </a:r>
          </a:p>
          <a:p>
            <a:pPr marL="0" indent="0">
              <a:buNone/>
            </a:pPr>
            <a:r>
              <a:rPr lang="en-GB" dirty="0">
                <a:solidFill>
                  <a:schemeClr val="accent1">
                    <a:lumMod val="50000"/>
                  </a:schemeClr>
                </a:solidFill>
              </a:rPr>
              <a:t>1991 Gulf War I (UN-sanctioned)</a:t>
            </a:r>
          </a:p>
          <a:p>
            <a:pPr marL="0" indent="0">
              <a:buNone/>
            </a:pPr>
            <a:r>
              <a:rPr lang="en-GB" dirty="0">
                <a:solidFill>
                  <a:schemeClr val="accent1">
                    <a:lumMod val="50000"/>
                  </a:schemeClr>
                </a:solidFill>
              </a:rPr>
              <a:t>1992-1995 Somalia, Bosnia</a:t>
            </a:r>
          </a:p>
          <a:p>
            <a:pPr marL="0" indent="0">
              <a:buNone/>
            </a:pPr>
            <a:r>
              <a:rPr lang="en-GB" dirty="0">
                <a:solidFill>
                  <a:schemeClr val="accent1">
                    <a:lumMod val="50000"/>
                  </a:schemeClr>
                </a:solidFill>
              </a:rPr>
              <a:t>1998-1999 Kosovo crisis</a:t>
            </a:r>
          </a:p>
          <a:p>
            <a:pPr marL="0" indent="0">
              <a:buNone/>
            </a:pPr>
            <a:r>
              <a:rPr lang="en-GB" dirty="0">
                <a:solidFill>
                  <a:schemeClr val="accent1">
                    <a:lumMod val="50000"/>
                  </a:schemeClr>
                </a:solidFill>
              </a:rPr>
              <a:t>1994 Rwanda (and Congo)</a:t>
            </a:r>
          </a:p>
          <a:p>
            <a:pPr marL="0" indent="0">
              <a:buNone/>
            </a:pPr>
            <a:r>
              <a:rPr lang="en-GB" dirty="0">
                <a:solidFill>
                  <a:schemeClr val="accent1">
                    <a:lumMod val="50000"/>
                  </a:schemeClr>
                </a:solidFill>
              </a:rPr>
              <a:t>1999 Sierra Leone (UNAMSIL)</a:t>
            </a:r>
          </a:p>
          <a:p>
            <a:pPr marL="0" indent="0">
              <a:buNone/>
            </a:pPr>
            <a:r>
              <a:rPr lang="en-GB" dirty="0">
                <a:solidFill>
                  <a:schemeClr val="accent1">
                    <a:lumMod val="50000"/>
                  </a:schemeClr>
                </a:solidFill>
              </a:rPr>
              <a:t>2001 Gulf War II</a:t>
            </a:r>
          </a:p>
          <a:p>
            <a:pPr marL="0" indent="0">
              <a:buNone/>
            </a:pPr>
            <a:r>
              <a:rPr lang="en-GB" dirty="0">
                <a:solidFill>
                  <a:schemeClr val="accent1">
                    <a:lumMod val="50000"/>
                  </a:schemeClr>
                </a:solidFill>
              </a:rPr>
              <a:t>2004 Asian Tsunami</a:t>
            </a:r>
          </a:p>
          <a:p>
            <a:pPr marL="0" indent="0">
              <a:buNone/>
            </a:pPr>
            <a:r>
              <a:rPr lang="en-GB" dirty="0">
                <a:solidFill>
                  <a:schemeClr val="accent1">
                    <a:lumMod val="50000"/>
                  </a:schemeClr>
                </a:solidFill>
              </a:rPr>
              <a:t>2013-2016 West Africa Ebola crisis</a:t>
            </a:r>
          </a:p>
          <a:p>
            <a:pPr marL="0" indent="0">
              <a:buNone/>
            </a:pPr>
            <a:r>
              <a:rPr lang="en-GB" dirty="0">
                <a:solidFill>
                  <a:schemeClr val="accent1">
                    <a:lumMod val="50000"/>
                  </a:schemeClr>
                </a:solidFill>
              </a:rPr>
              <a:t>2000s Other long-running crises: Sudan/Darfur/S Sudan; Afghanistan, Eritrea, Libya, Syria</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849541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75</TotalTime>
  <Words>1189</Words>
  <Application>Microsoft Office PowerPoint</Application>
  <PresentationFormat>On-screen Show (4:3)</PresentationFormat>
  <Paragraphs>163</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HPHP4005 Cultures and Philosophies of Politics Contemporary Global Perspectives with Andy Bevan</vt:lpstr>
      <vt:lpstr>Cosmopolitanism</vt:lpstr>
      <vt:lpstr>Cosmopolitanism</vt:lpstr>
      <vt:lpstr>Attempts at World Order</vt:lpstr>
      <vt:lpstr>Modern Humanitarianism and its connections with Cosmopolitanism</vt:lpstr>
      <vt:lpstr>Humanitarian Intervention: The historical roots of humanitarianism</vt:lpstr>
      <vt:lpstr>Origins of the Red Cross and Geneva Conventions Solferino 1859</vt:lpstr>
      <vt:lpstr>Humanitarian Intervention: The historical roots of humanitarianism</vt:lpstr>
      <vt:lpstr>What battlefield issues concerned Henri Dunant (and the military surgeons-general)?</vt:lpstr>
      <vt:lpstr>Battlefield issues</vt:lpstr>
      <vt:lpstr>Controversy from the outset</vt:lpstr>
      <vt:lpstr>…and in the USA, the United States Sanitary Commission</vt:lpstr>
      <vt:lpstr>USSC, 1861</vt:lpstr>
      <vt:lpstr>The Red Cross and the Red Crescent in the Great War</vt:lpstr>
      <vt:lpstr>An appeal to Humanity…or patriotism?</vt:lpstr>
      <vt:lpstr>   Hutchinson, J.F., 1996. Champions of Charity: War and the Rise of the Red Cross. Boulder, CO: Westview Press  </vt:lpstr>
      <vt:lpstr>The ICRC and the Geneva Conventions</vt:lpstr>
      <vt:lpstr>Attempts at World Order: The League of Nations 1920-1945</vt:lpstr>
      <vt:lpstr>The League of Nations and Colonial Policy: Mandates for the former German colonies</vt:lpstr>
      <vt:lpstr>The League of Nations and Colonial Policy: Italy’s invasion of Abyssinia in 1935-6</vt:lpstr>
      <vt:lpstr>Abyssinia and Spain: Preludes to World War</vt:lpstr>
      <vt:lpstr>Attempts at World Order: The United Nations 1945-present</vt:lpstr>
      <vt:lpstr>Rebuilding the world order after 1945</vt:lpstr>
      <vt:lpstr>Modern Humanitarianism since 1945 – the era of the UN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HPHP4005 Cultures and Philosophies of Politics Contemporary Global Perspectives with Andy Bevan</dc:title>
  <dc:creator>Andy Bevan</dc:creator>
  <cp:lastModifiedBy>Andy Bevan</cp:lastModifiedBy>
  <cp:revision>22</cp:revision>
  <dcterms:created xsi:type="dcterms:W3CDTF">2023-04-05T13:33:09Z</dcterms:created>
  <dcterms:modified xsi:type="dcterms:W3CDTF">2023-04-17T09:00:48Z</dcterms:modified>
</cp:coreProperties>
</file>