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6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A6827F-C887-4085-AAD8-E0443F0ADA0B}" v="1620" dt="2023-05-25T21:02:57.5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viewProps" Target="viewProps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presProps" Target="presProps.xml" Id="rId17" /><Relationship Type="http://schemas.openxmlformats.org/officeDocument/2006/relationships/slide" Target="slides/slide1.xml" Id="rId2" /><Relationship Type="http://schemas.openxmlformats.org/officeDocument/2006/relationships/handoutMaster" Target="handoutMasters/handoutMaster1.xml" Id="rId16" /><Relationship Type="http://schemas.openxmlformats.org/officeDocument/2006/relationships/tableStyles" Target="tableStyle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notesMaster" Target="notesMasters/notesMaster1.xml" Id="rId15" /><Relationship Type="http://schemas.openxmlformats.org/officeDocument/2006/relationships/slide" Target="slides/slide9.xml" Id="rId10" /><Relationship Type="http://schemas.openxmlformats.org/officeDocument/2006/relationships/theme" Target="theme/theme1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microsoft.com/office/2015/10/relationships/revisionInfo" Target="revisionInfo.xml" Id="rId22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C06296-350F-41A3-B635-86930044B5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D47FE-EAAB-4252-B888-893E08A95D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864392-7AE3-4B42-B385-CB31D23C310F}" type="datetime1">
              <a:rPr lang="en-GB" smtClean="0"/>
              <a:t>25/05/2023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3FE9A3-70A3-47BC-A785-61BC82F5B5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CF08E1-ADDE-4D52-8B64-0B8271C44F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F181D9-CE39-4F33-A733-A2CFDEE4C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34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1612B8-74A5-4CD7-B01D-1A870619231F}" type="datetime1">
              <a:rPr lang="en-GB" smtClean="0"/>
              <a:pPr/>
              <a:t>25/05/2023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4C352-C60C-421E-857A-17D2004F1C6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398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24C352-C60C-421E-857A-17D2004F1C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43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7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348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731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77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379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96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04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412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094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F07CD3FD-BE54-4400-942B-C6C15AA73DFD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08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39" r:id="rId6"/>
    <p:sldLayoutId id="2147483735" r:id="rId7"/>
    <p:sldLayoutId id="2147483736" r:id="rId8"/>
    <p:sldLayoutId id="2147483737" r:id="rId9"/>
    <p:sldLayoutId id="2147483738" r:id="rId10"/>
    <p:sldLayoutId id="214748374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lo.or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oecd.or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A2672D-08AA-EC37-42DD-0E391634E9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671" r="-2" b="-2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2AB34F-E75C-451A-8410-05B6C249E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1729" y="914400"/>
            <a:ext cx="4892948" cy="3427867"/>
          </a:xfrm>
        </p:spPr>
        <p:txBody>
          <a:bodyPr rtlCol="0" anchor="t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The Internal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3503" y="5253051"/>
            <a:ext cx="4941173" cy="8129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How organisaitons operate domestically and globally</a:t>
            </a: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222043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4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921B7-DD3B-D84B-D204-0C9170883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r>
              <a:rPr lang="en-GB" dirty="0"/>
              <a:t>Enterprise In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352A9-98D2-1FC1-597C-70F2AC94B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This lecture will:</a:t>
            </a:r>
            <a:endParaRPr lang="en-US" sz="1500" dirty="0"/>
          </a:p>
          <a:p>
            <a:pPr marL="493395" lvl="1">
              <a:lnSpc>
                <a:spcPct val="110000"/>
              </a:lnSpc>
            </a:pPr>
            <a:r>
              <a:rPr lang="en-GB" sz="1500" dirty="0"/>
              <a:t>Identify a variety of purposes pursued by business enterprises</a:t>
            </a:r>
          </a:p>
          <a:p>
            <a:pPr marL="493395" lvl="1">
              <a:lnSpc>
                <a:spcPct val="110000"/>
              </a:lnSpc>
            </a:pPr>
            <a:r>
              <a:rPr lang="en-GB" sz="1500"/>
              <a:t>Evaluate different types of ownership and decision-making structures</a:t>
            </a:r>
          </a:p>
          <a:p>
            <a:pPr marL="493395" lvl="1">
              <a:lnSpc>
                <a:spcPct val="110000"/>
              </a:lnSpc>
            </a:pPr>
            <a:r>
              <a:rPr lang="en-GB" sz="1500"/>
              <a:t>Gain an overview of the dimensions and layers of the international business environment</a:t>
            </a:r>
          </a:p>
        </p:txBody>
      </p:sp>
      <p:pic>
        <p:nvPicPr>
          <p:cNvPr id="15" name="Picture 4" descr="Graph">
            <a:extLst>
              <a:ext uri="{FF2B5EF4-FFF2-40B4-BE49-F238E27FC236}">
                <a16:creationId xmlns:a16="http://schemas.microsoft.com/office/drawing/2014/main" id="{707E5FE8-1501-65A2-40CA-37008CEC48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69" r="21582" b="4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  <a:endParaRPr lang="en-US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8112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FCAFF-1F01-22C8-8860-FCF68F505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r>
              <a:rPr lang="en-GB" dirty="0"/>
              <a:t>Types of organisation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DB6D0-D975-E875-319B-FA8D228FD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Social Enterprise</a:t>
            </a:r>
          </a:p>
          <a:p>
            <a:r>
              <a:rPr lang="en-GB" dirty="0"/>
              <a:t>For-profit organisation</a:t>
            </a:r>
          </a:p>
          <a:p>
            <a:r>
              <a:rPr lang="en-GB" dirty="0"/>
              <a:t>Charity </a:t>
            </a:r>
          </a:p>
        </p:txBody>
      </p:sp>
      <p:pic>
        <p:nvPicPr>
          <p:cNvPr id="5" name="Picture 4" descr="Sea of white umbrellas with one blue one in the crowd">
            <a:extLst>
              <a:ext uri="{FF2B5EF4-FFF2-40B4-BE49-F238E27FC236}">
                <a16:creationId xmlns:a16="http://schemas.microsoft.com/office/drawing/2014/main" id="{B684FB2E-0099-15D0-0AEA-9235BE466D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090" r="10664" b="8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699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A9939-8266-5223-4469-2A24420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r>
              <a:rPr lang="en-GB" dirty="0"/>
              <a:t>Who makes things happen?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613A9-8FE0-E3C3-03C0-983C7A6C8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Subsistence Entrepreneur (</a:t>
            </a:r>
            <a:r>
              <a:rPr lang="en-GB" dirty="0" err="1"/>
              <a:t>Schoar</a:t>
            </a:r>
            <a:r>
              <a:rPr lang="en-GB" dirty="0"/>
              <a:t> 2010) </a:t>
            </a:r>
            <a:endParaRPr lang="en-US"/>
          </a:p>
          <a:p>
            <a:r>
              <a:rPr lang="en-GB"/>
              <a:t>Transformational Entrepreneur </a:t>
            </a:r>
            <a:endParaRPr lang="en-GB" dirty="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FC603ED9-3BD1-4EB9-35F2-8BD83A6925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574" r="3" b="3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 - COMPETENCIES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5788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3AFFD-3729-AE95-BF55-13E2045C6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How does environment shape entrepreneurs?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8C852-FFAD-DCF6-2B97-F937F6710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Societal factors</a:t>
            </a:r>
            <a:endParaRPr lang="en-US" dirty="0"/>
          </a:p>
          <a:p>
            <a:r>
              <a:rPr lang="en-GB" dirty="0"/>
              <a:t>Legal and regulatory factors</a:t>
            </a:r>
          </a:p>
          <a:p>
            <a:r>
              <a:rPr lang="en-GB" dirty="0"/>
              <a:t>Available Finance</a:t>
            </a:r>
          </a:p>
          <a:p>
            <a:r>
              <a:rPr lang="en-GB" dirty="0"/>
              <a:t>Infrastructure</a:t>
            </a:r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B6822E91-7161-1721-E896-C8356B00D2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87" r="26318" b="-3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COMPETENCIES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2660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6B9D5-6C6C-8011-8BC4-CD25F4B76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r>
              <a:rPr lang="en-GB" dirty="0"/>
              <a:t>Types of business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0E092-24A8-CC27-8B36-9A99F326C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Start-up (new business)</a:t>
            </a:r>
          </a:p>
          <a:p>
            <a:pPr>
              <a:lnSpc>
                <a:spcPct val="110000"/>
              </a:lnSpc>
            </a:pPr>
            <a:r>
              <a:rPr lang="en-GB" sz="1500"/>
              <a:t>Sole trader/self-employed</a:t>
            </a:r>
          </a:p>
          <a:p>
            <a:pPr>
              <a:lnSpc>
                <a:spcPct val="110000"/>
              </a:lnSpc>
            </a:pPr>
            <a:r>
              <a:rPr lang="en-GB" sz="1500"/>
              <a:t>Gig Economy – linked to the digital platform</a:t>
            </a:r>
          </a:p>
          <a:p>
            <a:pPr>
              <a:lnSpc>
                <a:spcPct val="110000"/>
              </a:lnSpc>
            </a:pPr>
            <a:r>
              <a:rPr lang="en-GB" sz="1500"/>
              <a:t>SMEs: Micro 2-9 employees</a:t>
            </a:r>
          </a:p>
          <a:p>
            <a:pPr lvl="3">
              <a:lnSpc>
                <a:spcPct val="110000"/>
              </a:lnSpc>
            </a:pPr>
            <a:r>
              <a:rPr lang="en-GB" sz="1500"/>
              <a:t>Micro 2-9 employees</a:t>
            </a:r>
          </a:p>
          <a:p>
            <a:pPr lvl="3">
              <a:lnSpc>
                <a:spcPct val="110000"/>
              </a:lnSpc>
            </a:pPr>
            <a:r>
              <a:rPr lang="en-GB" sz="1500"/>
              <a:t>Small 10-49 employees</a:t>
            </a:r>
          </a:p>
          <a:p>
            <a:pPr lvl="3">
              <a:lnSpc>
                <a:spcPct val="110000"/>
              </a:lnSpc>
            </a:pPr>
            <a:r>
              <a:rPr lang="en-GB" sz="1500" dirty="0"/>
              <a:t>Medium 50-249 employees</a:t>
            </a:r>
          </a:p>
          <a:p>
            <a:pPr lvl="3">
              <a:lnSpc>
                <a:spcPct val="110000"/>
              </a:lnSpc>
            </a:pPr>
            <a:r>
              <a:rPr lang="en-GB" sz="1500"/>
              <a:t>Large 250 or more</a:t>
            </a:r>
          </a:p>
        </p:txBody>
      </p:sp>
      <p:pic>
        <p:nvPicPr>
          <p:cNvPr id="5" name="Picture 4" descr="Outdoor warehouse">
            <a:extLst>
              <a:ext uri="{FF2B5EF4-FFF2-40B4-BE49-F238E27FC236}">
                <a16:creationId xmlns:a16="http://schemas.microsoft.com/office/drawing/2014/main" id="{EC3618B5-7DAB-495F-4E4C-8A4E14E905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78" r="22477" b="3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STRUCTURE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1972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D3CF8-A71E-FCDF-CC15-F059024A3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4533900" cy="3591463"/>
          </a:xfrm>
        </p:spPr>
        <p:txBody>
          <a:bodyPr anchor="t">
            <a:normAutofit/>
          </a:bodyPr>
          <a:lstStyle/>
          <a:p>
            <a:r>
              <a:rPr lang="en-GB" dirty="0"/>
              <a:t>SMEs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0963E-A762-8A57-240F-C8FB7FE1F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1439141"/>
            <a:ext cx="4795405" cy="43520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90% of businesses nationally</a:t>
            </a:r>
          </a:p>
          <a:p>
            <a:r>
              <a:rPr lang="en-GB" dirty="0"/>
              <a:t>50% of employment (World Bank)</a:t>
            </a:r>
          </a:p>
          <a:p>
            <a:r>
              <a:rPr lang="en-GB" dirty="0">
                <a:hlinkClick r:id="rId2"/>
              </a:rPr>
              <a:t>www.ilo.org</a:t>
            </a:r>
            <a:r>
              <a:rPr lang="en-GB" dirty="0"/>
              <a:t> collects data  for 99 countries</a:t>
            </a:r>
          </a:p>
          <a:p>
            <a:r>
              <a:rPr lang="en-GB" dirty="0"/>
              <a:t>Vital sources of innovation </a:t>
            </a:r>
          </a:p>
          <a:p>
            <a:r>
              <a:rPr lang="en-GB" dirty="0"/>
              <a:t>High tech SMEs set their sights global "born-global" firms (Tanev 2012)</a:t>
            </a:r>
          </a:p>
          <a:p>
            <a:r>
              <a:rPr lang="en-GB" dirty="0"/>
              <a:t>Franchises are another route </a:t>
            </a:r>
          </a:p>
          <a:p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3F3B7F5A-1B06-4815-B7EB-049C6AFC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09CB3E0-44A8-4F4D-B84D-B60FA2C2393B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2E740899-0F0E-42D8-ACE8-A38B9E329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STRUCTURE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298BF2C-AFD8-4232-9364-E649CD10D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747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EA62D-15BF-84F0-D0E2-EC77EE3F0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r>
              <a:rPr lang="en-GB" dirty="0"/>
              <a:t>Corporations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DCAAC-9586-197E-4745-6C94F2878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Legal entity separate from owners</a:t>
            </a:r>
          </a:p>
          <a:p>
            <a:r>
              <a:rPr lang="en-GB" dirty="0"/>
              <a:t>Shareholders</a:t>
            </a:r>
          </a:p>
          <a:p>
            <a:r>
              <a:rPr lang="en-GB" dirty="0"/>
              <a:t>Founders likely to be biggest shareholders/stockholders</a:t>
            </a:r>
          </a:p>
          <a:p>
            <a:r>
              <a:rPr lang="en-GB" dirty="0"/>
              <a:t>Registered companies can be private or public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0660EAB6-38CC-8AB3-C320-EC6E85B2BB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22" r="16382" b="-3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STRUCTURE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476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4D9A-5F20-0FA0-8DF6-19AC5DBCD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difference?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F1A06B-376C-6EBB-6918-E86D2B8AC3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Public Limited company 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008F79-6BB4-6190-91A7-BCA5F03998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Company that lists on a stock exchange and offers shares to the public </a:t>
            </a:r>
          </a:p>
          <a:p>
            <a:pPr marL="493395" lvl="1"/>
            <a:r>
              <a:rPr lang="en-GB" dirty="0"/>
              <a:t>Invites the public to buy shares through an Initial Public Offering (IPO)</a:t>
            </a:r>
          </a:p>
          <a:p>
            <a:pPr marL="493395" lvl="1"/>
            <a:r>
              <a:rPr lang="en-GB" dirty="0"/>
              <a:t>Stock exchanges are regulated by national legal framework</a:t>
            </a:r>
          </a:p>
          <a:p>
            <a:pPr marL="493395" lvl="1"/>
            <a:r>
              <a:rPr lang="en-GB" dirty="0"/>
              <a:t>As little as 20% or lower needs to be offered publicly. The rest might be owned by a few insiders or even Government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C16B89-7374-E8D3-0A0C-A1B97781B4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Private limited company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CAB21D-D058-A12C-3821-8CDDDD74479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Company whose shares are not publicly traded on a stock exchange</a:t>
            </a:r>
          </a:p>
          <a:p>
            <a:pPr marL="493395" lvl="1"/>
            <a:r>
              <a:rPr lang="en-GB" dirty="0"/>
              <a:t>Often has few shareholders </a:t>
            </a:r>
          </a:p>
          <a:p>
            <a:pPr marL="493395" lvl="1"/>
            <a:r>
              <a:rPr lang="en-GB" dirty="0"/>
              <a:t>Often face problems raising capital</a:t>
            </a:r>
          </a:p>
          <a:p>
            <a:pPr marL="493395" lvl="1"/>
            <a:r>
              <a:rPr lang="en-GB" dirty="0"/>
              <a:t>Owners retain control</a:t>
            </a:r>
          </a:p>
          <a:p>
            <a:pPr marL="493395" lvl="1"/>
            <a:r>
              <a:rPr lang="en-GB" dirty="0"/>
              <a:t>Fewer requirements for financial disclosure </a:t>
            </a:r>
          </a:p>
          <a:p>
            <a:pPr marL="493395" lvl="1"/>
            <a:r>
              <a:rPr lang="en-GB" dirty="0"/>
              <a:t>Example: Bosch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8A8C51-F646-D780-76AE-7CA9D4D37C3B}"/>
              </a:ext>
            </a:extLst>
          </p:cNvPr>
          <p:cNvSpPr txBox="1"/>
          <p:nvPr/>
        </p:nvSpPr>
        <p:spPr>
          <a:xfrm>
            <a:off x="7387270" y="938423"/>
            <a:ext cx="2743200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else can you find out about Public Limited Companies?</a:t>
            </a:r>
          </a:p>
        </p:txBody>
      </p:sp>
    </p:spTree>
    <p:extLst>
      <p:ext uri="{BB962C8B-B14F-4D97-AF65-F5344CB8AC3E}">
        <p14:creationId xmlns:p14="http://schemas.microsoft.com/office/powerpoint/2010/main" val="4157997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E5CD0-641C-D644-B9DE-E07B1628D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r>
              <a:rPr lang="en-GB" dirty="0"/>
              <a:t>Functional Areas of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7413E-2D78-C85A-0FDD-A90C3DCE5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Finance and Accounting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Production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Logistics and Supply Chain Management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Marketing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Sales</a:t>
            </a:r>
          </a:p>
          <a:p>
            <a:pPr>
              <a:lnSpc>
                <a:spcPct val="110000"/>
              </a:lnSpc>
            </a:pPr>
            <a:r>
              <a:rPr lang="en-GB" sz="1300"/>
              <a:t>Human Resources Management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Research &amp; Development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IT and support services</a:t>
            </a:r>
          </a:p>
          <a:p>
            <a:pPr>
              <a:lnSpc>
                <a:spcPct val="110000"/>
              </a:lnSpc>
            </a:pPr>
            <a:r>
              <a:rPr lang="en-GB" sz="1300"/>
              <a:t>PR and communications</a:t>
            </a:r>
          </a:p>
        </p:txBody>
      </p:sp>
      <p:pic>
        <p:nvPicPr>
          <p:cNvPr id="5" name="Picture 4" descr="Metallic spheres connected in mesh">
            <a:extLst>
              <a:ext uri="{FF2B5EF4-FFF2-40B4-BE49-F238E27FC236}">
                <a16:creationId xmlns:a16="http://schemas.microsoft.com/office/drawing/2014/main" id="{A26A128C-C064-2B3A-8DBD-86EB40546C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18" r="17787" b="-3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7657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18F52-773B-366D-FDD5-7AAC02F97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3943762" cy="1314443"/>
          </a:xfrm>
        </p:spPr>
        <p:txBody>
          <a:bodyPr>
            <a:normAutofit/>
          </a:bodyPr>
          <a:lstStyle/>
          <a:p>
            <a:r>
              <a:rPr lang="en-GB" dirty="0"/>
              <a:t>Corporate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AA5D5-E9AC-1D37-B8BC-8D59EEDBE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Highest decision-making structures in the registered company </a:t>
            </a:r>
          </a:p>
          <a:p>
            <a:pPr>
              <a:lnSpc>
                <a:spcPct val="110000"/>
              </a:lnSpc>
            </a:pPr>
            <a:r>
              <a:rPr lang="en-GB" sz="1400"/>
              <a:t>Influenced by national, economic, sociocultural and legal environments</a:t>
            </a:r>
          </a:p>
          <a:p>
            <a:pPr>
              <a:lnSpc>
                <a:spcPct val="110000"/>
              </a:lnSpc>
            </a:pPr>
            <a:r>
              <a:rPr lang="en-GB" sz="1400"/>
              <a:t>Closely related to business model and value for shareholders</a:t>
            </a:r>
          </a:p>
          <a:p>
            <a:pPr>
              <a:lnSpc>
                <a:spcPct val="110000"/>
              </a:lnSpc>
            </a:pPr>
            <a:r>
              <a:rPr lang="en-GB" sz="1400"/>
              <a:t>Balance between shareholder and stakeholder considerations</a:t>
            </a:r>
          </a:p>
          <a:p>
            <a:pPr>
              <a:lnSpc>
                <a:spcPct val="110000"/>
              </a:lnSpc>
            </a:pPr>
            <a:r>
              <a:rPr lang="en-GB" sz="1400"/>
              <a:t>See Organisation for Economic Co-operation and Development (OECD) </a:t>
            </a:r>
            <a:r>
              <a:rPr lang="en-GB" sz="1400">
                <a:hlinkClick r:id="rId2"/>
              </a:rPr>
              <a:t>www.oecd.org</a:t>
            </a:r>
            <a:r>
              <a:rPr lang="en-GB" sz="1400"/>
              <a:t> 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FB8094D1-A719-14CE-957C-91D703A28C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78" r="11326" b="-3"/>
          <a:stretch/>
        </p:blipFill>
        <p:spPr>
          <a:xfrm>
            <a:off x="5679452" y="10"/>
            <a:ext cx="6512547" cy="6857990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/>
              <a:pPr>
                <a:spcAft>
                  <a:spcPts val="600"/>
                </a:spcAft>
              </a:pPr>
              <a:t>5/25/2023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99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12C9B3D1-803A-20FE-67C7-E1BBB0FE49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9383" r="16574" b="-2"/>
          <a:stretch/>
        </p:blipFill>
        <p:spPr>
          <a:xfrm>
            <a:off x="2553" y="10"/>
            <a:ext cx="7807947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B3B2CB-79AB-FBD9-2041-ADA4F6F6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5181600" cy="411131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OECD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13951-4ECE-4B28-098A-2844ACFBA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5360" y="1001864"/>
            <a:ext cx="2757913" cy="493996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What are the principles? (There are 6)</a:t>
            </a:r>
          </a:p>
          <a:p>
            <a:r>
              <a:rPr lang="en-GB" dirty="0"/>
              <a:t>Why do you think the OECD exists?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5/25/2023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DISCUSSION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713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levated view of marsh and tidelands at dusk">
            <a:extLst>
              <a:ext uri="{FF2B5EF4-FFF2-40B4-BE49-F238E27FC236}">
                <a16:creationId xmlns:a16="http://schemas.microsoft.com/office/drawing/2014/main" id="{DCAE1B70-E4F4-4DFF-763D-5D0AB1369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22529" r="1586" b="-3"/>
          <a:stretch/>
        </p:blipFill>
        <p:spPr>
          <a:xfrm>
            <a:off x="2553" y="10"/>
            <a:ext cx="7807947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AAAD2-B17C-150C-9FFA-F8CFE7149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5181600" cy="411131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Multilayered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52666-87DB-7718-11D0-B066AFF69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5360" y="1001864"/>
            <a:ext cx="2757913" cy="493996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Global competition is played out in local environments </a:t>
            </a:r>
            <a:r>
              <a:rPr lang="en-GB" sz="1400" dirty="0" err="1"/>
              <a:t>eg</a:t>
            </a:r>
            <a:r>
              <a:rPr lang="en-GB" sz="1400" dirty="0"/>
              <a:t> McDonalds in China</a:t>
            </a:r>
          </a:p>
          <a:p>
            <a:pPr>
              <a:lnSpc>
                <a:spcPct val="110000"/>
              </a:lnSpc>
            </a:pPr>
            <a:r>
              <a:rPr lang="en-GB" sz="1400"/>
              <a:t>Layers are:</a:t>
            </a:r>
          </a:p>
          <a:p>
            <a:pPr marL="493395" lvl="1">
              <a:lnSpc>
                <a:spcPct val="110000"/>
              </a:lnSpc>
            </a:pPr>
            <a:r>
              <a:rPr lang="en-GB" sz="1400"/>
              <a:t>Local community (</a:t>
            </a:r>
            <a:r>
              <a:rPr lang="en-GB" sz="1400" err="1"/>
              <a:t>eg</a:t>
            </a:r>
            <a:r>
              <a:rPr lang="en-GB" sz="1400"/>
              <a:t> where factories are located)</a:t>
            </a:r>
          </a:p>
          <a:p>
            <a:pPr marL="493395" lvl="1">
              <a:lnSpc>
                <a:spcPct val="110000"/>
              </a:lnSpc>
            </a:pPr>
            <a:r>
              <a:rPr lang="en-GB" sz="1400"/>
              <a:t>National environment  (</a:t>
            </a:r>
            <a:r>
              <a:rPr lang="en-GB" sz="1400" err="1"/>
              <a:t>eg</a:t>
            </a:r>
            <a:r>
              <a:rPr lang="en-GB" sz="1400"/>
              <a:t> national laws)</a:t>
            </a:r>
          </a:p>
          <a:p>
            <a:pPr marL="493395" lvl="1">
              <a:lnSpc>
                <a:spcPct val="110000"/>
              </a:lnSpc>
            </a:pPr>
            <a:r>
              <a:rPr lang="en-GB" sz="1400"/>
              <a:t>Region of the World (</a:t>
            </a:r>
            <a:r>
              <a:rPr lang="en-GB" sz="1400" err="1"/>
              <a:t>eg</a:t>
            </a:r>
            <a:r>
              <a:rPr lang="en-GB" sz="1400"/>
              <a:t> conflicts, agreements)</a:t>
            </a:r>
          </a:p>
          <a:p>
            <a:pPr marL="493395" lvl="1">
              <a:lnSpc>
                <a:spcPct val="110000"/>
              </a:lnSpc>
            </a:pPr>
            <a:r>
              <a:rPr lang="en-GB" sz="1400"/>
              <a:t>World (</a:t>
            </a:r>
            <a:r>
              <a:rPr lang="en-GB" sz="1400" err="1"/>
              <a:t>eg</a:t>
            </a:r>
            <a:r>
              <a:rPr lang="en-GB" sz="1400"/>
              <a:t> climate change, COVID)</a:t>
            </a:r>
          </a:p>
          <a:p>
            <a:pPr marL="493395" lvl="1">
              <a:lnSpc>
                <a:spcPct val="110000"/>
              </a:lnSpc>
            </a:pPr>
            <a:endParaRPr lang="en-GB" sz="1400"/>
          </a:p>
          <a:p>
            <a:pPr marL="493395" lvl="1">
              <a:lnSpc>
                <a:spcPct val="110000"/>
              </a:lnSpc>
            </a:pPr>
            <a:r>
              <a:rPr lang="en-GB" sz="1400"/>
              <a:t>You can think of these in terms of PESTLE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F044AAC-B761-4B43-A7F5-E83A2E6C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38A62C4-9532-477E-82D0-1BD0CBC71971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5/25/2023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A5D6226-C153-4C5F-B30C-5656FEDF3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DISCUSSION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091187-3CD7-4891-BB4A-9A3F2309F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B6A0707-BFCA-4BDD-8B25-E2A14A0F80A6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97519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RegularSeedLeftStep">
      <a:dk1>
        <a:srgbClr val="000000"/>
      </a:dk1>
      <a:lt1>
        <a:srgbClr val="FFFFFF"/>
      </a:lt1>
      <a:dk2>
        <a:srgbClr val="223A3C"/>
      </a:dk2>
      <a:lt2>
        <a:srgbClr val="E8E5E2"/>
      </a:lt2>
      <a:accent1>
        <a:srgbClr val="418ACF"/>
      </a:accent1>
      <a:accent2>
        <a:srgbClr val="2EB1BB"/>
      </a:accent2>
      <a:accent3>
        <a:srgbClr val="39B68A"/>
      </a:accent3>
      <a:accent4>
        <a:srgbClr val="2EB94E"/>
      </a:accent4>
      <a:accent5>
        <a:srgbClr val="50B839"/>
      </a:accent5>
      <a:accent6>
        <a:srgbClr val="7DB32C"/>
      </a:accent6>
      <a:hlink>
        <a:srgbClr val="B1743B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TM00001032</Template>
  <TotalTime>0</TotalTime>
  <Words>1</Words>
  <Application>Microsoft Office PowerPoint</Application>
  <PresentationFormat>Widescreen</PresentationFormat>
  <Paragraphs>1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DashVTI</vt:lpstr>
      <vt:lpstr>The Internal Environment</vt:lpstr>
      <vt:lpstr>Enterprise In Focus</vt:lpstr>
      <vt:lpstr>Types of organisation</vt:lpstr>
      <vt:lpstr>Who makes things happen?</vt:lpstr>
      <vt:lpstr>How does environment shape entrepreneurs?</vt:lpstr>
      <vt:lpstr>Types of business</vt:lpstr>
      <vt:lpstr>SMEs</vt:lpstr>
      <vt:lpstr>Corporations</vt:lpstr>
      <vt:lpstr>What is the difference?</vt:lpstr>
      <vt:lpstr>Functional Areas of the Business</vt:lpstr>
      <vt:lpstr>Corporate Governance</vt:lpstr>
      <vt:lpstr>OECD</vt:lpstr>
      <vt:lpstr>The Multilayered Environment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309</cp:revision>
  <dcterms:created xsi:type="dcterms:W3CDTF">2023-05-25T18:17:50Z</dcterms:created>
  <dcterms:modified xsi:type="dcterms:W3CDTF">2023-05-25T21:02:57Z</dcterms:modified>
</cp:coreProperties>
</file>