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4D4D"/>
    <a:srgbClr val="BFF8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8D993-B80C-409E-9281-1DC9CE38D1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2D37B-09D4-469F-8B3F-A25177C707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A8BDD-6E21-4C28-9EEE-8AA57522E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271CF-CFB8-47D0-BC07-A216D6FCC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E895C-B762-4FE0-B1CC-0E311316A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947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BD770-73C7-411E-99C0-1E8F892C4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3CA12-6120-4B35-B403-E863E1BABA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F1FF8-E5D1-40D0-BEBD-315319D73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E9F63-30FC-403D-9B06-468AAD252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633CB-B1E9-4264-90AE-8A98A01AF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813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9CA74-A0FC-4088-9769-F0A376CA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EC040-5904-4801-BEB8-A189F504F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6E72E-E8FF-4FD2-9D32-B5F60FB49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FBC37-4998-4FC6-911A-1356BF07D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66B9C-18FA-4171-9959-5C535A9E6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592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51A26-6A8E-499B-B16E-357531D4D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167E7-2506-4B3C-9E1F-6AC4551127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4DE99-A64C-475B-A316-CDDCB3BC1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2F569-F685-4415-9709-1C5ACD6AE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CA2B8B-3FD2-4210-BA68-828BD7210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607B5-7662-430B-BF03-66A1F40D6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564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A7C31-6A81-4C74-B413-28BC22C1F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FBA57-8CD6-461E-8574-B0644AC9A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04CDD-CA2F-4362-AF2E-47FEF0F41C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678969-2E68-49E7-922C-C3B2580A92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919334-D8A8-415E-819D-E3CCC5747C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09839E-E280-4B5C-8DEF-342C14C49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4C6DDF-CE45-430F-84B1-D15A7B996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D805FF-9A16-43CF-BD15-B291039BD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656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E03B7-AA71-402D-BCAE-F16AE05E5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DE2930-2E4C-4EFA-A78C-1DC4B25DB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2DF5CA-DBE9-4D33-8CA5-4596C42DF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20C7E-5311-4E0F-965A-D69DBFF91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374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0B9762-A56B-4C12-8C99-9E6106550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DFD552-BB7B-47D3-9FE8-0DAA72F9D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F242E0-9ED4-4F20-90DB-C78C9A62C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393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1F2E0-A78D-4C80-AAB1-2ED55E335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19B17-8C2F-4C04-B234-2DE489E68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047467-840D-4625-A5AD-ED3E3A834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4E0C5-FA2B-40D3-8CCF-670967E66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A5F237-25DE-4545-8110-6C62EF125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19677-38F5-486F-A53E-CCE34503A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48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7A88-C646-4B0F-9033-D8E61A404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1B9308-0551-4FBF-8C63-B23431BEFD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B773FD-8B89-4870-864F-70CB3B4BC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9DA52E-A9A9-4E4D-A24D-2D6C4308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8E975-DC5E-4314-8507-B98DEE6F8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3869E-B6D4-4C9D-878F-E8B69CF6C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539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FA444-344B-48F4-85BF-39AC56C4F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3B7D2A-DB21-4B97-B9FB-705961B3F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50FE-44C5-426C-BAC7-DD1CE7142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511F5-CCE5-4ADB-BB54-0C0064426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C7623-4F4C-46F8-8DF2-103FA5D83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867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CC8EE5-D9FC-4F8E-B028-810FD85339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16533-8FD3-47C2-920E-8E70C7935A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96E2F-BB33-4016-85F2-DC670C0B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191DB-7A07-4A60-9F6B-06F4AFC9D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9C301-66A1-4493-A862-CA86BF2D9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75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A6C247-1DB4-4782-A16A-4D929B3A6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07291A-A2BE-44E8-AE90-100CA8F16C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0A059-DF56-4502-A2D1-DF6359DBC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3/24/2018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7DE1D-1179-4482-9D9F-C7C2710687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0CEA55-9955-4929-A5B0-804DE58324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rliament.uk/documents/post/postpn276.pdf" TargetMode="External"/><Relationship Id="rId3" Type="http://schemas.openxmlformats.org/officeDocument/2006/relationships/hyperlink" Target="https://www.equalityhumanrights.com/sites/default/files/race-strategy-roadmap-to-race-equality.pdf" TargetMode="External"/><Relationship Id="rId7" Type="http://schemas.openxmlformats.org/officeDocument/2006/relationships/hyperlink" Target="https://revisesociology.wordpress.com/2011/04/24/9-ethnic-groups-differences-in-achievement-in-education/" TargetMode="External"/><Relationship Id="rId2" Type="http://schemas.openxmlformats.org/officeDocument/2006/relationships/hyperlink" Target="http://www.bbc.co.uk/news/uk-3711441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sites/default/files/field/field_publication_file/access-to-health-care-minority-ethnic-groups-briefing-kings-fund-february-2006.pdf" TargetMode="External"/><Relationship Id="rId5" Type="http://schemas.openxmlformats.org/officeDocument/2006/relationships/hyperlink" Target="http://blogs.lse.ac.uk/politicsandpolicy/racial-discrimination-in-housing/" TargetMode="External"/><Relationship Id="rId4" Type="http://schemas.openxmlformats.org/officeDocument/2006/relationships/hyperlink" Target="http://bmchealthservres.biomedcentral.com/articles/10.1186/1472-6963-10-92%20Accessed%2021/09/2016" TargetMode="External"/><Relationship Id="rId9" Type="http://schemas.openxmlformats.org/officeDocument/2006/relationships/hyperlink" Target="http://www.iupui.edu/~mstd/e320/amerind/rac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0CAD1-867B-493C-9AD9-47AA19D83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6806" y="3302855"/>
            <a:ext cx="11465169" cy="2387600"/>
          </a:xfrm>
          <a:solidFill>
            <a:srgbClr val="4D4D4D"/>
          </a:solidFill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+mn-lt"/>
              </a:rPr>
              <a:t>For your chosen group describe what you consider to be the most effective strategies currently available to support their inclusion in society.</a:t>
            </a: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br>
              <a:rPr lang="en-GB" sz="4400" b="1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Cerys Jones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Student Number: 1701150</a:t>
            </a:r>
          </a:p>
        </p:txBody>
      </p:sp>
    </p:spTree>
    <p:extLst>
      <p:ext uri="{BB962C8B-B14F-4D97-AF65-F5344CB8AC3E}">
        <p14:creationId xmlns:p14="http://schemas.microsoft.com/office/powerpoint/2010/main" val="1072421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Hard to Reach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‘Somebody being on the margins of what is considered to be the mainstream of society with a sense that the reason for this may be due to a failure in the system’.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Examples include drug users, asylum seekers, people living with HIV, and ethnic minority communities.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(Flanagan &amp; Hancock, 2010)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11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Ethnic Minorities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Ethnic minorities are identifiable in society as a result of biologically hereditary physical characteristics.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Efforts at distinguishing racial groups have been based on combinations of appearance (e.g. gene type, facial features and skin colour).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Minority groups are often stereotyped as a result of societal prejudices and therefore become segregated from mainstream society, leading to their exclusion.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(Zimmerman, 2013)</a:t>
            </a:r>
          </a:p>
        </p:txBody>
      </p:sp>
    </p:spTree>
    <p:extLst>
      <p:ext uri="{BB962C8B-B14F-4D97-AF65-F5344CB8AC3E}">
        <p14:creationId xmlns:p14="http://schemas.microsoft.com/office/powerpoint/2010/main" val="2363079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1603375"/>
          </a:xfrm>
        </p:spPr>
        <p:txBody>
          <a:bodyPr>
            <a:normAutofit fontScale="25000" lnSpcReduction="20000"/>
          </a:bodyPr>
          <a:lstStyle/>
          <a:p>
            <a:r>
              <a:rPr lang="en-GB" sz="7400" dirty="0">
                <a:solidFill>
                  <a:schemeClr val="bg1"/>
                </a:solidFill>
              </a:rPr>
              <a:t>Discriminated against as a result of teacher stereotypes.</a:t>
            </a:r>
          </a:p>
          <a:p>
            <a:r>
              <a:rPr lang="en-GB" sz="7400" dirty="0">
                <a:solidFill>
                  <a:schemeClr val="bg1"/>
                </a:solidFill>
              </a:rPr>
              <a:t>Self fulfilling prophecy occurs.</a:t>
            </a:r>
          </a:p>
          <a:p>
            <a:pPr marL="0" indent="0">
              <a:buNone/>
            </a:pPr>
            <a:endParaRPr lang="en-GB" sz="7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300" dirty="0">
                <a:solidFill>
                  <a:schemeClr val="bg1"/>
                </a:solidFill>
              </a:rPr>
              <a:t>(Revise Sociology, no date)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9600" u="sng" dirty="0">
                <a:solidFill>
                  <a:schemeClr val="bg1"/>
                </a:solidFill>
              </a:rPr>
              <a:t>Strategies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D83A84-E5AA-4806-8D03-77145EC8A8AA}"/>
              </a:ext>
            </a:extLst>
          </p:cNvPr>
          <p:cNvSpPr txBox="1"/>
          <p:nvPr/>
        </p:nvSpPr>
        <p:spPr>
          <a:xfrm>
            <a:off x="838200" y="3791450"/>
            <a:ext cx="10515599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that every child has a fair chance to achieve their potential.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Ensure that the curriculum focuses on equality and human rights.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Deal with the disproportionate levels of exclusion and attainment rates amongst ethnic minority groups.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(Equality and Human Rights Commission, 2017)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333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Higher rates of unemployment and are under-represented in positions of power.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(BBC, 2016)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Action taken to increase employment levels amongst ethnic minorities.</a:t>
            </a:r>
          </a:p>
          <a:p>
            <a:r>
              <a:rPr lang="en-GB" sz="2400" dirty="0">
                <a:solidFill>
                  <a:schemeClr val="bg1"/>
                </a:solidFill>
              </a:rPr>
              <a:t>Ensure everyone has the opportunity to get a job that matches their ability and be fairly rewarded for it.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Deal with racist complaints fairly and appropriate action is taken to eliminate discrimination.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357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Ethnic minorities are more likely to be homeless or live in inadequate housing.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(Gulliver, 2017)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Ensure that landlords do not discriminate against prospective tenants and/or place ethnic minority individuals in inadequate housing.</a:t>
            </a:r>
          </a:p>
          <a:p>
            <a:r>
              <a:rPr lang="en-GB" sz="2400" dirty="0">
                <a:solidFill>
                  <a:schemeClr val="bg1"/>
                </a:solidFill>
              </a:rPr>
              <a:t>Strengthen local authority powers to ensure that all privately rented accommodation is of adequate quality and is not over-occupied.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58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Ethnic minority groups are more likely to report ill-health.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(POST, 2007)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Levels of dissatisfaction with NHS services are highest amongst ethnic minority groups.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(Kings Fund, 2006)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500" u="sng" dirty="0">
                <a:solidFill>
                  <a:schemeClr val="bg1"/>
                </a:solidFill>
              </a:rPr>
              <a:t>Strategies</a:t>
            </a:r>
          </a:p>
          <a:p>
            <a:r>
              <a:rPr lang="en-GB" sz="3500" dirty="0">
                <a:solidFill>
                  <a:schemeClr val="bg1"/>
                </a:solidFill>
              </a:rPr>
              <a:t>Improve access to information about available services and provide information in different languages.</a:t>
            </a:r>
          </a:p>
          <a:p>
            <a:r>
              <a:rPr lang="en-GB" sz="3500" dirty="0">
                <a:solidFill>
                  <a:schemeClr val="bg1"/>
                </a:solidFill>
              </a:rPr>
              <a:t>Ensure that all healthcare professionals understand the diverse needs of different ethnic minority individuals.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(Equality and Human Rights Commission, 2017)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096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Many pieces of legislation have been introduced to promote the inclusion of ethnic minority groups in society. For example, the Equality Act 2010 (Williams and Johnson, 2010, p.42).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Ethnic minorities still face discrimination and are considered to be ‘hard to reach’.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Further legislation needs to be introduced.</a:t>
            </a:r>
          </a:p>
        </p:txBody>
      </p:sp>
    </p:spTree>
    <p:extLst>
      <p:ext uri="{BB962C8B-B14F-4D97-AF65-F5344CB8AC3E}">
        <p14:creationId xmlns:p14="http://schemas.microsoft.com/office/powerpoint/2010/main" val="2241571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4D4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66A59-54D7-4F73-BF83-56E28778B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324C1-739D-4598-B8AB-DC4414D8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5"/>
            <a:ext cx="10515600" cy="513107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BBC (2016) </a:t>
            </a:r>
            <a:r>
              <a:rPr lang="en-GB" i="1" dirty="0"/>
              <a:t>Ethnic minorities face 'entrenched' racial inequality – watchdog. </a:t>
            </a:r>
            <a:r>
              <a:rPr lang="en-GB" u="sng" dirty="0">
                <a:hlinkClick r:id="rId2"/>
              </a:rPr>
              <a:t>http://www.bbc.co.uk/news/uk-37114418</a:t>
            </a:r>
            <a:r>
              <a:rPr lang="en-GB" u="sng" dirty="0"/>
              <a:t> </a:t>
            </a:r>
            <a:r>
              <a:rPr lang="en-GB" dirty="0"/>
              <a:t>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Equality and Human Rights Commission (2017) </a:t>
            </a:r>
            <a:r>
              <a:rPr lang="en-GB" i="1" dirty="0"/>
              <a:t>A roadmap to race equality. </a:t>
            </a:r>
            <a:r>
              <a:rPr lang="en-GB" dirty="0"/>
              <a:t>United Kingdom: Equality and Human Rights Commission. [Online]. Available at: </a:t>
            </a:r>
            <a:r>
              <a:rPr lang="en-GB" u="sng" dirty="0">
                <a:hlinkClick r:id="rId3"/>
              </a:rPr>
              <a:t>https://www.equalityhumanrights.com/sites/default/files/race-strategy-roadmap-to-race-equality.pdf</a:t>
            </a:r>
            <a:r>
              <a:rPr lang="en-GB" u="sng" dirty="0"/>
              <a:t> </a:t>
            </a:r>
            <a:r>
              <a:rPr lang="en-GB" dirty="0"/>
              <a:t>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Flanagan, S. and Hancock, B. (2010) </a:t>
            </a:r>
            <a:r>
              <a:rPr lang="en-GB" i="1" dirty="0"/>
              <a:t>‘Reaching the hard to reach’' - lessons learned from the VCS (voluntary and community Sector). A qualitative study</a:t>
            </a:r>
            <a:r>
              <a:rPr lang="en-GB" dirty="0"/>
              <a:t>. Available at </a:t>
            </a:r>
            <a:r>
              <a:rPr lang="en-GB" u="sng" dirty="0">
                <a:hlinkClick r:id="rId4"/>
              </a:rPr>
              <a:t>http://bmchealthservres.biomedcentral.com/articles/10.1186/1472-6963-10-92 </a:t>
            </a:r>
            <a:r>
              <a:rPr lang="en-GB" dirty="0"/>
              <a:t>(Accessed:21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Gulliver, K. (2017) </a:t>
            </a:r>
            <a:r>
              <a:rPr lang="en-GB" i="1" dirty="0"/>
              <a:t>Racial discrimination in UK housing has a long history and deep roots. </a:t>
            </a:r>
            <a:r>
              <a:rPr lang="en-GB" i="1" dirty="0">
                <a:hlinkClick r:id="rId5"/>
              </a:rPr>
              <a:t>http://blogs.lse.ac.uk/politicsandpolicy/racial-discrimination-in-housing/</a:t>
            </a:r>
            <a:r>
              <a:rPr lang="en-GB" i="1" dirty="0"/>
              <a:t> </a:t>
            </a:r>
            <a:r>
              <a:rPr lang="en-GB" dirty="0"/>
              <a:t>(Accessed:21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Kings Fund (2006) </a:t>
            </a:r>
            <a:r>
              <a:rPr lang="en-GB" i="1" dirty="0"/>
              <a:t>Access to health care and minority ethnic groups</a:t>
            </a:r>
            <a:r>
              <a:rPr lang="en-GB" dirty="0"/>
              <a:t>, London: Kings Fund. [Online]. Available at: </a:t>
            </a:r>
            <a:r>
              <a:rPr lang="en-GB" u="sng" dirty="0">
                <a:hlinkClick r:id="rId6"/>
              </a:rPr>
              <a:t>https://www.kingsfund.org.uk/sites/default/files/field/field_publication_file/access-to-health-care-minority-ethnic-groups-briefing-kings-fund-february-2006.pdf</a:t>
            </a:r>
            <a:r>
              <a:rPr lang="en-GB" u="sng" dirty="0"/>
              <a:t> </a:t>
            </a:r>
            <a:r>
              <a:rPr lang="en-GB" dirty="0"/>
              <a:t>(Accessed: 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Revise Sociology (no date) </a:t>
            </a:r>
            <a:r>
              <a:rPr lang="en-GB" i="1" dirty="0"/>
              <a:t>Ethnic groups differences in achievement in education</a:t>
            </a:r>
            <a:r>
              <a:rPr lang="en-GB" dirty="0"/>
              <a:t>. </a:t>
            </a:r>
            <a:r>
              <a:rPr lang="en-GB" u="sng" dirty="0">
                <a:hlinkClick r:id="rId7"/>
              </a:rPr>
              <a:t>https://revisesociology.wordpress.com/2011/04/24/9-ethnic-groups-differences-in-achievement-in-education/</a:t>
            </a:r>
            <a:r>
              <a:rPr lang="en-GB" dirty="0"/>
              <a:t> (Accessed: 20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Parliamentary Office of Science and Technology (2007) </a:t>
            </a:r>
            <a:r>
              <a:rPr lang="en-GB" i="1" dirty="0"/>
              <a:t>ETHNICITY AND HEALTH </a:t>
            </a:r>
            <a:r>
              <a:rPr lang="en-GB" dirty="0"/>
              <a:t>, London: The Parliamentary Office of Science and Technology. [Online]. Available at: </a:t>
            </a:r>
            <a:r>
              <a:rPr lang="en-GB" u="sng" dirty="0">
                <a:hlinkClick r:id="rId8"/>
              </a:rPr>
              <a:t>http://www.parliament.uk/documents/post/postpn276.pdf</a:t>
            </a:r>
            <a:r>
              <a:rPr lang="en-GB" u="sng" dirty="0"/>
              <a:t> </a:t>
            </a:r>
            <a:r>
              <a:rPr lang="en-GB" dirty="0"/>
              <a:t>(Accessed: 21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Williams, C. and Johnson, M. (2010) </a:t>
            </a:r>
            <a:r>
              <a:rPr lang="en-GB" i="1" dirty="0"/>
              <a:t>Race and Ethnicity in a Welfare Society. </a:t>
            </a:r>
            <a:r>
              <a:rPr lang="en-GB" dirty="0"/>
              <a:t>Berkshire: Open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Zimmerman, L. (2013)</a:t>
            </a:r>
            <a:r>
              <a:rPr lang="en-GB" i="1" dirty="0"/>
              <a:t> Race, Ethnicity and American Indians.</a:t>
            </a:r>
            <a:r>
              <a:rPr lang="en-GB" b="1" i="1" dirty="0"/>
              <a:t> </a:t>
            </a:r>
            <a:r>
              <a:rPr lang="en-GB" dirty="0">
                <a:solidFill>
                  <a:schemeClr val="bg1"/>
                </a:solidFill>
                <a:hlinkClick r:id="rId9"/>
              </a:rPr>
              <a:t>http://www.iupui.edu/~mstd/e320/amerind/race.html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(Accessed: 23 March 2018).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703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515</TotalTime>
  <Words>896</Words>
  <Application>Microsoft Office PowerPoint</Application>
  <PresentationFormat>Widescreen</PresentationFormat>
  <Paragraphs>91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For your chosen group describe what you consider to be the most effective strategies currently available to support their inclusion in society.   Cerys Jones Student Number: 1701150</vt:lpstr>
      <vt:lpstr>Hard to Reach Groups</vt:lpstr>
      <vt:lpstr>Ethnic Minorities</vt:lpstr>
      <vt:lpstr>Education</vt:lpstr>
      <vt:lpstr>Employment</vt:lpstr>
      <vt:lpstr>Housing</vt:lpstr>
      <vt:lpstr>Health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 your chosen group describe what you consider to be the most effective strategies currently available to support their inclusion in society.   Cerys Jones Student Number: 1701150</dc:title>
  <dc:creator>Cerys Jones (1701150)</dc:creator>
  <cp:lastModifiedBy>Cerys Jones (1701150)</cp:lastModifiedBy>
  <cp:revision>37</cp:revision>
  <dcterms:created xsi:type="dcterms:W3CDTF">2018-03-16T11:10:41Z</dcterms:created>
  <dcterms:modified xsi:type="dcterms:W3CDTF">2018-03-24T20:13:50Z</dcterms:modified>
</cp:coreProperties>
</file>