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94" r:id="rId1"/>
  </p:sldMasterIdLst>
  <p:notesMasterIdLst>
    <p:notesMasterId r:id="rId9"/>
  </p:notesMasterIdLst>
  <p:sldIdLst>
    <p:sldId id="256" r:id="rId2"/>
    <p:sldId id="281" r:id="rId3"/>
    <p:sldId id="283" r:id="rId4"/>
    <p:sldId id="285" r:id="rId5"/>
    <p:sldId id="284" r:id="rId6"/>
    <p:sldId id="274" r:id="rId7"/>
    <p:sldId id="275" r:id="rId8"/>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987" autoAdjust="0"/>
    <p:restoredTop sz="91363" autoAdjust="0"/>
  </p:normalViewPr>
  <p:slideViewPr>
    <p:cSldViewPr snapToGrid="0">
      <p:cViewPr varScale="1">
        <p:scale>
          <a:sx n="80" d="100"/>
          <a:sy n="80" d="100"/>
        </p:scale>
        <p:origin x="930" y="84"/>
      </p:cViewPr>
      <p:guideLst/>
    </p:cSldViewPr>
  </p:slideViewPr>
  <p:notesTextViewPr>
    <p:cViewPr>
      <p:scale>
        <a:sx n="1" d="1"/>
        <a:sy n="1" d="1"/>
      </p:scale>
      <p:origin x="0" y="0"/>
    </p:cViewPr>
  </p:notesTextViewPr>
  <p:sorterViewPr>
    <p:cViewPr>
      <p:scale>
        <a:sx n="200" d="100"/>
        <a:sy n="200" d="100"/>
      </p:scale>
      <p:origin x="0" y="0"/>
    </p:cViewPr>
  </p:sorter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theme" Target="theme/theme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viewProps" Target="viewProps.xml"/><Relationship Id="rId5" Type="http://schemas.openxmlformats.org/officeDocument/2006/relationships/slide" Target="slides/slide4.xml"/><Relationship Id="rId10"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notesMaster" Target="notesMasters/notesMaster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106AA5B3-7F66-4490-83DD-EC7D04A4C361}" type="datetimeFigureOut">
              <a:rPr lang="en-GB" smtClean="0"/>
              <a:t>05/04/2024</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122D6577-7B7A-4C9C-B111-86476128F04E}" type="slidenum">
              <a:rPr lang="en-GB" smtClean="0"/>
              <a:t>‹#›</a:t>
            </a:fld>
            <a:endParaRPr lang="en-GB"/>
          </a:p>
        </p:txBody>
      </p:sp>
    </p:spTree>
    <p:extLst>
      <p:ext uri="{BB962C8B-B14F-4D97-AF65-F5344CB8AC3E}">
        <p14:creationId xmlns:p14="http://schemas.microsoft.com/office/powerpoint/2010/main" val="349789232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16" name="Group 15"/>
          <p:cNvGrpSpPr/>
          <p:nvPr/>
        </p:nvGrpSpPr>
        <p:grpSpPr>
          <a:xfrm>
            <a:off x="0" y="-8467"/>
            <a:ext cx="12192000" cy="6866467"/>
            <a:chOff x="0" y="-8467"/>
            <a:chExt cx="12192000" cy="6866467"/>
          </a:xfrm>
        </p:grpSpPr>
        <p:sp>
          <p:nvSpPr>
            <p:cNvPr id="15" name="Freeform 14"/>
            <p:cNvSpPr/>
            <p:nvPr/>
          </p:nvSpPr>
          <p:spPr>
            <a:xfrm>
              <a:off x="0" y="-7862"/>
              <a:ext cx="863600" cy="5698067"/>
            </a:xfrm>
            <a:custGeom>
              <a:avLst/>
              <a:gdLst/>
              <a:ahLst/>
              <a:cxnLst/>
              <a:rect l="l" t="t" r="r" b="b"/>
              <a:pathLst>
                <a:path w="863600" h="5698067">
                  <a:moveTo>
                    <a:pt x="0" y="8467"/>
                  </a:moveTo>
                  <a:lnTo>
                    <a:pt x="863600" y="0"/>
                  </a:lnTo>
                  <a:lnTo>
                    <a:pt x="863600" y="16934"/>
                  </a:lnTo>
                  <a:lnTo>
                    <a:pt x="0" y="5698067"/>
                  </a:lnTo>
                  <a:lnTo>
                    <a:pt x="0" y="8467"/>
                  </a:lnTo>
                  <a:close/>
                </a:path>
              </a:pathLst>
            </a:custGeom>
            <a:solidFill>
              <a:schemeClr val="accent1">
                <a:alpha val="70000"/>
              </a:schemeClr>
            </a:solidFill>
            <a:ln>
              <a:noFill/>
            </a:ln>
            <a:effectLst/>
          </p:spPr>
          <p:style>
            <a:lnRef idx="1">
              <a:schemeClr val="accent1"/>
            </a:lnRef>
            <a:fillRef idx="3">
              <a:schemeClr val="accent1"/>
            </a:fillRef>
            <a:effectRef idx="2">
              <a:schemeClr val="accent1"/>
            </a:effectRef>
            <a:fontRef idx="minor">
              <a:schemeClr val="lt1"/>
            </a:fontRef>
          </p:style>
        </p:sp>
        <p:cxnSp>
          <p:nvCxnSpPr>
            <p:cNvPr id="19" name="Straight Connector 18"/>
            <p:cNvCxnSpPr/>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21"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2"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Isosceles Triangle 22"/>
            <p:cNvSpPr/>
            <p:nvPr/>
          </p:nvSpPr>
          <p:spPr>
            <a:xfrm>
              <a:off x="8932333" y="3048000"/>
              <a:ext cx="3259667" cy="3810000"/>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2">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2">
                <a:lumMod val="75000"/>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10371666" y="3589867"/>
              <a:ext cx="1817159" cy="3268133"/>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US"/>
              <a:t>Click to edit Master title style</a:t>
            </a:r>
            <a:endParaRPr lang="en-US" dirty="0"/>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019CFA9D-89B9-4B83-AC08-6CD8FA7ECB2F}" type="datetimeFigureOut">
              <a:rPr lang="en-US" smtClean="0"/>
              <a:t>4/5/2024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2861C72F-327A-464F-8C1E-DEEB6F2379BA}" type="slidenum">
              <a:rPr lang="en-US" smtClean="0"/>
              <a:t>‹#›</a:t>
            </a:fld>
            <a:endParaRPr lang="en-US"/>
          </a:p>
        </p:txBody>
      </p:sp>
    </p:spTree>
    <p:extLst>
      <p:ext uri="{BB962C8B-B14F-4D97-AF65-F5344CB8AC3E}">
        <p14:creationId xmlns:p14="http://schemas.microsoft.com/office/powerpoint/2010/main" val="132393065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019CFA9D-89B9-4B83-AC08-6CD8FA7ECB2F}" type="datetimeFigureOut">
              <a:rPr lang="en-US" smtClean="0"/>
              <a:t>4/5/2024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2861C72F-327A-464F-8C1E-DEEB6F2379BA}" type="slidenum">
              <a:rPr lang="en-US" smtClean="0"/>
              <a:t>‹#›</a:t>
            </a:fld>
            <a:endParaRPr lang="en-US"/>
          </a:p>
        </p:txBody>
      </p:sp>
    </p:spTree>
    <p:extLst>
      <p:ext uri="{BB962C8B-B14F-4D97-AF65-F5344CB8AC3E}">
        <p14:creationId xmlns:p14="http://schemas.microsoft.com/office/powerpoint/2010/main" val="199635245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019CFA9D-89B9-4B83-AC08-6CD8FA7ECB2F}" type="datetimeFigureOut">
              <a:rPr lang="en-US" smtClean="0"/>
              <a:t>4/5/2024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2861C72F-327A-464F-8C1E-DEEB6F2379BA}" type="slidenum">
              <a:rPr lang="en-US" smtClean="0"/>
              <a:t>‹#›</a:t>
            </a:fld>
            <a:endParaRPr lang="en-US"/>
          </a:p>
        </p:txBody>
      </p:sp>
    </p:spTree>
    <p:extLst>
      <p:ext uri="{BB962C8B-B14F-4D97-AF65-F5344CB8AC3E}">
        <p14:creationId xmlns:p14="http://schemas.microsoft.com/office/powerpoint/2010/main" val="304061958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77334" y="2160589"/>
            <a:ext cx="4184035" cy="38807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089970" y="2160589"/>
            <a:ext cx="4184034" cy="388077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019CFA9D-89B9-4B83-AC08-6CD8FA7ECB2F}" type="datetimeFigureOut">
              <a:rPr lang="en-US" smtClean="0"/>
              <a:t>4/5/2024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2861C72F-327A-464F-8C1E-DEEB6F2379BA}" type="slidenum">
              <a:rPr lang="en-US" smtClean="0"/>
              <a:t>‹#›</a:t>
            </a:fld>
            <a:endParaRPr lang="en-US"/>
          </a:p>
        </p:txBody>
      </p:sp>
    </p:spTree>
    <p:extLst>
      <p:ext uri="{BB962C8B-B14F-4D97-AF65-F5344CB8AC3E}">
        <p14:creationId xmlns:p14="http://schemas.microsoft.com/office/powerpoint/2010/main" val="200981703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019CFA9D-89B9-4B83-AC08-6CD8FA7ECB2F}" type="datetimeFigureOut">
              <a:rPr lang="en-US" smtClean="0"/>
              <a:t>4/5/2024</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2861C72F-327A-464F-8C1E-DEEB6F2379BA}" type="slidenum">
              <a:rPr lang="en-US" smtClean="0"/>
              <a:t>‹#›</a:t>
            </a:fld>
            <a:endParaRPr lang="en-US"/>
          </a:p>
        </p:txBody>
      </p:sp>
    </p:spTree>
    <p:extLst>
      <p:ext uri="{BB962C8B-B14F-4D97-AF65-F5344CB8AC3E}">
        <p14:creationId xmlns:p14="http://schemas.microsoft.com/office/powerpoint/2010/main" val="388936882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019CFA9D-89B9-4B83-AC08-6CD8FA7ECB2F}" type="datetimeFigureOut">
              <a:rPr lang="en-US" smtClean="0"/>
              <a:t>4/5/2024</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2861C72F-327A-464F-8C1E-DEEB6F2379BA}" type="slidenum">
              <a:rPr lang="en-US" smtClean="0"/>
              <a:t>‹#›</a:t>
            </a:fld>
            <a:endParaRPr lang="en-US"/>
          </a:p>
        </p:txBody>
      </p:sp>
    </p:spTree>
    <p:extLst>
      <p:ext uri="{BB962C8B-B14F-4D97-AF65-F5344CB8AC3E}">
        <p14:creationId xmlns:p14="http://schemas.microsoft.com/office/powerpoint/2010/main" val="282295981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019CFA9D-89B9-4B83-AC08-6CD8FA7ECB2F}" type="datetimeFigureOut">
              <a:rPr lang="en-US" smtClean="0"/>
              <a:t>4/5/2024</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2861C72F-327A-464F-8C1E-DEEB6F2379BA}" type="slidenum">
              <a:rPr lang="en-US" smtClean="0"/>
              <a:t>‹#›</a:t>
            </a:fld>
            <a:endParaRPr lang="en-US"/>
          </a:p>
        </p:txBody>
      </p:sp>
    </p:spTree>
    <p:extLst>
      <p:ext uri="{BB962C8B-B14F-4D97-AF65-F5344CB8AC3E}">
        <p14:creationId xmlns:p14="http://schemas.microsoft.com/office/powerpoint/2010/main" val="380069474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US"/>
              <a:t>Click to edit Master title style</a:t>
            </a:r>
            <a:endParaRPr lang="en-US" dirty="0"/>
          </a:p>
        </p:txBody>
      </p:sp>
      <p:sp>
        <p:nvSpPr>
          <p:cNvPr id="3" name="Content Placeholder 2"/>
          <p:cNvSpPr>
            <a:spLocks noGrp="1"/>
          </p:cNvSpPr>
          <p:nvPr>
            <p:ph idx="1"/>
          </p:nvPr>
        </p:nvSpPr>
        <p:spPr>
          <a:xfrm>
            <a:off x="4760461" y="514924"/>
            <a:ext cx="4513541" cy="552643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019CFA9D-89B9-4B83-AC08-6CD8FA7ECB2F}" type="datetimeFigureOut">
              <a:rPr lang="en-US" smtClean="0"/>
              <a:t>4/5/2024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2861C72F-327A-464F-8C1E-DEEB6F2379BA}" type="slidenum">
              <a:rPr lang="en-US" smtClean="0"/>
              <a:t>‹#›</a:t>
            </a:fld>
            <a:endParaRPr lang="en-US"/>
          </a:p>
        </p:txBody>
      </p:sp>
    </p:spTree>
    <p:extLst>
      <p:ext uri="{BB962C8B-B14F-4D97-AF65-F5344CB8AC3E}">
        <p14:creationId xmlns:p14="http://schemas.microsoft.com/office/powerpoint/2010/main" val="406424805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2861C72F-327A-464F-8C1E-DEEB6F2379BA}" type="slidenum">
              <a:rPr lang="en-US" smtClean="0"/>
              <a:t>‹#›</a:t>
            </a:fld>
            <a:endParaRPr lang="en-US"/>
          </a:p>
        </p:txBody>
      </p:sp>
      <p:sp>
        <p:nvSpPr>
          <p:cNvPr id="5" name="Date Placeholder 4"/>
          <p:cNvSpPr>
            <a:spLocks noGrp="1"/>
          </p:cNvSpPr>
          <p:nvPr>
            <p:ph type="dt" sz="half" idx="10"/>
          </p:nvPr>
        </p:nvSpPr>
        <p:spPr/>
        <p:txBody>
          <a:bodyPr/>
          <a:lstStyle/>
          <a:p>
            <a:fld id="{019CFA9D-89B9-4B83-AC08-6CD8FA7ECB2F}" type="datetimeFigureOut">
              <a:rPr lang="en-US" smtClean="0"/>
              <a:t>4/5/2024</a:t>
            </a:fld>
            <a:endParaRPr lang="en-US"/>
          </a:p>
        </p:txBody>
      </p:sp>
    </p:spTree>
    <p:extLst>
      <p:ext uri="{BB962C8B-B14F-4D97-AF65-F5344CB8AC3E}">
        <p14:creationId xmlns:p14="http://schemas.microsoft.com/office/powerpoint/2010/main" val="237378107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019CFA9D-89B9-4B83-AC08-6CD8FA7ECB2F}" type="datetimeFigureOut">
              <a:rPr lang="en-US" smtClean="0"/>
              <a:t>4/5/2024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2861C72F-327A-464F-8C1E-DEEB6F2379BA}" type="slidenum">
              <a:rPr lang="en-US" smtClean="0"/>
              <a:t>‹#›</a:t>
            </a:fld>
            <a:endParaRPr lang="en-US"/>
          </a:p>
        </p:txBody>
      </p:sp>
    </p:spTree>
    <p:extLst>
      <p:ext uri="{BB962C8B-B14F-4D97-AF65-F5344CB8AC3E}">
        <p14:creationId xmlns:p14="http://schemas.microsoft.com/office/powerpoint/2010/main" val="282794880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019CFA9D-89B9-4B83-AC08-6CD8FA7ECB2F}" type="datetimeFigureOut">
              <a:rPr lang="en-US" smtClean="0"/>
              <a:t>4/5/2024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2861C72F-327A-464F-8C1E-DEEB6F2379BA}" type="slidenum">
              <a:rPr lang="en-US" smtClean="0"/>
              <a:t>‹#›</a:t>
            </a:fld>
            <a:endParaRPr lang="en-US"/>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1717244033"/>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019CFA9D-89B9-4B83-AC08-6CD8FA7ECB2F}" type="datetimeFigureOut">
              <a:rPr lang="en-US" smtClean="0"/>
              <a:t>4/5/2024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2861C72F-327A-464F-8C1E-DEEB6F2379BA}" type="slidenum">
              <a:rPr lang="en-US" smtClean="0"/>
              <a:t>‹#›</a:t>
            </a:fld>
            <a:endParaRPr lang="en-US"/>
          </a:p>
        </p:txBody>
      </p:sp>
    </p:spTree>
    <p:extLst>
      <p:ext uri="{BB962C8B-B14F-4D97-AF65-F5344CB8AC3E}">
        <p14:creationId xmlns:p14="http://schemas.microsoft.com/office/powerpoint/2010/main" val="3832909824"/>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019CFA9D-89B9-4B83-AC08-6CD8FA7ECB2F}" type="datetimeFigureOut">
              <a:rPr lang="en-US" smtClean="0"/>
              <a:t>4/5/2024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2861C72F-327A-464F-8C1E-DEEB6F2379BA}" type="slidenum">
              <a:rPr lang="en-US" smtClean="0"/>
              <a:t>‹#›</a:t>
            </a:fld>
            <a:endParaRPr lang="en-US"/>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164377739"/>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019CFA9D-89B9-4B83-AC08-6CD8FA7ECB2F}" type="datetimeFigureOut">
              <a:rPr lang="en-US" smtClean="0"/>
              <a:t>4/5/2024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2861C72F-327A-464F-8C1E-DEEB6F2379BA}" type="slidenum">
              <a:rPr lang="en-US" smtClean="0"/>
              <a:t>‹#›</a:t>
            </a:fld>
            <a:endParaRPr lang="en-US"/>
          </a:p>
        </p:txBody>
      </p:sp>
    </p:spTree>
    <p:extLst>
      <p:ext uri="{BB962C8B-B14F-4D97-AF65-F5344CB8AC3E}">
        <p14:creationId xmlns:p14="http://schemas.microsoft.com/office/powerpoint/2010/main" val="3502528428"/>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019CFA9D-89B9-4B83-AC08-6CD8FA7ECB2F}" type="datetimeFigureOut">
              <a:rPr lang="en-US" smtClean="0"/>
              <a:t>4/5/2024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2861C72F-327A-464F-8C1E-DEEB6F2379BA}" type="slidenum">
              <a:rPr lang="en-US" smtClean="0"/>
              <a:t>‹#›</a:t>
            </a:fld>
            <a:endParaRPr lang="en-US"/>
          </a:p>
        </p:txBody>
      </p:sp>
    </p:spTree>
    <p:extLst>
      <p:ext uri="{BB962C8B-B14F-4D97-AF65-F5344CB8AC3E}">
        <p14:creationId xmlns:p14="http://schemas.microsoft.com/office/powerpoint/2010/main" val="1045995816"/>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019CFA9D-89B9-4B83-AC08-6CD8FA7ECB2F}" type="datetimeFigureOut">
              <a:rPr lang="en-US" smtClean="0"/>
              <a:t>4/5/2024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2861C72F-327A-464F-8C1E-DEEB6F2379BA}" type="slidenum">
              <a:rPr lang="en-US" smtClean="0"/>
              <a:t>‹#›</a:t>
            </a:fld>
            <a:endParaRPr lang="en-US"/>
          </a:p>
        </p:txBody>
      </p:sp>
    </p:spTree>
    <p:extLst>
      <p:ext uri="{BB962C8B-B14F-4D97-AF65-F5344CB8AC3E}">
        <p14:creationId xmlns:p14="http://schemas.microsoft.com/office/powerpoint/2010/main" val="28391116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44" name="Group 43"/>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Isosceles Triangle 23"/>
            <p:cNvSpPr/>
            <p:nvPr/>
          </p:nvSpPr>
          <p:spPr>
            <a:xfrm>
              <a:off x="8932333" y="3048000"/>
              <a:ext cx="3259667" cy="3810000"/>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2">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2">
                <a:lumMod val="75000"/>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p:cNvSpPr/>
            <p:nvPr/>
          </p:nvSpPr>
          <p:spPr>
            <a:xfrm>
              <a:off x="10371666" y="3589867"/>
              <a:ext cx="1817159" cy="3268133"/>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p:cNvSpPr/>
            <p:nvPr/>
          </p:nvSpPr>
          <p:spPr>
            <a:xfrm>
              <a:off x="0" y="4013200"/>
              <a:ext cx="448733" cy="2844800"/>
            </a:xfrm>
            <a:prstGeom prst="triangle">
              <a:avLst>
                <a:gd name="adj" fmla="val 0"/>
              </a:avLst>
            </a:prstGeom>
            <a:solidFill>
              <a:schemeClr val="accent1">
                <a:alpha val="70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019CFA9D-89B9-4B83-AC08-6CD8FA7ECB2F}" type="datetimeFigureOut">
              <a:rPr lang="en-US" smtClean="0"/>
              <a:t>4/5/2024</a:t>
            </a:fld>
            <a:endParaRPr lang="en-US"/>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2861C72F-327A-464F-8C1E-DEEB6F2379BA}" type="slidenum">
              <a:rPr lang="en-US" smtClean="0"/>
              <a:t>‹#›</a:t>
            </a:fld>
            <a:endParaRPr lang="en-US"/>
          </a:p>
        </p:txBody>
      </p:sp>
    </p:spTree>
    <p:extLst>
      <p:ext uri="{BB962C8B-B14F-4D97-AF65-F5344CB8AC3E}">
        <p14:creationId xmlns:p14="http://schemas.microsoft.com/office/powerpoint/2010/main" val="1538670127"/>
      </p:ext>
    </p:extLst>
  </p:cSld>
  <p:clrMap bg1="lt1" tx1="dk1" bg2="lt2" tx2="dk2" accent1="accent1" accent2="accent2" accent3="accent3" accent4="accent4" accent5="accent5" accent6="accent6" hlink="hlink" folHlink="folHlink"/>
  <p:sldLayoutIdLst>
    <p:sldLayoutId id="2147483695" r:id="rId1"/>
    <p:sldLayoutId id="2147483696" r:id="rId2"/>
    <p:sldLayoutId id="2147483697" r:id="rId3"/>
    <p:sldLayoutId id="2147483698" r:id="rId4"/>
    <p:sldLayoutId id="2147483699" r:id="rId5"/>
    <p:sldLayoutId id="2147483700" r:id="rId6"/>
    <p:sldLayoutId id="2147483701" r:id="rId7"/>
    <p:sldLayoutId id="2147483702" r:id="rId8"/>
    <p:sldLayoutId id="2147483703" r:id="rId9"/>
    <p:sldLayoutId id="2147483704" r:id="rId10"/>
    <p:sldLayoutId id="2147483705" r:id="rId11"/>
    <p:sldLayoutId id="2147483706" r:id="rId12"/>
    <p:sldLayoutId id="2147483707" r:id="rId13"/>
    <p:sldLayoutId id="2147483708" r:id="rId14"/>
    <p:sldLayoutId id="2147483709" r:id="rId15"/>
    <p:sldLayoutId id="2147483710" r:id="rId16"/>
  </p:sldLayoutIdLst>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hyperlink" Target="http://news.bbc.co.uk/1/hi/business/5401494.stm" TargetMode="External"/><Relationship Id="rId2" Type="http://schemas.openxmlformats.org/officeDocument/2006/relationships/hyperlink" Target="https://www.hofstede-insights.com/country-comparison-tool?countries=germany%2Cunited+kingdom"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3" name="Picture 2" descr="Text&#10;&#10;Description automatically generated">
            <a:extLst>
              <a:ext uri="{FF2B5EF4-FFF2-40B4-BE49-F238E27FC236}">
                <a16:creationId xmlns:a16="http://schemas.microsoft.com/office/drawing/2014/main" id="{2F3B005D-EF51-5831-6D7E-EE3FC2A9ADEC}"/>
              </a:ext>
            </a:extLst>
          </p:cNvPr>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194811" y="92230"/>
            <a:ext cx="10540839" cy="1323439"/>
          </a:xfrm>
          <a:prstGeom prst="rect">
            <a:avLst/>
          </a:prstGeom>
          <a:noFill/>
          <a:ln>
            <a:noFill/>
          </a:ln>
        </p:spPr>
      </p:pic>
      <p:sp>
        <p:nvSpPr>
          <p:cNvPr id="4" name="TextBox 3">
            <a:extLst>
              <a:ext uri="{FF2B5EF4-FFF2-40B4-BE49-F238E27FC236}">
                <a16:creationId xmlns:a16="http://schemas.microsoft.com/office/drawing/2014/main" id="{131A91F5-0088-9EB7-C0E5-C51A7A991FFE}"/>
              </a:ext>
            </a:extLst>
          </p:cNvPr>
          <p:cNvSpPr txBox="1"/>
          <p:nvPr/>
        </p:nvSpPr>
        <p:spPr>
          <a:xfrm>
            <a:off x="194812" y="1491776"/>
            <a:ext cx="10540838" cy="646331"/>
          </a:xfrm>
          <a:prstGeom prst="rect">
            <a:avLst/>
          </a:prstGeom>
          <a:noFill/>
        </p:spPr>
        <p:txBody>
          <a:bodyPr wrap="square">
            <a:spAutoFit/>
          </a:bodyPr>
          <a:lstStyle/>
          <a:p>
            <a:pPr algn="ctr"/>
            <a:r>
              <a:rPr lang="en-GB" sz="3600" b="1" dirty="0">
                <a:solidFill>
                  <a:schemeClr val="bg2">
                    <a:lumMod val="50000"/>
                  </a:schemeClr>
                </a:solidFill>
                <a:latin typeface="Amasis MT Pro Light" panose="02040304050005020304" pitchFamily="18" charset="0"/>
              </a:rPr>
              <a:t>International Business Communications  LCBB6001 </a:t>
            </a:r>
          </a:p>
        </p:txBody>
      </p:sp>
      <p:pic>
        <p:nvPicPr>
          <p:cNvPr id="5" name="Picture 2" descr="Tesco Marketplace to be relaunched ...">
            <a:extLst>
              <a:ext uri="{FF2B5EF4-FFF2-40B4-BE49-F238E27FC236}">
                <a16:creationId xmlns:a16="http://schemas.microsoft.com/office/drawing/2014/main" id="{83F8F8F6-CF1B-5C8B-7463-0FA2356D57FF}"/>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26192" y="4409139"/>
            <a:ext cx="3309773" cy="1986354"/>
          </a:xfrm>
          <a:prstGeom prst="rect">
            <a:avLst/>
          </a:prstGeom>
          <a:noFill/>
          <a:extLst>
            <a:ext uri="{909E8E84-426E-40DD-AFC4-6F175D3DCCD1}">
              <a14:hiddenFill xmlns:a14="http://schemas.microsoft.com/office/drawing/2010/main">
                <a:solidFill>
                  <a:srgbClr val="FFFFFF"/>
                </a:solidFill>
              </a14:hiddenFill>
            </a:ext>
          </a:extLst>
        </p:spPr>
      </p:pic>
      <p:sp>
        <p:nvSpPr>
          <p:cNvPr id="6" name="TextBox 5">
            <a:extLst>
              <a:ext uri="{FF2B5EF4-FFF2-40B4-BE49-F238E27FC236}">
                <a16:creationId xmlns:a16="http://schemas.microsoft.com/office/drawing/2014/main" id="{8D9CDD90-F5AB-500A-F846-800139D8082F}"/>
              </a:ext>
            </a:extLst>
          </p:cNvPr>
          <p:cNvSpPr txBox="1"/>
          <p:nvPr/>
        </p:nvSpPr>
        <p:spPr>
          <a:xfrm>
            <a:off x="4259178" y="4521647"/>
            <a:ext cx="6661461" cy="1873846"/>
          </a:xfrm>
          <a:prstGeom prst="rect">
            <a:avLst/>
          </a:prstGeom>
          <a:noFill/>
        </p:spPr>
        <p:txBody>
          <a:bodyPr wrap="square">
            <a:spAutoFit/>
          </a:bodyPr>
          <a:lstStyle/>
          <a:p>
            <a:pPr algn="ctr">
              <a:lnSpc>
                <a:spcPct val="107000"/>
              </a:lnSpc>
              <a:spcAft>
                <a:spcPts val="800"/>
              </a:spcAft>
            </a:pPr>
            <a:r>
              <a:rPr lang="en-GB" sz="3600" b="1" dirty="0">
                <a:solidFill>
                  <a:schemeClr val="bg2">
                    <a:lumMod val="50000"/>
                  </a:schemeClr>
                </a:solidFill>
                <a:effectLst>
                  <a:outerShdw blurRad="38100" dist="38100" dir="2700000" algn="tl">
                    <a:srgbClr val="000000">
                      <a:alpha val="43137"/>
                    </a:srgbClr>
                  </a:outerShdw>
                </a:effectLst>
                <a:latin typeface="Amasis MT Pro Light" panose="02040304050005020304" pitchFamily="18" charset="0"/>
                <a:ea typeface="Calibri" panose="020F0502020204030204" pitchFamily="34" charset="0"/>
                <a:cs typeface="Times New Roman" panose="02020603050405020304" pitchFamily="18" charset="0"/>
              </a:rPr>
              <a:t>Lecturer: Dr </a:t>
            </a:r>
            <a:r>
              <a:rPr lang="en-GB" sz="3600" b="1" spc="200" dirty="0">
                <a:solidFill>
                  <a:schemeClr val="bg2">
                    <a:lumMod val="50000"/>
                  </a:schemeClr>
                </a:solidFill>
                <a:effectLst>
                  <a:outerShdw blurRad="38100" dist="38100" dir="2700000" algn="tl">
                    <a:srgbClr val="000000">
                      <a:alpha val="43137"/>
                    </a:srgbClr>
                  </a:outerShdw>
                </a:effectLst>
                <a:latin typeface="Amasis MT Pro Light" panose="02040304050005020304" pitchFamily="18" charset="0"/>
                <a:ea typeface="Calibri" panose="020F0502020204030204" pitchFamily="34" charset="0"/>
                <a:cs typeface="Times New Roman" panose="02020603050405020304" pitchFamily="18" charset="0"/>
              </a:rPr>
              <a:t>Zainab Atta</a:t>
            </a:r>
            <a:endParaRPr lang="en-GB" sz="2000" dirty="0">
              <a:solidFill>
                <a:schemeClr val="bg2">
                  <a:lumMod val="50000"/>
                </a:schemeClr>
              </a:solidFill>
              <a:effectLst>
                <a:outerShdw blurRad="38100" dist="38100" dir="2700000" algn="tl">
                  <a:srgbClr val="000000">
                    <a:alpha val="43137"/>
                  </a:srgbClr>
                </a:outerShdw>
              </a:effectLst>
              <a:latin typeface="Amasis MT Pro Light" panose="02040304050005020304" pitchFamily="18" charset="0"/>
              <a:ea typeface="Calibri" panose="020F0502020204030204" pitchFamily="34" charset="0"/>
              <a:cs typeface="Times New Roman" panose="02020603050405020304" pitchFamily="18" charset="0"/>
            </a:endParaRPr>
          </a:p>
          <a:p>
            <a:pPr algn="ctr">
              <a:lnSpc>
                <a:spcPct val="107000"/>
              </a:lnSpc>
              <a:spcAft>
                <a:spcPts val="800"/>
              </a:spcAft>
            </a:pPr>
            <a:r>
              <a:rPr lang="en-GB" sz="3600" b="1" dirty="0">
                <a:solidFill>
                  <a:schemeClr val="bg2">
                    <a:lumMod val="50000"/>
                  </a:schemeClr>
                </a:solidFill>
                <a:effectLst>
                  <a:outerShdw blurRad="38100" dist="38100" dir="2700000" algn="tl">
                    <a:srgbClr val="000000">
                      <a:alpha val="43137"/>
                    </a:srgbClr>
                  </a:outerShdw>
                </a:effectLst>
                <a:latin typeface="Amasis MT Pro Light" panose="02040304050005020304" pitchFamily="18" charset="0"/>
                <a:ea typeface="Calibri" panose="020F0502020204030204" pitchFamily="34" charset="0"/>
                <a:cs typeface="Times New Roman" panose="02020603050405020304" pitchFamily="18" charset="0"/>
              </a:rPr>
              <a:t>Student: Vladimir Mihai BARA</a:t>
            </a:r>
            <a:r>
              <a:rPr lang="en-GB" sz="3200" b="1" dirty="0">
                <a:solidFill>
                  <a:schemeClr val="bg2">
                    <a:lumMod val="50000"/>
                  </a:schemeClr>
                </a:solidFill>
                <a:effectLst>
                  <a:outerShdw blurRad="38100" dist="38100" dir="2700000" algn="tl">
                    <a:srgbClr val="000000">
                      <a:alpha val="43137"/>
                    </a:srgbClr>
                  </a:outerShdw>
                </a:effectLst>
                <a:latin typeface="Amasis MT Pro Light" panose="02040304050005020304" pitchFamily="18" charset="0"/>
                <a:ea typeface="Calibri" panose="020F0502020204030204" pitchFamily="34" charset="0"/>
                <a:cs typeface="Times New Roman" panose="02020603050405020304" pitchFamily="18" charset="0"/>
              </a:rPr>
              <a:t> – 2110942</a:t>
            </a:r>
            <a:endParaRPr lang="en-GB" dirty="0">
              <a:solidFill>
                <a:schemeClr val="bg2">
                  <a:lumMod val="50000"/>
                </a:schemeClr>
              </a:solidFill>
              <a:effectLst>
                <a:outerShdw blurRad="38100" dist="38100" dir="2700000" algn="tl">
                  <a:srgbClr val="000000">
                    <a:alpha val="43137"/>
                  </a:srgbClr>
                </a:outerShdw>
              </a:effectLst>
              <a:latin typeface="Amasis MT Pro Light" panose="02040304050005020304" pitchFamily="18" charset="0"/>
              <a:ea typeface="Calibri" panose="020F0502020204030204" pitchFamily="34" charset="0"/>
              <a:cs typeface="Times New Roman" panose="02020603050405020304" pitchFamily="18" charset="0"/>
            </a:endParaRPr>
          </a:p>
        </p:txBody>
      </p:sp>
      <p:sp>
        <p:nvSpPr>
          <p:cNvPr id="7" name="TextBox 6">
            <a:extLst>
              <a:ext uri="{FF2B5EF4-FFF2-40B4-BE49-F238E27FC236}">
                <a16:creationId xmlns:a16="http://schemas.microsoft.com/office/drawing/2014/main" id="{912DF37E-B2E0-AF9E-E5FA-6159320994F6}"/>
              </a:ext>
            </a:extLst>
          </p:cNvPr>
          <p:cNvSpPr txBox="1"/>
          <p:nvPr/>
        </p:nvSpPr>
        <p:spPr>
          <a:xfrm>
            <a:off x="122460" y="2274565"/>
            <a:ext cx="10970655" cy="1754326"/>
          </a:xfrm>
          <a:prstGeom prst="rect">
            <a:avLst/>
          </a:prstGeom>
          <a:noFill/>
        </p:spPr>
        <p:txBody>
          <a:bodyPr wrap="square">
            <a:spAutoFit/>
          </a:bodyPr>
          <a:lstStyle/>
          <a:p>
            <a:pPr algn="ctr"/>
            <a:r>
              <a:rPr lang="en-GB" sz="5400" b="1" i="1" spc="300" dirty="0">
                <a:effectLst>
                  <a:outerShdw blurRad="38100" dist="38100" dir="2700000" algn="tl">
                    <a:srgbClr val="000000">
                      <a:alpha val="43137"/>
                    </a:srgbClr>
                  </a:outerShdw>
                </a:effectLst>
                <a:latin typeface="Amasis MT Pro Light" panose="020F0502020204030204" pitchFamily="18" charset="0"/>
                <a:ea typeface="Times New Roman" panose="02020603050405020304" pitchFamily="18" charset="0"/>
              </a:rPr>
              <a:t>Strategic Cultural Approach for</a:t>
            </a:r>
          </a:p>
          <a:p>
            <a:pPr algn="ctr"/>
            <a:r>
              <a:rPr lang="en-GB" sz="5400" b="1" i="1" spc="300" dirty="0">
                <a:effectLst>
                  <a:outerShdw blurRad="38100" dist="38100" dir="2700000" algn="tl">
                    <a:srgbClr val="000000">
                      <a:alpha val="43137"/>
                    </a:srgbClr>
                  </a:outerShdw>
                </a:effectLst>
                <a:latin typeface="Amasis MT Pro Light" panose="020F0502020204030204" pitchFamily="18" charset="0"/>
                <a:ea typeface="Times New Roman" panose="02020603050405020304" pitchFamily="18" charset="0"/>
              </a:rPr>
              <a:t>Tesco's Expansion into Germany</a:t>
            </a:r>
            <a:endParaRPr lang="en-GB" sz="5400" b="1" i="1" spc="300" dirty="0">
              <a:effectLst>
                <a:outerShdw blurRad="38100" dist="38100" dir="2700000" algn="tl">
                  <a:srgbClr val="000000">
                    <a:alpha val="43137"/>
                  </a:srgbClr>
                </a:outerShdw>
              </a:effectLst>
              <a:latin typeface="Amasis MT Pro Light" panose="020F0502020204030204" pitchFamily="18" charset="0"/>
            </a:endParaRPr>
          </a:p>
        </p:txBody>
      </p:sp>
    </p:spTree>
    <p:extLst>
      <p:ext uri="{BB962C8B-B14F-4D97-AF65-F5344CB8AC3E}">
        <p14:creationId xmlns:p14="http://schemas.microsoft.com/office/powerpoint/2010/main" val="1105784117"/>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extBox 8">
            <a:extLst>
              <a:ext uri="{FF2B5EF4-FFF2-40B4-BE49-F238E27FC236}">
                <a16:creationId xmlns:a16="http://schemas.microsoft.com/office/drawing/2014/main" id="{21B7ACA4-C2A6-D15A-1C39-876676DEA315}"/>
              </a:ext>
            </a:extLst>
          </p:cNvPr>
          <p:cNvSpPr txBox="1"/>
          <p:nvPr/>
        </p:nvSpPr>
        <p:spPr>
          <a:xfrm>
            <a:off x="836193" y="373836"/>
            <a:ext cx="9246269" cy="6110327"/>
          </a:xfrm>
          <a:prstGeom prst="rect">
            <a:avLst/>
          </a:prstGeom>
          <a:noFill/>
        </p:spPr>
        <p:txBody>
          <a:bodyPr wrap="square">
            <a:spAutoFit/>
          </a:bodyPr>
          <a:lstStyle/>
          <a:p>
            <a:pPr>
              <a:lnSpc>
                <a:spcPct val="107000"/>
              </a:lnSpc>
              <a:spcAft>
                <a:spcPts val="800"/>
              </a:spcAft>
            </a:pPr>
            <a:r>
              <a:rPr lang="en-GB" sz="2400" b="1" dirty="0">
                <a:effectLst/>
                <a:latin typeface="Times New Roman" panose="02020603050405020304" pitchFamily="18" charset="0"/>
                <a:ea typeface="Times New Roman" panose="02020603050405020304" pitchFamily="18" charset="0"/>
                <a:cs typeface="Times New Roman" panose="02020603050405020304" pitchFamily="18" charset="0"/>
              </a:rPr>
              <a:t>Introduction</a:t>
            </a:r>
            <a:endParaRPr lang="en-GB" sz="1600" dirty="0">
              <a:effectLst/>
              <a:latin typeface="Aptos" panose="020B0004020202020204" pitchFamily="34" charset="0"/>
              <a:ea typeface="Aptos" panose="020B0004020202020204" pitchFamily="34" charset="0"/>
              <a:cs typeface="Times New Roman" panose="02020603050405020304" pitchFamily="18" charset="0"/>
            </a:endParaRPr>
          </a:p>
          <a:p>
            <a:pPr marL="342900" lvl="0" indent="-342900">
              <a:lnSpc>
                <a:spcPct val="107000"/>
              </a:lnSpc>
              <a:buFont typeface="+mj-lt"/>
              <a:buAutoNum type="arabicPeriod"/>
            </a:pPr>
            <a:r>
              <a:rPr lang="en-GB" sz="1800" dirty="0">
                <a:effectLst/>
                <a:latin typeface="Times New Roman" panose="02020603050405020304" pitchFamily="18" charset="0"/>
                <a:ea typeface="Times New Roman" panose="02020603050405020304" pitchFamily="18" charset="0"/>
                <a:cs typeface="Times New Roman" panose="02020603050405020304" pitchFamily="18" charset="0"/>
              </a:rPr>
              <a:t>Background on Tesco and its global operations:</a:t>
            </a:r>
          </a:p>
          <a:p>
            <a:pPr marL="342900" lvl="0" indent="-342900">
              <a:lnSpc>
                <a:spcPct val="107000"/>
              </a:lnSpc>
              <a:buFont typeface="+mj-lt"/>
              <a:buAutoNum type="arabicPeriod"/>
            </a:pPr>
            <a:endParaRPr lang="en-GB" dirty="0">
              <a:latin typeface="Times New Roman" panose="02020603050405020304" pitchFamily="18" charset="0"/>
              <a:ea typeface="Times New Roman" panose="02020603050405020304" pitchFamily="18" charset="0"/>
              <a:cs typeface="Times New Roman" panose="02020603050405020304" pitchFamily="18" charset="0"/>
            </a:endParaRPr>
          </a:p>
          <a:p>
            <a:pPr marL="342900" lvl="0" indent="-342900">
              <a:lnSpc>
                <a:spcPct val="107000"/>
              </a:lnSpc>
              <a:buFont typeface="+mj-lt"/>
              <a:buAutoNum type="arabicPeriod"/>
            </a:pPr>
            <a:endParaRPr lang="en-GB" sz="1800" dirty="0">
              <a:effectLst/>
              <a:latin typeface="Times New Roman" panose="02020603050405020304" pitchFamily="18" charset="0"/>
              <a:ea typeface="Times New Roman" panose="02020603050405020304" pitchFamily="18" charset="0"/>
              <a:cs typeface="Times New Roman" panose="02020603050405020304" pitchFamily="18" charset="0"/>
            </a:endParaRPr>
          </a:p>
          <a:p>
            <a:pPr lvl="0">
              <a:lnSpc>
                <a:spcPct val="107000"/>
              </a:lnSpc>
            </a:pPr>
            <a:endParaRPr lang="en-GB" sz="1800" dirty="0">
              <a:effectLst/>
              <a:latin typeface="Times New Roman" panose="02020603050405020304" pitchFamily="18" charset="0"/>
              <a:ea typeface="Times New Roman" panose="02020603050405020304" pitchFamily="18" charset="0"/>
              <a:cs typeface="Times New Roman" panose="02020603050405020304" pitchFamily="18" charset="0"/>
            </a:endParaRPr>
          </a:p>
          <a:p>
            <a:pPr marL="342900" lvl="0" indent="-342900">
              <a:lnSpc>
                <a:spcPct val="107000"/>
              </a:lnSpc>
              <a:buFont typeface="+mj-lt"/>
              <a:buAutoNum type="arabicPeriod"/>
            </a:pPr>
            <a:endParaRPr lang="en-GB" sz="1600" dirty="0">
              <a:effectLst/>
              <a:latin typeface="Aptos" panose="020B0004020202020204" pitchFamily="34" charset="0"/>
              <a:ea typeface="Aptos" panose="020B0004020202020204" pitchFamily="34" charset="0"/>
              <a:cs typeface="Times New Roman" panose="02020603050405020304" pitchFamily="18" charset="0"/>
            </a:endParaRPr>
          </a:p>
          <a:p>
            <a:pPr marL="342900" lvl="0" indent="-342900">
              <a:lnSpc>
                <a:spcPct val="107000"/>
              </a:lnSpc>
              <a:buFont typeface="+mj-lt"/>
              <a:buAutoNum type="arabicPeriod"/>
            </a:pPr>
            <a:endParaRPr lang="en-GB" sz="1600" dirty="0">
              <a:latin typeface="Aptos" panose="020B0004020202020204" pitchFamily="34" charset="0"/>
              <a:ea typeface="Aptos" panose="020B0004020202020204" pitchFamily="34" charset="0"/>
              <a:cs typeface="Times New Roman" panose="02020603050405020304" pitchFamily="18" charset="0"/>
            </a:endParaRPr>
          </a:p>
          <a:p>
            <a:pPr marL="342900" lvl="0" indent="-342900">
              <a:lnSpc>
                <a:spcPct val="107000"/>
              </a:lnSpc>
              <a:buFont typeface="+mj-lt"/>
              <a:buAutoNum type="arabicPeriod"/>
            </a:pPr>
            <a:endParaRPr lang="en-GB" sz="1600" dirty="0">
              <a:effectLst/>
              <a:latin typeface="Aptos" panose="020B0004020202020204" pitchFamily="34" charset="0"/>
              <a:ea typeface="Aptos" panose="020B0004020202020204" pitchFamily="34" charset="0"/>
              <a:cs typeface="Times New Roman" panose="02020603050405020304" pitchFamily="18" charset="0"/>
            </a:endParaRPr>
          </a:p>
          <a:p>
            <a:pPr marL="342900" lvl="0" indent="-342900">
              <a:lnSpc>
                <a:spcPct val="107000"/>
              </a:lnSpc>
              <a:buFont typeface="+mj-lt"/>
              <a:buAutoNum type="arabicPeriod"/>
            </a:pPr>
            <a:endParaRPr lang="en-GB" sz="1600" dirty="0">
              <a:latin typeface="Aptos" panose="020B0004020202020204" pitchFamily="34" charset="0"/>
              <a:ea typeface="Aptos" panose="020B0004020202020204" pitchFamily="34" charset="0"/>
              <a:cs typeface="Times New Roman" panose="02020603050405020304" pitchFamily="18" charset="0"/>
            </a:endParaRPr>
          </a:p>
          <a:p>
            <a:pPr marL="342900" lvl="0" indent="-342900">
              <a:lnSpc>
                <a:spcPct val="107000"/>
              </a:lnSpc>
              <a:buFont typeface="+mj-lt"/>
              <a:buAutoNum type="arabicPeriod"/>
            </a:pPr>
            <a:endParaRPr lang="en-GB" sz="1600" dirty="0">
              <a:effectLst/>
              <a:latin typeface="Aptos" panose="020B0004020202020204" pitchFamily="34" charset="0"/>
              <a:ea typeface="Aptos" panose="020B0004020202020204" pitchFamily="34" charset="0"/>
              <a:cs typeface="Times New Roman" panose="02020603050405020304" pitchFamily="18" charset="0"/>
            </a:endParaRPr>
          </a:p>
          <a:p>
            <a:pPr marL="342900" lvl="0" indent="-342900">
              <a:lnSpc>
                <a:spcPct val="107000"/>
              </a:lnSpc>
              <a:buFont typeface="+mj-lt"/>
              <a:buAutoNum type="arabicPeriod"/>
            </a:pPr>
            <a:endParaRPr lang="en-GB" sz="1600" dirty="0">
              <a:latin typeface="Aptos" panose="020B0004020202020204" pitchFamily="34" charset="0"/>
              <a:ea typeface="Aptos" panose="020B0004020202020204" pitchFamily="34" charset="0"/>
              <a:cs typeface="Times New Roman" panose="02020603050405020304" pitchFamily="18" charset="0"/>
            </a:endParaRPr>
          </a:p>
          <a:p>
            <a:pPr marL="342900" lvl="0" indent="-342900">
              <a:lnSpc>
                <a:spcPct val="107000"/>
              </a:lnSpc>
              <a:buFont typeface="+mj-lt"/>
              <a:buAutoNum type="arabicPeriod"/>
            </a:pPr>
            <a:endParaRPr lang="en-GB" sz="1600" dirty="0">
              <a:effectLst/>
              <a:latin typeface="Aptos" panose="020B0004020202020204" pitchFamily="34" charset="0"/>
              <a:ea typeface="Aptos" panose="020B0004020202020204" pitchFamily="34" charset="0"/>
              <a:cs typeface="Times New Roman" panose="02020603050405020304" pitchFamily="18" charset="0"/>
            </a:endParaRPr>
          </a:p>
          <a:p>
            <a:pPr marL="342900" lvl="0" indent="-342900">
              <a:lnSpc>
                <a:spcPct val="107000"/>
              </a:lnSpc>
              <a:buFont typeface="+mj-lt"/>
              <a:buAutoNum type="arabicPeriod"/>
            </a:pPr>
            <a:endParaRPr lang="en-GB" sz="1600" dirty="0">
              <a:latin typeface="Aptos" panose="020B0004020202020204" pitchFamily="34" charset="0"/>
              <a:ea typeface="Aptos" panose="020B0004020202020204" pitchFamily="34" charset="0"/>
              <a:cs typeface="Times New Roman" panose="02020603050405020304" pitchFamily="18" charset="0"/>
            </a:endParaRPr>
          </a:p>
          <a:p>
            <a:pPr marL="342900" lvl="0" indent="-342900">
              <a:lnSpc>
                <a:spcPct val="107000"/>
              </a:lnSpc>
              <a:buFont typeface="+mj-lt"/>
              <a:buAutoNum type="arabicPeriod"/>
            </a:pPr>
            <a:endParaRPr lang="en-GB" sz="1600" dirty="0">
              <a:effectLst/>
              <a:latin typeface="Aptos" panose="020B0004020202020204" pitchFamily="34" charset="0"/>
              <a:ea typeface="Aptos" panose="020B0004020202020204" pitchFamily="34" charset="0"/>
              <a:cs typeface="Times New Roman" panose="02020603050405020304" pitchFamily="18" charset="0"/>
            </a:endParaRPr>
          </a:p>
          <a:p>
            <a:pPr lvl="0">
              <a:lnSpc>
                <a:spcPct val="107000"/>
              </a:lnSpc>
            </a:pPr>
            <a:endParaRPr lang="en-GB" sz="1600" dirty="0">
              <a:latin typeface="Aptos" panose="020B0004020202020204" pitchFamily="34" charset="0"/>
              <a:ea typeface="Times New Roman" panose="02020603050405020304" pitchFamily="18" charset="0"/>
              <a:cs typeface="Times New Roman" panose="02020603050405020304" pitchFamily="18" charset="0"/>
            </a:endParaRPr>
          </a:p>
          <a:p>
            <a:pPr lvl="0">
              <a:lnSpc>
                <a:spcPct val="107000"/>
              </a:lnSpc>
            </a:pPr>
            <a:r>
              <a:rPr lang="en-GB" sz="1600" dirty="0">
                <a:effectLst/>
                <a:latin typeface="Aptos" panose="020B0004020202020204" pitchFamily="34" charset="0"/>
                <a:ea typeface="Times New Roman" panose="02020603050405020304" pitchFamily="18" charset="0"/>
                <a:cs typeface="Times New Roman" panose="02020603050405020304" pitchFamily="18" charset="0"/>
              </a:rPr>
              <a:t>2.</a:t>
            </a:r>
            <a:r>
              <a:rPr lang="en-GB" sz="1600" dirty="0">
                <a:latin typeface="Aptos" panose="020B0004020202020204" pitchFamily="34" charset="0"/>
                <a:ea typeface="Times New Roman" panose="02020603050405020304" pitchFamily="18" charset="0"/>
                <a:cs typeface="Times New Roman" panose="02020603050405020304" pitchFamily="18" charset="0"/>
              </a:rPr>
              <a:t>	</a:t>
            </a:r>
            <a:r>
              <a:rPr lang="en-GB" sz="1800" dirty="0">
                <a:effectLst/>
                <a:latin typeface="Times New Roman" panose="02020603050405020304" pitchFamily="18" charset="0"/>
                <a:ea typeface="Times New Roman" panose="02020603050405020304" pitchFamily="18" charset="0"/>
                <a:cs typeface="Times New Roman" panose="02020603050405020304" pitchFamily="18" charset="0"/>
              </a:rPr>
              <a:t>Objectives and significance of establishing an EU management office post-Brexit.</a:t>
            </a:r>
          </a:p>
          <a:p>
            <a:pPr marL="342900" lvl="0" indent="-342900">
              <a:lnSpc>
                <a:spcPct val="107000"/>
              </a:lnSpc>
              <a:buFont typeface="+mj-lt"/>
              <a:buAutoNum type="arabicPeriod"/>
            </a:pPr>
            <a:endParaRPr lang="en-GB" sz="1600" dirty="0">
              <a:effectLst/>
              <a:latin typeface="Aptos" panose="020B0004020202020204" pitchFamily="34" charset="0"/>
              <a:ea typeface="Aptos" panose="020B0004020202020204" pitchFamily="34" charset="0"/>
              <a:cs typeface="Times New Roman" panose="02020603050405020304" pitchFamily="18" charset="0"/>
            </a:endParaRPr>
          </a:p>
          <a:p>
            <a:pPr lvl="0">
              <a:lnSpc>
                <a:spcPct val="107000"/>
              </a:lnSpc>
            </a:pPr>
            <a:r>
              <a:rPr lang="en-GB" sz="1800" dirty="0">
                <a:effectLst/>
                <a:latin typeface="Times New Roman" panose="02020603050405020304" pitchFamily="18" charset="0"/>
                <a:ea typeface="Times New Roman" panose="02020603050405020304" pitchFamily="18" charset="0"/>
                <a:cs typeface="Times New Roman" panose="02020603050405020304" pitchFamily="18" charset="0"/>
              </a:rPr>
              <a:t>3.	Cultural analysis methodologies: </a:t>
            </a:r>
            <a:r>
              <a:rPr lang="en-GB" sz="1800" dirty="0" err="1">
                <a:effectLst/>
                <a:latin typeface="Times New Roman" panose="02020603050405020304" pitchFamily="18" charset="0"/>
                <a:ea typeface="Times New Roman" panose="02020603050405020304" pitchFamily="18" charset="0"/>
                <a:cs typeface="Times New Roman" panose="02020603050405020304" pitchFamily="18" charset="0"/>
              </a:rPr>
              <a:t>Deresky's</a:t>
            </a:r>
            <a:r>
              <a:rPr lang="en-GB" sz="1800" dirty="0">
                <a:effectLst/>
                <a:latin typeface="Times New Roman" panose="02020603050405020304" pitchFamily="18" charset="0"/>
                <a:ea typeface="Times New Roman" panose="02020603050405020304" pitchFamily="18" charset="0"/>
                <a:cs typeface="Times New Roman" panose="02020603050405020304" pitchFamily="18" charset="0"/>
              </a:rPr>
              <a:t> models for assessing cultural differences and their implications for international management.</a:t>
            </a:r>
          </a:p>
          <a:p>
            <a:pPr marL="342900" lvl="0" indent="-342900">
              <a:lnSpc>
                <a:spcPct val="107000"/>
              </a:lnSpc>
              <a:buFont typeface="+mj-lt"/>
              <a:buAutoNum type="arabicPeriod"/>
            </a:pPr>
            <a:endParaRPr lang="en-GB" sz="1600" dirty="0">
              <a:effectLst/>
              <a:latin typeface="Aptos" panose="020B0004020202020204" pitchFamily="34" charset="0"/>
              <a:ea typeface="Aptos" panose="020B0004020202020204" pitchFamily="34" charset="0"/>
              <a:cs typeface="Times New Roman" panose="02020603050405020304" pitchFamily="18" charset="0"/>
            </a:endParaRPr>
          </a:p>
          <a:p>
            <a:pPr lvl="0">
              <a:lnSpc>
                <a:spcPct val="107000"/>
              </a:lnSpc>
              <a:spcAft>
                <a:spcPts val="800"/>
              </a:spcAft>
            </a:pPr>
            <a:r>
              <a:rPr lang="en-GB" sz="1800" dirty="0">
                <a:effectLst/>
                <a:latin typeface="Times New Roman" panose="02020603050405020304" pitchFamily="18" charset="0"/>
                <a:ea typeface="Times New Roman" panose="02020603050405020304" pitchFamily="18" charset="0"/>
                <a:cs typeface="Times New Roman" panose="02020603050405020304" pitchFamily="18" charset="0"/>
              </a:rPr>
              <a:t>4.	Application of relevant intercultural communication theories to the Tesco expansion case.</a:t>
            </a:r>
            <a:endParaRPr lang="en-GB" sz="1600" dirty="0">
              <a:effectLst/>
              <a:latin typeface="Aptos" panose="020B0004020202020204" pitchFamily="34" charset="0"/>
              <a:ea typeface="Aptos" panose="020B0004020202020204" pitchFamily="34" charset="0"/>
              <a:cs typeface="Times New Roman" panose="02020603050405020304" pitchFamily="18" charset="0"/>
            </a:endParaRPr>
          </a:p>
        </p:txBody>
      </p:sp>
      <p:pic>
        <p:nvPicPr>
          <p:cNvPr id="3" name="Picture 2" descr="A map of countries/regions with blue and white text&#10;&#10;Description automatically generated">
            <a:extLst>
              <a:ext uri="{FF2B5EF4-FFF2-40B4-BE49-F238E27FC236}">
                <a16:creationId xmlns:a16="http://schemas.microsoft.com/office/drawing/2014/main" id="{9797A92F-1942-D162-2DA3-4C48096A9398}"/>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836193" y="1235322"/>
            <a:ext cx="6936455" cy="3392568"/>
          </a:xfrm>
          <a:prstGeom prst="rect">
            <a:avLst/>
          </a:prstGeom>
        </p:spPr>
      </p:pic>
    </p:spTree>
    <p:extLst>
      <p:ext uri="{BB962C8B-B14F-4D97-AF65-F5344CB8AC3E}">
        <p14:creationId xmlns:p14="http://schemas.microsoft.com/office/powerpoint/2010/main" val="2934485177"/>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35567F68-8518-5D5F-D5C9-B3040D3C9C89}"/>
              </a:ext>
            </a:extLst>
          </p:cNvPr>
          <p:cNvSpPr txBox="1"/>
          <p:nvPr/>
        </p:nvSpPr>
        <p:spPr>
          <a:xfrm>
            <a:off x="385011" y="240632"/>
            <a:ext cx="9432758" cy="2215991"/>
          </a:xfrm>
          <a:prstGeom prst="rect">
            <a:avLst/>
          </a:prstGeom>
          <a:noFill/>
        </p:spPr>
        <p:txBody>
          <a:bodyPr wrap="square">
            <a:spAutoFit/>
          </a:bodyPr>
          <a:lstStyle/>
          <a:p>
            <a:pPr algn="l"/>
            <a:r>
              <a:rPr lang="en-US" sz="2400" b="1" i="0" dirty="0">
                <a:solidFill>
                  <a:srgbClr val="0D0D0D"/>
                </a:solidFill>
                <a:effectLst/>
                <a:latin typeface="Times New Roman" panose="02020603050405020304" pitchFamily="18" charset="0"/>
                <a:cs typeface="Times New Roman" panose="02020603050405020304" pitchFamily="18" charset="0"/>
              </a:rPr>
              <a:t>Cultural Analysis: UK vs. Germany</a:t>
            </a:r>
          </a:p>
          <a:p>
            <a:pPr algn="l"/>
            <a:endParaRPr lang="en-US" sz="2400" b="1" i="0" dirty="0">
              <a:solidFill>
                <a:srgbClr val="0D0D0D"/>
              </a:solidFill>
              <a:effectLst/>
              <a:latin typeface="Times New Roman" panose="02020603050405020304" pitchFamily="18" charset="0"/>
              <a:cs typeface="Times New Roman" panose="02020603050405020304" pitchFamily="18" charset="0"/>
            </a:endParaRPr>
          </a:p>
          <a:p>
            <a:pPr algn="l">
              <a:buFont typeface="Arial" panose="020B0604020202020204" pitchFamily="34" charset="0"/>
              <a:buChar char="•"/>
            </a:pPr>
            <a:r>
              <a:rPr lang="en-US" b="1" i="0" dirty="0">
                <a:solidFill>
                  <a:srgbClr val="0D0D0D"/>
                </a:solidFill>
                <a:effectLst/>
                <a:latin typeface="Times New Roman" panose="02020603050405020304" pitchFamily="18" charset="0"/>
                <a:cs typeface="Times New Roman" panose="02020603050405020304" pitchFamily="18" charset="0"/>
              </a:rPr>
              <a:t>Language and Communication Styles</a:t>
            </a:r>
            <a:r>
              <a:rPr lang="en-US" b="0" i="0" dirty="0">
                <a:solidFill>
                  <a:srgbClr val="0D0D0D"/>
                </a:solidFill>
                <a:effectLst/>
                <a:latin typeface="Times New Roman" panose="02020603050405020304" pitchFamily="18" charset="0"/>
                <a:cs typeface="Times New Roman" panose="02020603050405020304" pitchFamily="18" charset="0"/>
              </a:rPr>
              <a:t>:</a:t>
            </a:r>
          </a:p>
          <a:p>
            <a:pPr marL="742950" lvl="1" indent="-285750" algn="l">
              <a:buFont typeface="Arial" panose="020B0604020202020204" pitchFamily="34" charset="0"/>
              <a:buChar char="•"/>
            </a:pPr>
            <a:r>
              <a:rPr lang="en-US" b="0" i="0" dirty="0">
                <a:solidFill>
                  <a:srgbClr val="0D0D0D"/>
                </a:solidFill>
                <a:effectLst/>
                <a:latin typeface="Times New Roman" panose="02020603050405020304" pitchFamily="18" charset="0"/>
                <a:cs typeface="Times New Roman" panose="02020603050405020304" pitchFamily="18" charset="0"/>
              </a:rPr>
              <a:t>Hofstede's Cultural Dimensions theory to compare the Individualism and Uncertainty Avoidance between the UK and Germany.</a:t>
            </a:r>
          </a:p>
          <a:p>
            <a:pPr marL="742950" lvl="1" indent="-285750" algn="l">
              <a:buFont typeface="Arial" panose="020B0604020202020204" pitchFamily="34" charset="0"/>
              <a:buChar char="•"/>
            </a:pPr>
            <a:r>
              <a:rPr lang="en-US" b="0" i="0" dirty="0">
                <a:solidFill>
                  <a:srgbClr val="0D0D0D"/>
                </a:solidFill>
                <a:effectLst/>
                <a:latin typeface="Times New Roman" panose="02020603050405020304" pitchFamily="18" charset="0"/>
                <a:cs typeface="Times New Roman" panose="02020603050405020304" pitchFamily="18" charset="0"/>
              </a:rPr>
              <a:t>Hall's High-Context vs. Low-Context cultures applied to communication differences.</a:t>
            </a:r>
          </a:p>
          <a:p>
            <a:pPr lvl="1" algn="l"/>
            <a:endParaRPr lang="en-US" b="0" i="0" dirty="0">
              <a:solidFill>
                <a:srgbClr val="0D0D0D"/>
              </a:solidFill>
              <a:effectLst/>
              <a:latin typeface="Times New Roman" panose="02020603050405020304" pitchFamily="18" charset="0"/>
              <a:cs typeface="Times New Roman" panose="02020603050405020304" pitchFamily="18" charset="0"/>
            </a:endParaRPr>
          </a:p>
        </p:txBody>
      </p:sp>
      <p:pic>
        <p:nvPicPr>
          <p:cNvPr id="8" name="Picture 7">
            <a:extLst>
              <a:ext uri="{FF2B5EF4-FFF2-40B4-BE49-F238E27FC236}">
                <a16:creationId xmlns:a16="http://schemas.microsoft.com/office/drawing/2014/main" id="{110BBA1A-61BD-AA13-99F7-ACB8A2E462B5}"/>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577515" y="2153653"/>
            <a:ext cx="8674769" cy="4608094"/>
          </a:xfrm>
          <a:prstGeom prst="rect">
            <a:avLst/>
          </a:prstGeom>
        </p:spPr>
      </p:pic>
    </p:spTree>
    <p:extLst>
      <p:ext uri="{BB962C8B-B14F-4D97-AF65-F5344CB8AC3E}">
        <p14:creationId xmlns:p14="http://schemas.microsoft.com/office/powerpoint/2010/main" val="673748825"/>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4126F1-CB5D-D2BC-DD0C-626DCFB574C9}"/>
              </a:ext>
            </a:extLst>
          </p:cNvPr>
          <p:cNvSpPr>
            <a:spLocks noGrp="1"/>
          </p:cNvSpPr>
          <p:nvPr>
            <p:ph type="title"/>
          </p:nvPr>
        </p:nvSpPr>
        <p:spPr>
          <a:xfrm>
            <a:off x="484829" y="417094"/>
            <a:ext cx="8596668" cy="1320800"/>
          </a:xfrm>
        </p:spPr>
        <p:txBody>
          <a:bodyPr>
            <a:normAutofit fontScale="90000"/>
          </a:bodyPr>
          <a:lstStyle/>
          <a:p>
            <a:pPr algn="l">
              <a:buFont typeface="Arial" panose="020B0604020202020204" pitchFamily="34" charset="0"/>
              <a:buChar char="•"/>
            </a:pPr>
            <a:r>
              <a:rPr lang="en-US" sz="3600" b="1" i="0" dirty="0">
                <a:solidFill>
                  <a:srgbClr val="0D0D0D"/>
                </a:solidFill>
                <a:effectLst/>
                <a:latin typeface="Times New Roman" panose="02020603050405020304" pitchFamily="18" charset="0"/>
                <a:cs typeface="Times New Roman" panose="02020603050405020304" pitchFamily="18" charset="0"/>
              </a:rPr>
              <a:t>Cultural Analysis: UK vs. Germany:</a:t>
            </a:r>
            <a:br>
              <a:rPr lang="en-US" sz="3600" b="1" i="0" dirty="0">
                <a:solidFill>
                  <a:srgbClr val="0D0D0D"/>
                </a:solidFill>
                <a:effectLst/>
                <a:latin typeface="Times New Roman" panose="02020603050405020304" pitchFamily="18" charset="0"/>
                <a:cs typeface="Times New Roman" panose="02020603050405020304" pitchFamily="18" charset="0"/>
              </a:rPr>
            </a:br>
            <a:br>
              <a:rPr lang="en-US" sz="3600" b="1" i="0" dirty="0">
                <a:solidFill>
                  <a:srgbClr val="0D0D0D"/>
                </a:solidFill>
                <a:effectLst/>
                <a:latin typeface="Times New Roman" panose="02020603050405020304" pitchFamily="18" charset="0"/>
                <a:cs typeface="Times New Roman" panose="02020603050405020304" pitchFamily="18" charset="0"/>
              </a:rPr>
            </a:br>
            <a:r>
              <a:rPr lang="en-US" sz="2700" b="1" i="0" dirty="0">
                <a:solidFill>
                  <a:srgbClr val="0D0D0D"/>
                </a:solidFill>
                <a:effectLst/>
                <a:latin typeface="Times New Roman" panose="02020603050405020304" pitchFamily="18" charset="0"/>
                <a:cs typeface="Times New Roman" panose="02020603050405020304" pitchFamily="18" charset="0"/>
              </a:rPr>
              <a:t>Ethnic Makeup and Social Structures</a:t>
            </a:r>
            <a:r>
              <a:rPr lang="en-US" sz="2700" b="0" i="0" dirty="0">
                <a:solidFill>
                  <a:srgbClr val="0D0D0D"/>
                </a:solidFill>
                <a:effectLst/>
                <a:latin typeface="Times New Roman" panose="02020603050405020304" pitchFamily="18" charset="0"/>
                <a:cs typeface="Times New Roman" panose="02020603050405020304" pitchFamily="18" charset="0"/>
              </a:rPr>
              <a:t>:</a:t>
            </a:r>
            <a:br>
              <a:rPr lang="en-US" sz="2700" b="0" i="0" dirty="0">
                <a:solidFill>
                  <a:srgbClr val="0D0D0D"/>
                </a:solidFill>
                <a:effectLst/>
                <a:latin typeface="Times New Roman" panose="02020603050405020304" pitchFamily="18" charset="0"/>
                <a:cs typeface="Times New Roman" panose="02020603050405020304" pitchFamily="18" charset="0"/>
              </a:rPr>
            </a:br>
            <a:r>
              <a:rPr lang="en-US" sz="2700" b="0" i="0" dirty="0">
                <a:solidFill>
                  <a:srgbClr val="0D0D0D"/>
                </a:solidFill>
                <a:effectLst/>
                <a:latin typeface="Times New Roman" panose="02020603050405020304" pitchFamily="18" charset="0"/>
                <a:cs typeface="Times New Roman" panose="02020603050405020304" pitchFamily="18" charset="0"/>
              </a:rPr>
              <a:t>The ethnic diversity of both countries and the impact on corporate culture and inclusion policies.</a:t>
            </a:r>
            <a:br>
              <a:rPr lang="en-US" sz="2700" b="0" i="0" dirty="0">
                <a:solidFill>
                  <a:srgbClr val="0D0D0D"/>
                </a:solidFill>
                <a:effectLst/>
                <a:latin typeface="Times New Roman" panose="02020603050405020304" pitchFamily="18" charset="0"/>
                <a:cs typeface="Times New Roman" panose="02020603050405020304" pitchFamily="18" charset="0"/>
              </a:rPr>
            </a:br>
            <a:br>
              <a:rPr lang="en-US" sz="2700" b="0" i="0" dirty="0">
                <a:solidFill>
                  <a:srgbClr val="0D0D0D"/>
                </a:solidFill>
                <a:effectLst/>
                <a:latin typeface="Times New Roman" panose="02020603050405020304" pitchFamily="18" charset="0"/>
                <a:cs typeface="Times New Roman" panose="02020603050405020304" pitchFamily="18" charset="0"/>
              </a:rPr>
            </a:br>
            <a:r>
              <a:rPr lang="en-US" sz="2700" b="1" i="0" dirty="0">
                <a:solidFill>
                  <a:srgbClr val="0D0D0D"/>
                </a:solidFill>
                <a:effectLst/>
                <a:latin typeface="Times New Roman" panose="02020603050405020304" pitchFamily="18" charset="0"/>
                <a:cs typeface="Times New Roman" panose="02020603050405020304" pitchFamily="18" charset="0"/>
              </a:rPr>
              <a:t>Religious Values</a:t>
            </a:r>
            <a:r>
              <a:rPr lang="en-US" sz="2700" b="0" i="0" dirty="0">
                <a:solidFill>
                  <a:srgbClr val="0D0D0D"/>
                </a:solidFill>
                <a:effectLst/>
                <a:latin typeface="Times New Roman" panose="02020603050405020304" pitchFamily="18" charset="0"/>
                <a:cs typeface="Times New Roman" panose="02020603050405020304" pitchFamily="18" charset="0"/>
              </a:rPr>
              <a:t>:</a:t>
            </a:r>
            <a:br>
              <a:rPr lang="en-US" sz="2700" b="0" i="0" dirty="0">
                <a:solidFill>
                  <a:srgbClr val="0D0D0D"/>
                </a:solidFill>
                <a:effectLst/>
                <a:latin typeface="Times New Roman" panose="02020603050405020304" pitchFamily="18" charset="0"/>
                <a:cs typeface="Times New Roman" panose="02020603050405020304" pitchFamily="18" charset="0"/>
              </a:rPr>
            </a:br>
            <a:r>
              <a:rPr lang="en-US" sz="2700" b="0" i="0" dirty="0">
                <a:solidFill>
                  <a:srgbClr val="0D0D0D"/>
                </a:solidFill>
                <a:effectLst/>
                <a:latin typeface="Times New Roman" panose="02020603050405020304" pitchFamily="18" charset="0"/>
                <a:cs typeface="Times New Roman" panose="02020603050405020304" pitchFamily="18" charset="0"/>
              </a:rPr>
              <a:t>How predominant religious beliefs may influence business practices and social interactions: </a:t>
            </a:r>
            <a:r>
              <a:rPr lang="en-GB" sz="2700" b="0" i="0" dirty="0">
                <a:solidFill>
                  <a:srgbClr val="0D0D0D"/>
                </a:solidFill>
                <a:effectLst/>
                <a:highlight>
                  <a:srgbClr val="00FF00"/>
                </a:highlight>
                <a:latin typeface="Times New Roman" panose="02020603050405020304" pitchFamily="18" charset="0"/>
                <a:cs typeface="Times New Roman" panose="02020603050405020304" pitchFamily="18" charset="0"/>
              </a:rPr>
              <a:t>Weber, Max (1904). The Protestant Ethic and the Spirit of Capitalism</a:t>
            </a:r>
            <a:r>
              <a:rPr lang="en-US" sz="2700" b="0" i="0" dirty="0">
                <a:solidFill>
                  <a:srgbClr val="0D0D0D"/>
                </a:solidFill>
                <a:effectLst/>
                <a:highlight>
                  <a:srgbClr val="00FF00"/>
                </a:highlight>
                <a:latin typeface="Times New Roman" panose="02020603050405020304" pitchFamily="18" charset="0"/>
                <a:cs typeface="Times New Roman" panose="02020603050405020304" pitchFamily="18" charset="0"/>
              </a:rPr>
              <a:t>.</a:t>
            </a:r>
            <a:br>
              <a:rPr lang="en-US" sz="2700" b="0" i="0" dirty="0">
                <a:solidFill>
                  <a:srgbClr val="0D0D0D"/>
                </a:solidFill>
                <a:effectLst/>
                <a:latin typeface="Times New Roman" panose="02020603050405020304" pitchFamily="18" charset="0"/>
                <a:cs typeface="Times New Roman" panose="02020603050405020304" pitchFamily="18" charset="0"/>
              </a:rPr>
            </a:br>
            <a:br>
              <a:rPr lang="en-US" sz="2700" b="0" i="0" dirty="0">
                <a:solidFill>
                  <a:srgbClr val="0D0D0D"/>
                </a:solidFill>
                <a:effectLst/>
                <a:latin typeface="Times New Roman" panose="02020603050405020304" pitchFamily="18" charset="0"/>
                <a:cs typeface="Times New Roman" panose="02020603050405020304" pitchFamily="18" charset="0"/>
              </a:rPr>
            </a:br>
            <a:r>
              <a:rPr lang="en-US" sz="2700" b="1" i="0" dirty="0">
                <a:solidFill>
                  <a:srgbClr val="0D0D0D"/>
                </a:solidFill>
                <a:effectLst/>
                <a:latin typeface="Times New Roman" panose="02020603050405020304" pitchFamily="18" charset="0"/>
                <a:cs typeface="Times New Roman" panose="02020603050405020304" pitchFamily="18" charset="0"/>
              </a:rPr>
              <a:t>Business and Work-Related Attitudes</a:t>
            </a:r>
            <a:r>
              <a:rPr lang="en-US" sz="2700" b="0" i="0" dirty="0">
                <a:solidFill>
                  <a:srgbClr val="0D0D0D"/>
                </a:solidFill>
                <a:effectLst/>
                <a:latin typeface="Times New Roman" panose="02020603050405020304" pitchFamily="18" charset="0"/>
                <a:cs typeface="Times New Roman" panose="02020603050405020304" pitchFamily="18" charset="0"/>
              </a:rPr>
              <a:t>:</a:t>
            </a:r>
            <a:br>
              <a:rPr lang="en-US" sz="2700" b="0" i="0" dirty="0">
                <a:solidFill>
                  <a:srgbClr val="0D0D0D"/>
                </a:solidFill>
                <a:effectLst/>
                <a:latin typeface="Times New Roman" panose="02020603050405020304" pitchFamily="18" charset="0"/>
                <a:cs typeface="Times New Roman" panose="02020603050405020304" pitchFamily="18" charset="0"/>
              </a:rPr>
            </a:br>
            <a:r>
              <a:rPr lang="en-US" sz="2700" b="0" i="0" dirty="0">
                <a:solidFill>
                  <a:srgbClr val="0D0D0D"/>
                </a:solidFill>
                <a:effectLst/>
                <a:latin typeface="Times New Roman" panose="02020603050405020304" pitchFamily="18" charset="0"/>
                <a:cs typeface="Times New Roman" panose="02020603050405020304" pitchFamily="18" charset="0"/>
              </a:rPr>
              <a:t>Comparison of management styles, power distance, and attitudes toward hierarchy and decision-making.</a:t>
            </a:r>
            <a:br>
              <a:rPr lang="en-US" sz="2700" b="0" i="0" dirty="0">
                <a:solidFill>
                  <a:srgbClr val="0D0D0D"/>
                </a:solidFill>
                <a:effectLst/>
                <a:latin typeface="Times New Roman" panose="02020603050405020304" pitchFamily="18" charset="0"/>
                <a:cs typeface="Times New Roman" panose="02020603050405020304" pitchFamily="18" charset="0"/>
              </a:rPr>
            </a:br>
            <a:r>
              <a:rPr lang="en-US" sz="2700" b="0" i="0" dirty="0">
                <a:solidFill>
                  <a:srgbClr val="0D0D0D"/>
                </a:solidFill>
                <a:effectLst/>
                <a:latin typeface="Times New Roman" panose="02020603050405020304" pitchFamily="18" charset="0"/>
                <a:cs typeface="Times New Roman" panose="02020603050405020304" pitchFamily="18" charset="0"/>
              </a:rPr>
              <a:t>Application of Trompenaars’ Seven Dimensions of Culture to assess attitudes towards work-life balance, relationship-building, and contracts.</a:t>
            </a:r>
            <a:br>
              <a:rPr lang="en-US" sz="2700" b="0" i="0" dirty="0">
                <a:solidFill>
                  <a:srgbClr val="0D0D0D"/>
                </a:solidFill>
                <a:effectLst/>
                <a:latin typeface="Times New Roman" panose="02020603050405020304" pitchFamily="18" charset="0"/>
                <a:cs typeface="Times New Roman" panose="02020603050405020304" pitchFamily="18" charset="0"/>
              </a:rPr>
            </a:br>
            <a:br>
              <a:rPr lang="en-US" sz="3600" b="1" i="0" dirty="0">
                <a:solidFill>
                  <a:srgbClr val="0D0D0D"/>
                </a:solidFill>
                <a:effectLst/>
                <a:latin typeface="Times New Roman" panose="02020603050405020304" pitchFamily="18" charset="0"/>
                <a:cs typeface="Times New Roman" panose="02020603050405020304" pitchFamily="18" charset="0"/>
              </a:rPr>
            </a:br>
            <a:endParaRPr lang="en-GB" dirty="0"/>
          </a:p>
        </p:txBody>
      </p:sp>
    </p:spTree>
    <p:extLst>
      <p:ext uri="{BB962C8B-B14F-4D97-AF65-F5344CB8AC3E}">
        <p14:creationId xmlns:p14="http://schemas.microsoft.com/office/powerpoint/2010/main" val="402493635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1073B88C-7B1C-2E1C-D5B1-5D5C63A7FBFE}"/>
              </a:ext>
            </a:extLst>
          </p:cNvPr>
          <p:cNvSpPr txBox="1"/>
          <p:nvPr/>
        </p:nvSpPr>
        <p:spPr>
          <a:xfrm>
            <a:off x="300789" y="216568"/>
            <a:ext cx="8849226" cy="6617196"/>
          </a:xfrm>
          <a:prstGeom prst="rect">
            <a:avLst/>
          </a:prstGeom>
          <a:noFill/>
        </p:spPr>
        <p:txBody>
          <a:bodyPr wrap="square">
            <a:spAutoFit/>
          </a:bodyPr>
          <a:lstStyle/>
          <a:p>
            <a:pPr algn="l"/>
            <a:r>
              <a:rPr lang="en-US" sz="2400" b="1" i="0" dirty="0">
                <a:solidFill>
                  <a:srgbClr val="0D0D0D"/>
                </a:solidFill>
                <a:effectLst/>
                <a:latin typeface="Times New Roman" panose="02020603050405020304" pitchFamily="18" charset="0"/>
                <a:cs typeface="Times New Roman" panose="02020603050405020304" pitchFamily="18" charset="0"/>
              </a:rPr>
              <a:t>Intercultural Communication Challenges:</a:t>
            </a:r>
          </a:p>
          <a:p>
            <a:pPr algn="l"/>
            <a:endParaRPr lang="en-US" sz="400" b="1" i="0" dirty="0">
              <a:solidFill>
                <a:srgbClr val="0D0D0D"/>
              </a:solidFill>
              <a:effectLst/>
              <a:latin typeface="Times New Roman" panose="02020603050405020304" pitchFamily="18" charset="0"/>
              <a:cs typeface="Times New Roman" panose="02020603050405020304" pitchFamily="18" charset="0"/>
            </a:endParaRPr>
          </a:p>
          <a:p>
            <a:pPr algn="l">
              <a:buFont typeface="Arial" panose="020B0604020202020204" pitchFamily="34" charset="0"/>
              <a:buChar char="•"/>
            </a:pPr>
            <a:r>
              <a:rPr lang="en-US" b="0" i="0" dirty="0">
                <a:solidFill>
                  <a:srgbClr val="0D0D0D"/>
                </a:solidFill>
                <a:effectLst/>
                <a:latin typeface="Times New Roman" panose="02020603050405020304" pitchFamily="18" charset="0"/>
                <a:cs typeface="Times New Roman" panose="02020603050405020304" pitchFamily="18" charset="0"/>
              </a:rPr>
              <a:t>Identification of potential communication barriers.</a:t>
            </a:r>
          </a:p>
          <a:p>
            <a:pPr algn="l">
              <a:buFont typeface="Arial" panose="020B0604020202020204" pitchFamily="34" charset="0"/>
              <a:buChar char="•"/>
            </a:pPr>
            <a:r>
              <a:rPr lang="en-US" b="0" i="0" dirty="0">
                <a:solidFill>
                  <a:srgbClr val="0D0D0D"/>
                </a:solidFill>
                <a:effectLst/>
                <a:latin typeface="Times New Roman" panose="02020603050405020304" pitchFamily="18" charset="0"/>
                <a:cs typeface="Times New Roman" panose="02020603050405020304" pitchFamily="18" charset="0"/>
              </a:rPr>
              <a:t>Impact of cultural differences on negotiation styles and business ethics.</a:t>
            </a:r>
          </a:p>
          <a:p>
            <a:pPr algn="l">
              <a:buFont typeface="Arial" panose="020B0604020202020204" pitchFamily="34" charset="0"/>
              <a:buChar char="•"/>
            </a:pPr>
            <a:r>
              <a:rPr lang="en-US" b="0" i="0" dirty="0">
                <a:solidFill>
                  <a:srgbClr val="0D0D0D"/>
                </a:solidFill>
                <a:effectLst/>
                <a:latin typeface="Times New Roman" panose="02020603050405020304" pitchFamily="18" charset="0"/>
                <a:cs typeface="Times New Roman" panose="02020603050405020304" pitchFamily="18" charset="0"/>
              </a:rPr>
              <a:t>Case studies of British companies in Germany and German companies in the UK.</a:t>
            </a:r>
          </a:p>
          <a:p>
            <a:pPr>
              <a:buFont typeface="Arial" panose="020B0604020202020204" pitchFamily="34" charset="0"/>
              <a:buChar char="•"/>
            </a:pPr>
            <a:r>
              <a:rPr lang="en-US" b="0" i="0" dirty="0">
                <a:solidFill>
                  <a:srgbClr val="0D0D0D"/>
                </a:solidFill>
                <a:effectLst/>
                <a:latin typeface="Times New Roman" panose="02020603050405020304" pitchFamily="18" charset="0"/>
                <a:cs typeface="Times New Roman" panose="02020603050405020304" pitchFamily="18" charset="0"/>
              </a:rPr>
              <a:t>Detailed cultural dimension scores for the UK and Germany.</a:t>
            </a:r>
          </a:p>
          <a:p>
            <a:pPr algn="l">
              <a:buFont typeface="Arial" panose="020B0604020202020204" pitchFamily="34" charset="0"/>
              <a:buChar char="•"/>
            </a:pPr>
            <a:endParaRPr lang="en-US" b="0" i="0" dirty="0">
              <a:solidFill>
                <a:srgbClr val="0D0D0D"/>
              </a:solidFill>
              <a:effectLst/>
              <a:latin typeface="Times New Roman" panose="02020603050405020304" pitchFamily="18" charset="0"/>
              <a:cs typeface="Times New Roman" panose="02020603050405020304" pitchFamily="18" charset="0"/>
            </a:endParaRPr>
          </a:p>
          <a:p>
            <a:pPr algn="l"/>
            <a:r>
              <a:rPr lang="en-US" sz="2800" b="1" i="0" dirty="0">
                <a:solidFill>
                  <a:srgbClr val="0D0D0D"/>
                </a:solidFill>
                <a:effectLst/>
                <a:latin typeface="Times New Roman" panose="02020603050405020304" pitchFamily="18" charset="0"/>
                <a:cs typeface="Times New Roman" panose="02020603050405020304" pitchFamily="18" charset="0"/>
              </a:rPr>
              <a:t>Recommendations</a:t>
            </a:r>
          </a:p>
          <a:p>
            <a:pPr algn="l"/>
            <a:endParaRPr lang="en-US" sz="800" b="1" i="0" dirty="0">
              <a:solidFill>
                <a:srgbClr val="0D0D0D"/>
              </a:solidFill>
              <a:effectLst/>
              <a:latin typeface="Times New Roman" panose="02020603050405020304" pitchFamily="18" charset="0"/>
              <a:cs typeface="Times New Roman" panose="02020603050405020304" pitchFamily="18" charset="0"/>
            </a:endParaRPr>
          </a:p>
          <a:p>
            <a:pPr algn="l">
              <a:buFont typeface="Arial" panose="020B0604020202020204" pitchFamily="34" charset="0"/>
              <a:buChar char="•"/>
            </a:pPr>
            <a:r>
              <a:rPr lang="en-US" b="0" i="0" dirty="0">
                <a:solidFill>
                  <a:srgbClr val="0D0D0D"/>
                </a:solidFill>
                <a:effectLst/>
                <a:latin typeface="Times New Roman" panose="02020603050405020304" pitchFamily="18" charset="0"/>
                <a:cs typeface="Times New Roman" panose="02020603050405020304" pitchFamily="18" charset="0"/>
              </a:rPr>
              <a:t>Intercultural training programs for Tesco's expatriate and local German management based on </a:t>
            </a:r>
            <a:r>
              <a:rPr lang="en-US" b="0" i="0" dirty="0" err="1">
                <a:solidFill>
                  <a:srgbClr val="0D0D0D"/>
                </a:solidFill>
                <a:effectLst/>
                <a:latin typeface="Times New Roman" panose="02020603050405020304" pitchFamily="18" charset="0"/>
                <a:cs typeface="Times New Roman" panose="02020603050405020304" pitchFamily="18" charset="0"/>
              </a:rPr>
              <a:t>Deresky's</a:t>
            </a:r>
            <a:r>
              <a:rPr lang="en-US" b="0" i="0" dirty="0">
                <a:solidFill>
                  <a:srgbClr val="0D0D0D"/>
                </a:solidFill>
                <a:effectLst/>
                <a:latin typeface="Times New Roman" panose="02020603050405020304" pitchFamily="18" charset="0"/>
                <a:cs typeface="Times New Roman" panose="02020603050405020304" pitchFamily="18" charset="0"/>
              </a:rPr>
              <a:t> guidelines.</a:t>
            </a:r>
          </a:p>
          <a:p>
            <a:pPr algn="l">
              <a:buFont typeface="Arial" panose="020B0604020202020204" pitchFamily="34" charset="0"/>
              <a:buChar char="•"/>
            </a:pPr>
            <a:r>
              <a:rPr lang="en-US" b="0" i="0" dirty="0">
                <a:solidFill>
                  <a:srgbClr val="0D0D0D"/>
                </a:solidFill>
                <a:effectLst/>
                <a:latin typeface="Times New Roman" panose="02020603050405020304" pitchFamily="18" charset="0"/>
                <a:cs typeface="Times New Roman" panose="02020603050405020304" pitchFamily="18" charset="0"/>
              </a:rPr>
              <a:t>Development of a culturally adaptable communication strategy.</a:t>
            </a:r>
          </a:p>
          <a:p>
            <a:pPr algn="l">
              <a:buFont typeface="Arial" panose="020B0604020202020204" pitchFamily="34" charset="0"/>
              <a:buChar char="•"/>
            </a:pPr>
            <a:r>
              <a:rPr lang="en-US" b="0" i="0" dirty="0">
                <a:solidFill>
                  <a:srgbClr val="0D0D0D"/>
                </a:solidFill>
                <a:effectLst/>
                <a:latin typeface="Times New Roman" panose="02020603050405020304" pitchFamily="18" charset="0"/>
                <a:cs typeface="Times New Roman" panose="02020603050405020304" pitchFamily="18" charset="0"/>
              </a:rPr>
              <a:t>Best practices for building multicultural teams, encouraging cross-cultural empathy, and fostering innovation through diversity.</a:t>
            </a:r>
          </a:p>
          <a:p>
            <a:pPr algn="l">
              <a:buFont typeface="Arial" panose="020B0604020202020204" pitchFamily="34" charset="0"/>
              <a:buChar char="•"/>
            </a:pPr>
            <a:r>
              <a:rPr lang="en-US" b="0" i="0" dirty="0">
                <a:solidFill>
                  <a:srgbClr val="0D0D0D"/>
                </a:solidFill>
                <a:effectLst/>
                <a:latin typeface="Times New Roman" panose="02020603050405020304" pitchFamily="18" charset="0"/>
                <a:cs typeface="Times New Roman" panose="02020603050405020304" pitchFamily="18" charset="0"/>
              </a:rPr>
              <a:t>Training module outlines for cultural competency development.</a:t>
            </a:r>
          </a:p>
          <a:p>
            <a:pPr algn="l">
              <a:buFont typeface="Arial" panose="020B0604020202020204" pitchFamily="34" charset="0"/>
              <a:buChar char="•"/>
            </a:pPr>
            <a:r>
              <a:rPr lang="en-US" b="0" i="0" dirty="0">
                <a:solidFill>
                  <a:srgbClr val="0D0D0D"/>
                </a:solidFill>
                <a:effectLst/>
                <a:latin typeface="Times New Roman" panose="02020603050405020304" pitchFamily="18" charset="0"/>
                <a:cs typeface="Times New Roman" panose="02020603050405020304" pitchFamily="18" charset="0"/>
              </a:rPr>
              <a:t>Contact lists for local consultancies and institutions for intercultural business support.</a:t>
            </a:r>
          </a:p>
          <a:p>
            <a:pPr algn="l">
              <a:buFont typeface="Arial" panose="020B0604020202020204" pitchFamily="34" charset="0"/>
              <a:buChar char="•"/>
            </a:pPr>
            <a:endParaRPr lang="en-US" b="0" i="0" dirty="0">
              <a:solidFill>
                <a:srgbClr val="0D0D0D"/>
              </a:solidFill>
              <a:effectLst/>
              <a:latin typeface="Times New Roman" panose="02020603050405020304" pitchFamily="18" charset="0"/>
              <a:cs typeface="Times New Roman" panose="02020603050405020304" pitchFamily="18" charset="0"/>
            </a:endParaRPr>
          </a:p>
          <a:p>
            <a:pPr algn="l"/>
            <a:r>
              <a:rPr lang="en-US" sz="2000" b="1" i="0" dirty="0">
                <a:solidFill>
                  <a:srgbClr val="0D0D0D"/>
                </a:solidFill>
                <a:effectLst/>
                <a:latin typeface="Times New Roman" panose="02020603050405020304" pitchFamily="18" charset="0"/>
                <a:cs typeface="Times New Roman" panose="02020603050405020304" pitchFamily="18" charset="0"/>
              </a:rPr>
              <a:t>Business Communication Solutions</a:t>
            </a:r>
          </a:p>
          <a:p>
            <a:pPr algn="l"/>
            <a:endParaRPr lang="en-US" sz="1050" b="1" i="0" dirty="0">
              <a:solidFill>
                <a:srgbClr val="0D0D0D"/>
              </a:solidFill>
              <a:effectLst/>
              <a:latin typeface="Times New Roman" panose="02020603050405020304" pitchFamily="18" charset="0"/>
              <a:cs typeface="Times New Roman" panose="02020603050405020304" pitchFamily="18" charset="0"/>
            </a:endParaRPr>
          </a:p>
          <a:p>
            <a:pPr algn="l">
              <a:buFont typeface="Arial" panose="020B0604020202020204" pitchFamily="34" charset="0"/>
              <a:buChar char="•"/>
            </a:pPr>
            <a:r>
              <a:rPr lang="en-US" b="0" i="0" dirty="0">
                <a:solidFill>
                  <a:srgbClr val="0D0D0D"/>
                </a:solidFill>
                <a:effectLst/>
                <a:latin typeface="Times New Roman" panose="02020603050405020304" pitchFamily="18" charset="0"/>
                <a:cs typeface="Times New Roman" panose="02020603050405020304" pitchFamily="18" charset="0"/>
              </a:rPr>
              <a:t>Strategic use of language services and localization.</a:t>
            </a:r>
          </a:p>
          <a:p>
            <a:pPr algn="l">
              <a:buFont typeface="Arial" panose="020B0604020202020204" pitchFamily="34" charset="0"/>
              <a:buChar char="•"/>
            </a:pPr>
            <a:r>
              <a:rPr lang="en-US" b="0" i="0" dirty="0">
                <a:solidFill>
                  <a:srgbClr val="0D0D0D"/>
                </a:solidFill>
                <a:effectLst/>
                <a:latin typeface="Times New Roman" panose="02020603050405020304" pitchFamily="18" charset="0"/>
                <a:cs typeface="Times New Roman" panose="02020603050405020304" pitchFamily="18" charset="0"/>
              </a:rPr>
              <a:t>Implementing feedback systems sensitive to cultural nuances.</a:t>
            </a:r>
          </a:p>
          <a:p>
            <a:pPr algn="l">
              <a:buFont typeface="Arial" panose="020B0604020202020204" pitchFamily="34" charset="0"/>
              <a:buChar char="•"/>
            </a:pPr>
            <a:r>
              <a:rPr lang="en-US" b="0" i="0" dirty="0">
                <a:solidFill>
                  <a:srgbClr val="0D0D0D"/>
                </a:solidFill>
                <a:effectLst/>
                <a:latin typeface="Times New Roman" panose="02020603050405020304" pitchFamily="18" charset="0"/>
                <a:cs typeface="Times New Roman" panose="02020603050405020304" pitchFamily="18" charset="0"/>
              </a:rPr>
              <a:t>Engagement strategies for effective leadership in a culturally diverse environment.</a:t>
            </a:r>
          </a:p>
          <a:p>
            <a:br>
              <a:rPr lang="en-US" dirty="0"/>
            </a:br>
            <a:endParaRPr lang="en-GB" dirty="0"/>
          </a:p>
        </p:txBody>
      </p:sp>
    </p:spTree>
    <p:extLst>
      <p:ext uri="{BB962C8B-B14F-4D97-AF65-F5344CB8AC3E}">
        <p14:creationId xmlns:p14="http://schemas.microsoft.com/office/powerpoint/2010/main" val="1953220076"/>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457B860-B1D5-DB09-5E2A-94031CECD14C}"/>
              </a:ext>
            </a:extLst>
          </p:cNvPr>
          <p:cNvSpPr>
            <a:spLocks noGrp="1"/>
          </p:cNvSpPr>
          <p:nvPr>
            <p:ph type="title"/>
          </p:nvPr>
        </p:nvSpPr>
        <p:spPr>
          <a:xfrm>
            <a:off x="806117" y="384886"/>
            <a:ext cx="3272589" cy="1090988"/>
          </a:xfrm>
        </p:spPr>
        <p:txBody>
          <a:bodyPr>
            <a:normAutofit/>
          </a:bodyPr>
          <a:lstStyle/>
          <a:p>
            <a:r>
              <a:rPr lang="en-US" sz="3200" b="1" dirty="0">
                <a:solidFill>
                  <a:schemeClr val="tx1"/>
                </a:solidFill>
                <a:highlight>
                  <a:srgbClr val="00FFFF"/>
                </a:highlight>
                <a:latin typeface="Times New Roman" panose="02020603050405020304" pitchFamily="18" charset="0"/>
                <a:cs typeface="Times New Roman" panose="02020603050405020304" pitchFamily="18" charset="0"/>
              </a:rPr>
              <a:t>Conclusion</a:t>
            </a:r>
            <a:r>
              <a:rPr lang="en-US" sz="2400" b="1" dirty="0">
                <a:solidFill>
                  <a:schemeClr val="tx1"/>
                </a:solidFill>
                <a:latin typeface="Times New Roman" panose="02020603050405020304" pitchFamily="18" charset="0"/>
                <a:cs typeface="Times New Roman" panose="02020603050405020304" pitchFamily="18" charset="0"/>
              </a:rPr>
              <a:t> </a:t>
            </a:r>
          </a:p>
        </p:txBody>
      </p:sp>
      <p:sp>
        <p:nvSpPr>
          <p:cNvPr id="7" name="TextBox 6">
            <a:extLst>
              <a:ext uri="{FF2B5EF4-FFF2-40B4-BE49-F238E27FC236}">
                <a16:creationId xmlns:a16="http://schemas.microsoft.com/office/drawing/2014/main" id="{9CE6AD8B-ADA8-8AF8-828B-A3FC36C40950}"/>
              </a:ext>
            </a:extLst>
          </p:cNvPr>
          <p:cNvSpPr txBox="1"/>
          <p:nvPr/>
        </p:nvSpPr>
        <p:spPr>
          <a:xfrm>
            <a:off x="469233" y="1323474"/>
            <a:ext cx="10431378" cy="3785652"/>
          </a:xfrm>
          <a:prstGeom prst="rect">
            <a:avLst/>
          </a:prstGeom>
          <a:noFill/>
        </p:spPr>
        <p:txBody>
          <a:bodyPr wrap="square">
            <a:spAutoFit/>
          </a:bodyPr>
          <a:lstStyle/>
          <a:p>
            <a:pPr algn="l">
              <a:buFont typeface="Arial" panose="020B0604020202020204" pitchFamily="34" charset="0"/>
              <a:buChar char="•"/>
            </a:pPr>
            <a:r>
              <a:rPr lang="en-US" sz="2000" b="0" i="0" dirty="0">
                <a:solidFill>
                  <a:srgbClr val="0D0D0D"/>
                </a:solidFill>
                <a:effectLst/>
                <a:latin typeface="Times New Roman" panose="02020603050405020304" pitchFamily="18" charset="0"/>
                <a:cs typeface="Times New Roman" panose="02020603050405020304" pitchFamily="18" charset="0"/>
              </a:rPr>
              <a:t>Summary of key cultural considerations for Tesco's successful management office establishment in Germany.</a:t>
            </a:r>
          </a:p>
          <a:p>
            <a:pPr algn="l">
              <a:buFont typeface="Arial" panose="020B0604020202020204" pitchFamily="34" charset="0"/>
              <a:buChar char="•"/>
            </a:pPr>
            <a:endParaRPr lang="en-US" sz="2000" b="0" i="0" dirty="0">
              <a:solidFill>
                <a:srgbClr val="0D0D0D"/>
              </a:solidFill>
              <a:effectLst/>
              <a:latin typeface="Times New Roman" panose="02020603050405020304" pitchFamily="18" charset="0"/>
              <a:cs typeface="Times New Roman" panose="02020603050405020304" pitchFamily="18" charset="0"/>
            </a:endParaRPr>
          </a:p>
          <a:p>
            <a:pPr algn="l">
              <a:buFont typeface="Arial" panose="020B0604020202020204" pitchFamily="34" charset="0"/>
              <a:buChar char="•"/>
            </a:pPr>
            <a:r>
              <a:rPr lang="en-US" sz="2000" b="0" i="0" dirty="0">
                <a:solidFill>
                  <a:srgbClr val="0D0D0D"/>
                </a:solidFill>
                <a:effectLst/>
                <a:latin typeface="Times New Roman" panose="02020603050405020304" pitchFamily="18" charset="0"/>
                <a:cs typeface="Times New Roman" panose="02020603050405020304" pitchFamily="18" charset="0"/>
              </a:rPr>
              <a:t>Emphasis on the strategic necessity of cultural intelligence in international business expansion.</a:t>
            </a:r>
          </a:p>
          <a:p>
            <a:pPr algn="l">
              <a:buFont typeface="Arial" panose="020B0604020202020204" pitchFamily="34" charset="0"/>
              <a:buChar char="•"/>
            </a:pPr>
            <a:endParaRPr lang="en-US" sz="2000" dirty="0">
              <a:solidFill>
                <a:srgbClr val="0D0D0D"/>
              </a:solidFill>
              <a:latin typeface="Times New Roman" panose="02020603050405020304" pitchFamily="18" charset="0"/>
              <a:cs typeface="Times New Roman" panose="02020603050405020304" pitchFamily="18" charset="0"/>
            </a:endParaRPr>
          </a:p>
          <a:p>
            <a:pPr algn="l">
              <a:buFont typeface="Arial" panose="020B0604020202020204" pitchFamily="34" charset="0"/>
              <a:buChar char="•"/>
            </a:pPr>
            <a:r>
              <a:rPr lang="en-US" sz="2000" b="0" i="0" dirty="0">
                <a:solidFill>
                  <a:srgbClr val="0D0D0D"/>
                </a:solidFill>
                <a:effectLst/>
                <a:latin typeface="Times New Roman" panose="02020603050405020304" pitchFamily="18" charset="0"/>
                <a:cs typeface="Times New Roman" panose="02020603050405020304" pitchFamily="18" charset="0"/>
              </a:rPr>
              <a:t>Tesco’s expansion into Germany with a management office presents an opportunity to bridge two culturally similar yet distinct business environments. By applying relevant intercultural communication theories and drawing on examples from various sources, Tesco can navigate these cultural waters. This undertaking requires mindful application of communication theories, </a:t>
            </a:r>
            <a:r>
              <a:rPr lang="en-US" sz="2000" b="0" i="0" dirty="0" err="1">
                <a:solidFill>
                  <a:srgbClr val="0D0D0D"/>
                </a:solidFill>
                <a:effectLst/>
                <a:latin typeface="Times New Roman" panose="02020603050405020304" pitchFamily="18" charset="0"/>
                <a:cs typeface="Times New Roman" panose="02020603050405020304" pitchFamily="18" charset="0"/>
              </a:rPr>
              <a:t>skilfull</a:t>
            </a:r>
            <a:r>
              <a:rPr lang="en-US" sz="2000" b="0" i="0" dirty="0">
                <a:solidFill>
                  <a:srgbClr val="0D0D0D"/>
                </a:solidFill>
                <a:effectLst/>
                <a:latin typeface="Times New Roman" panose="02020603050405020304" pitchFamily="18" charset="0"/>
                <a:cs typeface="Times New Roman" panose="02020603050405020304" pitchFamily="18" charset="0"/>
              </a:rPr>
              <a:t> observation of work-related attitudes, and adaptive management strategies. With thoughtful planning and implementation, Tesco can establish a thriving management presence in Germany that respects cultural nuances and leverages them for organizational success.</a:t>
            </a:r>
          </a:p>
        </p:txBody>
      </p:sp>
    </p:spTree>
    <p:extLst>
      <p:ext uri="{BB962C8B-B14F-4D97-AF65-F5344CB8AC3E}">
        <p14:creationId xmlns:p14="http://schemas.microsoft.com/office/powerpoint/2010/main" val="3835770775"/>
      </p:ext>
    </p:extLst>
  </p:cSld>
  <p:clrMapOvr>
    <a:masterClrMapping/>
  </p:clrMapOvr>
  <p:transition spd="slow">
    <p:push dir="u"/>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D3752F-EC8C-2622-5E98-50A4922B1765}"/>
              </a:ext>
            </a:extLst>
          </p:cNvPr>
          <p:cNvSpPr>
            <a:spLocks noGrp="1"/>
          </p:cNvSpPr>
          <p:nvPr>
            <p:ph type="title"/>
          </p:nvPr>
        </p:nvSpPr>
        <p:spPr>
          <a:xfrm>
            <a:off x="417095" y="131849"/>
            <a:ext cx="4973051" cy="786062"/>
          </a:xfrm>
        </p:spPr>
        <p:txBody>
          <a:bodyPr>
            <a:normAutofit/>
          </a:bodyPr>
          <a:lstStyle/>
          <a:p>
            <a:r>
              <a:rPr lang="en-US" sz="4000" b="1" dirty="0">
                <a:solidFill>
                  <a:schemeClr val="bg1"/>
                </a:solidFill>
                <a:highlight>
                  <a:srgbClr val="00FFFF"/>
                </a:highlight>
                <a:latin typeface="Times New Roman" panose="02020603050405020304" pitchFamily="18" charset="0"/>
                <a:cs typeface="Times New Roman" panose="02020603050405020304" pitchFamily="18" charset="0"/>
              </a:rPr>
              <a:t>References:</a:t>
            </a:r>
            <a:r>
              <a:rPr lang="en-US" sz="4000" b="1" dirty="0">
                <a:solidFill>
                  <a:schemeClr val="bg1"/>
                </a:solidFill>
                <a:latin typeface="Times New Roman" panose="02020603050405020304" pitchFamily="18" charset="0"/>
                <a:cs typeface="Times New Roman" panose="02020603050405020304" pitchFamily="18" charset="0"/>
              </a:rPr>
              <a:t> </a:t>
            </a:r>
          </a:p>
        </p:txBody>
      </p:sp>
      <p:sp>
        <p:nvSpPr>
          <p:cNvPr id="3" name="Content Placeholder 2">
            <a:extLst>
              <a:ext uri="{FF2B5EF4-FFF2-40B4-BE49-F238E27FC236}">
                <a16:creationId xmlns:a16="http://schemas.microsoft.com/office/drawing/2014/main" id="{71DF9591-C11E-4007-C715-255D47D32C54}"/>
              </a:ext>
            </a:extLst>
          </p:cNvPr>
          <p:cNvSpPr>
            <a:spLocks noGrp="1"/>
          </p:cNvSpPr>
          <p:nvPr>
            <p:ph idx="1"/>
          </p:nvPr>
        </p:nvSpPr>
        <p:spPr>
          <a:xfrm>
            <a:off x="240633" y="1106904"/>
            <a:ext cx="10924672" cy="5751095"/>
          </a:xfrm>
          <a:noFill/>
          <a:ln>
            <a:noFill/>
          </a:ln>
        </p:spPr>
        <p:txBody>
          <a:bodyPr anchor="ctr">
            <a:normAutofit/>
          </a:bodyPr>
          <a:lstStyle/>
          <a:p>
            <a:pPr marL="0" marR="0" indent="0">
              <a:spcBef>
                <a:spcPts val="0"/>
              </a:spcBef>
              <a:spcAft>
                <a:spcPts val="800"/>
              </a:spcAft>
              <a:buNone/>
            </a:pPr>
            <a:endParaRPr lang="en-US" sz="2600" dirty="0">
              <a:solidFill>
                <a:schemeClr val="tx2"/>
              </a:solidFill>
              <a:effectLst/>
              <a:latin typeface="Times New Roman" panose="02020603050405020304" pitchFamily="18" charset="0"/>
              <a:ea typeface="Calibri" panose="020F0502020204030204" pitchFamily="34" charset="0"/>
              <a:cs typeface="Times New Roman" panose="02020603050405020304" pitchFamily="18" charset="0"/>
            </a:endParaRPr>
          </a:p>
          <a:p>
            <a:pPr marL="0" indent="0">
              <a:buNone/>
            </a:pPr>
            <a:endParaRPr lang="en-US" sz="1000" dirty="0">
              <a:solidFill>
                <a:schemeClr val="tx2"/>
              </a:solidFill>
              <a:latin typeface="Times New Roman" panose="02020603050405020304" pitchFamily="18" charset="0"/>
              <a:cs typeface="Times New Roman" panose="02020603050405020304" pitchFamily="18" charset="0"/>
            </a:endParaRPr>
          </a:p>
        </p:txBody>
      </p:sp>
      <p:sp>
        <p:nvSpPr>
          <p:cNvPr id="5" name="TextBox 4">
            <a:extLst>
              <a:ext uri="{FF2B5EF4-FFF2-40B4-BE49-F238E27FC236}">
                <a16:creationId xmlns:a16="http://schemas.microsoft.com/office/drawing/2014/main" id="{0E40C31F-127E-06E7-9681-A6B8927CED4B}"/>
              </a:ext>
            </a:extLst>
          </p:cNvPr>
          <p:cNvSpPr txBox="1"/>
          <p:nvPr/>
        </p:nvSpPr>
        <p:spPr>
          <a:xfrm>
            <a:off x="417095" y="837202"/>
            <a:ext cx="11181345" cy="5940088"/>
          </a:xfrm>
          <a:prstGeom prst="rect">
            <a:avLst/>
          </a:prstGeom>
          <a:noFill/>
        </p:spPr>
        <p:txBody>
          <a:bodyPr wrap="square">
            <a:spAutoFit/>
          </a:bodyPr>
          <a:lstStyle/>
          <a:p>
            <a:pPr algn="l">
              <a:buFont typeface="Arial" panose="020B0604020202020204" pitchFamily="34" charset="0"/>
              <a:buChar char="•"/>
            </a:pPr>
            <a:r>
              <a:rPr lang="en-GB" sz="2000" b="0" i="0" dirty="0" err="1">
                <a:solidFill>
                  <a:srgbClr val="0D0D0D"/>
                </a:solidFill>
                <a:effectLst/>
                <a:latin typeface="Times New Roman" panose="02020603050405020304" pitchFamily="18" charset="0"/>
                <a:cs typeface="Times New Roman" panose="02020603050405020304" pitchFamily="18" charset="0"/>
              </a:rPr>
              <a:t>Deresky</a:t>
            </a:r>
            <a:r>
              <a:rPr lang="en-GB" sz="2000" b="0" i="0" dirty="0">
                <a:solidFill>
                  <a:srgbClr val="0D0D0D"/>
                </a:solidFill>
                <a:effectLst/>
                <a:latin typeface="Times New Roman" panose="02020603050405020304" pitchFamily="18" charset="0"/>
                <a:cs typeface="Times New Roman" panose="02020603050405020304" pitchFamily="18" charset="0"/>
              </a:rPr>
              <a:t>, H. (2017). International management. Harlow, Essex: Pearson.</a:t>
            </a:r>
          </a:p>
          <a:p>
            <a:pPr algn="l">
              <a:buFont typeface="Arial" panose="020B0604020202020204" pitchFamily="34" charset="0"/>
              <a:buChar char="•"/>
            </a:pPr>
            <a:endParaRPr lang="en-GB" sz="2000" dirty="0">
              <a:solidFill>
                <a:srgbClr val="0D0D0D"/>
              </a:solidFill>
              <a:latin typeface="Times New Roman" panose="02020603050405020304" pitchFamily="18" charset="0"/>
              <a:cs typeface="Times New Roman" panose="02020603050405020304" pitchFamily="18" charset="0"/>
            </a:endParaRPr>
          </a:p>
          <a:p>
            <a:pPr algn="l">
              <a:buFont typeface="Arial" panose="020B0604020202020204" pitchFamily="34" charset="0"/>
              <a:buChar char="•"/>
            </a:pPr>
            <a:r>
              <a:rPr lang="en-GB" sz="2000" b="0" i="0" dirty="0" err="1">
                <a:solidFill>
                  <a:srgbClr val="0D0D0D"/>
                </a:solidFill>
                <a:effectLst/>
                <a:latin typeface="Times New Roman" panose="02020603050405020304" pitchFamily="18" charset="0"/>
                <a:cs typeface="Times New Roman" panose="02020603050405020304" pitchFamily="18" charset="0"/>
              </a:rPr>
              <a:t>Dignen</a:t>
            </a:r>
            <a:r>
              <a:rPr lang="en-GB" sz="2000" b="0" i="0" dirty="0">
                <a:solidFill>
                  <a:srgbClr val="0D0D0D"/>
                </a:solidFill>
                <a:effectLst/>
                <a:latin typeface="Times New Roman" panose="02020603050405020304" pitchFamily="18" charset="0"/>
                <a:cs typeface="Times New Roman" panose="02020603050405020304" pitchFamily="18" charset="0"/>
              </a:rPr>
              <a:t>, </a:t>
            </a:r>
            <a:r>
              <a:rPr lang="en-GB" sz="2000" dirty="0">
                <a:effectLst/>
                <a:latin typeface="Times New Roman" panose="02020603050405020304" pitchFamily="18" charset="0"/>
                <a:ea typeface="Times New Roman" panose="02020603050405020304" pitchFamily="18" charset="0"/>
                <a:cs typeface="Times New Roman" panose="02020603050405020304" pitchFamily="18" charset="0"/>
              </a:rPr>
              <a:t>, B., McMaster, I. (2013). </a:t>
            </a:r>
            <a:r>
              <a:rPr lang="en-GB" sz="2000" i="1" dirty="0">
                <a:effectLst/>
                <a:latin typeface="Times New Roman" panose="02020603050405020304" pitchFamily="18" charset="0"/>
                <a:ea typeface="Times New Roman" panose="02020603050405020304" pitchFamily="18" charset="0"/>
                <a:cs typeface="Times New Roman" panose="02020603050405020304" pitchFamily="18" charset="0"/>
              </a:rPr>
              <a:t>Collins Effective International Business Communication</a:t>
            </a:r>
            <a:r>
              <a:rPr lang="en-GB" sz="2000" dirty="0">
                <a:effectLst/>
                <a:latin typeface="Times New Roman" panose="02020603050405020304" pitchFamily="18" charset="0"/>
                <a:ea typeface="Times New Roman" panose="02020603050405020304" pitchFamily="18" charset="0"/>
                <a:cs typeface="Times New Roman" panose="02020603050405020304" pitchFamily="18" charset="0"/>
              </a:rPr>
              <a:t>. London:</a:t>
            </a:r>
            <a:endParaRPr lang="en-GB" sz="2000" b="0" i="0" dirty="0">
              <a:solidFill>
                <a:srgbClr val="0D0D0D"/>
              </a:solidFill>
              <a:effectLst/>
              <a:latin typeface="Times New Roman" panose="02020603050405020304" pitchFamily="18" charset="0"/>
              <a:cs typeface="Times New Roman" panose="02020603050405020304" pitchFamily="18" charset="0"/>
            </a:endParaRPr>
          </a:p>
          <a:p>
            <a:pPr algn="l">
              <a:buFont typeface="Arial" panose="020B0604020202020204" pitchFamily="34" charset="0"/>
              <a:buChar char="•"/>
            </a:pPr>
            <a:endParaRPr lang="en-GB" sz="2000" b="0" i="0" dirty="0">
              <a:solidFill>
                <a:srgbClr val="0D0D0D"/>
              </a:solidFill>
              <a:effectLst/>
              <a:latin typeface="Times New Roman" panose="02020603050405020304" pitchFamily="18" charset="0"/>
              <a:cs typeface="Times New Roman" panose="02020603050405020304" pitchFamily="18" charset="0"/>
            </a:endParaRPr>
          </a:p>
          <a:p>
            <a:pPr algn="l">
              <a:buFont typeface="Arial" panose="020B0604020202020204" pitchFamily="34" charset="0"/>
              <a:buChar char="•"/>
            </a:pPr>
            <a:r>
              <a:rPr lang="en-GB" sz="2000" b="0" i="0" dirty="0">
                <a:solidFill>
                  <a:srgbClr val="0D0D0D"/>
                </a:solidFill>
                <a:effectLst/>
                <a:latin typeface="Times New Roman" panose="02020603050405020304" pitchFamily="18" charset="0"/>
                <a:cs typeface="Times New Roman" panose="02020603050405020304" pitchFamily="18" charset="0"/>
              </a:rPr>
              <a:t>Hofstede, G. (2001). Culture's Consequences: Comparing Values, </a:t>
            </a:r>
            <a:r>
              <a:rPr lang="en-GB" sz="2000" b="0" i="0" dirty="0" err="1">
                <a:solidFill>
                  <a:srgbClr val="0D0D0D"/>
                </a:solidFill>
                <a:effectLst/>
                <a:latin typeface="Times New Roman" panose="02020603050405020304" pitchFamily="18" charset="0"/>
                <a:cs typeface="Times New Roman" panose="02020603050405020304" pitchFamily="18" charset="0"/>
              </a:rPr>
              <a:t>Behaviors</a:t>
            </a:r>
            <a:r>
              <a:rPr lang="en-GB" sz="2000" b="0" i="0" dirty="0">
                <a:solidFill>
                  <a:srgbClr val="0D0D0D"/>
                </a:solidFill>
                <a:effectLst/>
                <a:latin typeface="Times New Roman" panose="02020603050405020304" pitchFamily="18" charset="0"/>
                <a:cs typeface="Times New Roman" panose="02020603050405020304" pitchFamily="18" charset="0"/>
              </a:rPr>
              <a:t>, Institutions, and Organizations Across Nations. Thousand Oaks, CA: SAGE Publications.</a:t>
            </a:r>
          </a:p>
          <a:p>
            <a:pPr algn="l">
              <a:buFont typeface="Arial" panose="020B0604020202020204" pitchFamily="34" charset="0"/>
              <a:buChar char="•"/>
            </a:pPr>
            <a:endParaRPr lang="en-GB" sz="2000" b="0" i="0" dirty="0">
              <a:solidFill>
                <a:srgbClr val="0D0D0D"/>
              </a:solidFill>
              <a:effectLst/>
              <a:latin typeface="Times New Roman" panose="02020603050405020304" pitchFamily="18" charset="0"/>
              <a:cs typeface="Times New Roman" panose="02020603050405020304" pitchFamily="18" charset="0"/>
            </a:endParaRPr>
          </a:p>
          <a:p>
            <a:pPr algn="l">
              <a:buFont typeface="Arial" panose="020B0604020202020204" pitchFamily="34" charset="0"/>
              <a:buChar char="•"/>
            </a:pPr>
            <a:r>
              <a:rPr lang="en-GB" sz="2000" b="0" i="0" dirty="0">
                <a:solidFill>
                  <a:srgbClr val="0D0D0D"/>
                </a:solidFill>
                <a:effectLst/>
                <a:latin typeface="Times New Roman" panose="02020603050405020304" pitchFamily="18" charset="0"/>
                <a:cs typeface="Times New Roman" panose="02020603050405020304" pitchFamily="18" charset="0"/>
              </a:rPr>
              <a:t>Hall, E.T. (1976). Beyond Culture. New York, NY: Anchor Books.</a:t>
            </a:r>
          </a:p>
          <a:p>
            <a:pPr algn="l">
              <a:buFont typeface="Arial" panose="020B0604020202020204" pitchFamily="34" charset="0"/>
              <a:buChar char="•"/>
            </a:pPr>
            <a:endParaRPr lang="en-GB" sz="2000" b="0" i="0" dirty="0">
              <a:solidFill>
                <a:srgbClr val="0D0D0D"/>
              </a:solidFill>
              <a:effectLst/>
              <a:latin typeface="Times New Roman" panose="02020603050405020304" pitchFamily="18" charset="0"/>
              <a:cs typeface="Times New Roman" panose="02020603050405020304" pitchFamily="18" charset="0"/>
            </a:endParaRPr>
          </a:p>
          <a:p>
            <a:pPr algn="l">
              <a:buFont typeface="Arial" panose="020B0604020202020204" pitchFamily="34" charset="0"/>
              <a:buChar char="•"/>
            </a:pPr>
            <a:r>
              <a:rPr lang="en-GB" sz="2000" b="0" i="0" dirty="0">
                <a:solidFill>
                  <a:srgbClr val="0D0D0D"/>
                </a:solidFill>
                <a:effectLst/>
                <a:latin typeface="Times New Roman" panose="02020603050405020304" pitchFamily="18" charset="0"/>
                <a:cs typeface="Times New Roman" panose="02020603050405020304" pitchFamily="18" charset="0"/>
              </a:rPr>
              <a:t>Trompenaars, F., &amp; Hampden-Turner, C. (1997). Riding the Waves of Culture: Understanding Cultural Diversity in Business. London: Nicholas Brealey Publishing.</a:t>
            </a:r>
          </a:p>
          <a:p>
            <a:pPr algn="l">
              <a:buFont typeface="Arial" panose="020B0604020202020204" pitchFamily="34" charset="0"/>
              <a:buChar char="•"/>
            </a:pPr>
            <a:endParaRPr lang="en-GB" sz="2000" dirty="0">
              <a:solidFill>
                <a:srgbClr val="0D0D0D"/>
              </a:solidFill>
              <a:latin typeface="Times New Roman" panose="02020603050405020304" pitchFamily="18" charset="0"/>
              <a:cs typeface="Times New Roman" panose="02020603050405020304" pitchFamily="18" charset="0"/>
            </a:endParaRPr>
          </a:p>
          <a:p>
            <a:pPr algn="l">
              <a:buFont typeface="Arial" panose="020B0604020202020204" pitchFamily="34" charset="0"/>
              <a:buChar char="•"/>
            </a:pPr>
            <a:r>
              <a:rPr lang="en-GB" sz="2000" b="0" i="0" dirty="0">
                <a:solidFill>
                  <a:srgbClr val="0D0D0D"/>
                </a:solidFill>
                <a:effectLst/>
                <a:latin typeface="Times New Roman" panose="02020603050405020304" pitchFamily="18" charset="0"/>
                <a:cs typeface="Times New Roman" panose="02020603050405020304" pitchFamily="18" charset="0"/>
              </a:rPr>
              <a:t>Weber, Max (1904). The Protestant Ethic and the Spirit of Capitalism.</a:t>
            </a:r>
          </a:p>
          <a:p>
            <a:pPr algn="l">
              <a:buFont typeface="Arial" panose="020B0604020202020204" pitchFamily="34" charset="0"/>
              <a:buChar char="•"/>
            </a:pPr>
            <a:endParaRPr lang="en-GB" sz="2000" dirty="0">
              <a:solidFill>
                <a:srgbClr val="0D0D0D"/>
              </a:solidFill>
              <a:latin typeface="Times New Roman" panose="02020603050405020304" pitchFamily="18" charset="0"/>
              <a:cs typeface="Times New Roman" panose="02020603050405020304" pitchFamily="18" charset="0"/>
            </a:endParaRPr>
          </a:p>
          <a:p>
            <a:pPr algn="l">
              <a:buFont typeface="Arial" panose="020B0604020202020204" pitchFamily="34" charset="0"/>
              <a:buChar char="•"/>
            </a:pPr>
            <a:r>
              <a:rPr lang="en-GB" sz="2000" b="0" i="0" dirty="0">
                <a:solidFill>
                  <a:srgbClr val="0D0D0D"/>
                </a:solidFill>
                <a:effectLst/>
                <a:latin typeface="Times New Roman" panose="02020603050405020304" pitchFamily="18" charset="0"/>
                <a:cs typeface="Times New Roman" panose="02020603050405020304" pitchFamily="18" charset="0"/>
                <a:hlinkClick r:id="rId2"/>
              </a:rPr>
              <a:t>https://www.hofstede-insights.com/country-comparison-tool?countries=germany%2Cunited+kingdom</a:t>
            </a:r>
            <a:endParaRPr lang="en-GB" sz="2000" b="0" i="0" dirty="0">
              <a:solidFill>
                <a:srgbClr val="0D0D0D"/>
              </a:solidFill>
              <a:effectLst/>
              <a:latin typeface="Times New Roman" panose="02020603050405020304" pitchFamily="18" charset="0"/>
              <a:cs typeface="Times New Roman" panose="02020603050405020304" pitchFamily="18" charset="0"/>
            </a:endParaRPr>
          </a:p>
          <a:p>
            <a:pPr algn="l">
              <a:buFont typeface="Arial" panose="020B0604020202020204" pitchFamily="34" charset="0"/>
              <a:buChar char="•"/>
            </a:pPr>
            <a:endParaRPr lang="en-GB" sz="2000" dirty="0">
              <a:solidFill>
                <a:srgbClr val="0D0D0D"/>
              </a:solidFill>
              <a:latin typeface="Times New Roman" panose="02020603050405020304" pitchFamily="18" charset="0"/>
              <a:cs typeface="Times New Roman" panose="02020603050405020304" pitchFamily="18" charset="0"/>
            </a:endParaRPr>
          </a:p>
          <a:p>
            <a:pPr algn="l">
              <a:buFont typeface="Arial" panose="020B0604020202020204" pitchFamily="34" charset="0"/>
              <a:buChar char="•"/>
            </a:pPr>
            <a:r>
              <a:rPr lang="en-GB" sz="2000" b="0" i="0" dirty="0">
                <a:solidFill>
                  <a:srgbClr val="0D0D0D"/>
                </a:solidFill>
                <a:effectLst/>
                <a:latin typeface="Times New Roman" panose="02020603050405020304" pitchFamily="18" charset="0"/>
                <a:cs typeface="Times New Roman" panose="02020603050405020304" pitchFamily="18" charset="0"/>
                <a:hlinkClick r:id="rId3"/>
              </a:rPr>
              <a:t>http://news.bbc.co.uk/1/hi/business/5401494.stm</a:t>
            </a:r>
            <a:endParaRPr lang="en-US" sz="2000" dirty="0">
              <a:solidFill>
                <a:srgbClr val="0D0D0D"/>
              </a:solidFill>
              <a:latin typeface="Times New Roman" panose="02020603050405020304" pitchFamily="18" charset="0"/>
              <a:cs typeface="Times New Roman" panose="02020603050405020304" pitchFamily="18" charset="0"/>
            </a:endParaRPr>
          </a:p>
          <a:p>
            <a:pPr algn="l">
              <a:buFont typeface="Arial" panose="020B0604020202020204" pitchFamily="34" charset="0"/>
              <a:buChar char="•"/>
            </a:pPr>
            <a:endParaRPr lang="en-US" sz="2000" b="0" i="0" dirty="0">
              <a:solidFill>
                <a:srgbClr val="0D0D0D"/>
              </a:solidFill>
              <a:effectLst/>
              <a:latin typeface="Times New Roman" panose="02020603050405020304" pitchFamily="18" charset="0"/>
              <a:cs typeface="Times New Roman" panose="02020603050405020304" pitchFamily="18" charset="0"/>
            </a:endParaRPr>
          </a:p>
          <a:p>
            <a:pPr algn="l">
              <a:buFont typeface="Arial" panose="020B0604020202020204" pitchFamily="34" charset="0"/>
              <a:buChar char="•"/>
            </a:pPr>
            <a:r>
              <a:rPr lang="en-GB" sz="2000" b="0" i="0" dirty="0">
                <a:solidFill>
                  <a:srgbClr val="0D0D0D"/>
                </a:solidFill>
                <a:effectLst/>
                <a:latin typeface="Times New Roman" panose="02020603050405020304" pitchFamily="18" charset="0"/>
                <a:cs typeface="Times New Roman" panose="02020603050405020304" pitchFamily="18" charset="0"/>
              </a:rPr>
              <a:t>https://www.thtconsulting.com/models/7-dimensions-of-culture/</a:t>
            </a:r>
          </a:p>
        </p:txBody>
      </p:sp>
    </p:spTree>
    <p:extLst>
      <p:ext uri="{BB962C8B-B14F-4D97-AF65-F5344CB8AC3E}">
        <p14:creationId xmlns:p14="http://schemas.microsoft.com/office/powerpoint/2010/main" val="721230956"/>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theme/theme1.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5FCBEF"/>
      </a:accent1>
      <a:accent2>
        <a:srgbClr val="2E83C3"/>
      </a:accent2>
      <a:accent3>
        <a:srgbClr val="42D0A2"/>
      </a:accent3>
      <a:accent4>
        <a:srgbClr val="2E946B"/>
      </a:accent4>
      <a:accent5>
        <a:srgbClr val="42B051"/>
      </a:accent5>
      <a:accent6>
        <a:srgbClr val="96D141"/>
      </a:accent6>
      <a:hlink>
        <a:srgbClr val="3FCDE7"/>
      </a:hlink>
      <a:folHlink>
        <a:srgbClr val="A9D3E1"/>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0B5AB586-D108-4FC1-8368-649FE654B894}"/>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Facet</Template>
  <TotalTime>9150</TotalTime>
  <Words>668</Words>
  <Application>Microsoft Office PowerPoint</Application>
  <PresentationFormat>Widescreen</PresentationFormat>
  <Paragraphs>76</Paragraphs>
  <Slides>7</Slides>
  <Notes>0</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7</vt:i4>
      </vt:variant>
    </vt:vector>
  </HeadingPairs>
  <TitlesOfParts>
    <vt:vector size="15" baseType="lpstr">
      <vt:lpstr>Amasis MT Pro Light</vt:lpstr>
      <vt:lpstr>Aptos</vt:lpstr>
      <vt:lpstr>Arial</vt:lpstr>
      <vt:lpstr>Calibri</vt:lpstr>
      <vt:lpstr>Times New Roman</vt:lpstr>
      <vt:lpstr>Trebuchet MS</vt:lpstr>
      <vt:lpstr>Wingdings 3</vt:lpstr>
      <vt:lpstr>Facet</vt:lpstr>
      <vt:lpstr>PowerPoint Presentation</vt:lpstr>
      <vt:lpstr>PowerPoint Presentation</vt:lpstr>
      <vt:lpstr>PowerPoint Presentation</vt:lpstr>
      <vt:lpstr>Cultural Analysis: UK vs. Germany:  Ethnic Makeup and Social Structures: The ethnic diversity of both countries and the impact on corporate culture and inclusion policies.  Religious Values: How predominant religious beliefs may influence business practices and social interactions: Weber, Max (1904). The Protestant Ethic and the Spirit of Capitalism.  Business and Work-Related Attitudes: Comparison of management styles, power distance, and attitudes toward hierarchy and decision-making. Application of Trompenaars’ Seven Dimensions of Culture to assess attitudes towards work-life balance, relationship-building, and contracts.  </vt:lpstr>
      <vt:lpstr>PowerPoint Presentation</vt:lpstr>
      <vt:lpstr>Conclusion </vt:lpstr>
      <vt:lpstr>References: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2830</dc:creator>
  <cp:lastModifiedBy>Vladimir Bara (2110942)</cp:lastModifiedBy>
  <cp:revision>25</cp:revision>
  <dcterms:created xsi:type="dcterms:W3CDTF">2022-07-20T18:32:26Z</dcterms:created>
  <dcterms:modified xsi:type="dcterms:W3CDTF">2024-04-06T17:07:46Z</dcterms:modified>
</cp:coreProperties>
</file>