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200D4A-F9FD-4359-A381-67E447E22168}" v="29" dt="2026-03-27T06:25:57.3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6" d="100"/>
          <a:sy n="66" d="100"/>
        </p:scale>
        <p:origin x="18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ise Cardoso" userId="458d0820500038f1" providerId="LiveId" clId="{BC5B0E05-51EF-4030-A7FD-72CF0717D548}"/>
    <pc:docChg chg="undo custSel addSld delSld modSld sldOrd">
      <pc:chgData name="Deise Cardoso" userId="458d0820500038f1" providerId="LiveId" clId="{BC5B0E05-51EF-4030-A7FD-72CF0717D548}" dt="2026-03-27T06:25:59.100" v="178" actId="20577"/>
      <pc:docMkLst>
        <pc:docMk/>
      </pc:docMkLst>
      <pc:sldChg chg="modSp mod">
        <pc:chgData name="Deise Cardoso" userId="458d0820500038f1" providerId="LiveId" clId="{BC5B0E05-51EF-4030-A7FD-72CF0717D548}" dt="2026-03-27T05:51:35.912" v="80" actId="20577"/>
        <pc:sldMkLst>
          <pc:docMk/>
          <pc:sldMk cId="0" sldId="256"/>
        </pc:sldMkLst>
        <pc:spChg chg="mod">
          <ac:chgData name="Deise Cardoso" userId="458d0820500038f1" providerId="LiveId" clId="{BC5B0E05-51EF-4030-A7FD-72CF0717D548}" dt="2026-03-27T05:51:35.912" v="80" actId="20577"/>
          <ac:spMkLst>
            <pc:docMk/>
            <pc:sldMk cId="0" sldId="256"/>
            <ac:spMk id="7" creationId="{00000000-0000-0000-0000-000000000000}"/>
          </ac:spMkLst>
        </pc:spChg>
      </pc:sldChg>
      <pc:sldChg chg="modSp mod ord">
        <pc:chgData name="Deise Cardoso" userId="458d0820500038f1" providerId="LiveId" clId="{BC5B0E05-51EF-4030-A7FD-72CF0717D548}" dt="2026-03-27T05:59:57.784" v="133"/>
        <pc:sldMkLst>
          <pc:docMk/>
          <pc:sldMk cId="0" sldId="257"/>
        </pc:sldMkLst>
        <pc:spChg chg="mod">
          <ac:chgData name="Deise Cardoso" userId="458d0820500038f1" providerId="LiveId" clId="{BC5B0E05-51EF-4030-A7FD-72CF0717D548}" dt="2026-03-27T05:57:40.453" v="131" actId="20577"/>
          <ac:spMkLst>
            <pc:docMk/>
            <pc:sldMk cId="0" sldId="257"/>
            <ac:spMk id="20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1:12.529" v="10" actId="404"/>
          <ac:spMkLst>
            <pc:docMk/>
            <pc:sldMk cId="0" sldId="257"/>
            <ac:spMk id="26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8:31.738" v="38" actId="2711"/>
          <ac:spMkLst>
            <pc:docMk/>
            <pc:sldMk cId="0" sldId="257"/>
            <ac:spMk id="30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0:51.770" v="6" actId="404"/>
          <ac:spMkLst>
            <pc:docMk/>
            <pc:sldMk cId="0" sldId="257"/>
            <ac:spMk id="48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1:26.051" v="13" actId="1076"/>
          <ac:spMkLst>
            <pc:docMk/>
            <pc:sldMk cId="0" sldId="257"/>
            <ac:spMk id="54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3:39.002" v="21" actId="1076"/>
          <ac:spMkLst>
            <pc:docMk/>
            <pc:sldMk cId="0" sldId="257"/>
            <ac:spMk id="58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2:22.302" v="15" actId="404"/>
          <ac:spMkLst>
            <pc:docMk/>
            <pc:sldMk cId="0" sldId="257"/>
            <ac:spMk id="65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2:30.441" v="17" actId="404"/>
          <ac:spMkLst>
            <pc:docMk/>
            <pc:sldMk cId="0" sldId="257"/>
            <ac:spMk id="67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3:48.910" v="23" actId="404"/>
          <ac:spMkLst>
            <pc:docMk/>
            <pc:sldMk cId="0" sldId="257"/>
            <ac:spMk id="69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3:07.853" v="19" actId="404"/>
          <ac:spMkLst>
            <pc:docMk/>
            <pc:sldMk cId="0" sldId="257"/>
            <ac:spMk id="71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40:47.834" v="42" actId="404"/>
          <ac:spMkLst>
            <pc:docMk/>
            <pc:sldMk cId="0" sldId="257"/>
            <ac:spMk id="73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7:50.821" v="29" actId="404"/>
          <ac:spMkLst>
            <pc:docMk/>
            <pc:sldMk cId="0" sldId="257"/>
            <ac:spMk id="75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7:17.988" v="25" actId="404"/>
          <ac:spMkLst>
            <pc:docMk/>
            <pc:sldMk cId="0" sldId="257"/>
            <ac:spMk id="77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7:25.669" v="27" actId="404"/>
          <ac:spMkLst>
            <pc:docMk/>
            <pc:sldMk cId="0" sldId="257"/>
            <ac:spMk id="79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30:20.390" v="2" actId="255"/>
          <ac:spMkLst>
            <pc:docMk/>
            <pc:sldMk cId="0" sldId="257"/>
            <ac:spMk id="85" creationId="{00000000-0000-0000-0000-000000000000}"/>
          </ac:spMkLst>
        </pc:spChg>
      </pc:sldChg>
      <pc:sldChg chg="modSp mod">
        <pc:chgData name="Deise Cardoso" userId="458d0820500038f1" providerId="LiveId" clId="{BC5B0E05-51EF-4030-A7FD-72CF0717D548}" dt="2026-03-27T06:00:37.163" v="136" actId="255"/>
        <pc:sldMkLst>
          <pc:docMk/>
          <pc:sldMk cId="0" sldId="258"/>
        </pc:sldMkLst>
        <pc:spChg chg="mod">
          <ac:chgData name="Deise Cardoso" userId="458d0820500038f1" providerId="LiveId" clId="{BC5B0E05-51EF-4030-A7FD-72CF0717D548}" dt="2026-03-27T05:42:48.455" v="61" actId="255"/>
          <ac:spMkLst>
            <pc:docMk/>
            <pc:sldMk cId="0" sldId="258"/>
            <ac:spMk id="20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47:47.854" v="79" actId="255"/>
          <ac:spMkLst>
            <pc:docMk/>
            <pc:sldMk cId="0" sldId="258"/>
            <ac:spMk id="27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43:28.548" v="67" actId="1076"/>
          <ac:spMkLst>
            <pc:docMk/>
            <pc:sldMk cId="0" sldId="258"/>
            <ac:spMk id="31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43:02.489" v="62" actId="255"/>
          <ac:spMkLst>
            <pc:docMk/>
            <pc:sldMk cId="0" sldId="258"/>
            <ac:spMk id="35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43:12.012" v="63" actId="255"/>
          <ac:spMkLst>
            <pc:docMk/>
            <pc:sldMk cId="0" sldId="258"/>
            <ac:spMk id="39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43:39.638" v="68" actId="255"/>
          <ac:spMkLst>
            <pc:docMk/>
            <pc:sldMk cId="0" sldId="258"/>
            <ac:spMk id="43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42:33.419" v="60" actId="404"/>
          <ac:spMkLst>
            <pc:docMk/>
            <pc:sldMk cId="0" sldId="258"/>
            <ac:spMk id="49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43:50.487" v="70" actId="404"/>
          <ac:spMkLst>
            <pc:docMk/>
            <pc:sldMk cId="0" sldId="258"/>
            <ac:spMk id="55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5:43:57.515" v="72" actId="404"/>
          <ac:spMkLst>
            <pc:docMk/>
            <pc:sldMk cId="0" sldId="258"/>
            <ac:spMk id="58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00:30.592" v="135" actId="255"/>
          <ac:spMkLst>
            <pc:docMk/>
            <pc:sldMk cId="0" sldId="258"/>
            <ac:spMk id="61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00:37.163" v="136" actId="255"/>
          <ac:spMkLst>
            <pc:docMk/>
            <pc:sldMk cId="0" sldId="258"/>
            <ac:spMk id="64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00:12.516" v="134" actId="255"/>
          <ac:spMkLst>
            <pc:docMk/>
            <pc:sldMk cId="0" sldId="258"/>
            <ac:spMk id="67" creationId="{00000000-0000-0000-0000-000000000000}"/>
          </ac:spMkLst>
        </pc:spChg>
      </pc:sldChg>
      <pc:sldChg chg="modSp mod">
        <pc:chgData name="Deise Cardoso" userId="458d0820500038f1" providerId="LiveId" clId="{BC5B0E05-51EF-4030-A7FD-72CF0717D548}" dt="2026-03-27T06:25:59.100" v="178" actId="20577"/>
        <pc:sldMkLst>
          <pc:docMk/>
          <pc:sldMk cId="0" sldId="259"/>
        </pc:sldMkLst>
        <pc:spChg chg="mod">
          <ac:chgData name="Deise Cardoso" userId="458d0820500038f1" providerId="LiveId" clId="{BC5B0E05-51EF-4030-A7FD-72CF0717D548}" dt="2026-03-27T06:23:09.662" v="158" actId="20577"/>
          <ac:spMkLst>
            <pc:docMk/>
            <pc:sldMk cId="0" sldId="259"/>
            <ac:spMk id="8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3:27.070" v="159"/>
          <ac:spMkLst>
            <pc:docMk/>
            <pc:sldMk cId="0" sldId="259"/>
            <ac:spMk id="9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3:41.556" v="160"/>
          <ac:spMkLst>
            <pc:docMk/>
            <pc:sldMk cId="0" sldId="259"/>
            <ac:spMk id="11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3:48.019" v="161"/>
          <ac:spMkLst>
            <pc:docMk/>
            <pc:sldMk cId="0" sldId="259"/>
            <ac:spMk id="12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3:56.940" v="162"/>
          <ac:spMkLst>
            <pc:docMk/>
            <pc:sldMk cId="0" sldId="259"/>
            <ac:spMk id="14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4:09" v="163"/>
          <ac:spMkLst>
            <pc:docMk/>
            <pc:sldMk cId="0" sldId="259"/>
            <ac:spMk id="15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4:17.133" v="164"/>
          <ac:spMkLst>
            <pc:docMk/>
            <pc:sldMk cId="0" sldId="259"/>
            <ac:spMk id="16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4:28.073" v="165"/>
          <ac:spMkLst>
            <pc:docMk/>
            <pc:sldMk cId="0" sldId="259"/>
            <ac:spMk id="20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4:34.973" v="166"/>
          <ac:spMkLst>
            <pc:docMk/>
            <pc:sldMk cId="0" sldId="259"/>
            <ac:spMk id="22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4:39.613" v="167"/>
          <ac:spMkLst>
            <pc:docMk/>
            <pc:sldMk cId="0" sldId="259"/>
            <ac:spMk id="23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4:46.741" v="168"/>
          <ac:spMkLst>
            <pc:docMk/>
            <pc:sldMk cId="0" sldId="259"/>
            <ac:spMk id="24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4:55.989" v="170"/>
          <ac:spMkLst>
            <pc:docMk/>
            <pc:sldMk cId="0" sldId="259"/>
            <ac:spMk id="25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5:04.858" v="171"/>
          <ac:spMkLst>
            <pc:docMk/>
            <pc:sldMk cId="0" sldId="259"/>
            <ac:spMk id="27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5:10.912" v="172"/>
          <ac:spMkLst>
            <pc:docMk/>
            <pc:sldMk cId="0" sldId="259"/>
            <ac:spMk id="29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5:14.303" v="173"/>
          <ac:spMkLst>
            <pc:docMk/>
            <pc:sldMk cId="0" sldId="259"/>
            <ac:spMk id="30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5:25.276" v="174"/>
          <ac:spMkLst>
            <pc:docMk/>
            <pc:sldMk cId="0" sldId="259"/>
            <ac:spMk id="31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5:33.806" v="175"/>
          <ac:spMkLst>
            <pc:docMk/>
            <pc:sldMk cId="0" sldId="259"/>
            <ac:spMk id="36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5:51.807" v="176"/>
          <ac:spMkLst>
            <pc:docMk/>
            <pc:sldMk cId="0" sldId="259"/>
            <ac:spMk id="37" creationId="{00000000-0000-0000-0000-000000000000}"/>
          </ac:spMkLst>
        </pc:spChg>
        <pc:spChg chg="mod">
          <ac:chgData name="Deise Cardoso" userId="458d0820500038f1" providerId="LiveId" clId="{BC5B0E05-51EF-4030-A7FD-72CF0717D548}" dt="2026-03-27T06:25:59.100" v="178" actId="20577"/>
          <ac:spMkLst>
            <pc:docMk/>
            <pc:sldMk cId="0" sldId="259"/>
            <ac:spMk id="38" creationId="{00000000-0000-0000-0000-000000000000}"/>
          </ac:spMkLst>
        </pc:spChg>
      </pc:sldChg>
      <pc:sldChg chg="add del setBg">
        <pc:chgData name="Deise Cardoso" userId="458d0820500038f1" providerId="LiveId" clId="{BC5B0E05-51EF-4030-A7FD-72CF0717D548}" dt="2026-03-27T06:21:11.717" v="144"/>
        <pc:sldMkLst>
          <pc:docMk/>
          <pc:sldMk cId="936972995" sldId="260"/>
        </pc:sldMkLst>
      </pc:sldChg>
      <pc:sldChg chg="add del setBg">
        <pc:chgData name="Deise Cardoso" userId="458d0820500038f1" providerId="LiveId" clId="{BC5B0E05-51EF-4030-A7FD-72CF0717D548}" dt="2026-03-27T06:21:27.400" v="152"/>
        <pc:sldMkLst>
          <pc:docMk/>
          <pc:sldMk cId="3691661551" sldId="260"/>
        </pc:sldMkLst>
      </pc:sldChg>
      <pc:sldChg chg="add del setBg">
        <pc:chgData name="Deise Cardoso" userId="458d0820500038f1" providerId="LiveId" clId="{BC5B0E05-51EF-4030-A7FD-72CF0717D548}" dt="2026-03-27T06:21:15.738" v="149"/>
        <pc:sldMkLst>
          <pc:docMk/>
          <pc:sldMk cId="176374728" sldId="261"/>
        </pc:sldMkLst>
      </pc:sldChg>
      <pc:sldChg chg="add del setBg">
        <pc:chgData name="Deise Cardoso" userId="458d0820500038f1" providerId="LiveId" clId="{BC5B0E05-51EF-4030-A7FD-72CF0717D548}" dt="2026-03-27T06:21:15.156" v="148"/>
        <pc:sldMkLst>
          <pc:docMk/>
          <pc:sldMk cId="4112911295" sldId="26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405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0A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772400" y="-1097280"/>
            <a:ext cx="5486400" cy="5486400"/>
          </a:xfrm>
          <a:prstGeom prst="ellipse">
            <a:avLst/>
          </a:prstGeom>
          <a:solidFill>
            <a:srgbClr val="2E1065">
              <a:alpha val="50000"/>
            </a:srgbClr>
          </a:solidFill>
          <a:ln w="12700">
            <a:solidFill>
              <a:srgbClr val="2E1065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9144000" y="2926080"/>
            <a:ext cx="3657600" cy="3657600"/>
          </a:xfrm>
          <a:prstGeom prst="ellipse">
            <a:avLst/>
          </a:prstGeom>
          <a:solidFill>
            <a:srgbClr val="5B21B6">
              <a:alpha val="35000"/>
            </a:srgbClr>
          </a:solidFill>
          <a:ln w="12700">
            <a:solidFill>
              <a:srgbClr val="5B21B6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-731520" y="4114800"/>
            <a:ext cx="2743200" cy="2743200"/>
          </a:xfrm>
          <a:prstGeom prst="ellipse">
            <a:avLst/>
          </a:prstGeom>
          <a:solidFill>
            <a:srgbClr val="5B21B6">
              <a:alpha val="25000"/>
            </a:srgbClr>
          </a:solidFill>
          <a:ln w="12700">
            <a:solidFill>
              <a:srgbClr val="5B21B6">
                <a:alpha val="2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0" y="3246120"/>
            <a:ext cx="12161520" cy="45720"/>
          </a:xfrm>
          <a:prstGeom prst="rect">
            <a:avLst/>
          </a:prstGeom>
          <a:solidFill>
            <a:srgbClr val="D97706">
              <a:alpha val="60000"/>
            </a:srgbClr>
          </a:solidFill>
          <a:ln w="12700">
            <a:solidFill>
              <a:srgbClr val="D97706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65760" y="292608"/>
            <a:ext cx="2194560" cy="384048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65760" y="292608"/>
            <a:ext cx="21945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1A0A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ICD-11  ·  6A73 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365760" y="841248"/>
            <a:ext cx="7315200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FCD3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of Wales Trinity Saint David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365760" y="1133856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B0A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BMHP6029  ·  Psychopathological Classifications and Provisions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365760" y="1572768"/>
            <a:ext cx="822960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6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Mixed Depressive</a:t>
            </a:r>
            <a:endParaRPr lang="en-US" sz="6200" dirty="0"/>
          </a:p>
        </p:txBody>
      </p:sp>
      <p:sp>
        <p:nvSpPr>
          <p:cNvPr id="11" name="Text 9"/>
          <p:cNvSpPr/>
          <p:nvPr/>
        </p:nvSpPr>
        <p:spPr>
          <a:xfrm>
            <a:off x="365760" y="2377440"/>
            <a:ext cx="896112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6200" b="1" dirty="0">
                <a:solidFill>
                  <a:srgbClr val="D977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&amp; Anxiety Disorder</a:t>
            </a:r>
            <a:endParaRPr lang="en-US" sz="6200" dirty="0"/>
          </a:p>
        </p:txBody>
      </p:sp>
      <p:sp>
        <p:nvSpPr>
          <p:cNvPr id="12" name="Shape 10"/>
          <p:cNvSpPr/>
          <p:nvPr/>
        </p:nvSpPr>
        <p:spPr>
          <a:xfrm>
            <a:off x="365760" y="3291840"/>
            <a:ext cx="7772400" cy="45720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65760" y="3401568"/>
            <a:ext cx="82296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9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Critical Examination of Historical &amp; Contemporary Treatment and Provision of Care</a:t>
            </a:r>
            <a:endParaRPr lang="en-US" sz="1900" dirty="0"/>
          </a:p>
        </p:txBody>
      </p:sp>
      <p:sp>
        <p:nvSpPr>
          <p:cNvPr id="14" name="Shape 12"/>
          <p:cNvSpPr/>
          <p:nvPr/>
        </p:nvSpPr>
        <p:spPr>
          <a:xfrm>
            <a:off x="365760" y="4041648"/>
            <a:ext cx="6217920" cy="1508760"/>
          </a:xfrm>
          <a:prstGeom prst="rect">
            <a:avLst/>
          </a:prstGeom>
          <a:solidFill>
            <a:srgbClr val="2E1065">
              <a:alpha val="75000"/>
            </a:srgbClr>
          </a:solidFill>
          <a:ln w="1905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365760" y="4041648"/>
            <a:ext cx="6217920" cy="45720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94360" y="4160520"/>
            <a:ext cx="5760720" cy="1325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50000"/>
              </a:lnSpc>
              <a:buNone/>
            </a:pPr>
            <a:r>
              <a:rPr lang="en-US" sz="2100" b="1" dirty="0">
                <a:solidFill>
                  <a:srgbClr val="FCD3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Name  </a:t>
            </a: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Deise Almada Cardoso
</a:t>
            </a:r>
            <a:r>
              <a:rPr lang="en-US" sz="2100" b="1" dirty="0">
                <a:solidFill>
                  <a:srgbClr val="FCD3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  </a:t>
            </a: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2247044
</a:t>
            </a:r>
            <a:r>
              <a:rPr lang="en-US" sz="2100" b="1" dirty="0">
                <a:solidFill>
                  <a:srgbClr val="FCD3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Code  </a:t>
            </a: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BMHP6029_LON</a:t>
            </a:r>
            <a:endParaRPr lang="en-US" sz="2100" dirty="0"/>
          </a:p>
        </p:txBody>
      </p:sp>
      <p:sp>
        <p:nvSpPr>
          <p:cNvPr id="17" name="Text 15"/>
          <p:cNvSpPr/>
          <p:nvPr/>
        </p:nvSpPr>
        <p:spPr>
          <a:xfrm>
            <a:off x="365760" y="5742432"/>
            <a:ext cx="8686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070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Use Declaration: No AI tools were used in the research or creation of this assignment.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01200" y="5029200"/>
            <a:ext cx="3657600" cy="3657600"/>
          </a:xfrm>
          <a:prstGeom prst="ellipse">
            <a:avLst/>
          </a:prstGeom>
          <a:solidFill>
            <a:srgbClr val="5B21B6">
              <a:alpha val="8000"/>
            </a:srgbClr>
          </a:solidFill>
          <a:ln w="12700">
            <a:solidFill>
              <a:srgbClr val="5B21B6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457200" y="-457200"/>
            <a:ext cx="2286000" cy="2286000"/>
          </a:xfrm>
          <a:prstGeom prst="ellipse">
            <a:avLst/>
          </a:prstGeom>
          <a:solidFill>
            <a:srgbClr val="D97706">
              <a:alpha val="10000"/>
            </a:srgbClr>
          </a:solidFill>
          <a:ln w="12700">
            <a:solidFill>
              <a:srgbClr val="D97706">
                <a:alpha val="1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2161520" cy="71323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0" y="0"/>
            <a:ext cx="4572000" cy="713232"/>
          </a:xfrm>
          <a:prstGeom prst="rect">
            <a:avLst/>
          </a:prstGeom>
          <a:solidFill>
            <a:srgbClr val="2E1065">
              <a:alpha val="80000"/>
            </a:srgbClr>
          </a:solidFill>
          <a:ln w="12700">
            <a:solidFill>
              <a:srgbClr val="2E1065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0" y="0"/>
            <a:ext cx="164592" cy="71323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56032" y="182880"/>
            <a:ext cx="347472" cy="347472"/>
          </a:xfrm>
          <a:prstGeom prst="ellipse">
            <a:avLst/>
          </a:prstGeom>
          <a:solidFill>
            <a:srgbClr val="EC4899"/>
          </a:solidFill>
          <a:ln w="12700">
            <a:solidFill>
              <a:srgbClr val="EC48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85800" y="0"/>
            <a:ext cx="80467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Mixed Depressive and Anxiety Disorder  |  ICD-11: 6A73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8778240" y="0"/>
            <a:ext cx="32004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CD3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Deise Almada Cardoso  ·  2247044  ·  BMHP6029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0" y="713232"/>
            <a:ext cx="12161520" cy="274320"/>
          </a:xfrm>
          <a:prstGeom prst="rect">
            <a:avLst/>
          </a:prstGeom>
          <a:solidFill>
            <a:srgbClr val="5B21B6">
              <a:alpha val="15000"/>
            </a:srgbClr>
          </a:solidFill>
          <a:ln w="12700">
            <a:solidFill>
              <a:srgbClr val="5B21B6">
                <a:alpha val="1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82880" y="713232"/>
            <a:ext cx="1188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B21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 · Classification · Historical Perspectives · Biopsychosocial Model · Symptoms · Diagnosis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100584" y="996696"/>
            <a:ext cx="3776472" cy="5705856"/>
          </a:xfrm>
          <a:prstGeom prst="rect">
            <a:avLst/>
          </a:prstGeom>
          <a:solidFill>
            <a:srgbClr val="FFFFFF">
              <a:alpha val="40000"/>
            </a:srgbClr>
          </a:solidFill>
          <a:ln w="12700">
            <a:solidFill>
              <a:srgbClr val="DDD6F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078224" y="996696"/>
            <a:ext cx="3776472" cy="5705856"/>
          </a:xfrm>
          <a:prstGeom prst="rect">
            <a:avLst/>
          </a:prstGeom>
          <a:solidFill>
            <a:srgbClr val="FFFFFF">
              <a:alpha val="40000"/>
            </a:srgbClr>
          </a:solidFill>
          <a:ln w="12700">
            <a:solidFill>
              <a:srgbClr val="DDD6F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055864" y="996696"/>
            <a:ext cx="4005072" cy="5705856"/>
          </a:xfrm>
          <a:prstGeom prst="rect">
            <a:avLst/>
          </a:prstGeom>
          <a:solidFill>
            <a:srgbClr val="FFFFFF">
              <a:alpha val="40000"/>
            </a:srgbClr>
          </a:solidFill>
          <a:ln w="12700">
            <a:solidFill>
              <a:srgbClr val="DDD6F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37160" y="1042416"/>
            <a:ext cx="37033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37160" y="1042416"/>
            <a:ext cx="109728" cy="347472"/>
          </a:xfrm>
          <a:prstGeom prst="rect">
            <a:avLst/>
          </a:prstGeom>
          <a:solidFill>
            <a:srgbClr val="5B21B6"/>
          </a:solidFill>
          <a:ln w="12700">
            <a:solidFill>
              <a:srgbClr val="5B21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01752" y="1042416"/>
            <a:ext cx="35021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 &amp; CLASSIFICATION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137160" y="1389888"/>
            <a:ext cx="37033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137160" y="1389888"/>
            <a:ext cx="37033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265176" y="1499616"/>
            <a:ext cx="3465576" cy="230428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100" b="1" dirty="0">
                <a:solidFill>
                  <a:srgbClr val="5B21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MDAD (ICD-11: 6A73)—Mood Disorder/ Depressive Disorder: 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Co-occurring depressive &amp; anxiety symptoms, not meeting diagnostic thresholds independently (Goldberg et al., 2009)
· ~1 in 6 adults in England (McManus et al., 2016)
</a:t>
            </a:r>
            <a:r>
              <a:rPr lang="en-US" sz="11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ICD-11 recognises MDAD; DSM-5 does not
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Classification reflects politics, not science (Pilgrim, 2014; Foucault, 1967)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137160" y="3895344"/>
            <a:ext cx="37033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137160" y="3895344"/>
            <a:ext cx="109728" cy="34747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01752" y="3895344"/>
            <a:ext cx="35021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HISTORICAL PERSPECTIVES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137160" y="4242816"/>
            <a:ext cx="37033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137160" y="4242816"/>
            <a:ext cx="37033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265176" y="4352544"/>
            <a:ext cx="3465576" cy="230428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100" b="1" dirty="0">
                <a:solidFill>
                  <a:srgbClr val="D977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Past: 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Trepanation (skull drilling) to expel 'evil spirits' (Porter, 2002). Women labelled witches/hysterics (Busfield, 1996). Confined to remote asylums — excluded from work, education &amp; community (Shorter, 1997)
</a:t>
            </a:r>
            <a:endParaRPr lang="en-US" sz="11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100" b="1" dirty="0">
                <a:solidFill>
                  <a:srgbClr val="5B21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Present: </a:t>
            </a:r>
            <a:endParaRPr lang="en-US" sz="11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ICD-11 recognition &amp; community care mark progress — Foucault (1967): control shifted from confinement to diagnostic labelling</a:t>
            </a:r>
            <a:endParaRPr lang="en-US" sz="1100" dirty="0"/>
          </a:p>
        </p:txBody>
      </p:sp>
      <p:sp>
        <p:nvSpPr>
          <p:cNvPr id="27" name="Shape 25"/>
          <p:cNvSpPr/>
          <p:nvPr/>
        </p:nvSpPr>
        <p:spPr>
          <a:xfrm>
            <a:off x="4114800" y="1042416"/>
            <a:ext cx="37033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4114800" y="1042416"/>
            <a:ext cx="109728" cy="347472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279392" y="1042416"/>
            <a:ext cx="35021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BIOPSYCHOSOCIAL MODEL OF MDAD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4114800" y="1389888"/>
            <a:ext cx="37033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Shape 29"/>
          <p:cNvSpPr/>
          <p:nvPr/>
        </p:nvSpPr>
        <p:spPr>
          <a:xfrm>
            <a:off x="4114800" y="1389888"/>
            <a:ext cx="37033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4206240" y="1481328"/>
            <a:ext cx="1115568" cy="274320"/>
          </a:xfrm>
          <a:prstGeom prst="rect">
            <a:avLst/>
          </a:prstGeom>
          <a:solidFill>
            <a:srgbClr val="5B21B6"/>
          </a:solidFill>
          <a:ln w="12700">
            <a:solidFill>
              <a:srgbClr val="5B21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4206240" y="1481328"/>
            <a:ext cx="1115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Biological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4233672" y="1810512"/>
            <a:ext cx="1097280" cy="246888"/>
          </a:xfrm>
          <a:prstGeom prst="rect">
            <a:avLst/>
          </a:prstGeom>
          <a:noFill/>
          <a:ln/>
        </p:spPr>
        <p:txBody>
          <a:bodyPr wrap="non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Serotonin dysr.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4233672" y="2057400"/>
            <a:ext cx="1097280" cy="246888"/>
          </a:xfrm>
          <a:prstGeom prst="rect">
            <a:avLst/>
          </a:prstGeom>
          <a:noFill/>
          <a:ln/>
        </p:spPr>
        <p:txBody>
          <a:bodyPr wrap="non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HPA axis</a:t>
            </a:r>
            <a:endParaRPr lang="en-US" sz="1100" dirty="0"/>
          </a:p>
        </p:txBody>
      </p:sp>
      <p:sp>
        <p:nvSpPr>
          <p:cNvPr id="36" name="Text 34"/>
          <p:cNvSpPr/>
          <p:nvPr/>
        </p:nvSpPr>
        <p:spPr>
          <a:xfrm>
            <a:off x="4233672" y="2304288"/>
            <a:ext cx="1097280" cy="246888"/>
          </a:xfrm>
          <a:prstGeom prst="rect">
            <a:avLst/>
          </a:prstGeom>
          <a:noFill/>
          <a:ln/>
        </p:spPr>
        <p:txBody>
          <a:bodyPr wrap="non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Genetic risk</a:t>
            </a:r>
            <a:endParaRPr lang="en-US" sz="1100" dirty="0"/>
          </a:p>
        </p:txBody>
      </p:sp>
      <p:sp>
        <p:nvSpPr>
          <p:cNvPr id="37" name="Shape 35"/>
          <p:cNvSpPr/>
          <p:nvPr/>
        </p:nvSpPr>
        <p:spPr>
          <a:xfrm>
            <a:off x="5394960" y="1481328"/>
            <a:ext cx="1115568" cy="27432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5394960" y="1481328"/>
            <a:ext cx="1115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Psychological</a:t>
            </a:r>
            <a:endParaRPr lang="en-US" sz="1100" dirty="0"/>
          </a:p>
        </p:txBody>
      </p:sp>
      <p:sp>
        <p:nvSpPr>
          <p:cNvPr id="39" name="Text 37"/>
          <p:cNvSpPr/>
          <p:nvPr/>
        </p:nvSpPr>
        <p:spPr>
          <a:xfrm>
            <a:off x="5422392" y="1810512"/>
            <a:ext cx="1097280" cy="246888"/>
          </a:xfrm>
          <a:prstGeom prst="rect">
            <a:avLst/>
          </a:prstGeom>
          <a:noFill/>
          <a:ln/>
        </p:spPr>
        <p:txBody>
          <a:bodyPr wrap="non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Cognitive schemas</a:t>
            </a:r>
            <a:endParaRPr lang="en-US" sz="1100" dirty="0"/>
          </a:p>
        </p:txBody>
      </p:sp>
      <p:sp>
        <p:nvSpPr>
          <p:cNvPr id="40" name="Text 38"/>
          <p:cNvSpPr/>
          <p:nvPr/>
        </p:nvSpPr>
        <p:spPr>
          <a:xfrm>
            <a:off x="5422392" y="2057400"/>
            <a:ext cx="1097280" cy="246888"/>
          </a:xfrm>
          <a:prstGeom prst="rect">
            <a:avLst/>
          </a:prstGeom>
          <a:noFill/>
          <a:ln/>
        </p:spPr>
        <p:txBody>
          <a:bodyPr wrap="non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Rumination</a:t>
            </a:r>
            <a:endParaRPr lang="en-US" sz="1100" dirty="0"/>
          </a:p>
        </p:txBody>
      </p:sp>
      <p:sp>
        <p:nvSpPr>
          <p:cNvPr id="41" name="Text 39"/>
          <p:cNvSpPr/>
          <p:nvPr/>
        </p:nvSpPr>
        <p:spPr>
          <a:xfrm>
            <a:off x="5422392" y="2304288"/>
            <a:ext cx="1097280" cy="246888"/>
          </a:xfrm>
          <a:prstGeom prst="rect">
            <a:avLst/>
          </a:prstGeom>
          <a:noFill/>
          <a:ln/>
        </p:spPr>
        <p:txBody>
          <a:bodyPr wrap="non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Low self-efficacy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6583680" y="1481328"/>
            <a:ext cx="1115568" cy="274320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3" name="Text 41"/>
          <p:cNvSpPr/>
          <p:nvPr/>
        </p:nvSpPr>
        <p:spPr>
          <a:xfrm>
            <a:off x="6583680" y="1481328"/>
            <a:ext cx="111556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</a:t>
            </a:r>
            <a:endParaRPr lang="en-US" sz="1100" dirty="0"/>
          </a:p>
        </p:txBody>
      </p:sp>
      <p:sp>
        <p:nvSpPr>
          <p:cNvPr id="44" name="Text 42"/>
          <p:cNvSpPr/>
          <p:nvPr/>
        </p:nvSpPr>
        <p:spPr>
          <a:xfrm>
            <a:off x="6611112" y="1810512"/>
            <a:ext cx="1097280" cy="246888"/>
          </a:xfrm>
          <a:prstGeom prst="rect">
            <a:avLst/>
          </a:prstGeom>
          <a:noFill/>
          <a:ln/>
        </p:spPr>
        <p:txBody>
          <a:bodyPr wrap="non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Poverty/unemploy.</a:t>
            </a:r>
            <a:endParaRPr lang="en-US" sz="1100" dirty="0"/>
          </a:p>
        </p:txBody>
      </p:sp>
      <p:sp>
        <p:nvSpPr>
          <p:cNvPr id="45" name="Text 43"/>
          <p:cNvSpPr/>
          <p:nvPr/>
        </p:nvSpPr>
        <p:spPr>
          <a:xfrm>
            <a:off x="6611112" y="2057400"/>
            <a:ext cx="1097280" cy="246888"/>
          </a:xfrm>
          <a:prstGeom prst="rect">
            <a:avLst/>
          </a:prstGeom>
          <a:noFill/>
          <a:ln/>
        </p:spPr>
        <p:txBody>
          <a:bodyPr wrap="non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Housing insecurity</a:t>
            </a:r>
            <a:endParaRPr lang="en-US" sz="1100" dirty="0"/>
          </a:p>
        </p:txBody>
      </p:sp>
      <p:sp>
        <p:nvSpPr>
          <p:cNvPr id="46" name="Text 44"/>
          <p:cNvSpPr/>
          <p:nvPr/>
        </p:nvSpPr>
        <p:spPr>
          <a:xfrm>
            <a:off x="6611112" y="2304288"/>
            <a:ext cx="1097280" cy="246888"/>
          </a:xfrm>
          <a:prstGeom prst="rect">
            <a:avLst/>
          </a:prstGeom>
          <a:noFill/>
          <a:ln/>
        </p:spPr>
        <p:txBody>
          <a:bodyPr wrap="non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Inequality</a:t>
            </a:r>
            <a:endParaRPr lang="en-US" sz="1100" dirty="0"/>
          </a:p>
        </p:txBody>
      </p:sp>
      <p:sp>
        <p:nvSpPr>
          <p:cNvPr id="47" name="Shape 45"/>
          <p:cNvSpPr/>
          <p:nvPr/>
        </p:nvSpPr>
        <p:spPr>
          <a:xfrm>
            <a:off x="4206240" y="2816352"/>
            <a:ext cx="3538728" cy="36576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46"/>
          <p:cNvSpPr/>
          <p:nvPr/>
        </p:nvSpPr>
        <p:spPr>
          <a:xfrm>
            <a:off x="4242816" y="2852928"/>
            <a:ext cx="3465576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100" b="1" i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MDAD is best understood through a biopsychosocial model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— biological, psychological &amp; social factors interact to produce distress (Engel, 1977; Marmot, 2010).</a:t>
            </a:r>
            <a:endParaRPr lang="en-US" sz="1100" dirty="0"/>
          </a:p>
        </p:txBody>
      </p:sp>
      <p:sp>
        <p:nvSpPr>
          <p:cNvPr id="49" name="Shape 47"/>
          <p:cNvSpPr/>
          <p:nvPr/>
        </p:nvSpPr>
        <p:spPr>
          <a:xfrm>
            <a:off x="4114800" y="3895344"/>
            <a:ext cx="37033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Shape 48"/>
          <p:cNvSpPr/>
          <p:nvPr/>
        </p:nvSpPr>
        <p:spPr>
          <a:xfrm>
            <a:off x="4114800" y="3895344"/>
            <a:ext cx="109728" cy="34747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1" name="Text 49"/>
          <p:cNvSpPr/>
          <p:nvPr/>
        </p:nvSpPr>
        <p:spPr>
          <a:xfrm>
            <a:off x="4279392" y="3895344"/>
            <a:ext cx="35021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&amp; POLITICAL CONTEXT</a:t>
            </a:r>
            <a:endParaRPr lang="en-US" sz="1300" dirty="0"/>
          </a:p>
        </p:txBody>
      </p:sp>
      <p:sp>
        <p:nvSpPr>
          <p:cNvPr id="52" name="Shape 50"/>
          <p:cNvSpPr/>
          <p:nvPr/>
        </p:nvSpPr>
        <p:spPr>
          <a:xfrm>
            <a:off x="4114800" y="4242816"/>
            <a:ext cx="37033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3" name="Shape 51"/>
          <p:cNvSpPr/>
          <p:nvPr/>
        </p:nvSpPr>
        <p:spPr>
          <a:xfrm>
            <a:off x="4114800" y="4242816"/>
            <a:ext cx="37033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4" name="Text 52"/>
          <p:cNvSpPr/>
          <p:nvPr/>
        </p:nvSpPr>
        <p:spPr>
          <a:xfrm>
            <a:off x="4242816" y="4242816"/>
            <a:ext cx="3465576" cy="230428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100" b="1" dirty="0">
                <a:solidFill>
                  <a:srgbClr val="D977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determinants (Marmot, 2010):
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Poverty, unemployment, housing &amp; education are key predictors of MDAD
</a:t>
            </a:r>
            <a:endParaRPr lang="en-US" sz="11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1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Stigma</a:t>
            </a:r>
            <a:endParaRPr lang="en-US" sz="11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deters help-seeking — especially minority ethnic &amp; lower socioeconomic groups (Thornicroft, 2006)
</a:t>
            </a:r>
            <a:r>
              <a:rPr lang="en-US" sz="11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Austerity-driven cuts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widened access inequalities (Cummins, 2018)
· Gender, ethnicity &amp; class shape vulnerability and access (Crenshaw, 1989; Bhui et al., 2018)</a:t>
            </a:r>
            <a:endParaRPr lang="en-US" sz="1100" dirty="0"/>
          </a:p>
        </p:txBody>
      </p:sp>
      <p:sp>
        <p:nvSpPr>
          <p:cNvPr id="55" name="Shape 53"/>
          <p:cNvSpPr/>
          <p:nvPr/>
        </p:nvSpPr>
        <p:spPr>
          <a:xfrm>
            <a:off x="8092440" y="1042416"/>
            <a:ext cx="39319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6" name="Shape 54"/>
          <p:cNvSpPr/>
          <p:nvPr/>
        </p:nvSpPr>
        <p:spPr>
          <a:xfrm>
            <a:off x="8092440" y="1042416"/>
            <a:ext cx="109728" cy="347472"/>
          </a:xfrm>
          <a:prstGeom prst="rect">
            <a:avLst/>
          </a:prstGeom>
          <a:solidFill>
            <a:srgbClr val="EC4899"/>
          </a:solidFill>
          <a:ln w="12700">
            <a:solidFill>
              <a:srgbClr val="EC48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7" name="Text 55"/>
          <p:cNvSpPr/>
          <p:nvPr/>
        </p:nvSpPr>
        <p:spPr>
          <a:xfrm>
            <a:off x="8257032" y="1042416"/>
            <a:ext cx="37307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SYMPTOMS (WHO, 2019)</a:t>
            </a:r>
            <a:endParaRPr lang="en-US" sz="1300" dirty="0"/>
          </a:p>
        </p:txBody>
      </p:sp>
      <p:sp>
        <p:nvSpPr>
          <p:cNvPr id="58" name="Shape 56"/>
          <p:cNvSpPr/>
          <p:nvPr/>
        </p:nvSpPr>
        <p:spPr>
          <a:xfrm>
            <a:off x="8092440" y="1389888"/>
            <a:ext cx="39319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Shape 57"/>
          <p:cNvSpPr/>
          <p:nvPr/>
        </p:nvSpPr>
        <p:spPr>
          <a:xfrm>
            <a:off x="8092440" y="1389888"/>
            <a:ext cx="39319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Shape 58"/>
          <p:cNvSpPr/>
          <p:nvPr/>
        </p:nvSpPr>
        <p:spPr>
          <a:xfrm>
            <a:off x="8202168" y="1481328"/>
            <a:ext cx="1856232" cy="256032"/>
          </a:xfrm>
          <a:prstGeom prst="rect">
            <a:avLst/>
          </a:prstGeom>
          <a:solidFill>
            <a:srgbClr val="5B21B6"/>
          </a:solidFill>
          <a:ln w="12700">
            <a:solidFill>
              <a:srgbClr val="5B21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1" name="Text 59"/>
          <p:cNvSpPr/>
          <p:nvPr/>
        </p:nvSpPr>
        <p:spPr>
          <a:xfrm>
            <a:off x="8202168" y="1481328"/>
            <a:ext cx="18562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Depressive</a:t>
            </a:r>
            <a:endParaRPr lang="en-US" sz="1200" dirty="0"/>
          </a:p>
        </p:txBody>
      </p:sp>
      <p:sp>
        <p:nvSpPr>
          <p:cNvPr id="62" name="Shape 60"/>
          <p:cNvSpPr/>
          <p:nvPr/>
        </p:nvSpPr>
        <p:spPr>
          <a:xfrm>
            <a:off x="10131552" y="1481328"/>
            <a:ext cx="1856232" cy="256032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Text 61"/>
          <p:cNvSpPr/>
          <p:nvPr/>
        </p:nvSpPr>
        <p:spPr>
          <a:xfrm>
            <a:off x="10131552" y="1481328"/>
            <a:ext cx="185623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Anxiety</a:t>
            </a:r>
            <a:endParaRPr lang="en-US" sz="1200" dirty="0"/>
          </a:p>
        </p:txBody>
      </p:sp>
      <p:sp>
        <p:nvSpPr>
          <p:cNvPr id="64" name="Shape 62"/>
          <p:cNvSpPr/>
          <p:nvPr/>
        </p:nvSpPr>
        <p:spPr>
          <a:xfrm>
            <a:off x="8211312" y="1828800"/>
            <a:ext cx="100584" cy="100584"/>
          </a:xfrm>
          <a:prstGeom prst="ellipse">
            <a:avLst/>
          </a:prstGeom>
          <a:solidFill>
            <a:srgbClr val="EC4899"/>
          </a:solidFill>
          <a:ln w="12700">
            <a:solidFill>
              <a:srgbClr val="EC48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5" name="Text 63"/>
          <p:cNvSpPr/>
          <p:nvPr/>
        </p:nvSpPr>
        <p:spPr>
          <a:xfrm>
            <a:off x="8348472" y="1801368"/>
            <a:ext cx="16916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Depressed mood</a:t>
            </a:r>
            <a:endParaRPr lang="en-US" sz="1100" dirty="0"/>
          </a:p>
        </p:txBody>
      </p:sp>
      <p:sp>
        <p:nvSpPr>
          <p:cNvPr id="66" name="Shape 64"/>
          <p:cNvSpPr/>
          <p:nvPr/>
        </p:nvSpPr>
        <p:spPr>
          <a:xfrm>
            <a:off x="8211312" y="2286000"/>
            <a:ext cx="100584" cy="100584"/>
          </a:xfrm>
          <a:prstGeom prst="ellipse">
            <a:avLst/>
          </a:prstGeom>
          <a:solidFill>
            <a:srgbClr val="EC4899"/>
          </a:solidFill>
          <a:ln w="12700">
            <a:solidFill>
              <a:srgbClr val="EC48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7" name="Text 65"/>
          <p:cNvSpPr/>
          <p:nvPr/>
        </p:nvSpPr>
        <p:spPr>
          <a:xfrm>
            <a:off x="8348472" y="2258568"/>
            <a:ext cx="16916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Diminished interest</a:t>
            </a:r>
            <a:endParaRPr lang="en-US" sz="1100" dirty="0"/>
          </a:p>
        </p:txBody>
      </p:sp>
      <p:sp>
        <p:nvSpPr>
          <p:cNvPr id="68" name="Shape 66"/>
          <p:cNvSpPr/>
          <p:nvPr/>
        </p:nvSpPr>
        <p:spPr>
          <a:xfrm>
            <a:off x="8211312" y="2743200"/>
            <a:ext cx="100584" cy="100584"/>
          </a:xfrm>
          <a:prstGeom prst="ellipse">
            <a:avLst/>
          </a:prstGeom>
          <a:solidFill>
            <a:srgbClr val="EC4899"/>
          </a:solidFill>
          <a:ln w="12700">
            <a:solidFill>
              <a:srgbClr val="EC48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9" name="Text 67"/>
          <p:cNvSpPr/>
          <p:nvPr/>
        </p:nvSpPr>
        <p:spPr>
          <a:xfrm>
            <a:off x="8348472" y="2715768"/>
            <a:ext cx="16916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Fatigue / low energy</a:t>
            </a:r>
            <a:endParaRPr lang="en-US" sz="1100" dirty="0"/>
          </a:p>
        </p:txBody>
      </p:sp>
      <p:sp>
        <p:nvSpPr>
          <p:cNvPr id="70" name="Shape 68"/>
          <p:cNvSpPr/>
          <p:nvPr/>
        </p:nvSpPr>
        <p:spPr>
          <a:xfrm>
            <a:off x="8211312" y="3200400"/>
            <a:ext cx="100584" cy="100584"/>
          </a:xfrm>
          <a:prstGeom prst="ellipse">
            <a:avLst/>
          </a:prstGeom>
          <a:solidFill>
            <a:srgbClr val="EC4899"/>
          </a:solidFill>
          <a:ln w="12700">
            <a:solidFill>
              <a:srgbClr val="EC48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1" name="Text 69"/>
          <p:cNvSpPr/>
          <p:nvPr/>
        </p:nvSpPr>
        <p:spPr>
          <a:xfrm>
            <a:off x="8348472" y="3172968"/>
            <a:ext cx="16916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Worthlessness / guilt</a:t>
            </a:r>
            <a:endParaRPr lang="en-US" sz="1100" dirty="0"/>
          </a:p>
        </p:txBody>
      </p:sp>
      <p:sp>
        <p:nvSpPr>
          <p:cNvPr id="72" name="Shape 70"/>
          <p:cNvSpPr/>
          <p:nvPr/>
        </p:nvSpPr>
        <p:spPr>
          <a:xfrm>
            <a:off x="10140696" y="1828800"/>
            <a:ext cx="100584" cy="100584"/>
          </a:xfrm>
          <a:prstGeom prst="ellipse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3" name="Text 71"/>
          <p:cNvSpPr/>
          <p:nvPr/>
        </p:nvSpPr>
        <p:spPr>
          <a:xfrm>
            <a:off x="10277856" y="1801368"/>
            <a:ext cx="16916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Persistent</a:t>
            </a:r>
            <a:r>
              <a:rPr lang="en-US" sz="14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nervousness</a:t>
            </a:r>
            <a:endParaRPr lang="en-US" sz="1400" dirty="0"/>
          </a:p>
        </p:txBody>
      </p:sp>
      <p:sp>
        <p:nvSpPr>
          <p:cNvPr id="74" name="Shape 72"/>
          <p:cNvSpPr/>
          <p:nvPr/>
        </p:nvSpPr>
        <p:spPr>
          <a:xfrm>
            <a:off x="10140696" y="2286000"/>
            <a:ext cx="100584" cy="100584"/>
          </a:xfrm>
          <a:prstGeom prst="ellipse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5" name="Text 73"/>
          <p:cNvSpPr/>
          <p:nvPr/>
        </p:nvSpPr>
        <p:spPr>
          <a:xfrm>
            <a:off x="10277856" y="2258568"/>
            <a:ext cx="16916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Uncontrollable</a:t>
            </a:r>
            <a:r>
              <a:rPr lang="en-US" sz="13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worry</a:t>
            </a:r>
            <a:endParaRPr lang="en-US" sz="1300" dirty="0"/>
          </a:p>
        </p:txBody>
      </p:sp>
      <p:sp>
        <p:nvSpPr>
          <p:cNvPr id="76" name="Shape 74"/>
          <p:cNvSpPr/>
          <p:nvPr/>
        </p:nvSpPr>
        <p:spPr>
          <a:xfrm>
            <a:off x="10140696" y="2743200"/>
            <a:ext cx="100584" cy="100584"/>
          </a:xfrm>
          <a:prstGeom prst="ellipse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7" name="Text 75"/>
          <p:cNvSpPr/>
          <p:nvPr/>
        </p:nvSpPr>
        <p:spPr>
          <a:xfrm>
            <a:off x="10277856" y="2715768"/>
            <a:ext cx="16916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Muscle tension</a:t>
            </a:r>
            <a:endParaRPr lang="en-US" sz="1100" dirty="0"/>
          </a:p>
        </p:txBody>
      </p:sp>
      <p:sp>
        <p:nvSpPr>
          <p:cNvPr id="78" name="Shape 76"/>
          <p:cNvSpPr/>
          <p:nvPr/>
        </p:nvSpPr>
        <p:spPr>
          <a:xfrm>
            <a:off x="10140696" y="3200400"/>
            <a:ext cx="100584" cy="100584"/>
          </a:xfrm>
          <a:prstGeom prst="ellipse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9" name="Text 77"/>
          <p:cNvSpPr/>
          <p:nvPr/>
        </p:nvSpPr>
        <p:spPr>
          <a:xfrm>
            <a:off x="10277856" y="3172968"/>
            <a:ext cx="1691640" cy="42062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Sleep disturbances</a:t>
            </a:r>
            <a:endParaRPr lang="en-US" sz="1100" dirty="0"/>
          </a:p>
        </p:txBody>
      </p:sp>
      <p:sp>
        <p:nvSpPr>
          <p:cNvPr id="80" name="Shape 78"/>
          <p:cNvSpPr/>
          <p:nvPr/>
        </p:nvSpPr>
        <p:spPr>
          <a:xfrm>
            <a:off x="8092440" y="3895344"/>
            <a:ext cx="39319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1" name="Shape 79"/>
          <p:cNvSpPr/>
          <p:nvPr/>
        </p:nvSpPr>
        <p:spPr>
          <a:xfrm>
            <a:off x="8092440" y="3895344"/>
            <a:ext cx="109728" cy="347472"/>
          </a:xfrm>
          <a:prstGeom prst="rect">
            <a:avLst/>
          </a:prstGeom>
          <a:solidFill>
            <a:srgbClr val="EC4899"/>
          </a:solidFill>
          <a:ln w="12700">
            <a:solidFill>
              <a:srgbClr val="EC48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2" name="Text 80"/>
          <p:cNvSpPr/>
          <p:nvPr/>
        </p:nvSpPr>
        <p:spPr>
          <a:xfrm>
            <a:off x="8257032" y="3895344"/>
            <a:ext cx="37307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DIAGNOSIS &amp; CLASSIFICATION DEBATE</a:t>
            </a:r>
            <a:endParaRPr lang="en-US" sz="1300" dirty="0"/>
          </a:p>
        </p:txBody>
      </p:sp>
      <p:sp>
        <p:nvSpPr>
          <p:cNvPr id="83" name="Shape 81"/>
          <p:cNvSpPr/>
          <p:nvPr/>
        </p:nvSpPr>
        <p:spPr>
          <a:xfrm>
            <a:off x="8092440" y="4242816"/>
            <a:ext cx="39319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4" name="Shape 82"/>
          <p:cNvSpPr/>
          <p:nvPr/>
        </p:nvSpPr>
        <p:spPr>
          <a:xfrm>
            <a:off x="8092440" y="4242816"/>
            <a:ext cx="39319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5" name="Text 83"/>
          <p:cNvSpPr/>
          <p:nvPr/>
        </p:nvSpPr>
        <p:spPr>
          <a:xfrm>
            <a:off x="8092440" y="4352544"/>
            <a:ext cx="3822192" cy="206654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100" b="1" dirty="0">
                <a:solidFill>
                  <a:srgbClr val="5B21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Tools: 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PHQ-4, GAD-7, HADS (Kroenke et al., 2009; Zigmond and Snaith, 1983)
</a:t>
            </a:r>
            <a:endParaRPr lang="en-US" sz="11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1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ICD-11 criteria: </a:t>
            </a:r>
            <a:endParaRPr lang="en-US" sz="11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Symptoms most days ≥2 weeks causing distress; not meeting criteria for another disorder (WHO, 2019)</a:t>
            </a:r>
            <a:endParaRPr lang="en-US" sz="11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100" b="1" dirty="0">
                <a:solidFill>
                  <a:srgbClr val="D977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DSM-5 exclusion</a:t>
            </a:r>
            <a:endParaRPr lang="en-US" sz="1100" dirty="0"/>
          </a:p>
          <a:p>
            <a:pPr marL="0" indent="0">
              <a:lnSpc>
                <a:spcPct val="13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= classification is political, not purely scientific (Pilgrim, 2014). Risk: medicalising social adversity as individual pathology (Conrad, 2007)</a:t>
            </a:r>
            <a:endParaRPr lang="en-US" sz="1100" dirty="0"/>
          </a:p>
        </p:txBody>
      </p:sp>
      <p:sp>
        <p:nvSpPr>
          <p:cNvPr id="86" name="Shape 84"/>
          <p:cNvSpPr/>
          <p:nvPr/>
        </p:nvSpPr>
        <p:spPr>
          <a:xfrm>
            <a:off x="0" y="6675120"/>
            <a:ext cx="12161520" cy="182880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7" name="Shape 85"/>
          <p:cNvSpPr/>
          <p:nvPr/>
        </p:nvSpPr>
        <p:spPr>
          <a:xfrm>
            <a:off x="0" y="6675120"/>
            <a:ext cx="12161520" cy="18288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8" name="Text 86"/>
          <p:cNvSpPr/>
          <p:nvPr/>
        </p:nvSpPr>
        <p:spPr>
          <a:xfrm>
            <a:off x="0" y="6693408"/>
            <a:ext cx="12161520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CD3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of Wales Trinity Saint David  ·  BMHP6029  ·  Deise Almada Cardoso  ·  2247044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0058400" y="-914400"/>
            <a:ext cx="3657600" cy="3657600"/>
          </a:xfrm>
          <a:prstGeom prst="ellipse">
            <a:avLst/>
          </a:prstGeom>
          <a:solidFill>
            <a:srgbClr val="5B21B6">
              <a:alpha val="8000"/>
            </a:srgbClr>
          </a:solidFill>
          <a:ln w="12700">
            <a:solidFill>
              <a:srgbClr val="5B21B6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457200" y="5029200"/>
            <a:ext cx="2743200" cy="2743200"/>
          </a:xfrm>
          <a:prstGeom prst="ellipse">
            <a:avLst/>
          </a:prstGeom>
          <a:solidFill>
            <a:srgbClr val="D97706">
              <a:alpha val="8000"/>
            </a:srgbClr>
          </a:solidFill>
          <a:ln w="12700">
            <a:solidFill>
              <a:srgbClr val="D97706">
                <a:alpha val="8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2161520" cy="71323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0" y="0"/>
            <a:ext cx="4572000" cy="713232"/>
          </a:xfrm>
          <a:prstGeom prst="rect">
            <a:avLst/>
          </a:prstGeom>
          <a:solidFill>
            <a:srgbClr val="2E1065">
              <a:alpha val="80000"/>
            </a:srgbClr>
          </a:solidFill>
          <a:ln w="12700">
            <a:solidFill>
              <a:srgbClr val="2E1065">
                <a:alpha val="8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0" y="0"/>
            <a:ext cx="164592" cy="71323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256032" y="182880"/>
            <a:ext cx="347472" cy="347472"/>
          </a:xfrm>
          <a:prstGeom prst="ellipse">
            <a:avLst/>
          </a:prstGeom>
          <a:solidFill>
            <a:srgbClr val="EC4899"/>
          </a:solidFill>
          <a:ln w="12700">
            <a:solidFill>
              <a:srgbClr val="EC48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85800" y="0"/>
            <a:ext cx="80467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Mixed Depressive and Anxiety Disorder  |  ICD-11: 6A73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8778240" y="0"/>
            <a:ext cx="320040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100" dirty="0">
                <a:solidFill>
                  <a:srgbClr val="FCD3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Deise Almada Cardoso  ·  2247044  ·  BMHP6029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0" y="713232"/>
            <a:ext cx="12161520" cy="274320"/>
          </a:xfrm>
          <a:prstGeom prst="rect">
            <a:avLst/>
          </a:prstGeom>
          <a:solidFill>
            <a:srgbClr val="5B21B6">
              <a:alpha val="15000"/>
            </a:srgbClr>
          </a:solidFill>
          <a:ln w="12700">
            <a:solidFill>
              <a:srgbClr val="5B21B6">
                <a:alpha val="1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82880" y="713232"/>
            <a:ext cx="1188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B21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Current Services · Evidence-Based Recommendations · Critical Reflection · Conclusions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100584" y="996696"/>
            <a:ext cx="3776472" cy="5705856"/>
          </a:xfrm>
          <a:prstGeom prst="rect">
            <a:avLst/>
          </a:prstGeom>
          <a:solidFill>
            <a:srgbClr val="FFFFFF">
              <a:alpha val="40000"/>
            </a:srgbClr>
          </a:solidFill>
          <a:ln w="12700">
            <a:solidFill>
              <a:srgbClr val="DDD6F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078224" y="996696"/>
            <a:ext cx="3776472" cy="5705856"/>
          </a:xfrm>
          <a:prstGeom prst="rect">
            <a:avLst/>
          </a:prstGeom>
          <a:solidFill>
            <a:srgbClr val="FFFFFF">
              <a:alpha val="40000"/>
            </a:srgbClr>
          </a:solidFill>
          <a:ln w="12700">
            <a:solidFill>
              <a:srgbClr val="DDD6F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8055864" y="996696"/>
            <a:ext cx="4005072" cy="5705856"/>
          </a:xfrm>
          <a:prstGeom prst="rect">
            <a:avLst/>
          </a:prstGeom>
          <a:solidFill>
            <a:srgbClr val="FFFFFF">
              <a:alpha val="40000"/>
            </a:srgbClr>
          </a:solidFill>
          <a:ln w="12700">
            <a:solidFill>
              <a:srgbClr val="DDD6FE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37160" y="1042416"/>
            <a:ext cx="37033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137160" y="1042416"/>
            <a:ext cx="109728" cy="347472"/>
          </a:xfrm>
          <a:prstGeom prst="rect">
            <a:avLst/>
          </a:prstGeom>
          <a:solidFill>
            <a:srgbClr val="5B21B6"/>
          </a:solidFill>
          <a:ln w="12700">
            <a:solidFill>
              <a:srgbClr val="5B21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01752" y="1042416"/>
            <a:ext cx="35021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CURRENT SERVICES &amp; TREATMENTS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137160" y="1389888"/>
            <a:ext cx="37033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137160" y="1389888"/>
            <a:ext cx="37033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265176" y="1499616"/>
            <a:ext cx="3465576" cy="230428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b="1" dirty="0">
                <a:solidFill>
                  <a:srgbClr val="5B21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(2011) Stepped Care:
</a:t>
            </a:r>
            <a:r>
              <a:rPr lang="en-US" sz="13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</a:t>
            </a:r>
            <a:r>
              <a:rPr lang="en-US" sz="11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1: 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Psychoeducation, watchful waiting
</a:t>
            </a:r>
            <a:r>
              <a:rPr lang="en-US" sz="11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Step 2: 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iCBT, guided self-help
</a:t>
            </a:r>
            <a:r>
              <a:rPr lang="en-US" sz="11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Step 3: 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High-intensity CBT, SSRIs/SNRIs
</a:t>
            </a:r>
            <a:r>
              <a:rPr lang="en-US" sz="11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Talking Therapies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(Clark, 2018). First-line: SSRIs — sertraline, escitalopram (Bandelow et al., 2017).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137160" y="3895344"/>
            <a:ext cx="37033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137160" y="3895344"/>
            <a:ext cx="109728" cy="34747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301752" y="3895344"/>
            <a:ext cx="35021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⚠  CRITICAL REFLECTION</a:t>
            </a:r>
            <a:endParaRPr lang="en-US" sz="1300" dirty="0"/>
          </a:p>
        </p:txBody>
      </p:sp>
      <p:sp>
        <p:nvSpPr>
          <p:cNvPr id="24" name="Shape 22"/>
          <p:cNvSpPr/>
          <p:nvPr/>
        </p:nvSpPr>
        <p:spPr>
          <a:xfrm>
            <a:off x="137160" y="4242816"/>
            <a:ext cx="37033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137160" y="4242816"/>
            <a:ext cx="37033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137160" y="4242816"/>
            <a:ext cx="45720" cy="2414016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320040" y="4352544"/>
            <a:ext cx="3429000" cy="230428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Stepped care prioritises cost over therapeutic need
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Risks under-treatment of complex cases (Morriss et al., 2019)
· Austerity widened access inequalities (Cummins, 2018)
· NHS Long Term Plan (2019) commitments unmet for marginalised communities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114800" y="1042416"/>
            <a:ext cx="37033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7"/>
          <p:cNvSpPr/>
          <p:nvPr/>
        </p:nvSpPr>
        <p:spPr>
          <a:xfrm>
            <a:off x="4114800" y="1042416"/>
            <a:ext cx="109728" cy="347472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8"/>
          <p:cNvSpPr/>
          <p:nvPr/>
        </p:nvSpPr>
        <p:spPr>
          <a:xfrm>
            <a:off x="4279392" y="1042416"/>
            <a:ext cx="35021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EVIDENCE-BASED RECOMMENDATIONS</a:t>
            </a:r>
            <a:endParaRPr lang="en-US" sz="1300" dirty="0"/>
          </a:p>
        </p:txBody>
      </p:sp>
      <p:sp>
        <p:nvSpPr>
          <p:cNvPr id="31" name="Shape 29"/>
          <p:cNvSpPr/>
          <p:nvPr/>
        </p:nvSpPr>
        <p:spPr>
          <a:xfrm>
            <a:off x="4114800" y="1389888"/>
            <a:ext cx="3703320" cy="5266944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4114800" y="1389888"/>
            <a:ext cx="37033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4224528" y="1517904"/>
            <a:ext cx="54864" cy="274320"/>
          </a:xfrm>
          <a:prstGeom prst="rect">
            <a:avLst/>
          </a:prstGeom>
          <a:solidFill>
            <a:srgbClr val="5B21B6"/>
          </a:solidFill>
          <a:ln w="12700">
            <a:solidFill>
              <a:srgbClr val="5B21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334256" y="1517904"/>
            <a:ext cx="341071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5B21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  MBCT — Mindfulness-Based Cognitive Therapy</a:t>
            </a:r>
            <a:endParaRPr lang="en-US" sz="1400" dirty="0"/>
          </a:p>
        </p:txBody>
      </p:sp>
      <p:sp>
        <p:nvSpPr>
          <p:cNvPr id="35" name="Text 33"/>
          <p:cNvSpPr/>
          <p:nvPr/>
        </p:nvSpPr>
        <p:spPr>
          <a:xfrm>
            <a:off x="4242816" y="1865376"/>
            <a:ext cx="3483864" cy="1249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Khoury et al. (2013): Significant effect sizes for anxiety (g=0.63) and depression (g=0.59) across 209 studies — effective for relapse prevention.</a:t>
            </a:r>
            <a:endParaRPr lang="en-US" sz="1100" dirty="0"/>
          </a:p>
        </p:txBody>
      </p:sp>
      <p:sp>
        <p:nvSpPr>
          <p:cNvPr id="36" name="Shape 34"/>
          <p:cNvSpPr/>
          <p:nvPr/>
        </p:nvSpPr>
        <p:spPr>
          <a:xfrm>
            <a:off x="4224528" y="3124200"/>
            <a:ext cx="3520440" cy="18288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4224528" y="3243072"/>
            <a:ext cx="54864" cy="274320"/>
          </a:xfrm>
          <a:prstGeom prst="rect">
            <a:avLst/>
          </a:prstGeom>
          <a:solidFill>
            <a:srgbClr val="0891B2"/>
          </a:solidFill>
          <a:ln w="12700">
            <a:solidFill>
              <a:srgbClr val="0891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4334256" y="3243072"/>
            <a:ext cx="341071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891B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  Person-Centred Care</a:t>
            </a:r>
            <a:endParaRPr lang="en-US" sz="1400" dirty="0"/>
          </a:p>
        </p:txBody>
      </p:sp>
      <p:sp>
        <p:nvSpPr>
          <p:cNvPr id="39" name="Text 37"/>
          <p:cNvSpPr/>
          <p:nvPr/>
        </p:nvSpPr>
        <p:spPr>
          <a:xfrm>
            <a:off x="4242816" y="3590544"/>
            <a:ext cx="3483864" cy="1249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Choy-Brown et al. (2020): Person-centred care significantly improved engagement and outcomes. Tailoring care to individual values and lived experience is clinically essential</a:t>
            </a:r>
            <a:r>
              <a:rPr lang="en-US" sz="13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</a:t>
            </a:r>
            <a:endParaRPr lang="en-US" sz="1300" dirty="0"/>
          </a:p>
        </p:txBody>
      </p:sp>
      <p:sp>
        <p:nvSpPr>
          <p:cNvPr id="40" name="Shape 38"/>
          <p:cNvSpPr/>
          <p:nvPr/>
        </p:nvSpPr>
        <p:spPr>
          <a:xfrm>
            <a:off x="4224528" y="4849368"/>
            <a:ext cx="3520440" cy="18288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4224528" y="4968240"/>
            <a:ext cx="54864" cy="274320"/>
          </a:xfrm>
          <a:prstGeom prst="rect">
            <a:avLst/>
          </a:prstGeom>
          <a:solidFill>
            <a:srgbClr val="EC4899"/>
          </a:solidFill>
          <a:ln w="12700">
            <a:solidFill>
              <a:srgbClr val="EC489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4334256" y="4968240"/>
            <a:ext cx="3410712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48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  Equitable Access &amp; Anti-Stigma</a:t>
            </a:r>
            <a:endParaRPr lang="en-US" sz="1400" dirty="0"/>
          </a:p>
        </p:txBody>
      </p:sp>
      <p:sp>
        <p:nvSpPr>
          <p:cNvPr id="43" name="Text 41"/>
          <p:cNvSpPr/>
          <p:nvPr/>
        </p:nvSpPr>
        <p:spPr>
          <a:xfrm>
            <a:off x="4242816" y="5315712"/>
            <a:ext cx="3483864" cy="1249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Thornicroft (2006): Stigma is a primary barrier to care. Culturally competent, anti-discriminatory practice is critical for minority ethnic communities (Bhui et al., 2018).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8092440" y="1042416"/>
            <a:ext cx="39319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5" name="Shape 43"/>
          <p:cNvSpPr/>
          <p:nvPr/>
        </p:nvSpPr>
        <p:spPr>
          <a:xfrm>
            <a:off x="8092440" y="1042416"/>
            <a:ext cx="109728" cy="347472"/>
          </a:xfrm>
          <a:prstGeom prst="rect">
            <a:avLst/>
          </a:prstGeom>
          <a:solidFill>
            <a:srgbClr val="5B21B6"/>
          </a:solidFill>
          <a:ln w="12700">
            <a:solidFill>
              <a:srgbClr val="5B21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4"/>
          <p:cNvSpPr/>
          <p:nvPr/>
        </p:nvSpPr>
        <p:spPr>
          <a:xfrm>
            <a:off x="8257032" y="1042416"/>
            <a:ext cx="37307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DISCUSSION</a:t>
            </a:r>
            <a:endParaRPr lang="en-US" sz="1300" dirty="0"/>
          </a:p>
        </p:txBody>
      </p:sp>
      <p:sp>
        <p:nvSpPr>
          <p:cNvPr id="47" name="Shape 45"/>
          <p:cNvSpPr/>
          <p:nvPr/>
        </p:nvSpPr>
        <p:spPr>
          <a:xfrm>
            <a:off x="8092440" y="1389888"/>
            <a:ext cx="39319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8" name="Shape 46"/>
          <p:cNvSpPr/>
          <p:nvPr/>
        </p:nvSpPr>
        <p:spPr>
          <a:xfrm>
            <a:off x="8092440" y="1389888"/>
            <a:ext cx="39319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9" name="Text 47"/>
          <p:cNvSpPr/>
          <p:nvPr/>
        </p:nvSpPr>
        <p:spPr>
          <a:xfrm>
            <a:off x="8220456" y="1499616"/>
            <a:ext cx="3694176" cy="230428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30000"/>
              </a:lnSpc>
              <a:buNone/>
            </a:pPr>
            <a:r>
              <a:rPr lang="en-US" sz="1100" b="1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MDAD is simultaneously a clinical reality and a social construct
</a:t>
            </a: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· Classification shaped by institutional power &amp; politics (Foucault, 1967; Pilgrim, 2014)
· ICD vs DSM divergence illustrates this clearly
· Structural inequality shapes onset AND access to services (Marmot, 2010)
· Stepped care risks cost-efficiency over person-centred provision</a:t>
            </a:r>
            <a:endParaRPr lang="en-US" sz="1100" dirty="0"/>
          </a:p>
        </p:txBody>
      </p:sp>
      <p:sp>
        <p:nvSpPr>
          <p:cNvPr id="50" name="Shape 48"/>
          <p:cNvSpPr/>
          <p:nvPr/>
        </p:nvSpPr>
        <p:spPr>
          <a:xfrm>
            <a:off x="8092440" y="3895344"/>
            <a:ext cx="3931920" cy="347472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1" name="Shape 49"/>
          <p:cNvSpPr/>
          <p:nvPr/>
        </p:nvSpPr>
        <p:spPr>
          <a:xfrm>
            <a:off x="8092440" y="3895344"/>
            <a:ext cx="109728" cy="34747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2" name="Text 50"/>
          <p:cNvSpPr/>
          <p:nvPr/>
        </p:nvSpPr>
        <p:spPr>
          <a:xfrm>
            <a:off x="8257032" y="3895344"/>
            <a:ext cx="373075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CONCLUSIONS</a:t>
            </a:r>
            <a:endParaRPr lang="en-US" sz="1300" dirty="0"/>
          </a:p>
        </p:txBody>
      </p:sp>
      <p:sp>
        <p:nvSpPr>
          <p:cNvPr id="53" name="Shape 51"/>
          <p:cNvSpPr/>
          <p:nvPr/>
        </p:nvSpPr>
        <p:spPr>
          <a:xfrm>
            <a:off x="8092440" y="4242816"/>
            <a:ext cx="3931920" cy="2414016"/>
          </a:xfrm>
          <a:prstGeom prst="rect">
            <a:avLst/>
          </a:prstGeom>
          <a:solidFill>
            <a:srgbClr val="FFFFFF"/>
          </a:solidFill>
          <a:ln w="12700">
            <a:solidFill>
              <a:srgbClr val="DDD6FE"/>
            </a:solidFill>
            <a:prstDash val="solid"/>
          </a:ln>
          <a:effectLst>
            <a:outerShdw blurRad="101600" dist="381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4" name="Shape 52"/>
          <p:cNvSpPr/>
          <p:nvPr/>
        </p:nvSpPr>
        <p:spPr>
          <a:xfrm>
            <a:off x="8092440" y="4242816"/>
            <a:ext cx="3931920" cy="27432"/>
          </a:xfrm>
          <a:prstGeom prst="rect">
            <a:avLst/>
          </a:prstGeom>
          <a:solidFill>
            <a:srgbClr val="DDD6FE"/>
          </a:solidFill>
          <a:ln w="12700">
            <a:solidFill>
              <a:srgbClr val="DDD6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5" name="Text 53"/>
          <p:cNvSpPr/>
          <p:nvPr/>
        </p:nvSpPr>
        <p:spPr>
          <a:xfrm>
            <a:off x="8220456" y="4352544"/>
            <a:ext cx="3694176" cy="53035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Evidence-based innovation + policy reform = equitable biopsychosocial provision (WHO, 2022):</a:t>
            </a:r>
            <a:endParaRPr lang="en-US" sz="1100" dirty="0"/>
          </a:p>
        </p:txBody>
      </p:sp>
      <p:sp>
        <p:nvSpPr>
          <p:cNvPr id="56" name="Shape 54"/>
          <p:cNvSpPr/>
          <p:nvPr/>
        </p:nvSpPr>
        <p:spPr>
          <a:xfrm>
            <a:off x="8220456" y="5001768"/>
            <a:ext cx="237744" cy="237744"/>
          </a:xfrm>
          <a:prstGeom prst="rect">
            <a:avLst/>
          </a:prstGeom>
          <a:solidFill>
            <a:srgbClr val="5B21B6"/>
          </a:solidFill>
          <a:ln w="12700">
            <a:solidFill>
              <a:srgbClr val="5B21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7" name="Text 55"/>
          <p:cNvSpPr/>
          <p:nvPr/>
        </p:nvSpPr>
        <p:spPr>
          <a:xfrm>
            <a:off x="8220456" y="5001768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1100" dirty="0"/>
          </a:p>
        </p:txBody>
      </p:sp>
      <p:sp>
        <p:nvSpPr>
          <p:cNvPr id="58" name="Text 56"/>
          <p:cNvSpPr/>
          <p:nvPr/>
        </p:nvSpPr>
        <p:spPr>
          <a:xfrm>
            <a:off x="8513064" y="4956048"/>
            <a:ext cx="3419856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MBCT as first-line non-pharmacological option</a:t>
            </a:r>
            <a:endParaRPr lang="en-US" sz="1100" dirty="0"/>
          </a:p>
        </p:txBody>
      </p:sp>
      <p:sp>
        <p:nvSpPr>
          <p:cNvPr id="59" name="Shape 57"/>
          <p:cNvSpPr/>
          <p:nvPr/>
        </p:nvSpPr>
        <p:spPr>
          <a:xfrm>
            <a:off x="8220456" y="5495544"/>
            <a:ext cx="237744" cy="237744"/>
          </a:xfrm>
          <a:prstGeom prst="rect">
            <a:avLst/>
          </a:prstGeom>
          <a:solidFill>
            <a:srgbClr val="5B21B6"/>
          </a:solidFill>
          <a:ln w="12700">
            <a:solidFill>
              <a:srgbClr val="5B21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0" name="Text 58"/>
          <p:cNvSpPr/>
          <p:nvPr/>
        </p:nvSpPr>
        <p:spPr>
          <a:xfrm>
            <a:off x="8220456" y="5495544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1100" dirty="0"/>
          </a:p>
        </p:txBody>
      </p:sp>
      <p:sp>
        <p:nvSpPr>
          <p:cNvPr id="61" name="Text 59"/>
          <p:cNvSpPr/>
          <p:nvPr/>
        </p:nvSpPr>
        <p:spPr>
          <a:xfrm>
            <a:off x="8513064" y="5449824"/>
            <a:ext cx="3419856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Person-centred, individualised care</a:t>
            </a:r>
            <a:endParaRPr lang="en-US" sz="1100" dirty="0"/>
          </a:p>
        </p:txBody>
      </p:sp>
      <p:sp>
        <p:nvSpPr>
          <p:cNvPr id="62" name="Shape 60"/>
          <p:cNvSpPr/>
          <p:nvPr/>
        </p:nvSpPr>
        <p:spPr>
          <a:xfrm>
            <a:off x="8220456" y="5989320"/>
            <a:ext cx="237744" cy="237744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3" name="Text 61"/>
          <p:cNvSpPr/>
          <p:nvPr/>
        </p:nvSpPr>
        <p:spPr>
          <a:xfrm>
            <a:off x="8220456" y="5989320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1100" dirty="0"/>
          </a:p>
        </p:txBody>
      </p:sp>
      <p:sp>
        <p:nvSpPr>
          <p:cNvPr id="64" name="Text 62"/>
          <p:cNvSpPr/>
          <p:nvPr/>
        </p:nvSpPr>
        <p:spPr>
          <a:xfrm>
            <a:off x="8513064" y="5943600"/>
            <a:ext cx="3419856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Anti-stigma &amp; cultural competency training</a:t>
            </a:r>
            <a:endParaRPr lang="en-US" sz="1100" dirty="0"/>
          </a:p>
        </p:txBody>
      </p:sp>
      <p:sp>
        <p:nvSpPr>
          <p:cNvPr id="65" name="Shape 63"/>
          <p:cNvSpPr/>
          <p:nvPr/>
        </p:nvSpPr>
        <p:spPr>
          <a:xfrm>
            <a:off x="8220456" y="6483096"/>
            <a:ext cx="237744" cy="237744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6" name="Text 64"/>
          <p:cNvSpPr/>
          <p:nvPr/>
        </p:nvSpPr>
        <p:spPr>
          <a:xfrm>
            <a:off x="8220456" y="6483096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1100" dirty="0"/>
          </a:p>
        </p:txBody>
      </p:sp>
      <p:sp>
        <p:nvSpPr>
          <p:cNvPr id="67" name="Text 65"/>
          <p:cNvSpPr/>
          <p:nvPr/>
        </p:nvSpPr>
        <p:spPr>
          <a:xfrm>
            <a:off x="8513064" y="6437376"/>
            <a:ext cx="3419856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determinants — poverty, inequality </a:t>
            </a:r>
            <a:r>
              <a:rPr lang="en-US" sz="1300" dirty="0">
                <a:solidFill>
                  <a:srgbClr val="1C10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(Marmot, 2010)</a:t>
            </a:r>
            <a:endParaRPr lang="en-US" sz="1300" dirty="0"/>
          </a:p>
        </p:txBody>
      </p:sp>
      <p:sp>
        <p:nvSpPr>
          <p:cNvPr id="68" name="Shape 66"/>
          <p:cNvSpPr/>
          <p:nvPr/>
        </p:nvSpPr>
        <p:spPr>
          <a:xfrm>
            <a:off x="0" y="6675120"/>
            <a:ext cx="12161520" cy="182880"/>
          </a:xfrm>
          <a:prstGeom prst="rect">
            <a:avLst/>
          </a:prstGeom>
          <a:solidFill>
            <a:srgbClr val="1A0A3B"/>
          </a:solidFill>
          <a:ln w="12700">
            <a:solidFill>
              <a:srgbClr val="1A0A3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9" name="Shape 67"/>
          <p:cNvSpPr/>
          <p:nvPr/>
        </p:nvSpPr>
        <p:spPr>
          <a:xfrm>
            <a:off x="0" y="6675120"/>
            <a:ext cx="12161520" cy="18288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0" name="Text 68"/>
          <p:cNvSpPr/>
          <p:nvPr/>
        </p:nvSpPr>
        <p:spPr>
          <a:xfrm>
            <a:off x="0" y="6693408"/>
            <a:ext cx="12161520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CD3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of Wales Trinity Saint David  ·  BMHP6029  ·  Deise Almada Cardoso  ·  2247044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A0A3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686800" y="2926080"/>
            <a:ext cx="5486400" cy="5486400"/>
          </a:xfrm>
          <a:prstGeom prst="ellipse">
            <a:avLst/>
          </a:prstGeom>
          <a:solidFill>
            <a:srgbClr val="2E1065">
              <a:alpha val="35000"/>
            </a:srgbClr>
          </a:solidFill>
          <a:ln w="12700">
            <a:solidFill>
              <a:srgbClr val="2E1065">
                <a:alpha val="3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-1097280" y="3474720"/>
            <a:ext cx="4114800" cy="4114800"/>
          </a:xfrm>
          <a:prstGeom prst="ellipse">
            <a:avLst/>
          </a:prstGeom>
          <a:solidFill>
            <a:srgbClr val="5B21B6">
              <a:alpha val="30000"/>
            </a:srgbClr>
          </a:solidFill>
          <a:ln w="12700">
            <a:solidFill>
              <a:srgbClr val="5B21B6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2161520" cy="54864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65760" y="91440"/>
            <a:ext cx="54864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D977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3800" dirty="0"/>
          </a:p>
        </p:txBody>
      </p:sp>
      <p:sp>
        <p:nvSpPr>
          <p:cNvPr id="6" name="Shape 4"/>
          <p:cNvSpPr/>
          <p:nvPr/>
        </p:nvSpPr>
        <p:spPr>
          <a:xfrm>
            <a:off x="365760" y="713232"/>
            <a:ext cx="11430000" cy="18288"/>
          </a:xfrm>
          <a:prstGeom prst="rect">
            <a:avLst/>
          </a:prstGeom>
          <a:solidFill>
            <a:srgbClr val="5B21B6">
              <a:alpha val="60000"/>
            </a:srgbClr>
          </a:solidFill>
          <a:ln w="12700">
            <a:solidFill>
              <a:srgbClr val="5B21B6">
                <a:alpha val="6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320040" y="713232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Psychiatric Association (2013).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DSM-5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APA.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320040" y="960730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Bandelow, B., Michaelis, S. and Wedekind, D. (2017). Efficacy of treatments for anxiety disorders.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Clinical Psychopharmacology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30(4), pp. 183–192. (Accessed: 18 March 2025).</a:t>
            </a:r>
            <a:endParaRPr lang="en-US" sz="800" dirty="0"/>
          </a:p>
        </p:txBody>
      </p:sp>
      <p:sp>
        <p:nvSpPr>
          <p:cNvPr id="9" name="Text 7"/>
          <p:cNvSpPr/>
          <p:nvPr/>
        </p:nvSpPr>
        <p:spPr>
          <a:xfrm>
            <a:off x="320040" y="1330147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Bhui, K., Halvorsrud, K. and Bhugra, D. (2018). Racial/ethnic inequalities in health service use.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Journal of Psychiatry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212(5), pp. 279–285. (Accessed: 18 March 2025).</a:t>
            </a:r>
            <a:endParaRPr lang="en-US" sz="800" dirty="0"/>
          </a:p>
        </p:txBody>
      </p:sp>
      <p:sp>
        <p:nvSpPr>
          <p:cNvPr id="10" name="Text 8"/>
          <p:cNvSpPr/>
          <p:nvPr/>
        </p:nvSpPr>
        <p:spPr>
          <a:xfrm>
            <a:off x="320040" y="1699565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Busfield, J. (1996).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Men, Women and Madness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Macmillan.</a:t>
            </a:r>
            <a:endParaRPr lang="en-US" sz="800" dirty="0"/>
          </a:p>
        </p:txBody>
      </p:sp>
      <p:sp>
        <p:nvSpPr>
          <p:cNvPr id="11" name="Text 9"/>
          <p:cNvSpPr/>
          <p:nvPr/>
        </p:nvSpPr>
        <p:spPr>
          <a:xfrm>
            <a:off x="320040" y="1947062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Choy-Brown, M., Tiderington, E. and Stanhope, V. (2020). Delivering person-centered care in community mental health.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 on Social Work Practice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31(2), pp. 146–155. (Accessed: 18 March 2025).</a:t>
            </a:r>
            <a:endParaRPr lang="en-US" sz="800" dirty="0"/>
          </a:p>
        </p:txBody>
      </p:sp>
      <p:sp>
        <p:nvSpPr>
          <p:cNvPr id="12" name="Text 10"/>
          <p:cNvSpPr/>
          <p:nvPr/>
        </p:nvSpPr>
        <p:spPr>
          <a:xfrm>
            <a:off x="320040" y="2316480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Clark, D. M. (2018). Realizing the mass public benefit of evidence-based psychological therapies.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Annual Review of Clinical Psychology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14, pp. 159–183. (Accessed: 18 March 2025).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320040" y="2685898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Conrad, P. (2007).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Medicalization of Society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Johns Hopkins University Press.</a:t>
            </a:r>
            <a:endParaRPr lang="en-US" sz="800" dirty="0"/>
          </a:p>
        </p:txBody>
      </p:sp>
      <p:sp>
        <p:nvSpPr>
          <p:cNvPr id="14" name="Text 12"/>
          <p:cNvSpPr/>
          <p:nvPr/>
        </p:nvSpPr>
        <p:spPr>
          <a:xfrm>
            <a:off x="320040" y="2933395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Crenshaw, K. (1989). Demarginalizing the intersection of race and sex.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of Chicago Legal Forum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1989(1), pp. 139–167. (Accessed: 18 March 2025).</a:t>
            </a:r>
            <a:endParaRPr lang="en-US" sz="800" dirty="0"/>
          </a:p>
        </p:txBody>
      </p:sp>
      <p:sp>
        <p:nvSpPr>
          <p:cNvPr id="15" name="Text 13"/>
          <p:cNvSpPr/>
          <p:nvPr/>
        </p:nvSpPr>
        <p:spPr>
          <a:xfrm>
            <a:off x="320040" y="3302813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Cuijpers, P., Noma, H., Karyotaki, E., Cipriani, A. and Furukawa, T. A. (2019). Combination therapy of psychotherapy and antidepressants.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Psychiatry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18(3), pp. 276–282. (Accessed: 18 March 2025).</a:t>
            </a:r>
            <a:endParaRPr lang="en-US" sz="800" dirty="0"/>
          </a:p>
        </p:txBody>
      </p:sp>
      <p:sp>
        <p:nvSpPr>
          <p:cNvPr id="16" name="Text 14"/>
          <p:cNvSpPr/>
          <p:nvPr/>
        </p:nvSpPr>
        <p:spPr>
          <a:xfrm>
            <a:off x="320040" y="3672230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Cummins, I. (2018). The impact of austerity on mental health service provision.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Journal of Environmental Research and Public Health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15(6), 1145. (Accessed: 18 March 2025).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320040" y="4041648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Engel, G. L. (1977). The need for a new medical model.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Science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196(4286), pp. 129–136.</a:t>
            </a:r>
            <a:endParaRPr lang="en-US" sz="800" dirty="0"/>
          </a:p>
        </p:txBody>
      </p:sp>
      <p:sp>
        <p:nvSpPr>
          <p:cNvPr id="18" name="Text 16"/>
          <p:cNvSpPr/>
          <p:nvPr/>
        </p:nvSpPr>
        <p:spPr>
          <a:xfrm>
            <a:off x="320040" y="4289146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Foucault, M. (1967).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Madness and Civilisation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Tavistock.</a:t>
            </a:r>
            <a:endParaRPr lang="en-US" sz="800" dirty="0"/>
          </a:p>
        </p:txBody>
      </p:sp>
      <p:sp>
        <p:nvSpPr>
          <p:cNvPr id="19" name="Text 17"/>
          <p:cNvSpPr/>
          <p:nvPr/>
        </p:nvSpPr>
        <p:spPr>
          <a:xfrm>
            <a:off x="320040" y="4536643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Freud, S. (1926).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Inhibitions, Symptoms and Anxiety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Hogarth Press.</a:t>
            </a:r>
            <a:endParaRPr lang="en-US" sz="800" dirty="0"/>
          </a:p>
        </p:txBody>
      </p:sp>
      <p:sp>
        <p:nvSpPr>
          <p:cNvPr id="20" name="Text 18"/>
          <p:cNvSpPr/>
          <p:nvPr/>
        </p:nvSpPr>
        <p:spPr>
          <a:xfrm>
            <a:off x="320040" y="4784141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Goldberg, D., Krueger, R. F., Andrews, G. and Hobbs, M. J. (2009). The heterogeneity of 'major depression'.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Psychiatry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8(3), pp. 138–139. (Accessed: 18 March 2025).</a:t>
            </a:r>
            <a:endParaRPr lang="en-US" sz="800" dirty="0"/>
          </a:p>
        </p:txBody>
      </p:sp>
      <p:sp>
        <p:nvSpPr>
          <p:cNvPr id="21" name="Text 19"/>
          <p:cNvSpPr/>
          <p:nvPr/>
        </p:nvSpPr>
        <p:spPr>
          <a:xfrm>
            <a:off x="320040" y="5153558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Healy, D. (2002).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Creation of Psychopharmacology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Harvard University Press.</a:t>
            </a:r>
            <a:endParaRPr lang="en-US" sz="800" dirty="0"/>
          </a:p>
        </p:txBody>
      </p:sp>
      <p:sp>
        <p:nvSpPr>
          <p:cNvPr id="22" name="Text 20"/>
          <p:cNvSpPr/>
          <p:nvPr/>
        </p:nvSpPr>
        <p:spPr>
          <a:xfrm>
            <a:off x="6263640" y="713232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Kendler, K. S. (2012). The dappled nature of causes of psychiatric illness.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Archives of General Psychiatry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69(10), pp. 1065–1070. (Accessed: 18 March 2025).</a:t>
            </a:r>
            <a:endParaRPr lang="en-US" sz="800" dirty="0"/>
          </a:p>
        </p:txBody>
      </p:sp>
      <p:sp>
        <p:nvSpPr>
          <p:cNvPr id="23" name="Text 21"/>
          <p:cNvSpPr/>
          <p:nvPr/>
        </p:nvSpPr>
        <p:spPr>
          <a:xfrm>
            <a:off x="6263640" y="1082650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Kendler, K. S., Neale, M. C., Kessler, R. C., Heath, A. C. and Eaves, L. J. (1992). Major depression and generalised anxiety disorder.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Archives of General Psychiatry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49(9), pp. 716–722. (Accessed: 18 March 2025).</a:t>
            </a:r>
            <a:endParaRPr lang="en-US" sz="800" dirty="0"/>
          </a:p>
        </p:txBody>
      </p:sp>
      <p:sp>
        <p:nvSpPr>
          <p:cNvPr id="24" name="Text 22"/>
          <p:cNvSpPr/>
          <p:nvPr/>
        </p:nvSpPr>
        <p:spPr>
          <a:xfrm>
            <a:off x="6263640" y="1452067"/>
            <a:ext cx="5715000" cy="48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Khoury, B., Lecomte, T., Fortin, G., Masse, M., Therien, P., Bouchard, V., Chapleau, M.-A., Paquin, K. and Hofmann, S. G. (2013). Mindfulness-based therapy: A comprehensive meta-analysis.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Psychology Review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33(6), pp. 763–771. (Accessed: 18 March 2025).</a:t>
            </a:r>
            <a:endParaRPr lang="en-US" sz="800" dirty="0"/>
          </a:p>
        </p:txBody>
      </p:sp>
      <p:sp>
        <p:nvSpPr>
          <p:cNvPr id="25" name="Text 23"/>
          <p:cNvSpPr/>
          <p:nvPr/>
        </p:nvSpPr>
        <p:spPr>
          <a:xfrm>
            <a:off x="6263640" y="1943405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Kroenke, K., Spitzer, R. L., Williams, J. B. W. and Lowe, B. (2009). The PHQ-4: Psychometrics of a brief tool.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Psychosomatics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50(6), pp. 613–621. (Accessed: 18 March 2025).</a:t>
            </a:r>
            <a:endParaRPr lang="en-US" sz="800" dirty="0"/>
          </a:p>
        </p:txBody>
      </p:sp>
      <p:sp>
        <p:nvSpPr>
          <p:cNvPr id="26" name="Text 24"/>
          <p:cNvSpPr/>
          <p:nvPr/>
        </p:nvSpPr>
        <p:spPr>
          <a:xfrm>
            <a:off x="6263640" y="2312822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Marmot, M. (2010).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Society, Healthy Lives: The Marmot Review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UCL Institute of Health Equity.</a:t>
            </a:r>
            <a:endParaRPr lang="en-US" sz="800" dirty="0"/>
          </a:p>
        </p:txBody>
      </p:sp>
      <p:sp>
        <p:nvSpPr>
          <p:cNvPr id="27" name="Text 25"/>
          <p:cNvSpPr/>
          <p:nvPr/>
        </p:nvSpPr>
        <p:spPr>
          <a:xfrm>
            <a:off x="6263640" y="2682240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McManus, S., Bebbington, P., Jenkins, R. and Brugha, T. (eds.) (2016).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Mental Health and Wellbeing in England: APMS 2014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NHS Digital. (Accessed: 18 March 2025).</a:t>
            </a:r>
            <a:endParaRPr lang="en-US" sz="800" dirty="0"/>
          </a:p>
        </p:txBody>
      </p:sp>
      <p:sp>
        <p:nvSpPr>
          <p:cNvPr id="28" name="Text 26"/>
          <p:cNvSpPr/>
          <p:nvPr/>
        </p:nvSpPr>
        <p:spPr>
          <a:xfrm>
            <a:off x="6263640" y="3051658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Mental Health Act (1983). London: Her Majesty's Stationery Office.</a:t>
            </a:r>
            <a:endParaRPr lang="en-US" sz="800" dirty="0"/>
          </a:p>
        </p:txBody>
      </p:sp>
      <p:sp>
        <p:nvSpPr>
          <p:cNvPr id="29" name="Text 27"/>
          <p:cNvSpPr/>
          <p:nvPr/>
        </p:nvSpPr>
        <p:spPr>
          <a:xfrm>
            <a:off x="6263640" y="3299155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Morriss, R., Garland, A., Nixon, N. and Guo, B. (2019). Stepped care for patients with long-term conditions.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BMJ Open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9(3), e026076. (Accessed: 18 March 2025).</a:t>
            </a:r>
            <a:endParaRPr lang="en-US" sz="800" dirty="0"/>
          </a:p>
        </p:txBody>
      </p:sp>
      <p:sp>
        <p:nvSpPr>
          <p:cNvPr id="30" name="Text 28"/>
          <p:cNvSpPr/>
          <p:nvPr/>
        </p:nvSpPr>
        <p:spPr>
          <a:xfrm>
            <a:off x="6263640" y="3668573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England (2019).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NHS Long Term Plan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https://www.longtermplan.nhs.uk [Accessed: 18 March 2025]. (Accessed: 18 March 2025).</a:t>
            </a:r>
            <a:endParaRPr lang="en-US" sz="800" dirty="0"/>
          </a:p>
        </p:txBody>
      </p:sp>
      <p:sp>
        <p:nvSpPr>
          <p:cNvPr id="31" name="Text 29"/>
          <p:cNvSpPr/>
          <p:nvPr/>
        </p:nvSpPr>
        <p:spPr>
          <a:xfrm>
            <a:off x="6263640" y="4037990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(2011).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Common Mental Health Problems: Identification and Pathways to Care (CG123)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NICE. (Accessed: 18 March 2025).</a:t>
            </a:r>
            <a:endParaRPr lang="en-US" sz="800" dirty="0"/>
          </a:p>
        </p:txBody>
      </p:sp>
      <p:sp>
        <p:nvSpPr>
          <p:cNvPr id="32" name="Text 30"/>
          <p:cNvSpPr/>
          <p:nvPr/>
        </p:nvSpPr>
        <p:spPr>
          <a:xfrm>
            <a:off x="6263640" y="4407408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Pilgrim, D. (2014).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Concepts in Mental Health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(3rd ed.). SAGE.</a:t>
            </a:r>
            <a:endParaRPr lang="en-US" sz="800" dirty="0"/>
          </a:p>
        </p:txBody>
      </p:sp>
      <p:sp>
        <p:nvSpPr>
          <p:cNvPr id="33" name="Text 31"/>
          <p:cNvSpPr/>
          <p:nvPr/>
        </p:nvSpPr>
        <p:spPr>
          <a:xfrm>
            <a:off x="6263640" y="4654906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Porter, R. (2002).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Madness: A Brief History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Oxford University Press.</a:t>
            </a:r>
            <a:endParaRPr lang="en-US" sz="800" dirty="0"/>
          </a:p>
        </p:txBody>
      </p:sp>
      <p:sp>
        <p:nvSpPr>
          <p:cNvPr id="34" name="Text 32"/>
          <p:cNvSpPr/>
          <p:nvPr/>
        </p:nvSpPr>
        <p:spPr>
          <a:xfrm>
            <a:off x="6263640" y="4902403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Shorter, E. (1997).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History of Psychiatry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Wiley.</a:t>
            </a:r>
            <a:endParaRPr lang="en-US" sz="800" dirty="0"/>
          </a:p>
        </p:txBody>
      </p:sp>
      <p:sp>
        <p:nvSpPr>
          <p:cNvPr id="35" name="Text 33"/>
          <p:cNvSpPr/>
          <p:nvPr/>
        </p:nvSpPr>
        <p:spPr>
          <a:xfrm>
            <a:off x="6263640" y="5149901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20000"/>
              </a:lnSpc>
              <a:buNone/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Thornicroft, G. (2006).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Shunned: Discrimination Against People with Mental Illness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Oxford University Press.</a:t>
            </a:r>
            <a:endParaRPr lang="en-US" sz="800" dirty="0"/>
          </a:p>
        </p:txBody>
      </p:sp>
      <p:sp>
        <p:nvSpPr>
          <p:cNvPr id="36" name="Text 34"/>
          <p:cNvSpPr/>
          <p:nvPr/>
        </p:nvSpPr>
        <p:spPr>
          <a:xfrm>
            <a:off x="6263640" y="5519318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(2019).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ICD-11: International Classification of Diseases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(11th ed.). Available at: https://icd.who.int [Accessed: 18 March 2025]. (Accessed: 18 March 2025).</a:t>
            </a:r>
            <a:endParaRPr lang="en-US" sz="800" dirty="0"/>
          </a:p>
        </p:txBody>
      </p:sp>
      <p:sp>
        <p:nvSpPr>
          <p:cNvPr id="37" name="Text 35"/>
          <p:cNvSpPr/>
          <p:nvPr/>
        </p:nvSpPr>
        <p:spPr>
          <a:xfrm>
            <a:off x="6263640" y="5888736"/>
            <a:ext cx="5715000" cy="243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 (2022).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Mental Health Report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WHO. (Accessed: 18 March 2025).</a:t>
            </a:r>
            <a:endParaRPr lang="en-US" sz="800" dirty="0"/>
          </a:p>
        </p:txBody>
      </p:sp>
      <p:sp>
        <p:nvSpPr>
          <p:cNvPr id="38" name="Text 36"/>
          <p:cNvSpPr/>
          <p:nvPr/>
        </p:nvSpPr>
        <p:spPr>
          <a:xfrm>
            <a:off x="6263640" y="6136234"/>
            <a:ext cx="5715000" cy="365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lnSpc>
                <a:spcPct val="120000"/>
              </a:lnSpc>
            </a:pP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Zigmond, A. S. and Snaith, R. P. (1983). The Hospital Anxiety and Depression Scale. </a:t>
            </a:r>
            <a:r>
              <a:rPr lang="en-US" sz="800" i="1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Acta Psychiatrica Scandinavica</a:t>
            </a:r>
            <a:r>
              <a:rPr lang="en-US" sz="800" dirty="0">
                <a:solidFill>
                  <a:srgbClr val="FFF7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67(6), pp. 361–370. (Accessed: 18 March 2025). </a:t>
            </a:r>
            <a:endParaRPr lang="en-US" sz="800" dirty="0"/>
          </a:p>
        </p:txBody>
      </p:sp>
      <p:sp>
        <p:nvSpPr>
          <p:cNvPr id="39" name="Shape 37"/>
          <p:cNvSpPr/>
          <p:nvPr/>
        </p:nvSpPr>
        <p:spPr>
          <a:xfrm>
            <a:off x="6144768" y="804672"/>
            <a:ext cx="18288" cy="5833872"/>
          </a:xfrm>
          <a:prstGeom prst="rect">
            <a:avLst/>
          </a:prstGeom>
          <a:solidFill>
            <a:srgbClr val="5B21B6">
              <a:alpha val="50000"/>
            </a:srgbClr>
          </a:solidFill>
          <a:ln w="12700">
            <a:solidFill>
              <a:srgbClr val="5B21B6">
                <a:alpha val="5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Shape 38"/>
          <p:cNvSpPr/>
          <p:nvPr/>
        </p:nvSpPr>
        <p:spPr>
          <a:xfrm>
            <a:off x="0" y="6675120"/>
            <a:ext cx="12161520" cy="182880"/>
          </a:xfrm>
          <a:prstGeom prst="rect">
            <a:avLst/>
          </a:prstGeom>
          <a:solidFill>
            <a:srgbClr val="2E1065"/>
          </a:solidFill>
          <a:ln w="12700">
            <a:solidFill>
              <a:srgbClr val="2E106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Shape 39"/>
          <p:cNvSpPr/>
          <p:nvPr/>
        </p:nvSpPr>
        <p:spPr>
          <a:xfrm>
            <a:off x="0" y="6675120"/>
            <a:ext cx="12161520" cy="18288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40"/>
          <p:cNvSpPr/>
          <p:nvPr/>
        </p:nvSpPr>
        <p:spPr>
          <a:xfrm>
            <a:off x="0" y="6693408"/>
            <a:ext cx="12161520" cy="1463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dirty="0">
                <a:solidFill>
                  <a:srgbClr val="FCD3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University of Wales Trinity Saint David  ·  BMHP6029  ·  Deise Almada Cardoso  ·  2247044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1888</Words>
  <Application>Microsoft Office PowerPoint</Application>
  <PresentationFormat>Widescreen</PresentationFormat>
  <Paragraphs>118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Deise Cardoso</cp:lastModifiedBy>
  <cp:revision>1</cp:revision>
  <dcterms:created xsi:type="dcterms:W3CDTF">2026-03-27T05:18:38Z</dcterms:created>
  <dcterms:modified xsi:type="dcterms:W3CDTF">2026-03-27T06:26:02Z</dcterms:modified>
</cp:coreProperties>
</file>