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06" r:id="rId1"/>
  </p:sldMasterIdLst>
  <p:notesMasterIdLst>
    <p:notesMasterId r:id="rId13"/>
  </p:notesMasterIdLst>
  <p:sldIdLst>
    <p:sldId id="256" r:id="rId2"/>
    <p:sldId id="265" r:id="rId3"/>
    <p:sldId id="257" r:id="rId4"/>
    <p:sldId id="266" r:id="rId5"/>
    <p:sldId id="267" r:id="rId6"/>
    <p:sldId id="258" r:id="rId7"/>
    <p:sldId id="262" r:id="rId8"/>
    <p:sldId id="259" r:id="rId9"/>
    <p:sldId id="260"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0"/>
    <p:restoredTop sz="95707"/>
  </p:normalViewPr>
  <p:slideViewPr>
    <p:cSldViewPr snapToGrid="0">
      <p:cViewPr varScale="1">
        <p:scale>
          <a:sx n="104" d="100"/>
          <a:sy n="104" d="100"/>
        </p:scale>
        <p:origin x="656" y="19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077D95-70D9-614B-B95C-87B8E2C69F21}" type="datetimeFigureOut">
              <a:rPr lang="en-US" smtClean="0"/>
              <a:t>12/4/23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5533A-42EA-B74D-BF9E-A052891CFC31}" type="slidenum">
              <a:rPr lang="en-US" smtClean="0"/>
              <a:t>‹#›</a:t>
            </a:fld>
            <a:endParaRPr lang="en-US"/>
          </a:p>
        </p:txBody>
      </p:sp>
    </p:spTree>
    <p:extLst>
      <p:ext uri="{BB962C8B-B14F-4D97-AF65-F5344CB8AC3E}">
        <p14:creationId xmlns:p14="http://schemas.microsoft.com/office/powerpoint/2010/main" val="601421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1E5533A-42EA-B74D-BF9E-A052891CFC31}" type="slidenum">
              <a:rPr lang="en-US" smtClean="0"/>
              <a:t>1</a:t>
            </a:fld>
            <a:endParaRPr lang="en-US"/>
          </a:p>
        </p:txBody>
      </p:sp>
    </p:spTree>
    <p:extLst>
      <p:ext uri="{BB962C8B-B14F-4D97-AF65-F5344CB8AC3E}">
        <p14:creationId xmlns:p14="http://schemas.microsoft.com/office/powerpoint/2010/main" val="1074493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B0CB4-6600-5D32-849F-614F9E5DDC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061C5A4-CA8B-9035-AA77-CC4953D2F6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0C70F60-1226-7047-DE8F-510923DDB4BC}"/>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5" name="Footer Placeholder 4">
            <a:extLst>
              <a:ext uri="{FF2B5EF4-FFF2-40B4-BE49-F238E27FC236}">
                <a16:creationId xmlns:a16="http://schemas.microsoft.com/office/drawing/2014/main" id="{D011022C-BDF2-0305-5A99-E8717FB36B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C5867D-BC80-4203-FCF5-19D0D813BA1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43944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6C43C-6500-976C-F7CC-BC9D3516B3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FDC55C-484A-BA2A-A488-61B31A6224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2CFCF0-BA53-723E-250F-73E4EDFC9D65}"/>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5" name="Footer Placeholder 4">
            <a:extLst>
              <a:ext uri="{FF2B5EF4-FFF2-40B4-BE49-F238E27FC236}">
                <a16:creationId xmlns:a16="http://schemas.microsoft.com/office/drawing/2014/main" id="{3FFCDFE1-1002-B97C-79A0-B0100C050B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0E1256-0DED-04BA-A251-F010E2B675E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758306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E8C71-9E8E-32A6-F3F3-9EA0BBDD23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714B152-D230-F874-F07F-B9961C7360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18EA8D-B8FB-9F20-489D-095E38AD4AF0}"/>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5" name="Footer Placeholder 4">
            <a:extLst>
              <a:ext uri="{FF2B5EF4-FFF2-40B4-BE49-F238E27FC236}">
                <a16:creationId xmlns:a16="http://schemas.microsoft.com/office/drawing/2014/main" id="{DAB08AA4-AB52-C07A-44C3-3C811D46C3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24F87-7DE1-62E6-4A9D-FC02C04F8A6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46854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A02CB-9FA8-BBC0-50D1-EC9ADCD363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4C52832-6D7C-FB3F-EC49-A5DDB27D03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6D413DC-FAFF-9658-4D29-5B67A4745E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6440F4B-E98E-BC4B-BDC3-9C9EAF77514D}"/>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6" name="Footer Placeholder 5">
            <a:extLst>
              <a:ext uri="{FF2B5EF4-FFF2-40B4-BE49-F238E27FC236}">
                <a16:creationId xmlns:a16="http://schemas.microsoft.com/office/drawing/2014/main" id="{79C75C7E-27F3-FFE8-F6DA-7E93F7D274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911521-02B4-F299-F284-2C7024E5FB0E}"/>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54734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0E348-3574-00FC-35C6-7CBBBAA0E04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D160B9-6DA3-B1F6-22CF-E3C29DECE4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919C37B-FB54-5C9D-9E46-1EFFC1C582C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9E3CBC-D4DD-7C94-FFB0-F8D6A6C575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FB794C-8DEB-9A18-2599-F588E27B1E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0ED357-30E7-1CEA-7E88-08D642ECBD07}"/>
              </a:ext>
            </a:extLst>
          </p:cNvPr>
          <p:cNvSpPr>
            <a:spLocks noGrp="1"/>
          </p:cNvSpPr>
          <p:nvPr>
            <p:ph type="dt" sz="half" idx="10"/>
          </p:nvPr>
        </p:nvSpPr>
        <p:spPr/>
        <p:txBody>
          <a:bodyPr/>
          <a:lstStyle/>
          <a:p>
            <a:fld id="{3CADBD16-5BFB-4D9F-9646-C75D1B53BBB6}" type="datetimeFigureOut">
              <a:rPr lang="en-US" smtClean="0"/>
              <a:pPr/>
              <a:t>12/4/23</a:t>
            </a:fld>
            <a:endParaRPr lang="en-US" dirty="0"/>
          </a:p>
        </p:txBody>
      </p:sp>
      <p:sp>
        <p:nvSpPr>
          <p:cNvPr id="8" name="Footer Placeholder 7">
            <a:extLst>
              <a:ext uri="{FF2B5EF4-FFF2-40B4-BE49-F238E27FC236}">
                <a16:creationId xmlns:a16="http://schemas.microsoft.com/office/drawing/2014/main" id="{6ADC9177-033F-4452-D10C-22B2AC5798F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833F837-360A-8CC6-6A06-A8203B1D9AFE}"/>
              </a:ext>
            </a:extLst>
          </p:cNvPr>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681777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90490-1E4C-7913-52BB-4AF4C0D0E95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A4E8623-30E1-0A54-3790-659C64567F25}"/>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4" name="Footer Placeholder 3">
            <a:extLst>
              <a:ext uri="{FF2B5EF4-FFF2-40B4-BE49-F238E27FC236}">
                <a16:creationId xmlns:a16="http://schemas.microsoft.com/office/drawing/2014/main" id="{31D93BF4-9AAD-BD5F-0E86-AF5F491904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783094E-EAFE-CC75-6D38-18BA892AE67F}"/>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29609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7D09EF-02FF-998B-376C-18D7EDC8509F}"/>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3" name="Footer Placeholder 2">
            <a:extLst>
              <a:ext uri="{FF2B5EF4-FFF2-40B4-BE49-F238E27FC236}">
                <a16:creationId xmlns:a16="http://schemas.microsoft.com/office/drawing/2014/main" id="{4A48989A-AA3A-ED8B-22F5-60413CD46AD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26623E9-F2EB-F327-D781-B37443EB5FA1}"/>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46569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978D0-29B0-2536-0BA7-C0B0240D1A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5BAD5F-C362-B28D-6A67-7B694A9BAC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C0475DB-3914-7F2F-326F-898C5BF0D5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FC2031-A505-34AB-A79D-075424776CD9}"/>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6" name="Footer Placeholder 5">
            <a:extLst>
              <a:ext uri="{FF2B5EF4-FFF2-40B4-BE49-F238E27FC236}">
                <a16:creationId xmlns:a16="http://schemas.microsoft.com/office/drawing/2014/main" id="{B57811C0-DF8F-CED3-B815-3F5F6191FC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DAAE6A-EE7B-6724-0F14-3A1B9176D885}"/>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57660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F59D8-251D-43B1-FC15-4C4496E14E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2366F95-9FE0-9F2D-87AC-8F12BA8842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64104A2-8BB8-2F6B-D37A-7160083B8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503047-DF2A-590C-DCBE-9FB1615BF695}"/>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6" name="Footer Placeholder 5">
            <a:extLst>
              <a:ext uri="{FF2B5EF4-FFF2-40B4-BE49-F238E27FC236}">
                <a16:creationId xmlns:a16="http://schemas.microsoft.com/office/drawing/2014/main" id="{4DDE8E92-EB74-8069-4D37-E2EE6C89327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9BCBEE-CF13-CF0C-A325-6F69F666A0A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35046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2F6FB-E4AD-F664-1B7E-F9CFE367D76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2A1433-947A-7D5C-6AF4-D80F5A1F7D3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E7A570-687B-F8BE-8E0C-89ADD9DE3D0C}"/>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5" name="Footer Placeholder 4">
            <a:extLst>
              <a:ext uri="{FF2B5EF4-FFF2-40B4-BE49-F238E27FC236}">
                <a16:creationId xmlns:a16="http://schemas.microsoft.com/office/drawing/2014/main" id="{ED216711-CEF0-480C-77E1-8348AEEF47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3311C4-06DB-24E0-4B33-6C2C06367766}"/>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65478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2B415C-5B69-79FF-A5BF-F0B34C6151A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8A09FEB-864A-DE92-71CE-78BA50CABA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65E39F-F9E9-D118-E7BB-F9FF6709F8C9}"/>
              </a:ext>
            </a:extLst>
          </p:cNvPr>
          <p:cNvSpPr>
            <a:spLocks noGrp="1"/>
          </p:cNvSpPr>
          <p:nvPr>
            <p:ph type="dt" sz="half" idx="10"/>
          </p:nvPr>
        </p:nvSpPr>
        <p:spPr/>
        <p:txBody>
          <a:bodyPr/>
          <a:lstStyle/>
          <a:p>
            <a:fld id="{3CADBD16-5BFB-4D9F-9646-C75D1B53BBB6}" type="datetimeFigureOut">
              <a:rPr lang="en-US" smtClean="0"/>
              <a:t>12/4/23</a:t>
            </a:fld>
            <a:endParaRPr lang="en-US"/>
          </a:p>
        </p:txBody>
      </p:sp>
      <p:sp>
        <p:nvSpPr>
          <p:cNvPr id="5" name="Footer Placeholder 4">
            <a:extLst>
              <a:ext uri="{FF2B5EF4-FFF2-40B4-BE49-F238E27FC236}">
                <a16:creationId xmlns:a16="http://schemas.microsoft.com/office/drawing/2014/main" id="{7F4DA157-1B40-B2A8-DD40-FFD27589B7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9BE554-6C98-8915-67AF-2546F65AD8C1}"/>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339243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E10F02-3A18-CA2C-7D92-A704D11FE7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9B0D4B-58F3-4487-9123-FD71D5A676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8DF245-A02C-F608-4CD2-171356BCAA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ADBD16-5BFB-4D9F-9646-C75D1B53BBB6}" type="datetimeFigureOut">
              <a:rPr lang="en-US" smtClean="0"/>
              <a:pPr/>
              <a:t>12/4/23</a:t>
            </a:fld>
            <a:endParaRPr lang="en-US" dirty="0"/>
          </a:p>
        </p:txBody>
      </p:sp>
      <p:sp>
        <p:nvSpPr>
          <p:cNvPr id="5" name="Footer Placeholder 4">
            <a:extLst>
              <a:ext uri="{FF2B5EF4-FFF2-40B4-BE49-F238E27FC236}">
                <a16:creationId xmlns:a16="http://schemas.microsoft.com/office/drawing/2014/main" id="{E59F1859-5AD0-92B5-E3EB-50BC18CC11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74728E9-B89A-174C-B202-A5C697ED3C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869092342"/>
      </p:ext>
    </p:extLst>
  </p:cSld>
  <p:clrMap bg1="lt1" tx1="dk1" bg2="lt2" tx2="dk2" accent1="accent1" accent2="accent2" accent3="accent3" accent4="accent4" accent5="accent5" accent6="accent6" hlink="hlink" folHlink="folHlink"/>
  <p:sldLayoutIdLst>
    <p:sldLayoutId id="2147484107" r:id="rId1"/>
    <p:sldLayoutId id="2147484108" r:id="rId2"/>
    <p:sldLayoutId id="2147484109" r:id="rId3"/>
    <p:sldLayoutId id="2147484110" r:id="rId4"/>
    <p:sldLayoutId id="2147484111" r:id="rId5"/>
    <p:sldLayoutId id="2147484112" r:id="rId6"/>
    <p:sldLayoutId id="2147484113" r:id="rId7"/>
    <p:sldLayoutId id="2147484114" r:id="rId8"/>
    <p:sldLayoutId id="2147484115" r:id="rId9"/>
    <p:sldLayoutId id="2147484116" r:id="rId10"/>
    <p:sldLayoutId id="21474841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0" name="Picture 89" descr="A group of people sitting around a table with writing&#10;&#10;Description automatically generated">
            <a:extLst>
              <a:ext uri="{FF2B5EF4-FFF2-40B4-BE49-F238E27FC236}">
                <a16:creationId xmlns:a16="http://schemas.microsoft.com/office/drawing/2014/main" id="{C8D1BE9D-0222-9F2A-52BB-E5426005375A}"/>
              </a:ext>
            </a:extLst>
          </p:cNvPr>
          <p:cNvPicPr>
            <a:picLocks noChangeAspect="1"/>
          </p:cNvPicPr>
          <p:nvPr/>
        </p:nvPicPr>
        <p:blipFill rotWithShape="1">
          <a:blip r:embed="rId3"/>
          <a:srcRect b="7787"/>
          <a:stretch/>
        </p:blipFill>
        <p:spPr>
          <a:xfrm>
            <a:off x="20" y="358237"/>
            <a:ext cx="12191980" cy="6857990"/>
          </a:xfrm>
          <a:prstGeom prst="rect">
            <a:avLst/>
          </a:prstGeom>
        </p:spPr>
      </p:pic>
      <p:sp>
        <p:nvSpPr>
          <p:cNvPr id="2" name="Title 1">
            <a:extLst>
              <a:ext uri="{FF2B5EF4-FFF2-40B4-BE49-F238E27FC236}">
                <a16:creationId xmlns:a16="http://schemas.microsoft.com/office/drawing/2014/main" id="{15B66F69-85B0-953A-B1FE-A095A0953BA6}"/>
              </a:ext>
            </a:extLst>
          </p:cNvPr>
          <p:cNvSpPr>
            <a:spLocks noGrp="1"/>
          </p:cNvSpPr>
          <p:nvPr>
            <p:ph type="ctrTitle"/>
          </p:nvPr>
        </p:nvSpPr>
        <p:spPr>
          <a:xfrm>
            <a:off x="2473568" y="3106880"/>
            <a:ext cx="7023237" cy="2191951"/>
          </a:xfrm>
          <a:ln/>
        </p:spPr>
        <p:style>
          <a:lnRef idx="2">
            <a:schemeClr val="accent2">
              <a:shade val="15000"/>
            </a:schemeClr>
          </a:lnRef>
          <a:fillRef idx="1">
            <a:schemeClr val="accent2"/>
          </a:fillRef>
          <a:effectRef idx="0">
            <a:schemeClr val="accent2"/>
          </a:effectRef>
          <a:fontRef idx="minor">
            <a:schemeClr val="lt1"/>
          </a:fontRef>
        </p:style>
        <p:txBody>
          <a:bodyPr anchor="ctr">
            <a:normAutofit/>
          </a:bodyPr>
          <a:lstStyle/>
          <a:p>
            <a:r>
              <a:rPr lang="en-US" sz="3200" dirty="0">
                <a:solidFill>
                  <a:schemeClr val="tx2">
                    <a:lumMod val="10000"/>
                  </a:schemeClr>
                </a:solidFill>
                <a:latin typeface="ACADEMY ENGRAVED LET PLAIN:1.0" panose="02000000000000000000" pitchFamily="2" charset="0"/>
                <a:cs typeface="Aparajita" panose="020B0604020202020204" pitchFamily="34" charset="0"/>
              </a:rPr>
              <a:t>Effective team-working </a:t>
            </a:r>
            <a:br>
              <a:rPr lang="en-US" sz="3200" dirty="0">
                <a:solidFill>
                  <a:schemeClr val="tx2">
                    <a:lumMod val="10000"/>
                  </a:schemeClr>
                </a:solidFill>
                <a:latin typeface="ACADEMY ENGRAVED LET PLAIN:1.0" panose="02000000000000000000" pitchFamily="2" charset="0"/>
                <a:cs typeface="Aparajita" panose="020B0604020202020204" pitchFamily="34" charset="0"/>
              </a:rPr>
            </a:br>
            <a:r>
              <a:rPr lang="en-US" sz="3200" dirty="0">
                <a:solidFill>
                  <a:schemeClr val="tx2">
                    <a:lumMod val="10000"/>
                  </a:schemeClr>
                </a:solidFill>
                <a:latin typeface="ACADEMY ENGRAVED LET PLAIN:1.0" panose="02000000000000000000" pitchFamily="2" charset="0"/>
                <a:cs typeface="Aparajita" panose="020B0604020202020204" pitchFamily="34" charset="0"/>
              </a:rPr>
              <a:t>&amp;</a:t>
            </a:r>
            <a:br>
              <a:rPr lang="en-US" sz="3200" dirty="0">
                <a:solidFill>
                  <a:schemeClr val="tx2">
                    <a:lumMod val="10000"/>
                  </a:schemeClr>
                </a:solidFill>
                <a:latin typeface="ACADEMY ENGRAVED LET PLAIN:1.0" panose="02000000000000000000" pitchFamily="2" charset="0"/>
                <a:cs typeface="Aparajita" panose="020B0604020202020204" pitchFamily="34" charset="0"/>
              </a:rPr>
            </a:br>
            <a:r>
              <a:rPr lang="en-US" sz="3200" dirty="0">
                <a:solidFill>
                  <a:schemeClr val="tx2">
                    <a:lumMod val="10000"/>
                  </a:schemeClr>
                </a:solidFill>
                <a:latin typeface="ACADEMY ENGRAVED LET PLAIN:1.0" panose="02000000000000000000" pitchFamily="2" charset="0"/>
                <a:cs typeface="Aparajita" panose="020B0604020202020204" pitchFamily="34" charset="0"/>
              </a:rPr>
              <a:t>communication </a:t>
            </a:r>
          </a:p>
        </p:txBody>
      </p:sp>
      <p:sp>
        <p:nvSpPr>
          <p:cNvPr id="3" name="Subtitle 2">
            <a:extLst>
              <a:ext uri="{FF2B5EF4-FFF2-40B4-BE49-F238E27FC236}">
                <a16:creationId xmlns:a16="http://schemas.microsoft.com/office/drawing/2014/main" id="{441C78B3-7887-9D7B-604B-830336726568}"/>
              </a:ext>
            </a:extLst>
          </p:cNvPr>
          <p:cNvSpPr>
            <a:spLocks noGrp="1"/>
          </p:cNvSpPr>
          <p:nvPr>
            <p:ph type="subTitle" idx="1"/>
          </p:nvPr>
        </p:nvSpPr>
        <p:spPr>
          <a:xfrm>
            <a:off x="3341075" y="5253112"/>
            <a:ext cx="5288221" cy="45719"/>
          </a:xfrm>
        </p:spPr>
        <p:txBody>
          <a:bodyPr>
            <a:normAutofit fontScale="25000" lnSpcReduction="20000"/>
          </a:bodyPr>
          <a:lstStyle/>
          <a:p>
            <a:endParaRPr lang="en-US" dirty="0">
              <a:solidFill>
                <a:schemeClr val="tx2">
                  <a:lumMod val="10000"/>
                </a:schemeClr>
              </a:solidFill>
              <a:latin typeface="ACADEMY ENGRAVED LET PLAIN:1.0" panose="02000000000000000000" pitchFamily="2" charset="0"/>
            </a:endParaRPr>
          </a:p>
        </p:txBody>
      </p:sp>
    </p:spTree>
    <p:extLst>
      <p:ext uri="{BB962C8B-B14F-4D97-AF65-F5344CB8AC3E}">
        <p14:creationId xmlns:p14="http://schemas.microsoft.com/office/powerpoint/2010/main" val="38938285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CEE1871-F6EC-40E2-4C83-CFB88C44ADF5}"/>
              </a:ext>
            </a:extLst>
          </p:cNvPr>
          <p:cNvSpPr>
            <a:spLocks noGrp="1"/>
          </p:cNvSpPr>
          <p:nvPr>
            <p:ph type="ctrTitle"/>
          </p:nvPr>
        </p:nvSpPr>
        <p:spPr>
          <a:xfrm>
            <a:off x="481013" y="3752849"/>
            <a:ext cx="3290887" cy="2452687"/>
          </a:xfr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ctr" anchorCtr="1">
            <a:normAutofit/>
          </a:bodyPr>
          <a:lstStyle/>
          <a:p>
            <a:pPr algn="l"/>
            <a:r>
              <a:rPr lang="en-US" sz="3600" b="1" cap="all" spc="200" baseline="0" dirty="0">
                <a:solidFill>
                  <a:schemeClr val="tx1"/>
                </a:solidFill>
                <a:latin typeface="+mj-lt"/>
                <a:ea typeface="+mj-ea"/>
                <a:cs typeface="+mj-cs"/>
              </a:rPr>
              <a:t>GROUP (1) </a:t>
            </a:r>
          </a:p>
        </p:txBody>
      </p:sp>
      <p:sp>
        <p:nvSpPr>
          <p:cNvPr id="14" name="Subtitle 13">
            <a:extLst>
              <a:ext uri="{FF2B5EF4-FFF2-40B4-BE49-F238E27FC236}">
                <a16:creationId xmlns:a16="http://schemas.microsoft.com/office/drawing/2014/main" id="{D8663484-3637-64AD-5168-3ADE039713CC}"/>
              </a:ext>
            </a:extLst>
          </p:cNvPr>
          <p:cNvSpPr>
            <a:spLocks noGrp="1"/>
          </p:cNvSpPr>
          <p:nvPr>
            <p:ph type="subTitle" idx="1"/>
          </p:nvPr>
        </p:nvSpPr>
        <p:spPr>
          <a:xfrm>
            <a:off x="4223982" y="3752850"/>
            <a:ext cx="7485413" cy="2452687"/>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ctr">
            <a:normAutofit/>
          </a:bodyPr>
          <a:lstStyle/>
          <a:p>
            <a:pPr indent="-228600" algn="l">
              <a:buFont typeface="Arial" panose="020B0604020202020204" pitchFamily="34" charset="0"/>
              <a:buChar char="•"/>
            </a:pPr>
            <a:endParaRPr lang="en-US" sz="1500" b="1" dirty="0">
              <a:solidFill>
                <a:schemeClr val="tx1"/>
              </a:solidFill>
            </a:endParaRPr>
          </a:p>
          <a:p>
            <a:pPr indent="-228600" algn="l">
              <a:buFont typeface="Arial" panose="020B0604020202020204" pitchFamily="34" charset="0"/>
              <a:buChar char="•"/>
            </a:pPr>
            <a:r>
              <a:rPr lang="en-US" sz="1600" b="1" dirty="0">
                <a:solidFill>
                  <a:schemeClr val="tx1"/>
                </a:solidFill>
                <a:latin typeface="+mj-lt"/>
              </a:rPr>
              <a:t>Students :  Elena </a:t>
            </a:r>
            <a:r>
              <a:rPr lang="en-US" sz="1600" b="1" dirty="0" err="1">
                <a:solidFill>
                  <a:schemeClr val="tx1"/>
                </a:solidFill>
                <a:latin typeface="+mj-lt"/>
              </a:rPr>
              <a:t>Ravelo</a:t>
            </a:r>
            <a:r>
              <a:rPr lang="en-US" sz="1600" b="1" dirty="0">
                <a:solidFill>
                  <a:schemeClr val="tx1"/>
                </a:solidFill>
                <a:latin typeface="+mj-lt"/>
              </a:rPr>
              <a:t> Barreto (2240356)</a:t>
            </a:r>
          </a:p>
          <a:p>
            <a:pPr indent="-228600" algn="l">
              <a:buFont typeface="Arial" panose="020B0604020202020204" pitchFamily="34" charset="0"/>
              <a:buChar char="•"/>
            </a:pPr>
            <a:r>
              <a:rPr lang="en-US" sz="1600" b="1" dirty="0">
                <a:solidFill>
                  <a:schemeClr val="tx1"/>
                </a:solidFill>
                <a:latin typeface="+mj-lt"/>
              </a:rPr>
              <a:t>                   Jaroslav Demeter (2240603)</a:t>
            </a:r>
          </a:p>
          <a:p>
            <a:pPr indent="-228600" algn="l">
              <a:buFont typeface="Arial" panose="020B0604020202020204" pitchFamily="34" charset="0"/>
              <a:buChar char="•"/>
            </a:pPr>
            <a:r>
              <a:rPr lang="en-US" sz="1600" b="1" dirty="0">
                <a:solidFill>
                  <a:schemeClr val="tx1"/>
                </a:solidFill>
                <a:latin typeface="+mj-lt"/>
              </a:rPr>
              <a:t>                   Sulafa Yousif (2233989)</a:t>
            </a:r>
          </a:p>
          <a:p>
            <a:pPr indent="-228600" algn="l">
              <a:buFont typeface="Arial" panose="020B0604020202020204" pitchFamily="34" charset="0"/>
              <a:buChar char="•"/>
            </a:pPr>
            <a:r>
              <a:rPr lang="en-US" sz="1600" b="1" dirty="0">
                <a:solidFill>
                  <a:schemeClr val="tx1"/>
                </a:solidFill>
                <a:latin typeface="+mj-lt"/>
              </a:rPr>
              <a:t>                   </a:t>
            </a:r>
            <a:r>
              <a:rPr lang="en-US" sz="1600" b="1" dirty="0" err="1">
                <a:solidFill>
                  <a:schemeClr val="tx1"/>
                </a:solidFill>
                <a:latin typeface="+mj-lt"/>
              </a:rPr>
              <a:t>Fode</a:t>
            </a:r>
            <a:r>
              <a:rPr lang="en-US" sz="1600" b="1" dirty="0">
                <a:solidFill>
                  <a:schemeClr val="tx1"/>
                </a:solidFill>
                <a:latin typeface="+mj-lt"/>
              </a:rPr>
              <a:t> Camara (2127392)</a:t>
            </a:r>
          </a:p>
          <a:p>
            <a:pPr indent="-228600" algn="l">
              <a:buFont typeface="Arial" panose="020B0604020202020204" pitchFamily="34" charset="0"/>
              <a:buChar char="•"/>
            </a:pPr>
            <a:r>
              <a:rPr lang="en-US" sz="1600" b="1" dirty="0">
                <a:solidFill>
                  <a:schemeClr val="tx1"/>
                </a:solidFill>
                <a:latin typeface="+mj-lt"/>
              </a:rPr>
              <a:t>Course     : Effective Teamworking &amp; Communication (BMSW4009_CARD)</a:t>
            </a:r>
          </a:p>
          <a:p>
            <a:pPr indent="-228600" algn="l">
              <a:buFont typeface="Arial" panose="020B0604020202020204" pitchFamily="34" charset="0"/>
              <a:buChar char="•"/>
            </a:pPr>
            <a:r>
              <a:rPr lang="en-US" sz="1600" b="1" dirty="0">
                <a:solidFill>
                  <a:schemeClr val="tx1"/>
                </a:solidFill>
                <a:latin typeface="+mj-lt"/>
              </a:rPr>
              <a:t>Lecturer   : Mel Squire</a:t>
            </a:r>
          </a:p>
          <a:p>
            <a:pPr indent="-228600" algn="l">
              <a:buFont typeface="Arial" panose="020B0604020202020204" pitchFamily="34" charset="0"/>
              <a:buChar char="•"/>
            </a:pPr>
            <a:endParaRPr lang="en-US" sz="1500" dirty="0">
              <a:solidFill>
                <a:schemeClr val="tx1"/>
              </a:solidFill>
            </a:endParaRPr>
          </a:p>
        </p:txBody>
      </p:sp>
      <p:pic>
        <p:nvPicPr>
          <p:cNvPr id="16" name="Picture 15" descr="A group of people holding a large key&#10;&#10;Description automatically generated">
            <a:extLst>
              <a:ext uri="{FF2B5EF4-FFF2-40B4-BE49-F238E27FC236}">
                <a16:creationId xmlns:a16="http://schemas.microsoft.com/office/drawing/2014/main" id="{95603B11-7D7B-0196-7E19-78D0C9D47206}"/>
              </a:ext>
            </a:extLst>
          </p:cNvPr>
          <p:cNvPicPr>
            <a:picLocks noChangeAspect="1"/>
          </p:cNvPicPr>
          <p:nvPr/>
        </p:nvPicPr>
        <p:blipFill rotWithShape="1">
          <a:blip r:embed="rId2"/>
          <a:srcRect t="25080" b="2932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pic>
        <p:nvPicPr>
          <p:cNvPr id="23" name="Picture 22">
            <a:extLst>
              <a:ext uri="{FF2B5EF4-FFF2-40B4-BE49-F238E27FC236}">
                <a16:creationId xmlns:a16="http://schemas.microsoft.com/office/drawing/2014/main" id="{01AB7502-E0A7-BE02-2CBC-72FA1C721FE8}"/>
              </a:ext>
            </a:extLst>
          </p:cNvPr>
          <p:cNvPicPr>
            <a:picLocks noChangeAspect="1"/>
          </p:cNvPicPr>
          <p:nvPr/>
        </p:nvPicPr>
        <p:blipFill rotWithShape="1">
          <a:blip r:embed="rId3"/>
          <a:srcRect t="2529" r="4" b="4"/>
          <a:stretch/>
        </p:blipFill>
        <p:spPr>
          <a:xfrm flipH="1">
            <a:off x="12191999" y="10"/>
            <a:ext cx="45719" cy="6857990"/>
          </a:xfrm>
          <a:prstGeom prst="rect">
            <a:avLst/>
          </a:prstGeom>
        </p:spPr>
      </p:pic>
    </p:spTree>
    <p:extLst>
      <p:ext uri="{BB962C8B-B14F-4D97-AF65-F5344CB8AC3E}">
        <p14:creationId xmlns:p14="http://schemas.microsoft.com/office/powerpoint/2010/main" val="3361862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4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92C11-4D81-49E1-26F3-27FD7EF92406}"/>
              </a:ext>
            </a:extLst>
          </p:cNvPr>
          <p:cNvSpPr>
            <a:spLocks noGrp="1"/>
          </p:cNvSpPr>
          <p:nvPr>
            <p:ph type="title"/>
          </p:nvPr>
        </p:nvSpPr>
        <p:spPr>
          <a:xfrm>
            <a:off x="2169435" y="347433"/>
            <a:ext cx="5239265" cy="356456"/>
          </a:xfr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t">
            <a:normAutofit/>
          </a:bodyPr>
          <a:lstStyle/>
          <a:p>
            <a:pPr algn="ctr"/>
            <a:r>
              <a:rPr lang="en-US" sz="1600" b="1" kern="1200" dirty="0">
                <a:solidFill>
                  <a:schemeClr val="tx1"/>
                </a:solidFill>
                <a:latin typeface="+mj-lt"/>
                <a:ea typeface="+mj-ea"/>
                <a:cs typeface="+mj-cs"/>
              </a:rPr>
              <a:t>An analysis of our team role composition </a:t>
            </a:r>
          </a:p>
        </p:txBody>
      </p:sp>
      <p:sp>
        <p:nvSpPr>
          <p:cNvPr id="3" name="Content Placeholder 2">
            <a:extLst>
              <a:ext uri="{FF2B5EF4-FFF2-40B4-BE49-F238E27FC236}">
                <a16:creationId xmlns:a16="http://schemas.microsoft.com/office/drawing/2014/main" id="{563449A0-FF36-C724-1FCA-5F525DA26495}"/>
              </a:ext>
            </a:extLst>
          </p:cNvPr>
          <p:cNvSpPr>
            <a:spLocks noGrp="1"/>
          </p:cNvSpPr>
          <p:nvPr>
            <p:ph type="body" sz="half" idx="2"/>
          </p:nvPr>
        </p:nvSpPr>
        <p:spPr>
          <a:xfrm>
            <a:off x="305536" y="827903"/>
            <a:ext cx="8257696" cy="5894173"/>
          </a:xfrm>
        </p:spPr>
        <p:txBody>
          <a:bodyPr vert="horz" lIns="91440" tIns="45720" rIns="91440" bIns="45720" rtlCol="0">
            <a:normAutofit fontScale="25000" lnSpcReduction="20000"/>
          </a:bodyPr>
          <a:lstStyle/>
          <a:p>
            <a:r>
              <a:rPr lang="en-GB" sz="5600" b="1" i="0" u="none" strike="noStrike" dirty="0">
                <a:solidFill>
                  <a:srgbClr val="000000"/>
                </a:solidFill>
                <a:effectLst/>
                <a:latin typeface="+mj-lt"/>
              </a:rPr>
              <a:t>By Elena R. Barreto.</a:t>
            </a:r>
          </a:p>
          <a:p>
            <a:endParaRPr lang="en-GB" sz="5600" b="1" i="0" u="none" strike="noStrike" dirty="0">
              <a:solidFill>
                <a:srgbClr val="000000"/>
              </a:solidFill>
              <a:effectLst/>
              <a:latin typeface="+mj-lt"/>
            </a:endParaRPr>
          </a:p>
          <a:p>
            <a:r>
              <a:rPr lang="en-US" sz="5600" b="0" i="0" u="none" strike="noStrike" dirty="0">
                <a:effectLst/>
                <a:latin typeface="+mj-lt"/>
              </a:rPr>
              <a:t>1. Analysis of my Team Role Composition. </a:t>
            </a:r>
          </a:p>
          <a:p>
            <a:r>
              <a:rPr lang="en-US" sz="5600" b="0" i="0" u="none" strike="noStrike" dirty="0">
                <a:effectLst/>
                <a:latin typeface="+mj-lt"/>
              </a:rPr>
              <a:t>This presentation will focus on: </a:t>
            </a:r>
          </a:p>
          <a:p>
            <a:r>
              <a:rPr lang="en-US" sz="5600" b="0" i="0" u="none" strike="noStrike" dirty="0">
                <a:effectLst/>
                <a:latin typeface="+mj-lt"/>
              </a:rPr>
              <a:t>· Teamwork Theories (and the ways they can be </a:t>
            </a:r>
            <a:r>
              <a:rPr lang="en-US" sz="5600" b="0" i="0" u="none" strike="noStrike" dirty="0" err="1">
                <a:effectLst/>
                <a:latin typeface="+mj-lt"/>
              </a:rPr>
              <a:t>categorised</a:t>
            </a:r>
            <a:r>
              <a:rPr lang="en-US" sz="5600" b="0" i="0" u="none" strike="noStrike" dirty="0">
                <a:effectLst/>
                <a:latin typeface="+mj-lt"/>
              </a:rPr>
              <a:t>) </a:t>
            </a:r>
          </a:p>
          <a:p>
            <a:r>
              <a:rPr lang="en-US" sz="5600" b="0" i="0" u="none" strike="noStrike" dirty="0">
                <a:effectLst/>
                <a:latin typeface="+mj-lt"/>
              </a:rPr>
              <a:t>· Tuckman’s theory </a:t>
            </a:r>
          </a:p>
          <a:p>
            <a:r>
              <a:rPr lang="en-US" sz="5600" b="0" i="0" u="none" strike="noStrike" dirty="0">
                <a:effectLst/>
                <a:latin typeface="+mj-lt"/>
              </a:rPr>
              <a:t>· Thomas-Kilmann theory </a:t>
            </a:r>
          </a:p>
          <a:p>
            <a:r>
              <a:rPr lang="en-US" sz="5600" b="0" i="0" u="none" strike="noStrike" dirty="0">
                <a:effectLst/>
                <a:latin typeface="+mj-lt"/>
              </a:rPr>
              <a:t>· Belbin’s Theory </a:t>
            </a:r>
          </a:p>
          <a:p>
            <a:r>
              <a:rPr lang="en-US" sz="5600" b="0" i="0" u="none" strike="noStrike" dirty="0">
                <a:effectLst/>
                <a:latin typeface="+mj-lt"/>
              </a:rPr>
              <a:t>· </a:t>
            </a:r>
            <a:r>
              <a:rPr lang="en-US" sz="5600" b="0" i="0" u="none" strike="noStrike" dirty="0" err="1">
                <a:effectLst/>
                <a:latin typeface="+mj-lt"/>
              </a:rPr>
              <a:t>Analysing</a:t>
            </a:r>
            <a:r>
              <a:rPr lang="en-US" sz="5600" b="0" i="0" u="none" strike="noStrike" dirty="0">
                <a:effectLst/>
                <a:latin typeface="+mj-lt"/>
              </a:rPr>
              <a:t> how all these theories (played a part in my group formation and dynamics) </a:t>
            </a:r>
          </a:p>
          <a:p>
            <a:r>
              <a:rPr lang="en-US" sz="5600" b="0" i="0" u="none" strike="noStrike" dirty="0">
                <a:effectLst/>
                <a:latin typeface="+mj-lt"/>
              </a:rPr>
              <a:t>· Workplace Example </a:t>
            </a:r>
          </a:p>
          <a:p>
            <a:r>
              <a:rPr lang="en-US" sz="5600" b="0" i="0" u="none" strike="noStrike" dirty="0">
                <a:effectLst/>
                <a:latin typeface="+mj-lt"/>
              </a:rPr>
              <a:t>· Conclusion </a:t>
            </a:r>
          </a:p>
          <a:p>
            <a:r>
              <a:rPr lang="en-US" sz="5600" b="1" i="0" u="none" strike="noStrike" dirty="0">
                <a:effectLst/>
                <a:latin typeface="+mj-lt"/>
              </a:rPr>
              <a:t>Introduction to Teamwork Theories </a:t>
            </a:r>
          </a:p>
          <a:p>
            <a:r>
              <a:rPr lang="en-US" sz="5600" b="0" i="0" u="none" strike="noStrike" dirty="0">
                <a:effectLst/>
                <a:latin typeface="+mj-lt"/>
              </a:rPr>
              <a:t>Team role theories can be divided into two schools of thought: character-based, where Belbin’s (1993), Tuckman’s (1965), and Thomas-Kilmann’s (1978) theories fall, and functionality-based, like Honey’s Roles (2001).</a:t>
            </a:r>
          </a:p>
          <a:p>
            <a:r>
              <a:rPr lang="en-US" sz="5600" b="0" i="0" u="none" strike="noStrike" dirty="0">
                <a:effectLst/>
                <a:latin typeface="+mj-lt"/>
              </a:rPr>
              <a:t>Tuckman </a:t>
            </a:r>
          </a:p>
          <a:p>
            <a:r>
              <a:rPr lang="en-US" sz="5600" b="0" i="0" u="none" strike="noStrike" dirty="0">
                <a:effectLst/>
                <a:latin typeface="+mj-lt"/>
              </a:rPr>
              <a:t>Tuckman's theory (1965), focuses on the stages that a group goes through in order to achieve a common aim. </a:t>
            </a:r>
          </a:p>
          <a:p>
            <a:r>
              <a:rPr lang="en-US" sz="5600" b="0" i="0" u="none" strike="noStrike" dirty="0">
                <a:effectLst/>
                <a:latin typeface="+mj-lt"/>
              </a:rPr>
              <a:t>(Carter, 2014) </a:t>
            </a:r>
          </a:p>
          <a:p>
            <a:r>
              <a:rPr lang="en-US" sz="5600" b="0" i="0" u="none" strike="noStrike" dirty="0">
                <a:effectLst/>
                <a:latin typeface="+mj-lt"/>
              </a:rPr>
              <a:t>Thomas-Kilmann </a:t>
            </a:r>
          </a:p>
          <a:p>
            <a:r>
              <a:rPr lang="en-US" sz="5600" b="0" i="0" u="none" strike="noStrike" dirty="0">
                <a:effectLst/>
                <a:latin typeface="+mj-lt"/>
              </a:rPr>
              <a:t>Thomas-Kilmann’s (1978) work focused on Conflict Resolution within teams. </a:t>
            </a:r>
          </a:p>
          <a:p>
            <a:r>
              <a:rPr lang="en-US" sz="5600" b="0" i="0" u="none" strike="noStrike" dirty="0">
                <a:effectLst/>
                <a:latin typeface="+mj-lt"/>
              </a:rPr>
              <a:t>(Landers, 2017) </a:t>
            </a:r>
          </a:p>
          <a:p>
            <a:r>
              <a:rPr lang="en-US" sz="5600" b="0" i="0" u="none" strike="noStrike" dirty="0">
                <a:effectLst/>
                <a:latin typeface="+mj-lt"/>
              </a:rPr>
              <a:t>Belbin </a:t>
            </a:r>
          </a:p>
          <a:p>
            <a:r>
              <a:rPr lang="en-US" sz="5600" b="0" i="0" u="none" strike="noStrike" dirty="0">
                <a:effectLst/>
                <a:latin typeface="+mj-lt"/>
              </a:rPr>
              <a:t>Belbin's theory (1993) argues that there are 9 team roles in a group based on their strengths and weaknesses.</a:t>
            </a:r>
          </a:p>
          <a:p>
            <a:pPr indent="-228600">
              <a:buFont typeface="Arial" panose="020B0604020202020204" pitchFamily="34" charset="0"/>
              <a:buChar char="•"/>
            </a:pPr>
            <a:endParaRPr lang="en-US" sz="500" dirty="0"/>
          </a:p>
        </p:txBody>
      </p:sp>
      <p:pic>
        <p:nvPicPr>
          <p:cNvPr id="24" name="Picture 23" descr="A diagram of a team&#10;&#10;Description automatically generated">
            <a:extLst>
              <a:ext uri="{FF2B5EF4-FFF2-40B4-BE49-F238E27FC236}">
                <a16:creationId xmlns:a16="http://schemas.microsoft.com/office/drawing/2014/main" id="{859F5420-9412-E1FD-0D9B-5CB5BE6E62B1}"/>
              </a:ext>
            </a:extLst>
          </p:cNvPr>
          <p:cNvPicPr>
            <a:picLocks noChangeAspect="1"/>
          </p:cNvPicPr>
          <p:nvPr/>
        </p:nvPicPr>
        <p:blipFill>
          <a:blip r:embed="rId2"/>
          <a:stretch>
            <a:fillRect/>
          </a:stretch>
        </p:blipFill>
        <p:spPr>
          <a:xfrm>
            <a:off x="8563232" y="525661"/>
            <a:ext cx="3323232" cy="6053366"/>
          </a:xfrm>
          <a:prstGeom prst="rect">
            <a:avLst/>
          </a:prstGeom>
        </p:spPr>
      </p:pic>
    </p:spTree>
    <p:extLst>
      <p:ext uri="{BB962C8B-B14F-4D97-AF65-F5344CB8AC3E}">
        <p14:creationId xmlns:p14="http://schemas.microsoft.com/office/powerpoint/2010/main" val="1260455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13D34B4-09E1-DFE2-7FBF-D9D05CAE0574}"/>
              </a:ext>
            </a:extLst>
          </p:cNvPr>
          <p:cNvSpPr>
            <a:spLocks noGrp="1"/>
          </p:cNvSpPr>
          <p:nvPr>
            <p:ph type="body" sz="half" idx="2"/>
          </p:nvPr>
        </p:nvSpPr>
        <p:spPr>
          <a:xfrm>
            <a:off x="183292" y="292031"/>
            <a:ext cx="11825416" cy="6042453"/>
          </a:xfrm>
        </p:spPr>
        <p:txBody>
          <a:bodyPr>
            <a:normAutofit/>
          </a:bodyPr>
          <a:lstStyle/>
          <a:p>
            <a:pPr algn="l"/>
            <a:endParaRPr lang="en-GB" sz="1400" b="0" i="0" u="none" strike="noStrike" dirty="0">
              <a:solidFill>
                <a:srgbClr val="000000"/>
              </a:solidFill>
              <a:effectLst/>
              <a:latin typeface="+mj-lt"/>
            </a:endParaRPr>
          </a:p>
          <a:p>
            <a:pPr algn="l"/>
            <a:r>
              <a:rPr lang="en-GB" sz="1400" b="1" i="0" u="sng" strike="noStrike" dirty="0">
                <a:solidFill>
                  <a:srgbClr val="000000"/>
                </a:solidFill>
                <a:effectLst/>
                <a:latin typeface="+mj-lt"/>
              </a:rPr>
              <a:t>Analysis of my Group composition </a:t>
            </a:r>
          </a:p>
          <a:p>
            <a:pPr algn="l"/>
            <a:r>
              <a:rPr lang="en-GB" sz="1400" b="0" i="0" u="none" strike="noStrike" dirty="0">
                <a:solidFill>
                  <a:srgbClr val="000000"/>
                </a:solidFill>
                <a:effectLst/>
                <a:latin typeface="+mj-lt"/>
              </a:rPr>
              <a:t>The team forming process was really smooth, flying by the three first phases of Tuckman's theory (1965), straight into the Performing phase. Our group was well-balanced and made up of individuals who were able to prioritise thorough research and project completion over seeking attention or assuming a leadership role. Using Belbin’s Theory (1993) to analyse my team’s structure I can say that our primary traits were CF, IM, RI, and TM, while the secondary </a:t>
            </a:r>
          </a:p>
          <a:p>
            <a:pPr algn="l"/>
            <a:r>
              <a:rPr lang="en-GB" sz="1400" b="0" i="0" u="none" strike="noStrike" dirty="0">
                <a:solidFill>
                  <a:srgbClr val="000000"/>
                </a:solidFill>
                <a:effectLst/>
                <a:latin typeface="+mj-lt"/>
              </a:rPr>
              <a:t>traits were IM, PL, CO, and ME. The absence of an SH saved the team from experiencing conflicts, which meant that there was no need to refer to Thomas-Kilmann's theory (1978). There was also no need for an SP in this assignment. The CO took the lead in a clear, friendly and organised manner and the IM ensured progress, while the CF drove the group towards achieving its goal. The TW smoothed over interpersonal issues, while the IM, ME, PL, and CO further strengthened the group's dynamics. </a:t>
            </a:r>
          </a:p>
          <a:p>
            <a:pPr algn="l"/>
            <a:r>
              <a:rPr lang="en-GB" sz="1400" b="0" i="0" u="none" strike="noStrike" dirty="0">
                <a:solidFill>
                  <a:srgbClr val="000000"/>
                </a:solidFill>
                <a:effectLst/>
                <a:latin typeface="+mj-lt"/>
              </a:rPr>
              <a:t>Critical Analysis of Belbin’s Self-Perception Inventory and Theory </a:t>
            </a:r>
          </a:p>
          <a:p>
            <a:pPr algn="l"/>
            <a:r>
              <a:rPr lang="en-GB" sz="1400" b="0" i="0" u="none" strike="noStrike" dirty="0">
                <a:solidFill>
                  <a:srgbClr val="000000"/>
                </a:solidFill>
                <a:effectLst/>
                <a:latin typeface="+mj-lt"/>
              </a:rPr>
              <a:t>The accuracy of the Self-Perception Inventory results is in question, as team members have shown traits that contradict their assigned roles. This suggests that the method may be flawed and that individuals may not be honest with themselves or the test, leading to inaccurate results. For example, I can see accuracy in my traits, positives, and negatives too. But with certain members of the team, some of their traits can be easily observed and others less so. </a:t>
            </a:r>
          </a:p>
          <a:p>
            <a:pPr algn="l"/>
            <a:r>
              <a:rPr lang="en-GB" sz="1400" b="0" i="0" u="none" strike="noStrike" dirty="0">
                <a:solidFill>
                  <a:srgbClr val="000000"/>
                </a:solidFill>
                <a:effectLst/>
                <a:latin typeface="+mj-lt"/>
              </a:rPr>
              <a:t>Work Example </a:t>
            </a:r>
          </a:p>
          <a:p>
            <a:pPr algn="l"/>
            <a:r>
              <a:rPr lang="en-GB" sz="1400" b="0" i="0" u="none" strike="noStrike" dirty="0">
                <a:solidFill>
                  <a:srgbClr val="000000"/>
                </a:solidFill>
                <a:effectLst/>
                <a:latin typeface="+mj-lt"/>
              </a:rPr>
              <a:t>When working in a Nail Salon with other Techs I had to face managing decisions based on my team's characters and capabilities. Some saw themselves ready to assume certain roles and later showed difficulties performing in these particular areas. I was able to understand them better and identify more suitable roles for them where they were able to work at outstanding levels.</a:t>
            </a:r>
          </a:p>
          <a:p>
            <a:pPr algn="l"/>
            <a:r>
              <a:rPr lang="en-GB" sz="1400" b="1" i="0" u="sng" strike="noStrike" dirty="0">
                <a:solidFill>
                  <a:srgbClr val="000000"/>
                </a:solidFill>
                <a:effectLst/>
                <a:latin typeface="+mj-lt"/>
              </a:rPr>
              <a:t>Conclusion. </a:t>
            </a:r>
          </a:p>
          <a:p>
            <a:pPr algn="l"/>
            <a:r>
              <a:rPr lang="en-GB" sz="1400" b="0" i="0" u="none" strike="noStrike" dirty="0">
                <a:solidFill>
                  <a:srgbClr val="000000"/>
                </a:solidFill>
                <a:effectLst/>
                <a:latin typeface="+mj-lt"/>
              </a:rPr>
              <a:t>Team role theories can be divided into character-based and functionality-based. </a:t>
            </a:r>
          </a:p>
          <a:p>
            <a:pPr algn="l"/>
            <a:r>
              <a:rPr lang="en-GB" sz="1400" b="0" i="0" u="none" strike="noStrike" dirty="0">
                <a:solidFill>
                  <a:srgbClr val="000000"/>
                </a:solidFill>
                <a:effectLst/>
                <a:latin typeface="+mj-lt"/>
              </a:rPr>
              <a:t>Through analysis of my team and the roles within it, we concluded that there is no one theory that on its own, explains how individuals work within a team. </a:t>
            </a:r>
          </a:p>
          <a:p>
            <a:pPr algn="l"/>
            <a:r>
              <a:rPr lang="en-GB" sz="1400" b="0" i="0" u="none" strike="noStrike" dirty="0">
                <a:solidFill>
                  <a:srgbClr val="000000"/>
                </a:solidFill>
                <a:effectLst/>
                <a:latin typeface="+mj-lt"/>
              </a:rPr>
              <a:t>When using Self-perception inventories to work out the team roles, the results can be flawed from the outset when taking into consideration our own perception of ourselves, it is not clear whether this is based on facts or intentions.</a:t>
            </a:r>
          </a:p>
          <a:p>
            <a:pPr algn="l"/>
            <a:endParaRPr lang="en-US" dirty="0"/>
          </a:p>
        </p:txBody>
      </p:sp>
    </p:spTree>
    <p:extLst>
      <p:ext uri="{BB962C8B-B14F-4D97-AF65-F5344CB8AC3E}">
        <p14:creationId xmlns:p14="http://schemas.microsoft.com/office/powerpoint/2010/main" val="3771534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6ACED-5033-BD93-604F-A5AD700BE404}"/>
              </a:ext>
            </a:extLst>
          </p:cNvPr>
          <p:cNvSpPr>
            <a:spLocks noGrp="1"/>
          </p:cNvSpPr>
          <p:nvPr>
            <p:ph type="title"/>
          </p:nvPr>
        </p:nvSpPr>
        <p:spPr>
          <a:xfrm>
            <a:off x="350520" y="502921"/>
            <a:ext cx="11369040" cy="5974064"/>
          </a:xfrm>
        </p:spPr>
        <p:txBody>
          <a:bodyPr vert="horz" lIns="91440" tIns="45720" rIns="91440" bIns="45720" rtlCol="0" anchor="t" anchorCtr="1">
            <a:normAutofit/>
          </a:bodyPr>
          <a:lstStyle/>
          <a:p>
            <a:r>
              <a:rPr lang="en-GB" sz="1400" b="1" i="0" u="sng" strike="noStrike" dirty="0">
                <a:solidFill>
                  <a:srgbClr val="000000"/>
                </a:solidFill>
                <a:effectLst/>
              </a:rPr>
              <a:t>References. </a:t>
            </a:r>
            <a:br>
              <a:rPr lang="en-GB" sz="1400" b="0" i="0" u="none" strike="noStrike" dirty="0">
                <a:solidFill>
                  <a:srgbClr val="000000"/>
                </a:solidFill>
                <a:effectLst/>
              </a:rPr>
            </a:br>
            <a:br>
              <a:rPr lang="en-GB" sz="1400" b="0" i="0" u="none" strike="noStrike" dirty="0">
                <a:solidFill>
                  <a:srgbClr val="000000"/>
                </a:solidFill>
                <a:effectLst/>
              </a:rPr>
            </a:br>
            <a:r>
              <a:rPr lang="en-GB" sz="1400" b="0" i="0" u="none" strike="noStrike" dirty="0">
                <a:solidFill>
                  <a:srgbClr val="000000"/>
                </a:solidFill>
                <a:effectLst/>
              </a:rPr>
              <a:t>Belbin, R. M. (1993). Team Roles at Work. London: Butterworth-Heinemann </a:t>
            </a:r>
            <a:br>
              <a:rPr lang="en-GB" sz="1400" b="0" i="0" u="none" strike="noStrike" dirty="0">
                <a:solidFill>
                  <a:srgbClr val="000000"/>
                </a:solidFill>
                <a:effectLst/>
              </a:rPr>
            </a:br>
            <a:r>
              <a:rPr lang="en-GB" sz="1400" b="0" i="0" u="none" strike="noStrike" dirty="0">
                <a:solidFill>
                  <a:srgbClr val="000000"/>
                </a:solidFill>
                <a:effectLst/>
              </a:rPr>
              <a:t>Carter, J. (2014). Tuckman’s Model – Forming, Storming, Norming, Performing. [Online]. </a:t>
            </a:r>
            <a:r>
              <a:rPr lang="en-GB" sz="1400" b="0" i="0" u="none" strike="noStrike" dirty="0" err="1">
                <a:solidFill>
                  <a:srgbClr val="000000"/>
                </a:solidFill>
                <a:effectLst/>
              </a:rPr>
              <a:t>Teambuildingactivity.com</a:t>
            </a:r>
            <a:r>
              <a:rPr lang="en-GB" sz="1400" b="0" i="0" u="none" strike="noStrike" dirty="0">
                <a:solidFill>
                  <a:srgbClr val="000000"/>
                </a:solidFill>
                <a:effectLst/>
              </a:rPr>
              <a:t>. Available at https://</a:t>
            </a:r>
            <a:r>
              <a:rPr lang="en-GB" sz="1400" b="0" i="0" u="none" strike="noStrike" dirty="0" err="1">
                <a:solidFill>
                  <a:srgbClr val="000000"/>
                </a:solidFill>
                <a:effectLst/>
              </a:rPr>
              <a:t>teambuildingactivity.com</a:t>
            </a:r>
            <a:r>
              <a:rPr lang="en-GB" sz="1400" b="0" i="0" u="none" strike="noStrike" dirty="0">
                <a:solidFill>
                  <a:srgbClr val="000000"/>
                </a:solidFill>
                <a:effectLst/>
              </a:rPr>
              <a:t>/</a:t>
            </a:r>
            <a:r>
              <a:rPr lang="en-GB" sz="1400" b="0" i="0" u="none" strike="noStrike" dirty="0" err="1">
                <a:solidFill>
                  <a:srgbClr val="000000"/>
                </a:solidFill>
                <a:effectLst/>
              </a:rPr>
              <a:t>tuckmans</a:t>
            </a:r>
            <a:r>
              <a:rPr lang="en-GB" sz="1400" b="0" i="0" u="none" strike="noStrike" dirty="0">
                <a:solidFill>
                  <a:srgbClr val="000000"/>
                </a:solidFill>
                <a:effectLst/>
              </a:rPr>
              <a:t>-model/. [Accessed 30 November 2023]. </a:t>
            </a:r>
            <a:br>
              <a:rPr lang="en-GB" sz="1400" b="0" i="0" u="none" strike="noStrike" dirty="0">
                <a:solidFill>
                  <a:srgbClr val="000000"/>
                </a:solidFill>
                <a:effectLst/>
              </a:rPr>
            </a:br>
            <a:r>
              <a:rPr lang="en-GB" sz="1400" b="0" i="0" u="none" strike="noStrike" dirty="0">
                <a:solidFill>
                  <a:srgbClr val="000000"/>
                </a:solidFill>
                <a:effectLst/>
              </a:rPr>
              <a:t>Coates, B. (2021). Teamwork &amp; Leadership Honey. [Online]. YouTube. Last Updated: 20 Jan 2021. Available at: https://</a:t>
            </a:r>
            <a:r>
              <a:rPr lang="en-GB" sz="1400" b="0" i="0" u="none" strike="noStrike" dirty="0" err="1">
                <a:solidFill>
                  <a:srgbClr val="000000"/>
                </a:solidFill>
                <a:effectLst/>
              </a:rPr>
              <a:t>www.youtube.com</a:t>
            </a:r>
            <a:r>
              <a:rPr lang="en-GB" sz="1400" b="0" i="0" u="none" strike="noStrike" dirty="0">
                <a:solidFill>
                  <a:srgbClr val="000000"/>
                </a:solidFill>
                <a:effectLst/>
              </a:rPr>
              <a:t>/</a:t>
            </a:r>
            <a:r>
              <a:rPr lang="en-GB" sz="1400" b="0" i="0" u="none" strike="noStrike" dirty="0" err="1">
                <a:solidFill>
                  <a:srgbClr val="000000"/>
                </a:solidFill>
                <a:effectLst/>
              </a:rPr>
              <a:t>watch?v</a:t>
            </a:r>
            <a:r>
              <a:rPr lang="en-GB" sz="1400" b="0" i="0" u="none" strike="noStrike" dirty="0">
                <a:solidFill>
                  <a:srgbClr val="000000"/>
                </a:solidFill>
                <a:effectLst/>
              </a:rPr>
              <a:t>=8O0qKVu2BeQ [Accessed 30 November 2023]. </a:t>
            </a:r>
            <a:br>
              <a:rPr lang="en-GB" sz="1400" b="0" i="0" u="none" strike="noStrike" dirty="0">
                <a:solidFill>
                  <a:srgbClr val="000000"/>
                </a:solidFill>
                <a:effectLst/>
              </a:rPr>
            </a:br>
            <a:r>
              <a:rPr lang="en-GB" sz="1400" b="0" i="0" u="none" strike="noStrike" dirty="0">
                <a:solidFill>
                  <a:srgbClr val="000000"/>
                </a:solidFill>
                <a:effectLst/>
              </a:rPr>
              <a:t>Honey, P. (2001) , Teams and Teamwork. Available at: https://</a:t>
            </a:r>
            <a:r>
              <a:rPr lang="en-GB" sz="1400" b="0" i="0" u="none" strike="noStrike" dirty="0" err="1">
                <a:solidFill>
                  <a:srgbClr val="000000"/>
                </a:solidFill>
                <a:effectLst/>
              </a:rPr>
              <a:t>prism.librarymanagementcloud.co.uk</a:t>
            </a:r>
            <a:r>
              <a:rPr lang="en-GB" sz="1400" b="0" i="0" u="none" strike="noStrike" dirty="0">
                <a:solidFill>
                  <a:srgbClr val="000000"/>
                </a:solidFill>
                <a:effectLst/>
              </a:rPr>
              <a:t>/</a:t>
            </a:r>
            <a:r>
              <a:rPr lang="en-GB" sz="1400" b="0" i="0" u="none" strike="noStrike" dirty="0" err="1">
                <a:solidFill>
                  <a:srgbClr val="000000"/>
                </a:solidFill>
                <a:effectLst/>
              </a:rPr>
              <a:t>bournemouth</a:t>
            </a:r>
            <a:r>
              <a:rPr lang="en-GB" sz="1400" b="0" i="0" u="none" strike="noStrike" dirty="0">
                <a:solidFill>
                  <a:srgbClr val="000000"/>
                </a:solidFill>
                <a:effectLst/>
              </a:rPr>
              <a:t>-ac/items/447710 [Accessed 1 December 2023]. </a:t>
            </a:r>
            <a:br>
              <a:rPr lang="en-GB" sz="1400" b="0" i="0" u="none" strike="noStrike" dirty="0">
                <a:solidFill>
                  <a:srgbClr val="000000"/>
                </a:solidFill>
                <a:effectLst/>
              </a:rPr>
            </a:br>
            <a:r>
              <a:rPr lang="en-GB" sz="1400" b="0" i="0" u="none" strike="noStrike" dirty="0">
                <a:solidFill>
                  <a:srgbClr val="000000"/>
                </a:solidFill>
                <a:effectLst/>
              </a:rPr>
              <a:t>Landers, J. (2017). Communication in Public Health. [Online]. </a:t>
            </a:r>
            <a:r>
              <a:rPr lang="en-GB" sz="1400" b="0" i="0" u="none" strike="noStrike" dirty="0" err="1">
                <a:solidFill>
                  <a:srgbClr val="000000"/>
                </a:solidFill>
                <a:effectLst/>
              </a:rPr>
              <a:t>Wordpress</a:t>
            </a:r>
            <a:r>
              <a:rPr lang="en-GB" sz="1400" b="0" i="0" u="none" strike="noStrike" dirty="0">
                <a:solidFill>
                  <a:srgbClr val="000000"/>
                </a:solidFill>
                <a:effectLst/>
              </a:rPr>
              <a:t>. Available at https://</a:t>
            </a:r>
            <a:r>
              <a:rPr lang="en-GB" sz="1400" b="0" i="0" u="none" strike="noStrike" dirty="0" err="1">
                <a:solidFill>
                  <a:srgbClr val="000000"/>
                </a:solidFill>
                <a:effectLst/>
              </a:rPr>
              <a:t>communicationinpublichealthweb.wordpress.com</a:t>
            </a:r>
            <a:r>
              <a:rPr lang="en-GB" sz="1400" b="0" i="0" u="none" strike="noStrike" dirty="0">
                <a:solidFill>
                  <a:srgbClr val="000000"/>
                </a:solidFill>
                <a:effectLst/>
              </a:rPr>
              <a:t>/</a:t>
            </a:r>
            <a:r>
              <a:rPr lang="en-GB" sz="1400" b="0" i="0" u="none" strike="noStrike" dirty="0" err="1">
                <a:solidFill>
                  <a:srgbClr val="000000"/>
                </a:solidFill>
                <a:effectLst/>
              </a:rPr>
              <a:t>mangement</a:t>
            </a:r>
            <a:r>
              <a:rPr lang="en-GB" sz="1400" b="0" i="0" u="none" strike="noStrike" dirty="0">
                <a:solidFill>
                  <a:srgbClr val="000000"/>
                </a:solidFill>
                <a:effectLst/>
              </a:rPr>
              <a:t>-styles-and-conflict/. [Accessed 30 November 2023]. </a:t>
            </a:r>
            <a:br>
              <a:rPr lang="en-GB" sz="1400" b="0" i="0" u="none" strike="noStrike" dirty="0">
                <a:solidFill>
                  <a:srgbClr val="000000"/>
                </a:solidFill>
                <a:effectLst/>
              </a:rPr>
            </a:br>
            <a:r>
              <a:rPr lang="en-GB" sz="1400" b="0" i="0" u="none" strike="noStrike" dirty="0">
                <a:solidFill>
                  <a:srgbClr val="000000"/>
                </a:solidFill>
                <a:effectLst/>
              </a:rPr>
              <a:t>Slide Bazaar. (2023). Belbin's Team Roles Model PowerPoint Template. [Online]. Slide Bazaar. Available at https://</a:t>
            </a:r>
            <a:r>
              <a:rPr lang="en-GB" sz="1400" b="0" i="0" u="none" strike="noStrike" dirty="0" err="1">
                <a:solidFill>
                  <a:srgbClr val="000000"/>
                </a:solidFill>
                <a:effectLst/>
              </a:rPr>
              <a:t>slidebazaar.com</a:t>
            </a:r>
            <a:r>
              <a:rPr lang="en-GB" sz="1400" b="0" i="0" u="none" strike="noStrike" dirty="0">
                <a:solidFill>
                  <a:srgbClr val="000000"/>
                </a:solidFill>
                <a:effectLst/>
              </a:rPr>
              <a:t>/items/</a:t>
            </a:r>
            <a:r>
              <a:rPr lang="en-GB" sz="1400" b="0" i="0" u="none" strike="noStrike" dirty="0" err="1">
                <a:solidFill>
                  <a:srgbClr val="000000"/>
                </a:solidFill>
                <a:effectLst/>
              </a:rPr>
              <a:t>belbins</a:t>
            </a:r>
            <a:r>
              <a:rPr lang="en-GB" sz="1400" b="0" i="0" u="none" strike="noStrike" dirty="0">
                <a:solidFill>
                  <a:srgbClr val="000000"/>
                </a:solidFill>
                <a:effectLst/>
              </a:rPr>
              <a:t>-team-roles-model-</a:t>
            </a:r>
            <a:r>
              <a:rPr lang="en-GB" sz="1400" b="0" i="0" u="none" strike="noStrike" dirty="0" err="1">
                <a:solidFill>
                  <a:srgbClr val="000000"/>
                </a:solidFill>
                <a:effectLst/>
              </a:rPr>
              <a:t>powerpoint</a:t>
            </a:r>
            <a:r>
              <a:rPr lang="en-GB" sz="1400" b="0" i="0" u="none" strike="noStrike" dirty="0">
                <a:solidFill>
                  <a:srgbClr val="000000"/>
                </a:solidFill>
                <a:effectLst/>
              </a:rPr>
              <a:t>-template/. [Accessed 30 November 2023]. </a:t>
            </a:r>
            <a:br>
              <a:rPr lang="en-GB" sz="1400" b="0" i="0" u="none" strike="noStrike" dirty="0">
                <a:solidFill>
                  <a:srgbClr val="000000"/>
                </a:solidFill>
                <a:effectLst/>
              </a:rPr>
            </a:br>
            <a:r>
              <a:rPr lang="en-GB" sz="1400" b="0" i="0" u="none" strike="noStrike" dirty="0">
                <a:solidFill>
                  <a:srgbClr val="000000"/>
                </a:solidFill>
                <a:effectLst/>
              </a:rPr>
              <a:t>Thomas, K. W., &amp; Kilmann, R. H. (1978). Comparison of Four Instruments Measuring Conflict </a:t>
            </a:r>
            <a:r>
              <a:rPr lang="en-GB" sz="1400" b="0" i="0" u="none" strike="noStrike" dirty="0" err="1">
                <a:solidFill>
                  <a:srgbClr val="000000"/>
                </a:solidFill>
                <a:effectLst/>
              </a:rPr>
              <a:t>Behavior</a:t>
            </a:r>
            <a:r>
              <a:rPr lang="en-GB" sz="1400" b="0" i="0" u="none" strike="noStrike" dirty="0">
                <a:solidFill>
                  <a:srgbClr val="000000"/>
                </a:solidFill>
                <a:effectLst/>
              </a:rPr>
              <a:t>. Psychological Reports, 42(3_suppl), 1139-1145. https://</a:t>
            </a:r>
            <a:r>
              <a:rPr lang="en-GB" sz="1400" b="0" i="0" u="none" strike="noStrike" dirty="0" err="1">
                <a:solidFill>
                  <a:srgbClr val="000000"/>
                </a:solidFill>
                <a:effectLst/>
              </a:rPr>
              <a:t>doi.org</a:t>
            </a:r>
            <a:r>
              <a:rPr lang="en-GB" sz="1400" b="0" i="0" u="none" strike="noStrike" dirty="0">
                <a:solidFill>
                  <a:srgbClr val="000000"/>
                </a:solidFill>
                <a:effectLst/>
              </a:rPr>
              <a:t>/10.2466/pr0.1978.42.3c.1139 </a:t>
            </a:r>
            <a:br>
              <a:rPr lang="en-GB" sz="1400" b="0" i="0" u="none" strike="noStrike" dirty="0">
                <a:solidFill>
                  <a:srgbClr val="000000"/>
                </a:solidFill>
                <a:effectLst/>
              </a:rPr>
            </a:br>
            <a:r>
              <a:rPr lang="en-GB" sz="1400" b="0" i="0" u="none" strike="noStrike" dirty="0">
                <a:solidFill>
                  <a:srgbClr val="000000"/>
                </a:solidFill>
                <a:effectLst/>
              </a:rPr>
              <a:t>Tuckman, B. W. (1965). Developmental sequence in small groups. Psychological Bulletin, 63(6), 384–399. https://</a:t>
            </a:r>
            <a:r>
              <a:rPr lang="en-GB" sz="1400" b="0" i="0" u="none" strike="noStrike" dirty="0" err="1">
                <a:solidFill>
                  <a:srgbClr val="000000"/>
                </a:solidFill>
                <a:effectLst/>
              </a:rPr>
              <a:t>doi.org</a:t>
            </a:r>
            <a:r>
              <a:rPr lang="en-GB" sz="1400" b="0" i="0" u="none" strike="noStrike" dirty="0">
                <a:solidFill>
                  <a:srgbClr val="000000"/>
                </a:solidFill>
                <a:effectLst/>
              </a:rPr>
              <a:t>/10.1037/h0022100</a:t>
            </a:r>
            <a:br>
              <a:rPr lang="en-GB" sz="1400" b="0" i="0" u="none" strike="noStrike" dirty="0">
                <a:solidFill>
                  <a:srgbClr val="000000"/>
                </a:solidFill>
                <a:effectLst/>
              </a:rPr>
            </a:br>
            <a:endParaRPr lang="en-US" sz="1400" kern="1200" cap="all" spc="200" baseline="0" dirty="0">
              <a:solidFill>
                <a:schemeClr val="tx1"/>
              </a:solidFill>
              <a:ea typeface="+mj-ea"/>
              <a:cs typeface="+mj-cs"/>
            </a:endParaRPr>
          </a:p>
        </p:txBody>
      </p:sp>
    </p:spTree>
    <p:extLst>
      <p:ext uri="{BB962C8B-B14F-4D97-AF65-F5344CB8AC3E}">
        <p14:creationId xmlns:p14="http://schemas.microsoft.com/office/powerpoint/2010/main" val="355969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BF7A3-4265-4418-4A68-24576D45FEDE}"/>
              </a:ext>
            </a:extLst>
          </p:cNvPr>
          <p:cNvSpPr>
            <a:spLocks noGrp="1"/>
          </p:cNvSpPr>
          <p:nvPr>
            <p:ph type="title"/>
          </p:nvPr>
        </p:nvSpPr>
        <p:spPr>
          <a:xfrm>
            <a:off x="1676209" y="209863"/>
            <a:ext cx="5925310" cy="469759"/>
          </a:xfrm>
        </p:spPr>
        <p:style>
          <a:lnRef idx="2">
            <a:schemeClr val="accent2">
              <a:shade val="15000"/>
            </a:schemeClr>
          </a:lnRef>
          <a:fillRef idx="1">
            <a:schemeClr val="accent2"/>
          </a:fillRef>
          <a:effectRef idx="0">
            <a:schemeClr val="accent2"/>
          </a:effectRef>
          <a:fontRef idx="minor">
            <a:schemeClr val="lt1"/>
          </a:fontRef>
        </p:style>
        <p:txBody>
          <a:bodyPr vert="horz" lIns="182880" tIns="182880" rIns="182880" bIns="182880" rtlCol="0" anchor="ctr">
            <a:noAutofit/>
          </a:bodyPr>
          <a:lstStyle/>
          <a:p>
            <a:pPr algn="ctr"/>
            <a:r>
              <a:rPr lang="en-US" sz="1600" b="1" dirty="0">
                <a:solidFill>
                  <a:schemeClr val="tx2">
                    <a:lumMod val="10000"/>
                  </a:schemeClr>
                </a:solidFill>
                <a:latin typeface="+mj-lt"/>
                <a:ea typeface="+mj-ea"/>
                <a:cs typeface="+mj-cs"/>
              </a:rPr>
              <a:t>Group Vs team </a:t>
            </a:r>
          </a:p>
        </p:txBody>
      </p:sp>
      <p:sp>
        <p:nvSpPr>
          <p:cNvPr id="22" name="Text Placeholder 21">
            <a:extLst>
              <a:ext uri="{FF2B5EF4-FFF2-40B4-BE49-F238E27FC236}">
                <a16:creationId xmlns:a16="http://schemas.microsoft.com/office/drawing/2014/main" id="{3B465A74-4AA7-25A4-5CFA-E57C230F454C}"/>
              </a:ext>
            </a:extLst>
          </p:cNvPr>
          <p:cNvSpPr>
            <a:spLocks noGrp="1"/>
          </p:cNvSpPr>
          <p:nvPr>
            <p:ph type="body" sz="half" idx="2"/>
          </p:nvPr>
        </p:nvSpPr>
        <p:spPr>
          <a:xfrm>
            <a:off x="138301" y="959370"/>
            <a:ext cx="9001126" cy="6155806"/>
          </a:xfrm>
        </p:spPr>
        <p:txBody>
          <a:bodyPr vert="horz" lIns="91440" tIns="45720" rIns="91440" bIns="45720" rtlCol="0">
            <a:noAutofit/>
          </a:bodyPr>
          <a:lstStyle/>
          <a:p>
            <a:pPr algn="just">
              <a:lnSpc>
                <a:spcPct val="90000"/>
              </a:lnSpc>
            </a:pPr>
            <a:r>
              <a:rPr lang="en-US" sz="1400" b="1" u="sng" dirty="0">
                <a:solidFill>
                  <a:schemeClr val="tx1">
                    <a:lumMod val="85000"/>
                    <a:lumOff val="15000"/>
                  </a:schemeClr>
                </a:solidFill>
                <a:effectLst/>
                <a:latin typeface="+mj-lt"/>
              </a:rPr>
              <a:t>By Jaroslav Demeter</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A group, by definition, is a gathering of individuals who work together to achieve their individual goals while simultaneously striving towards a common interest or identity. This collective effort allows for a more comprehensive approach to problem-solving and decision-making that can lead to more successful outcomes. </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A team is a group of individuals working in unison towards a shared objective, relying on each other's strengths and contributions to achieve the desired outcome. Effective collaboration and communication within the team are crucial to ensure that the result meets or exceeds organizational expectations. (Asana,2023) </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Groups can have some disadvantages, such as the lack of clarity on the organizational objective, as each member has an independent set of tasks, which may take longer to plan properly. Additionally, some individuals in the group may feel disconnected or alienated for various reasons, including the lack of communication in a large group. </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Similarly, teams can also have drawbacks, including a potential lack of individual personal and professional growth, as there is only one common goal to achieve. Roles can also be less flexible, and the division of </a:t>
            </a:r>
            <a:r>
              <a:rPr lang="en-US" sz="1400" dirty="0" err="1">
                <a:solidFill>
                  <a:schemeClr val="tx1">
                    <a:lumMod val="85000"/>
                    <a:lumOff val="15000"/>
                  </a:schemeClr>
                </a:solidFill>
                <a:effectLst/>
                <a:latin typeface="+mj-lt"/>
              </a:rPr>
              <a:t>labour</a:t>
            </a:r>
            <a:r>
              <a:rPr lang="en-US" sz="1400" dirty="0">
                <a:solidFill>
                  <a:schemeClr val="tx1">
                    <a:lumMod val="85000"/>
                    <a:lumOff val="15000"/>
                  </a:schemeClr>
                </a:solidFill>
                <a:effectLst/>
                <a:latin typeface="+mj-lt"/>
              </a:rPr>
              <a:t> can become unjust in certain situations. Finally, some individuals may prefer working without a team altogether. (Shiksha, 2023) </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The Tuckman model describes four stages of team development: forming, storming, norming, and performing. During these stages, team members learn about each other and the task, resolve conflicts, and work effectively towards the common goal. Finally, the adjourning stage is when the team disbands or moves on to a new task. </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The Belbin model, developed in the 70s and 80s, identifies nine team roles with unique strengths, weaknesses, and preferences. These include the plant, resource investigator, coordinator, shaper, monitor evaluator, team worker, implementer, completer finisher, and specialist. A balanced team should have a mix of these roles, with each member aware of their own and others' roles to complement each other. (LinkedIn, 2023) </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The Thomas-Kilmann Conflict Mode Instrument is a tool that helps managers resolve interpersonal conflicts. Developed in 1974, it identifies five approaches for conflict resolution based on the daily lives of individuals. Conflict management is a crucial managerial skill, and the Thomas </a:t>
            </a:r>
            <a:r>
              <a:rPr lang="en-US" sz="1400" dirty="0" err="1">
                <a:solidFill>
                  <a:schemeClr val="tx1">
                    <a:lumMod val="85000"/>
                    <a:lumOff val="15000"/>
                  </a:schemeClr>
                </a:solidFill>
                <a:effectLst/>
                <a:latin typeface="+mj-lt"/>
              </a:rPr>
              <a:t>Kilman</a:t>
            </a:r>
            <a:r>
              <a:rPr lang="en-US" sz="1400" dirty="0">
                <a:solidFill>
                  <a:schemeClr val="tx1">
                    <a:lumMod val="85000"/>
                    <a:lumOff val="15000"/>
                  </a:schemeClr>
                </a:solidFill>
                <a:effectLst/>
                <a:latin typeface="+mj-lt"/>
              </a:rPr>
              <a:t> Instrument helps managers choose the best approach for each situation. The Thomas Kilmann conflict model identifies five modes of conflict management, categorized by assertiveness and cooperation. (</a:t>
            </a:r>
            <a:r>
              <a:rPr lang="en-US" sz="1400" dirty="0" err="1">
                <a:solidFill>
                  <a:schemeClr val="tx1">
                    <a:lumMod val="85000"/>
                    <a:lumOff val="15000"/>
                  </a:schemeClr>
                </a:solidFill>
                <a:effectLst/>
                <a:latin typeface="+mj-lt"/>
              </a:rPr>
              <a:t>Arindra</a:t>
            </a:r>
            <a:r>
              <a:rPr lang="en-US" sz="1400" dirty="0">
                <a:solidFill>
                  <a:schemeClr val="tx1">
                    <a:lumMod val="85000"/>
                    <a:lumOff val="15000"/>
                  </a:schemeClr>
                </a:solidFill>
                <a:effectLst/>
                <a:latin typeface="+mj-lt"/>
              </a:rPr>
              <a:t> ,2021) </a:t>
            </a:r>
          </a:p>
        </p:txBody>
      </p:sp>
      <p:pic>
        <p:nvPicPr>
          <p:cNvPr id="5" name="Picture 4" descr="Large skydiving group mid-air">
            <a:extLst>
              <a:ext uri="{FF2B5EF4-FFF2-40B4-BE49-F238E27FC236}">
                <a16:creationId xmlns:a16="http://schemas.microsoft.com/office/drawing/2014/main" id="{5B939280-9730-5C62-5CCE-FDF0A6203189}"/>
              </a:ext>
            </a:extLst>
          </p:cNvPr>
          <p:cNvPicPr>
            <a:picLocks noChangeAspect="1"/>
          </p:cNvPicPr>
          <p:nvPr/>
        </p:nvPicPr>
        <p:blipFill rotWithShape="1">
          <a:blip r:embed="rId2"/>
          <a:srcRect l="28087" r="26752"/>
          <a:stretch/>
        </p:blipFill>
        <p:spPr>
          <a:xfrm>
            <a:off x="9315450" y="10"/>
            <a:ext cx="2876549" cy="6857990"/>
          </a:xfrm>
          <a:prstGeom prst="rect">
            <a:avLst/>
          </a:prstGeom>
        </p:spPr>
      </p:pic>
    </p:spTree>
    <p:extLst>
      <p:ext uri="{BB962C8B-B14F-4D97-AF65-F5344CB8AC3E}">
        <p14:creationId xmlns:p14="http://schemas.microsoft.com/office/powerpoint/2010/main" val="3088764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B612D80-1237-C253-64F3-D0A38613664A}"/>
              </a:ext>
            </a:extLst>
          </p:cNvPr>
          <p:cNvSpPr>
            <a:spLocks noGrp="1"/>
          </p:cNvSpPr>
          <p:nvPr>
            <p:ph type="ctrTitle"/>
          </p:nvPr>
        </p:nvSpPr>
        <p:spPr>
          <a:xfrm>
            <a:off x="2174789" y="676656"/>
            <a:ext cx="6879130" cy="395330"/>
          </a:xfr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ctr">
            <a:normAutofit/>
          </a:bodyPr>
          <a:lstStyle/>
          <a:p>
            <a:r>
              <a:rPr lang="en-US" sz="1600" b="1" kern="1200" dirty="0">
                <a:solidFill>
                  <a:schemeClr val="tx1"/>
                </a:solidFill>
                <a:latin typeface="+mj-lt"/>
                <a:ea typeface="+mj-ea"/>
                <a:cs typeface="+mj-cs"/>
              </a:rPr>
              <a:t>Group vs team</a:t>
            </a:r>
          </a:p>
        </p:txBody>
      </p:sp>
      <p:sp>
        <p:nvSpPr>
          <p:cNvPr id="12" name="Subtitle 11">
            <a:extLst>
              <a:ext uri="{FF2B5EF4-FFF2-40B4-BE49-F238E27FC236}">
                <a16:creationId xmlns:a16="http://schemas.microsoft.com/office/drawing/2014/main" id="{0F818683-97B4-0BE7-02CA-9D5DB09D1231}"/>
              </a:ext>
            </a:extLst>
          </p:cNvPr>
          <p:cNvSpPr>
            <a:spLocks noGrp="1"/>
          </p:cNvSpPr>
          <p:nvPr>
            <p:ph type="subTitle" idx="1"/>
          </p:nvPr>
        </p:nvSpPr>
        <p:spPr>
          <a:xfrm>
            <a:off x="271849" y="1445741"/>
            <a:ext cx="11081951" cy="4735603"/>
          </a:xfrm>
        </p:spPr>
        <p:txBody>
          <a:bodyPr vert="horz" lIns="91440" tIns="45720" rIns="91440" bIns="45720" rtlCol="0">
            <a:normAutofit/>
          </a:bodyPr>
          <a:lstStyle/>
          <a:p>
            <a:pPr indent="-228600" algn="l">
              <a:buFont typeface="Arial" panose="020B0604020202020204" pitchFamily="34" charset="0"/>
              <a:buChar char="•"/>
            </a:pPr>
            <a:r>
              <a:rPr lang="en-US" sz="1500" dirty="0">
                <a:effectLst/>
              </a:rPr>
              <a:t>As a complete finisher, I am extremely detail-oriented and take pride in maintaining a high level of cleanliness. I enforce precise quality control measures and follow industry-standard cleaning protocols to ensure that everything meets standards. I tackle issues head-on and provide effective solutions and training to optimize the cleaning process. My thorough inspections not only identify problems but prevent them from occurring in the first place, which contributes to a consistently high standard of cleanliness. </a:t>
            </a:r>
          </a:p>
          <a:p>
            <a:pPr indent="-228600" algn="l">
              <a:buFont typeface="Arial" panose="020B0604020202020204" pitchFamily="34" charset="0"/>
              <a:buChar char="•"/>
            </a:pPr>
            <a:r>
              <a:rPr lang="en-US" sz="1500" dirty="0" err="1">
                <a:effectLst/>
              </a:rPr>
              <a:t>Arindra</a:t>
            </a:r>
            <a:r>
              <a:rPr lang="en-US" sz="1500" dirty="0">
                <a:effectLst/>
              </a:rPr>
              <a:t> Mishra. (.). Thomas Kilmann Conflict Model. [Online]. </a:t>
            </a:r>
            <a:r>
              <a:rPr lang="en-US" sz="1500" dirty="0" err="1">
                <a:effectLst/>
              </a:rPr>
              <a:t>managementweekly.org</a:t>
            </a:r>
            <a:r>
              <a:rPr lang="en-US" sz="1500" dirty="0">
                <a:effectLst/>
              </a:rPr>
              <a:t>. Last Updated: 12 May 2021. Available at: https://</a:t>
            </a:r>
            <a:r>
              <a:rPr lang="en-US" sz="1500" dirty="0" err="1">
                <a:effectLst/>
              </a:rPr>
              <a:t>managementweekly.org</a:t>
            </a:r>
            <a:r>
              <a:rPr lang="en-US" sz="1500" dirty="0">
                <a:effectLst/>
              </a:rPr>
              <a:t>/</a:t>
            </a:r>
            <a:r>
              <a:rPr lang="en-US" sz="1500" dirty="0" err="1">
                <a:effectLst/>
              </a:rPr>
              <a:t>thomas</a:t>
            </a:r>
            <a:r>
              <a:rPr lang="en-US" sz="1500" dirty="0">
                <a:effectLst/>
              </a:rPr>
              <a:t>-</a:t>
            </a:r>
            <a:r>
              <a:rPr lang="en-US" sz="1500" dirty="0" err="1">
                <a:effectLst/>
              </a:rPr>
              <a:t>kilmann</a:t>
            </a:r>
            <a:r>
              <a:rPr lang="en-US" sz="1500" dirty="0">
                <a:effectLst/>
              </a:rPr>
              <a:t>-conflict-resolution-model/ [Accessed 21 November 2023]. </a:t>
            </a:r>
          </a:p>
          <a:p>
            <a:pPr indent="-228600" algn="l">
              <a:buFont typeface="Arial" panose="020B0604020202020204" pitchFamily="34" charset="0"/>
              <a:buChar char="•"/>
            </a:pPr>
            <a:r>
              <a:rPr lang="en-US" sz="1500" dirty="0">
                <a:effectLst/>
              </a:rPr>
              <a:t>Asana. (2023). Group vs. team: What’s the difference? [Online]. </a:t>
            </a:r>
            <a:r>
              <a:rPr lang="en-US" sz="1500" dirty="0" err="1">
                <a:effectLst/>
              </a:rPr>
              <a:t>asana.com</a:t>
            </a:r>
            <a:r>
              <a:rPr lang="en-US" sz="1500" dirty="0">
                <a:effectLst/>
              </a:rPr>
              <a:t>. Last Updated: 15 March 2023. Available at: https://</a:t>
            </a:r>
            <a:r>
              <a:rPr lang="en-US" sz="1500" dirty="0" err="1">
                <a:effectLst/>
              </a:rPr>
              <a:t>asana.com</a:t>
            </a:r>
            <a:r>
              <a:rPr lang="en-US" sz="1500" dirty="0">
                <a:effectLst/>
              </a:rPr>
              <a:t>/resources/group-vs-team [Accessed 21 November 2023]. </a:t>
            </a:r>
          </a:p>
          <a:p>
            <a:pPr indent="-228600" algn="l">
              <a:buFont typeface="Arial" panose="020B0604020202020204" pitchFamily="34" charset="0"/>
              <a:buChar char="•"/>
            </a:pPr>
            <a:r>
              <a:rPr lang="en-US" sz="1500" dirty="0">
                <a:effectLst/>
              </a:rPr>
              <a:t>LinkedIn. (2023). How can you compare Tuckman and Belbin's models for team development? [Online]. </a:t>
            </a:r>
            <a:r>
              <a:rPr lang="en-US" sz="1500" dirty="0" err="1">
                <a:effectLst/>
              </a:rPr>
              <a:t>linkedin.com</a:t>
            </a:r>
            <a:r>
              <a:rPr lang="en-US" sz="1500" dirty="0">
                <a:effectLst/>
              </a:rPr>
              <a:t>. Last Updated: 11 August 2023. Available at: https://</a:t>
            </a:r>
            <a:r>
              <a:rPr lang="en-US" sz="1500" dirty="0" err="1">
                <a:effectLst/>
              </a:rPr>
              <a:t>www.linkedin.com</a:t>
            </a:r>
            <a:r>
              <a:rPr lang="en-US" sz="1500" dirty="0">
                <a:effectLst/>
              </a:rPr>
              <a:t>/advice/3/how-can-you-compare-</a:t>
            </a:r>
            <a:r>
              <a:rPr lang="en-US" sz="1500" dirty="0" err="1">
                <a:effectLst/>
              </a:rPr>
              <a:t>tuckman</a:t>
            </a:r>
            <a:r>
              <a:rPr lang="en-US" sz="1500" dirty="0">
                <a:effectLst/>
              </a:rPr>
              <a:t>-</a:t>
            </a:r>
            <a:r>
              <a:rPr lang="en-US" sz="1500" dirty="0" err="1">
                <a:effectLst/>
              </a:rPr>
              <a:t>belbin</a:t>
            </a:r>
            <a:r>
              <a:rPr lang="en-US" sz="1500" dirty="0">
                <a:effectLst/>
              </a:rPr>
              <a:t>-models-team [Accessed 21 November 2023]. </a:t>
            </a:r>
          </a:p>
          <a:p>
            <a:pPr indent="-228600" algn="l">
              <a:buFont typeface="Arial" panose="020B0604020202020204" pitchFamily="34" charset="0"/>
              <a:buChar char="•"/>
            </a:pPr>
            <a:r>
              <a:rPr lang="en-US" sz="1500" dirty="0">
                <a:effectLst/>
              </a:rPr>
              <a:t>Shiksha online. (2023). Difference Between Group and Team – Top 5 Ways to Compare. [Online]. </a:t>
            </a:r>
            <a:r>
              <a:rPr lang="en-US" sz="1500" dirty="0" err="1">
                <a:effectLst/>
              </a:rPr>
              <a:t>shiksha.com</a:t>
            </a:r>
            <a:r>
              <a:rPr lang="en-US" sz="1500" dirty="0">
                <a:effectLst/>
              </a:rPr>
              <a:t>. Last Updated: 23 August 2023. Available at: https://</a:t>
            </a:r>
            <a:r>
              <a:rPr lang="en-US" sz="1500" dirty="0" err="1">
                <a:effectLst/>
              </a:rPr>
              <a:t>www.shiksha.com</a:t>
            </a:r>
            <a:r>
              <a:rPr lang="en-US" sz="1500" dirty="0">
                <a:effectLst/>
              </a:rPr>
              <a:t>/online-courses/articles/difference-between-group-and-team/ [Accessed 21 November 2023].</a:t>
            </a:r>
          </a:p>
          <a:p>
            <a:pPr indent="-228600" algn="l">
              <a:buFont typeface="Arial" panose="020B0604020202020204" pitchFamily="34" charset="0"/>
              <a:buChar char="•"/>
            </a:pPr>
            <a:r>
              <a:rPr lang="en-US" sz="1500" dirty="0">
                <a:effectLst/>
              </a:rPr>
              <a:t> </a:t>
            </a:r>
          </a:p>
          <a:p>
            <a:pPr indent="-228600" algn="l">
              <a:buFont typeface="Arial" panose="020B0604020202020204" pitchFamily="34" charset="0"/>
              <a:buChar char="•"/>
            </a:pPr>
            <a:endParaRPr lang="en-US" sz="1500" dirty="0"/>
          </a:p>
        </p:txBody>
      </p:sp>
    </p:spTree>
    <p:extLst>
      <p:ext uri="{BB962C8B-B14F-4D97-AF65-F5344CB8AC3E}">
        <p14:creationId xmlns:p14="http://schemas.microsoft.com/office/powerpoint/2010/main" val="4151404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04DB6-7014-B166-D383-FF8849BA4E68}"/>
              </a:ext>
            </a:extLst>
          </p:cNvPr>
          <p:cNvSpPr>
            <a:spLocks noGrp="1"/>
          </p:cNvSpPr>
          <p:nvPr>
            <p:ph type="title"/>
          </p:nvPr>
        </p:nvSpPr>
        <p:spPr>
          <a:xfrm>
            <a:off x="1366457" y="348704"/>
            <a:ext cx="5925310" cy="454485"/>
          </a:xfrm>
        </p:spPr>
        <p:style>
          <a:lnRef idx="2">
            <a:schemeClr val="accent2">
              <a:shade val="15000"/>
            </a:schemeClr>
          </a:lnRef>
          <a:fillRef idx="1">
            <a:schemeClr val="accent2"/>
          </a:fillRef>
          <a:effectRef idx="0">
            <a:schemeClr val="accent2"/>
          </a:effectRef>
          <a:fontRef idx="minor">
            <a:schemeClr val="lt1"/>
          </a:fontRef>
        </p:style>
        <p:txBody>
          <a:bodyPr vert="horz" lIns="182880" tIns="182880" rIns="182880" bIns="182880" rtlCol="0" anchor="ctr">
            <a:noAutofit/>
          </a:bodyPr>
          <a:lstStyle/>
          <a:p>
            <a:pPr algn="ctr"/>
            <a:r>
              <a:rPr lang="en-US" sz="1600" b="1" dirty="0">
                <a:solidFill>
                  <a:schemeClr val="tx2">
                    <a:lumMod val="10000"/>
                  </a:schemeClr>
                </a:solidFill>
                <a:latin typeface="+mj-lt"/>
                <a:ea typeface="+mj-ea"/>
                <a:cs typeface="+mj-cs"/>
              </a:rPr>
              <a:t>What makes a successful team </a:t>
            </a:r>
          </a:p>
        </p:txBody>
      </p:sp>
      <p:sp>
        <p:nvSpPr>
          <p:cNvPr id="23" name="Content Placeholder 15">
            <a:extLst>
              <a:ext uri="{FF2B5EF4-FFF2-40B4-BE49-F238E27FC236}">
                <a16:creationId xmlns:a16="http://schemas.microsoft.com/office/drawing/2014/main" id="{A3407860-0A7A-BFF7-7BBF-E8D67BE537CF}"/>
              </a:ext>
            </a:extLst>
          </p:cNvPr>
          <p:cNvSpPr>
            <a:spLocks noGrp="1"/>
          </p:cNvSpPr>
          <p:nvPr>
            <p:ph type="body" sz="half" idx="2"/>
          </p:nvPr>
        </p:nvSpPr>
        <p:spPr>
          <a:xfrm>
            <a:off x="200025" y="1214437"/>
            <a:ext cx="8258175" cy="5529263"/>
          </a:xfrm>
        </p:spPr>
        <p:txBody>
          <a:bodyPr vert="horz" lIns="91440" tIns="45720" rIns="91440" bIns="45720" rtlCol="0">
            <a:normAutofit/>
          </a:bodyPr>
          <a:lstStyle/>
          <a:p>
            <a:pPr algn="just">
              <a:lnSpc>
                <a:spcPct val="90000"/>
              </a:lnSpc>
            </a:pPr>
            <a:r>
              <a:rPr lang="en-US" sz="1400" b="1" u="sng" dirty="0">
                <a:solidFill>
                  <a:schemeClr val="tx1">
                    <a:lumMod val="85000"/>
                    <a:lumOff val="15000"/>
                  </a:schemeClr>
                </a:solidFill>
                <a:effectLst/>
                <a:latin typeface="+mj-lt"/>
              </a:rPr>
              <a:t>By </a:t>
            </a:r>
            <a:r>
              <a:rPr lang="en-US" sz="1400" b="1" u="sng" dirty="0" err="1">
                <a:solidFill>
                  <a:schemeClr val="tx1">
                    <a:lumMod val="85000"/>
                    <a:lumOff val="15000"/>
                  </a:schemeClr>
                </a:solidFill>
                <a:effectLst/>
                <a:latin typeface="+mj-lt"/>
              </a:rPr>
              <a:t>Fode</a:t>
            </a:r>
            <a:r>
              <a:rPr lang="en-US" sz="1400" b="1" u="sng" dirty="0">
                <a:solidFill>
                  <a:schemeClr val="tx1">
                    <a:lumMod val="85000"/>
                    <a:lumOff val="15000"/>
                  </a:schemeClr>
                </a:solidFill>
                <a:effectLst/>
                <a:latin typeface="+mj-lt"/>
              </a:rPr>
              <a:t> Camara</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A team dynamics are different .teams depend on the personalities of the member, as well as the leadership style of managers .However having a mutual respect ,common aligned goals , open communication and patience can all help make for a successful team .A successful team is a team who tend to do the best and to be the best having a team you need to be able to speak to people and to be able to communicate giving out an eye contact is one of the most important key in a team you would not want to be talking and someone talk over you or they not paying attention to what you saying . we must start from the bottom as Tuckman tells us how he started his team by forming it is the very first stage we getting to know each other because u might not always be with a group of people who you might not like so therefore you need to be able to start a friendship maybe give them more freedom so they can start talking more take each other’s ideas will give them more confidence. </a:t>
            </a:r>
          </a:p>
          <a:p>
            <a:pPr indent="-228600" algn="just">
              <a:lnSpc>
                <a:spcPct val="90000"/>
              </a:lnSpc>
              <a:buFont typeface="Arial" panose="020B0604020202020204" pitchFamily="34" charset="0"/>
              <a:buChar char="•"/>
            </a:pPr>
            <a:r>
              <a:rPr lang="en-US" sz="1400" dirty="0">
                <a:solidFill>
                  <a:schemeClr val="tx1">
                    <a:lumMod val="85000"/>
                    <a:lumOff val="15000"/>
                  </a:schemeClr>
                </a:solidFill>
                <a:effectLst/>
                <a:latin typeface="+mj-lt"/>
              </a:rPr>
              <a:t>Storming is a second stage where things start to advance we need to start gathering together and see where are we if everyone knows what we have to do if we everyone is on track because it could result a problem if everyone is not on the same way Tuckman also tells us how to be more positive and not </a:t>
            </a:r>
            <a:r>
              <a:rPr lang="en-US" sz="1400" dirty="0" err="1">
                <a:solidFill>
                  <a:schemeClr val="tx1">
                    <a:lumMod val="85000"/>
                    <a:lumOff val="15000"/>
                  </a:schemeClr>
                </a:solidFill>
                <a:effectLst/>
                <a:latin typeface="+mj-lt"/>
              </a:rPr>
              <a:t>criticise</a:t>
            </a:r>
            <a:r>
              <a:rPr lang="en-US" sz="1400" dirty="0">
                <a:solidFill>
                  <a:schemeClr val="tx1">
                    <a:lumMod val="85000"/>
                    <a:lumOff val="15000"/>
                  </a:schemeClr>
                </a:solidFill>
                <a:effectLst/>
                <a:latin typeface="+mj-lt"/>
              </a:rPr>
              <a:t> instead try helping out a team member that is in need they might have never worked in a group so for them that’s a new everyone is unique and will be able to offer their own experiences and knowledge that others may not possess. A good leadership is very much needed a team always has a leader that they trust and respect. This individually essentially works as bringing the team together and should be responsible for setting the pace of and keep all team members updated. </a:t>
            </a:r>
          </a:p>
          <a:p>
            <a:pPr indent="-228600" algn="l">
              <a:lnSpc>
                <a:spcPct val="90000"/>
              </a:lnSpc>
              <a:buFont typeface="Arial" panose="020B0604020202020204" pitchFamily="34" charset="0"/>
              <a:buChar char="•"/>
            </a:pPr>
            <a:endParaRPr lang="en-US" sz="900" dirty="0">
              <a:solidFill>
                <a:schemeClr val="tx1">
                  <a:lumMod val="85000"/>
                  <a:lumOff val="15000"/>
                </a:schemeClr>
              </a:solidFill>
            </a:endParaRPr>
          </a:p>
        </p:txBody>
      </p:sp>
      <p:pic>
        <p:nvPicPr>
          <p:cNvPr id="5" name="Content Placeholder 4" descr="A group of men holding a flag&#10;&#10;Description automatically generated">
            <a:extLst>
              <a:ext uri="{FF2B5EF4-FFF2-40B4-BE49-F238E27FC236}">
                <a16:creationId xmlns:a16="http://schemas.microsoft.com/office/drawing/2014/main" id="{117FD588-AC34-91E1-5F1F-F07BFFB8E81C}"/>
              </a:ext>
            </a:extLst>
          </p:cNvPr>
          <p:cNvPicPr>
            <a:picLocks noChangeAspect="1"/>
          </p:cNvPicPr>
          <p:nvPr/>
        </p:nvPicPr>
        <p:blipFill rotWithShape="1">
          <a:blip r:embed="rId2"/>
          <a:srcRect l="45018" r="21026"/>
          <a:stretch/>
        </p:blipFill>
        <p:spPr>
          <a:xfrm>
            <a:off x="8586788" y="10"/>
            <a:ext cx="3605211" cy="6857990"/>
          </a:xfrm>
          <a:prstGeom prst="rect">
            <a:avLst/>
          </a:prstGeom>
        </p:spPr>
      </p:pic>
    </p:spTree>
    <p:extLst>
      <p:ext uri="{BB962C8B-B14F-4D97-AF65-F5344CB8AC3E}">
        <p14:creationId xmlns:p14="http://schemas.microsoft.com/office/powerpoint/2010/main" val="1420949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157733-FBA7-B4C4-3265-16BA800F0E78}"/>
              </a:ext>
            </a:extLst>
          </p:cNvPr>
          <p:cNvSpPr>
            <a:spLocks noGrp="1"/>
          </p:cNvSpPr>
          <p:nvPr>
            <p:ph type="ctrTitle" idx="4294967295"/>
          </p:nvPr>
        </p:nvSpPr>
        <p:spPr>
          <a:xfrm>
            <a:off x="1915296" y="538121"/>
            <a:ext cx="7179277" cy="363924"/>
          </a:xfr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ctr">
            <a:normAutofit/>
          </a:bodyPr>
          <a:lstStyle/>
          <a:p>
            <a:pPr algn="ctr"/>
            <a:r>
              <a:rPr lang="en-US" sz="1600" b="1" kern="1200" cap="all" spc="200" baseline="0" dirty="0">
                <a:solidFill>
                  <a:schemeClr val="tx1"/>
                </a:solidFill>
                <a:latin typeface="+mj-lt"/>
                <a:ea typeface="+mj-ea"/>
                <a:cs typeface="+mj-cs"/>
              </a:rPr>
              <a:t>What makes a successful team</a:t>
            </a:r>
          </a:p>
        </p:txBody>
      </p:sp>
      <p:sp>
        <p:nvSpPr>
          <p:cNvPr id="33" name="Content Placeholder 2">
            <a:extLst>
              <a:ext uri="{FF2B5EF4-FFF2-40B4-BE49-F238E27FC236}">
                <a16:creationId xmlns:a16="http://schemas.microsoft.com/office/drawing/2014/main" id="{12CA4C90-659A-6EAA-7D00-341C5F9C8109}"/>
              </a:ext>
            </a:extLst>
          </p:cNvPr>
          <p:cNvSpPr>
            <a:spLocks noGrp="1"/>
          </p:cNvSpPr>
          <p:nvPr>
            <p:ph type="subTitle" idx="4294967295"/>
          </p:nvPr>
        </p:nvSpPr>
        <p:spPr>
          <a:xfrm>
            <a:off x="432487" y="1407769"/>
            <a:ext cx="10515600" cy="4329112"/>
          </a:xfrm>
        </p:spPr>
        <p:txBody>
          <a:bodyPr vert="horz" lIns="91440" tIns="45720" rIns="91440" bIns="45720" rtlCol="0">
            <a:normAutofit/>
          </a:bodyPr>
          <a:lstStyle/>
          <a:p>
            <a:pPr marL="0" indent="0">
              <a:buNone/>
            </a:pPr>
            <a:r>
              <a:rPr lang="en-US" sz="1400" dirty="0">
                <a:effectLst/>
                <a:latin typeface="+mj-lt"/>
              </a:rPr>
              <a:t>Organization is essentially smooth for the smooth business without it the work-place can become a disaster and goals are unlikely to be achieved all individual should be responsible for organizing their work doing regular meetings could help you can say what you are unsure about creative thinking and productive will be positive of having a team focused giving ideas to your team member must feel comfortable ,valued and respected there are some strengths such as </a:t>
            </a:r>
          </a:p>
          <a:p>
            <a:pPr marL="0" indent="0">
              <a:buNone/>
            </a:pPr>
            <a:r>
              <a:rPr lang="en-US" sz="1400" dirty="0">
                <a:effectLst/>
                <a:latin typeface="+mj-lt"/>
              </a:rPr>
              <a:t>· Collaboratives generate ideas </a:t>
            </a:r>
          </a:p>
          <a:p>
            <a:pPr marL="0" indent="0">
              <a:buNone/>
            </a:pPr>
            <a:r>
              <a:rPr lang="en-US" sz="1400" dirty="0">
                <a:effectLst/>
                <a:latin typeface="+mj-lt"/>
              </a:rPr>
              <a:t>· Individual growth </a:t>
            </a:r>
            <a:r>
              <a:rPr lang="en-US" sz="1400" dirty="0">
                <a:latin typeface="+mj-lt"/>
              </a:rPr>
              <a:t>, </a:t>
            </a:r>
            <a:r>
              <a:rPr lang="en-US" sz="1400" dirty="0">
                <a:effectLst/>
                <a:latin typeface="+mj-lt"/>
              </a:rPr>
              <a:t>A boost in creativity </a:t>
            </a:r>
            <a:r>
              <a:rPr lang="en-US" sz="1400" dirty="0">
                <a:latin typeface="+mj-lt"/>
              </a:rPr>
              <a:t>, </a:t>
            </a:r>
            <a:r>
              <a:rPr lang="en-US" sz="1400" dirty="0">
                <a:effectLst/>
                <a:latin typeface="+mj-lt"/>
              </a:rPr>
              <a:t>Increased happiness </a:t>
            </a:r>
            <a:r>
              <a:rPr lang="en-US" sz="1400" dirty="0">
                <a:latin typeface="+mj-lt"/>
              </a:rPr>
              <a:t> and </a:t>
            </a:r>
            <a:r>
              <a:rPr lang="en-US" sz="1400" dirty="0">
                <a:effectLst/>
                <a:latin typeface="+mj-lt"/>
              </a:rPr>
              <a:t>Increased individual skills </a:t>
            </a:r>
          </a:p>
          <a:p>
            <a:pPr marL="0" indent="0">
              <a:buNone/>
            </a:pPr>
            <a:r>
              <a:rPr lang="en-US" sz="1400" dirty="0">
                <a:effectLst/>
                <a:latin typeface="+mj-lt"/>
              </a:rPr>
              <a:t>How did this apply to my team? This applies to my team by telling tell to have meeting and to speak about changing some stuff that we all don’t agree to and to make it better and to stick together. By staying unit and backup each other for any need that is a team give our all and to it.</a:t>
            </a:r>
          </a:p>
          <a:p>
            <a:pPr marL="0" indent="0">
              <a:buNone/>
            </a:pPr>
            <a:r>
              <a:rPr lang="en-US" sz="1400" dirty="0">
                <a:effectLst/>
                <a:latin typeface="+mj-lt"/>
              </a:rPr>
              <a:t> </a:t>
            </a:r>
          </a:p>
          <a:p>
            <a:endParaRPr lang="en-US" sz="2000" dirty="0"/>
          </a:p>
        </p:txBody>
      </p:sp>
    </p:spTree>
    <p:extLst>
      <p:ext uri="{BB962C8B-B14F-4D97-AF65-F5344CB8AC3E}">
        <p14:creationId xmlns:p14="http://schemas.microsoft.com/office/powerpoint/2010/main" val="1867384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26DD0F6D-739E-917C-41C1-FE3C78364D6F}"/>
              </a:ext>
            </a:extLst>
          </p:cNvPr>
          <p:cNvSpPr>
            <a:spLocks noGrp="1"/>
          </p:cNvSpPr>
          <p:nvPr>
            <p:ph type="title"/>
          </p:nvPr>
        </p:nvSpPr>
        <p:spPr>
          <a:xfrm>
            <a:off x="1498631" y="372765"/>
            <a:ext cx="7633012" cy="369332"/>
          </a:xfrm>
        </p:spPr>
        <p:style>
          <a:lnRef idx="2">
            <a:schemeClr val="accent2">
              <a:shade val="15000"/>
            </a:schemeClr>
          </a:lnRef>
          <a:fillRef idx="1">
            <a:schemeClr val="accent2"/>
          </a:fillRef>
          <a:effectRef idx="0">
            <a:schemeClr val="accent2"/>
          </a:effectRef>
          <a:fontRef idx="minor">
            <a:schemeClr val="lt1"/>
          </a:fontRef>
        </p:style>
        <p:txBody>
          <a:bodyPr vert="horz" lIns="274320" tIns="182880" rIns="274320" bIns="182880" rtlCol="0" anchor="ctr" anchorCtr="1">
            <a:noAutofit/>
          </a:bodyPr>
          <a:lstStyle/>
          <a:p>
            <a:pPr algn="ctr"/>
            <a:r>
              <a:rPr lang="en-US" sz="1600" b="1" dirty="0">
                <a:solidFill>
                  <a:schemeClr val="tx2">
                    <a:lumMod val="10000"/>
                  </a:schemeClr>
                </a:solidFill>
                <a:latin typeface="+mj-lt"/>
              </a:rPr>
              <a:t>The Importance of good communication</a:t>
            </a:r>
          </a:p>
        </p:txBody>
      </p:sp>
      <p:pic>
        <p:nvPicPr>
          <p:cNvPr id="64" name="Content Placeholder 63" descr="A group of people sitting on a couch&#10;&#10;Description automatically generated">
            <a:extLst>
              <a:ext uri="{FF2B5EF4-FFF2-40B4-BE49-F238E27FC236}">
                <a16:creationId xmlns:a16="http://schemas.microsoft.com/office/drawing/2014/main" id="{98B0CFD9-F58B-4315-E31C-8DCF5EED65F3}"/>
              </a:ext>
            </a:extLst>
          </p:cNvPr>
          <p:cNvPicPr>
            <a:picLocks noGrp="1" noChangeAspect="1"/>
          </p:cNvPicPr>
          <p:nvPr>
            <p:ph idx="1"/>
          </p:nvPr>
        </p:nvPicPr>
        <p:blipFill>
          <a:blip r:embed="rId2"/>
          <a:stretch>
            <a:fillRect/>
          </a:stretch>
        </p:blipFill>
        <p:spPr>
          <a:xfrm>
            <a:off x="8603088" y="1000897"/>
            <a:ext cx="3296469" cy="5484338"/>
          </a:xfrm>
        </p:spPr>
      </p:pic>
      <p:sp>
        <p:nvSpPr>
          <p:cNvPr id="60" name="Text Placeholder 59">
            <a:extLst>
              <a:ext uri="{FF2B5EF4-FFF2-40B4-BE49-F238E27FC236}">
                <a16:creationId xmlns:a16="http://schemas.microsoft.com/office/drawing/2014/main" id="{7B6D3C7C-02EA-28DE-8E9D-8D0E06245FB5}"/>
              </a:ext>
            </a:extLst>
          </p:cNvPr>
          <p:cNvSpPr>
            <a:spLocks noGrp="1"/>
          </p:cNvSpPr>
          <p:nvPr>
            <p:ph type="body" sz="half" idx="2"/>
          </p:nvPr>
        </p:nvSpPr>
        <p:spPr>
          <a:xfrm>
            <a:off x="142873" y="1000897"/>
            <a:ext cx="8460215" cy="5829686"/>
          </a:xfrm>
        </p:spPr>
        <p:txBody>
          <a:bodyPr>
            <a:normAutofit fontScale="25000" lnSpcReduction="20000"/>
          </a:bodyPr>
          <a:lstStyle/>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sz="5600" b="1" u="sng" kern="0" dirty="0">
              <a:solidFill>
                <a:srgbClr val="000000"/>
              </a:solidFill>
              <a:effectLst/>
              <a:latin typeface="+mj-lt"/>
              <a:ea typeface="Arial Unicode MS" panose="020B0604020202020204" pitchFamily="34" charset="-128"/>
              <a:cs typeface="Arial Unicode MS" panose="020B0604020202020204" pitchFamily="34" charset="-128"/>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u="sng" kern="0" dirty="0">
                <a:solidFill>
                  <a:srgbClr val="000000"/>
                </a:solidFill>
                <a:latin typeface="+mj-lt"/>
                <a:ea typeface="Arial Unicode MS" panose="020B0604020202020204" pitchFamily="34" charset="-128"/>
                <a:cs typeface="Arial Unicode MS" panose="020B0604020202020204" pitchFamily="34" charset="-128"/>
              </a:rPr>
              <a:t>By Sulafa Yousif </a:t>
            </a: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Calibri" panose="020F0502020204030204" pitchFamily="34" charset="0"/>
                <a:cs typeface="Helvetica Neue" panose="02000503000000020004" pitchFamily="2" charset="0"/>
              </a:rPr>
              <a:t>Effective communication is essential for the success of any team. It facilitates collaboration, promotes understanding, and improves decision-making. Good communication builds trust and enhances overall team dynamics. With clear and open communication, teams can work together more efficiently, leading to better outcomes and increased productivity.</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u="sng" kern="0" dirty="0">
                <a:solidFill>
                  <a:srgbClr val="000000"/>
                </a:solidFill>
                <a:effectLst/>
                <a:latin typeface="+mj-lt"/>
                <a:ea typeface="Arial Unicode MS" panose="020B0604020202020204" pitchFamily="34" charset="-128"/>
                <a:cs typeface="Arial Unicode MS" panose="020B0604020202020204" pitchFamily="34" charset="-128"/>
              </a:rPr>
              <a:t>The Importance of Good Communication:</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Good communication serves as the foundation for effective teamwork and organizational growth. It promotes understanding, collaboration, and problem-solving within the team, leading to increased productivity and overall success. By facilitating information sharing, active listening, and clear expression of ideas, good communication helps to eliminate misunderstandings and enhances decision-making processes.</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Tuckman's theory</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provides a four-stage model for team development: Forming, Storming, Norming, and Performing. Good communication plays a crucial role in each stage, ensuring the smooth progression of the team.</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Forming Stage</a:t>
            </a: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During the forming stage, team members get to know each other and establish relationships. Effective communication enables individuals to share their expectations, goals, and concerns, creating a solid foundation for collaboration.</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Storming Stage:</a:t>
            </a: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As conflicts and differences arise, good communication becomes essential. By encouraging open discussions, active listening, and respectful feedback, the team can navigate through conflicts and find common ground.</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Norming Stage:</a:t>
            </a: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In the norming stage, team members develop shared values, norms, and expectations. Clear and consistent communication helps to establish these norms, ensuring that everyone understands their roles and responsibilities.</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endParaRPr lang="en-GB" sz="5600" kern="100" dirty="0">
              <a:effectLst/>
              <a:latin typeface="+mj-lt"/>
              <a:ea typeface="Calibri" panose="020F0502020204030204" pitchFamily="34" charset="0"/>
              <a:cs typeface="Times New Roman" panose="02020603050405020304" pitchFamily="18" charset="0"/>
            </a:endParaRPr>
          </a:p>
          <a:p>
            <a:pPr algn="just"/>
            <a:r>
              <a:rPr lang="en-GB" sz="5600" kern="0" dirty="0">
                <a:solidFill>
                  <a:srgbClr val="000000"/>
                </a:solidFill>
                <a:effectLst/>
                <a:latin typeface="+mj-lt"/>
                <a:ea typeface="Arial Unicode MS" panose="020B0604020202020204" pitchFamily="34" charset="-128"/>
                <a:cs typeface="Arial Unicode MS" panose="020B0604020202020204" pitchFamily="34" charset="-128"/>
              </a:rPr>
              <a:t>Performing Stage:</a:t>
            </a: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In the performing stage, the team operates at optimal levels. Good communication sustains this high-performing dynamic, enabling effective coordination, collaboration, and information sharing.</a:t>
            </a:r>
            <a:endParaRPr lang="en-GB" sz="5600" kern="100" dirty="0">
              <a:effectLst/>
              <a:latin typeface="+mj-lt"/>
              <a:ea typeface="Calibri" panose="020F0502020204030204" pitchFamily="34" charset="0"/>
              <a:cs typeface="Times New Roman" panose="02020603050405020304" pitchFamily="18" charset="0"/>
            </a:endParaRPr>
          </a:p>
          <a:p>
            <a:endParaRPr lang="en-US" dirty="0"/>
          </a:p>
        </p:txBody>
      </p:sp>
      <p:sp>
        <p:nvSpPr>
          <p:cNvPr id="48" name="TextBox 47">
            <a:extLst>
              <a:ext uri="{FF2B5EF4-FFF2-40B4-BE49-F238E27FC236}">
                <a16:creationId xmlns:a16="http://schemas.microsoft.com/office/drawing/2014/main" id="{25405AE4-B80D-1D03-6019-1DBEFDF87741}"/>
              </a:ext>
            </a:extLst>
          </p:cNvPr>
          <p:cNvSpPr txBox="1"/>
          <p:nvPr/>
        </p:nvSpPr>
        <p:spPr>
          <a:xfrm>
            <a:off x="2423241" y="1285875"/>
            <a:ext cx="3899481" cy="369332"/>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2484268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3B4836F-FB89-B174-8B4F-5F17ADBA5F9D}"/>
              </a:ext>
            </a:extLst>
          </p:cNvPr>
          <p:cNvSpPr>
            <a:spLocks noGrp="1"/>
          </p:cNvSpPr>
          <p:nvPr>
            <p:ph type="ctrTitle"/>
          </p:nvPr>
        </p:nvSpPr>
        <p:spPr>
          <a:xfrm>
            <a:off x="1915296" y="315058"/>
            <a:ext cx="8058665" cy="413991"/>
          </a:xfrm>
        </p:spPr>
        <p:style>
          <a:lnRef idx="2">
            <a:schemeClr val="accent2">
              <a:shade val="15000"/>
            </a:schemeClr>
          </a:lnRef>
          <a:fillRef idx="1">
            <a:schemeClr val="accent2"/>
          </a:fillRef>
          <a:effectRef idx="0">
            <a:schemeClr val="accent2"/>
          </a:effectRef>
          <a:fontRef idx="minor">
            <a:schemeClr val="lt1"/>
          </a:fontRef>
        </p:style>
        <p:txBody>
          <a:bodyPr>
            <a:noAutofit/>
          </a:bodyPr>
          <a:lstStyle/>
          <a:p>
            <a:r>
              <a:rPr lang="en-US" sz="1600" b="1" dirty="0">
                <a:solidFill>
                  <a:schemeClr val="tx2">
                    <a:lumMod val="10000"/>
                  </a:schemeClr>
                </a:solidFill>
                <a:latin typeface="+mj-lt"/>
              </a:rPr>
              <a:t>The Importance of good communication </a:t>
            </a:r>
          </a:p>
        </p:txBody>
      </p:sp>
      <p:sp>
        <p:nvSpPr>
          <p:cNvPr id="6" name="Subtitle 5">
            <a:extLst>
              <a:ext uri="{FF2B5EF4-FFF2-40B4-BE49-F238E27FC236}">
                <a16:creationId xmlns:a16="http://schemas.microsoft.com/office/drawing/2014/main" id="{E4E82BEE-952A-2A1D-82C5-644D773B437C}"/>
              </a:ext>
            </a:extLst>
          </p:cNvPr>
          <p:cNvSpPr>
            <a:spLocks noGrp="1"/>
          </p:cNvSpPr>
          <p:nvPr>
            <p:ph type="subTitle" idx="1"/>
          </p:nvPr>
        </p:nvSpPr>
        <p:spPr>
          <a:xfrm>
            <a:off x="216694" y="1027116"/>
            <a:ext cx="11758612" cy="5620819"/>
          </a:xfrm>
        </p:spPr>
        <p:txBody>
          <a:bodyPr>
            <a:normAutofit fontScale="25000" lnSpcReduction="20000"/>
          </a:bodyPr>
          <a:lstStyle/>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GB" sz="5600" kern="0" dirty="0">
              <a:solidFill>
                <a:srgbClr val="000000"/>
              </a:solidFill>
              <a:latin typeface="Cambria" panose="02040503050406030204" pitchFamily="18" charset="0"/>
              <a:ea typeface="Arial Unicode MS" panose="020B0604020202020204" pitchFamily="34" charset="-128"/>
              <a:cs typeface="Arial Unicode MS" panose="020B0604020202020204" pitchFamily="34" charset="-128"/>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Belbin, Shannon, and Weaver Theories: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Belbin's theory focuses on the importance of clear and concise communication. Shannon's theory emphasizes the efficient transmission of information, while Weaver's theory highlights the significance of reducing noise in communication channels.</a:t>
            </a: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 </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Clear and Concise Communication: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By incorporating Belbin's theory, our team aims to communicate in a clear and concise manner, avoiding ambiguity and reducing the chance of misinterpretation. This helps in preventing misunderstandings and fostering effective collaboration within the team.</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Efficient Transmission of Information: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Shannon's theory reminds us of the importance of transmitting information efficiently. In our team, we strive to use various communication channels effectively, such as emails, meetings, and project management tools, ensuring timely and accurate information flow.</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b="1" kern="0" dirty="0">
                <a:solidFill>
                  <a:srgbClr val="000000"/>
                </a:solidFill>
                <a:effectLst/>
                <a:latin typeface="+mj-lt"/>
                <a:ea typeface="Arial Unicode MS" panose="020B0604020202020204" pitchFamily="34" charset="-128"/>
                <a:cs typeface="Arial Unicode MS" panose="020B0604020202020204" pitchFamily="34" charset="-128"/>
              </a:rPr>
              <a:t>Reducing Noise in Communication Channels: </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Weaver's theory emphasizes the need to reduce noise or barriers in communication channels. To achieve this, our team maintains open lines of communication, fosters a supportive environment, and encourages active listening to minimize misunderstandings and maximize effective communication.</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kern="0" dirty="0">
                <a:solidFill>
                  <a:srgbClr val="000000"/>
                </a:solidFill>
                <a:effectLst/>
                <a:latin typeface="+mj-lt"/>
                <a:ea typeface="Calibri" panose="020F0502020204030204" pitchFamily="34" charset="0"/>
                <a:cs typeface="Helvetica Neue" panose="02000503000000020004" pitchFamily="2" charset="0"/>
              </a:rPr>
              <a:t>In our team, understanding and applying the Belbin, Tuckman, and Thomas Kilmann theories made a significant impact. By recognizing the team members' roles and their strengths, addressing stages of group development, and employing conflict resolution strategies, the team enhanced collaboration, productivity, and overall performance.</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b="1" u="sng" kern="0" dirty="0">
                <a:solidFill>
                  <a:srgbClr val="000000"/>
                </a:solidFill>
                <a:effectLst/>
                <a:latin typeface="+mj-lt"/>
                <a:ea typeface="Arial Unicode MS" panose="020B0604020202020204" pitchFamily="34" charset="-128"/>
                <a:cs typeface="Arial Unicode MS" panose="020B0604020202020204" pitchFamily="34" charset="-128"/>
              </a:rPr>
              <a:t>Conclusion:</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Good communication is crucial for team success, facilitating collaboration, understanding, and problem-solving. Tuckman's theory provides a framework for understanding the communication dynamics at different stages of team development, while </a:t>
            </a:r>
            <a:r>
              <a:rPr lang="en-GB" sz="5600" kern="0" dirty="0" err="1">
                <a:solidFill>
                  <a:srgbClr val="000000"/>
                </a:solidFill>
                <a:effectLst/>
                <a:latin typeface="+mj-lt"/>
                <a:ea typeface="Arial Unicode MS" panose="020B0604020202020204" pitchFamily="34" charset="-128"/>
                <a:cs typeface="Arial Unicode MS" panose="020B0604020202020204" pitchFamily="34" charset="-128"/>
              </a:rPr>
              <a:t>Bebin</a:t>
            </a: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Shannon, and Weaver theories contribute insights on clear and efficient communication. By incorporating these principles, our team can maintain effective communication and achieve our shared goals.</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 </a:t>
            </a:r>
            <a:r>
              <a:rPr lang="en-GB" sz="5600" b="1" u="sng" kern="0" dirty="0">
                <a:solidFill>
                  <a:srgbClr val="000000"/>
                </a:solidFill>
                <a:effectLst/>
                <a:latin typeface="+mj-lt"/>
                <a:ea typeface="Arial Unicode MS" panose="020B0604020202020204" pitchFamily="34" charset="-128"/>
                <a:cs typeface="Arial Unicode MS" panose="020B0604020202020204" pitchFamily="34" charset="-128"/>
              </a:rPr>
              <a:t>References:</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-Tuckman, B. W. (1965). "Developmental Sequence in Small Groups." Psychological Bulletin, 63(6), 384-399.</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-Belbin, R. C. (1982). "Clear Communication." Journal of Business Communication, 19(2), 29-34.</a:t>
            </a:r>
            <a:endParaRPr lang="en-GB" sz="5600" kern="100" dirty="0">
              <a:effectLst/>
              <a:latin typeface="+mj-lt"/>
              <a:ea typeface="Calibri" panose="020F0502020204030204" pitchFamily="34" charset="0"/>
              <a:cs typeface="Times New Roman" panose="02020603050405020304" pitchFamily="18" charset="0"/>
            </a:endParaRPr>
          </a:p>
          <a:p>
            <a:pPr algn="just">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5600" kern="0" dirty="0">
                <a:solidFill>
                  <a:srgbClr val="000000"/>
                </a:solidFill>
                <a:effectLst/>
                <a:latin typeface="+mj-lt"/>
                <a:ea typeface="Arial Unicode MS" panose="020B0604020202020204" pitchFamily="34" charset="-128"/>
                <a:cs typeface="Arial Unicode MS" panose="020B0604020202020204" pitchFamily="34" charset="-128"/>
              </a:rPr>
              <a:t>-Shannon, C. E. (1948). "A Mathematical Theory of Communication." The Bell System Technical Journal, 27(3), 379-423.</a:t>
            </a:r>
            <a:endParaRPr lang="en-GB" sz="5600" kern="100" dirty="0">
              <a:effectLst/>
              <a:latin typeface="+mj-lt"/>
              <a:ea typeface="Calibri" panose="020F0502020204030204" pitchFamily="34" charset="0"/>
              <a:cs typeface="Times New Roman" panose="02020603050405020304" pitchFamily="18" charset="0"/>
            </a:endParaRPr>
          </a:p>
          <a:p>
            <a:pPr algn="just"/>
            <a:r>
              <a:rPr lang="en-GB" sz="5600" kern="0" dirty="0">
                <a:solidFill>
                  <a:srgbClr val="000000"/>
                </a:solidFill>
                <a:effectLst/>
                <a:latin typeface="+mj-lt"/>
                <a:ea typeface="Arial Unicode MS" panose="020B0604020202020204" pitchFamily="34" charset="-128"/>
                <a:cs typeface="Arial Unicode MS" panose="020B0604020202020204" pitchFamily="34" charset="-128"/>
              </a:rPr>
              <a:t>-Weaver, W. (1949). "Recent Contributions to the Mathematical Theory of Communication." The Mathematical Theory of Communication. University of Illinois Press.</a:t>
            </a:r>
            <a:endParaRPr lang="en-GB" sz="5600" kern="100" dirty="0">
              <a:effectLst/>
              <a:latin typeface="+mj-lt"/>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3956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13148</TotalTime>
  <Words>2968</Words>
  <Application>Microsoft Macintosh PowerPoint</Application>
  <PresentationFormat>Widescreen</PresentationFormat>
  <Paragraphs>98</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ACADEMY ENGRAVED LET PLAIN:1.0</vt:lpstr>
      <vt:lpstr>Arial</vt:lpstr>
      <vt:lpstr>Calibri</vt:lpstr>
      <vt:lpstr>Calibri Light</vt:lpstr>
      <vt:lpstr>Cambria</vt:lpstr>
      <vt:lpstr>Office Theme</vt:lpstr>
      <vt:lpstr>Effective team-working  &amp; communication </vt:lpstr>
      <vt:lpstr>GROUP (1) </vt:lpstr>
      <vt:lpstr>An analysis of our team role composition </vt:lpstr>
      <vt:lpstr>PowerPoint Presentation</vt:lpstr>
      <vt:lpstr>References.   Belbin, R. M. (1993). Team Roles at Work. London: Butterworth-Heinemann  Carter, J. (2014). Tuckman’s Model – Forming, Storming, Norming, Performing. [Online]. Teambuildingactivity.com. Available at https://teambuildingactivity.com/tuckmans-model/. [Accessed 30 November 2023].  Coates, B. (2021). Teamwork &amp; Leadership Honey. [Online]. YouTube. Last Updated: 20 Jan 2021. Available at: https://www.youtube.com/watch?v=8O0qKVu2BeQ [Accessed 30 November 2023].  Honey, P. (2001) , Teams and Teamwork. Available at: https://prism.librarymanagementcloud.co.uk/bournemouth-ac/items/447710 [Accessed 1 December 2023].  Landers, J. (2017). Communication in Public Health. [Online]. Wordpress. Available at https://communicationinpublichealthweb.wordpress.com/mangement-styles-and-conflict/. [Accessed 30 November 2023].  Slide Bazaar. (2023). Belbin's Team Roles Model PowerPoint Template. [Online]. Slide Bazaar. Available at https://slidebazaar.com/items/belbins-team-roles-model-powerpoint-template/. [Accessed 30 November 2023].  Thomas, K. W., &amp; Kilmann, R. H. (1978). Comparison of Four Instruments Measuring Conflict Behavior. Psychological Reports, 42(3_suppl), 1139-1145. https://doi.org/10.2466/pr0.1978.42.3c.1139  Tuckman, B. W. (1965). Developmental sequence in small groups. Psychological Bulletin, 63(6), 384–399. https://doi.org/10.1037/h0022100 </vt:lpstr>
      <vt:lpstr>Group Vs team </vt:lpstr>
      <vt:lpstr>Group vs team</vt:lpstr>
      <vt:lpstr>What makes a successful team </vt:lpstr>
      <vt:lpstr>What makes a successful team</vt:lpstr>
      <vt:lpstr>The Importance of good communication</vt:lpstr>
      <vt:lpstr>The Importance of good communication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&amp; communication </dc:title>
  <dc:creator>sulafa Yousif</dc:creator>
  <cp:lastModifiedBy>sulafa Yousif</cp:lastModifiedBy>
  <cp:revision>65</cp:revision>
  <dcterms:created xsi:type="dcterms:W3CDTF">2023-11-24T18:49:29Z</dcterms:created>
  <dcterms:modified xsi:type="dcterms:W3CDTF">2023-12-04T10:18:10Z</dcterms:modified>
</cp:coreProperties>
</file>