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5113000" cy="21374100"/>
  <p:notesSz cx="6858000" cy="9144000"/>
  <p:embeddedFontLst>
    <p:embeddedFont>
      <p:font typeface="Times New Roman Bold" panose="02020803070505020304" pitchFamily="18" charset="0"/>
      <p:regular r:id="rId3"/>
      <p:bold r:id="rId4"/>
    </p:embeddedFont>
    <p:embeddedFont>
      <p:font typeface="Calibri" panose="020F0502020204030204" pitchFamily="34" charset="0"/>
      <p:regular r:id="rId5"/>
      <p:bold r:id="rId6"/>
      <p:italic r:id="rId7"/>
      <p:boldItalic r:id="rId8"/>
    </p:embeddedFont>
    <p:embeddedFont>
      <p:font typeface="Montserrat Bold" panose="020B0604020202020204" charset="0"/>
      <p:regular r:id="rId9"/>
    </p:embeddedFont>
    <p:embeddedFont>
      <p:font typeface="Times New Roman" panose="02020603050405020304" pitchFamily="18" charset="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75" d="100"/>
          <a:sy n="75" d="100"/>
        </p:scale>
        <p:origin x="-1004" y="-61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13" Type="http://schemas.openxmlformats.org/officeDocument/2006/relationships/theme" Target="theme/theme1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presProps" Target="presProps.xml"/><Relationship Id="rId5" Type="http://schemas.openxmlformats.org/officeDocument/2006/relationships/font" Target="fonts/font3.fntdata"/><Relationship Id="rId10" Type="http://schemas.openxmlformats.org/officeDocument/2006/relationships/font" Target="fonts/font8.fntdata"/><Relationship Id="rId4" Type="http://schemas.openxmlformats.org/officeDocument/2006/relationships/font" Target="fonts/font2.fntdata"/><Relationship Id="rId9" Type="http://schemas.openxmlformats.org/officeDocument/2006/relationships/font" Target="fonts/font7.fntdata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svg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E4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45199" y="13606006"/>
            <a:ext cx="13960434" cy="7625267"/>
            <a:chOff x="0" y="0"/>
            <a:chExt cx="2501552" cy="136636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501552" cy="1366362"/>
            </a:xfrm>
            <a:custGeom>
              <a:avLst/>
              <a:gdLst/>
              <a:ahLst/>
              <a:cxnLst/>
              <a:rect l="l" t="t" r="r" b="b"/>
              <a:pathLst>
                <a:path w="2501552" h="1366362">
                  <a:moveTo>
                    <a:pt x="9428" y="0"/>
                  </a:moveTo>
                  <a:lnTo>
                    <a:pt x="2492125" y="0"/>
                  </a:lnTo>
                  <a:cubicBezTo>
                    <a:pt x="2497331" y="0"/>
                    <a:pt x="2501552" y="4221"/>
                    <a:pt x="2501552" y="9428"/>
                  </a:cubicBezTo>
                  <a:lnTo>
                    <a:pt x="2501552" y="1356934"/>
                  </a:lnTo>
                  <a:cubicBezTo>
                    <a:pt x="2501552" y="1362141"/>
                    <a:pt x="2497331" y="1366362"/>
                    <a:pt x="2492125" y="1366362"/>
                  </a:cubicBezTo>
                  <a:lnTo>
                    <a:pt x="9428" y="1366362"/>
                  </a:lnTo>
                  <a:cubicBezTo>
                    <a:pt x="6927" y="1366362"/>
                    <a:pt x="4529" y="1365369"/>
                    <a:pt x="2761" y="1363600"/>
                  </a:cubicBezTo>
                  <a:cubicBezTo>
                    <a:pt x="993" y="1361832"/>
                    <a:pt x="0" y="1359435"/>
                    <a:pt x="0" y="1356934"/>
                  </a:cubicBezTo>
                  <a:lnTo>
                    <a:pt x="0" y="9428"/>
                  </a:lnTo>
                  <a:cubicBezTo>
                    <a:pt x="0" y="4221"/>
                    <a:pt x="4221" y="0"/>
                    <a:pt x="9428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2501552" cy="1394937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3507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512000" y="13406997"/>
            <a:ext cx="6235628" cy="1010571"/>
            <a:chOff x="0" y="0"/>
            <a:chExt cx="2184463" cy="35402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84463" cy="354023"/>
            </a:xfrm>
            <a:custGeom>
              <a:avLst/>
              <a:gdLst/>
              <a:ahLst/>
              <a:cxnLst/>
              <a:rect l="l" t="t" r="r" b="b"/>
              <a:pathLst>
                <a:path w="2184463" h="354023">
                  <a:moveTo>
                    <a:pt x="0" y="0"/>
                  </a:moveTo>
                  <a:lnTo>
                    <a:pt x="1935907" y="0"/>
                  </a:lnTo>
                  <a:cubicBezTo>
                    <a:pt x="2089532" y="0"/>
                    <a:pt x="2184463" y="79251"/>
                    <a:pt x="2184463" y="177011"/>
                  </a:cubicBezTo>
                  <a:cubicBezTo>
                    <a:pt x="2184463" y="274772"/>
                    <a:pt x="2089532" y="354023"/>
                    <a:pt x="1935907" y="354023"/>
                  </a:cubicBezTo>
                  <a:lnTo>
                    <a:pt x="0" y="3540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FA245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25400" y="-28575"/>
              <a:ext cx="1955863" cy="382598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3507"/>
                </a:lnSpc>
              </a:pPr>
              <a:r>
                <a:rPr lang="en-US" sz="2828" b="1" spc="-56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Coneptual Model Testing Results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1890442" y="16340317"/>
            <a:ext cx="11320929" cy="0"/>
          </a:xfrm>
          <a:prstGeom prst="line">
            <a:avLst/>
          </a:prstGeom>
          <a:ln w="9525" cap="flat">
            <a:solidFill>
              <a:srgbClr val="0B0A0A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9" name="Group 9"/>
          <p:cNvGrpSpPr/>
          <p:nvPr/>
        </p:nvGrpSpPr>
        <p:grpSpPr>
          <a:xfrm>
            <a:off x="8020298" y="18573323"/>
            <a:ext cx="2535944" cy="610818"/>
            <a:chOff x="0" y="0"/>
            <a:chExt cx="569134" cy="13708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569134" cy="137084"/>
            </a:xfrm>
            <a:custGeom>
              <a:avLst/>
              <a:gdLst/>
              <a:ahLst/>
              <a:cxnLst/>
              <a:rect l="l" t="t" r="r" b="b"/>
              <a:pathLst>
                <a:path w="569134" h="137084">
                  <a:moveTo>
                    <a:pt x="33582" y="0"/>
                  </a:moveTo>
                  <a:lnTo>
                    <a:pt x="535552" y="0"/>
                  </a:lnTo>
                  <a:cubicBezTo>
                    <a:pt x="554099" y="0"/>
                    <a:pt x="569134" y="15035"/>
                    <a:pt x="569134" y="33582"/>
                  </a:cubicBezTo>
                  <a:lnTo>
                    <a:pt x="569134" y="103502"/>
                  </a:lnTo>
                  <a:cubicBezTo>
                    <a:pt x="569134" y="112409"/>
                    <a:pt x="565596" y="120950"/>
                    <a:pt x="559298" y="127248"/>
                  </a:cubicBezTo>
                  <a:cubicBezTo>
                    <a:pt x="553000" y="133546"/>
                    <a:pt x="544459" y="137084"/>
                    <a:pt x="535552" y="137084"/>
                  </a:cubicBezTo>
                  <a:lnTo>
                    <a:pt x="33582" y="137084"/>
                  </a:lnTo>
                  <a:cubicBezTo>
                    <a:pt x="24675" y="137084"/>
                    <a:pt x="16134" y="133546"/>
                    <a:pt x="9836" y="127248"/>
                  </a:cubicBezTo>
                  <a:cubicBezTo>
                    <a:pt x="3538" y="120950"/>
                    <a:pt x="0" y="112409"/>
                    <a:pt x="0" y="103502"/>
                  </a:cubicBezTo>
                  <a:lnTo>
                    <a:pt x="0" y="33582"/>
                  </a:lnTo>
                  <a:cubicBezTo>
                    <a:pt x="0" y="24675"/>
                    <a:pt x="3538" y="16134"/>
                    <a:pt x="9836" y="9836"/>
                  </a:cubicBezTo>
                  <a:cubicBezTo>
                    <a:pt x="16134" y="3538"/>
                    <a:pt x="24675" y="0"/>
                    <a:pt x="33582" y="0"/>
                  </a:cubicBezTo>
                  <a:close/>
                </a:path>
              </a:pathLst>
            </a:custGeom>
            <a:ln w="9525" cap="sq">
              <a:solidFill>
                <a:srgbClr val="3E3F23"/>
              </a:solidFill>
              <a:prstDash val="solid"/>
              <a:miter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0" y="-28575"/>
              <a:ext cx="569134" cy="165659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3507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45199" y="10109411"/>
            <a:ext cx="6838458" cy="2787259"/>
            <a:chOff x="0" y="0"/>
            <a:chExt cx="1225374" cy="49944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225374" cy="499445"/>
            </a:xfrm>
            <a:custGeom>
              <a:avLst/>
              <a:gdLst/>
              <a:ahLst/>
              <a:cxnLst/>
              <a:rect l="l" t="t" r="r" b="b"/>
              <a:pathLst>
                <a:path w="1225374" h="499445">
                  <a:moveTo>
                    <a:pt x="19246" y="0"/>
                  </a:moveTo>
                  <a:lnTo>
                    <a:pt x="1206129" y="0"/>
                  </a:lnTo>
                  <a:cubicBezTo>
                    <a:pt x="1211233" y="0"/>
                    <a:pt x="1216128" y="2028"/>
                    <a:pt x="1219737" y="5637"/>
                  </a:cubicBezTo>
                  <a:cubicBezTo>
                    <a:pt x="1223347" y="9246"/>
                    <a:pt x="1225374" y="14142"/>
                    <a:pt x="1225374" y="19246"/>
                  </a:cubicBezTo>
                  <a:lnTo>
                    <a:pt x="1225374" y="480199"/>
                  </a:lnTo>
                  <a:cubicBezTo>
                    <a:pt x="1225374" y="485304"/>
                    <a:pt x="1223347" y="490199"/>
                    <a:pt x="1219737" y="493808"/>
                  </a:cubicBezTo>
                  <a:cubicBezTo>
                    <a:pt x="1216128" y="497418"/>
                    <a:pt x="1211233" y="499445"/>
                    <a:pt x="1206129" y="499445"/>
                  </a:cubicBezTo>
                  <a:lnTo>
                    <a:pt x="19246" y="499445"/>
                  </a:lnTo>
                  <a:cubicBezTo>
                    <a:pt x="14142" y="499445"/>
                    <a:pt x="9246" y="497418"/>
                    <a:pt x="5637" y="493808"/>
                  </a:cubicBezTo>
                  <a:cubicBezTo>
                    <a:pt x="2028" y="490199"/>
                    <a:pt x="0" y="485304"/>
                    <a:pt x="0" y="480199"/>
                  </a:cubicBezTo>
                  <a:lnTo>
                    <a:pt x="0" y="19246"/>
                  </a:lnTo>
                  <a:cubicBezTo>
                    <a:pt x="0" y="14142"/>
                    <a:pt x="2028" y="9246"/>
                    <a:pt x="5637" y="5637"/>
                  </a:cubicBezTo>
                  <a:cubicBezTo>
                    <a:pt x="9246" y="2028"/>
                    <a:pt x="14142" y="0"/>
                    <a:pt x="19246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28575"/>
              <a:ext cx="1225374" cy="528020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3507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7567176" y="10109411"/>
            <a:ext cx="6838458" cy="2787259"/>
            <a:chOff x="0" y="0"/>
            <a:chExt cx="1225374" cy="499445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225374" cy="499445"/>
            </a:xfrm>
            <a:custGeom>
              <a:avLst/>
              <a:gdLst/>
              <a:ahLst/>
              <a:cxnLst/>
              <a:rect l="l" t="t" r="r" b="b"/>
              <a:pathLst>
                <a:path w="1225374" h="499445">
                  <a:moveTo>
                    <a:pt x="19246" y="0"/>
                  </a:moveTo>
                  <a:lnTo>
                    <a:pt x="1206129" y="0"/>
                  </a:lnTo>
                  <a:cubicBezTo>
                    <a:pt x="1211233" y="0"/>
                    <a:pt x="1216128" y="2028"/>
                    <a:pt x="1219737" y="5637"/>
                  </a:cubicBezTo>
                  <a:cubicBezTo>
                    <a:pt x="1223347" y="9246"/>
                    <a:pt x="1225374" y="14142"/>
                    <a:pt x="1225374" y="19246"/>
                  </a:cubicBezTo>
                  <a:lnTo>
                    <a:pt x="1225374" y="480199"/>
                  </a:lnTo>
                  <a:cubicBezTo>
                    <a:pt x="1225374" y="485304"/>
                    <a:pt x="1223347" y="490199"/>
                    <a:pt x="1219737" y="493808"/>
                  </a:cubicBezTo>
                  <a:cubicBezTo>
                    <a:pt x="1216128" y="497418"/>
                    <a:pt x="1211233" y="499445"/>
                    <a:pt x="1206129" y="499445"/>
                  </a:cubicBezTo>
                  <a:lnTo>
                    <a:pt x="19246" y="499445"/>
                  </a:lnTo>
                  <a:cubicBezTo>
                    <a:pt x="14142" y="499445"/>
                    <a:pt x="9246" y="497418"/>
                    <a:pt x="5637" y="493808"/>
                  </a:cubicBezTo>
                  <a:cubicBezTo>
                    <a:pt x="2028" y="490199"/>
                    <a:pt x="0" y="485304"/>
                    <a:pt x="0" y="480199"/>
                  </a:cubicBezTo>
                  <a:lnTo>
                    <a:pt x="0" y="19246"/>
                  </a:lnTo>
                  <a:cubicBezTo>
                    <a:pt x="0" y="14142"/>
                    <a:pt x="2028" y="9246"/>
                    <a:pt x="5637" y="5637"/>
                  </a:cubicBezTo>
                  <a:cubicBezTo>
                    <a:pt x="9246" y="2028"/>
                    <a:pt x="14142" y="0"/>
                    <a:pt x="19246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28575"/>
              <a:ext cx="1225374" cy="528020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3507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6072697" y="9910402"/>
            <a:ext cx="2322487" cy="645860"/>
            <a:chOff x="0" y="0"/>
            <a:chExt cx="1507067" cy="4191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507067" cy="419100"/>
            </a:xfrm>
            <a:custGeom>
              <a:avLst/>
              <a:gdLst/>
              <a:ahLst/>
              <a:cxnLst/>
              <a:rect l="l" t="t" r="r" b="b"/>
              <a:pathLst>
                <a:path w="1507067" h="419100">
                  <a:moveTo>
                    <a:pt x="0" y="0"/>
                  </a:moveTo>
                  <a:lnTo>
                    <a:pt x="1274219" y="0"/>
                  </a:lnTo>
                  <a:cubicBezTo>
                    <a:pt x="1412136" y="0"/>
                    <a:pt x="1507067" y="93819"/>
                    <a:pt x="1507067" y="209550"/>
                  </a:cubicBezTo>
                  <a:cubicBezTo>
                    <a:pt x="1507067" y="325281"/>
                    <a:pt x="1412136" y="419100"/>
                    <a:pt x="1274219" y="419100"/>
                  </a:cubicBezTo>
                  <a:lnTo>
                    <a:pt x="0" y="4191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FA245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25400" y="-28575"/>
              <a:ext cx="1278467" cy="447675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3507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45199" y="6347341"/>
            <a:ext cx="6991974" cy="3608154"/>
            <a:chOff x="0" y="0"/>
            <a:chExt cx="1252883" cy="64654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252883" cy="646540"/>
            </a:xfrm>
            <a:custGeom>
              <a:avLst/>
              <a:gdLst/>
              <a:ahLst/>
              <a:cxnLst/>
              <a:rect l="l" t="t" r="r" b="b"/>
              <a:pathLst>
                <a:path w="1252883" h="646540">
                  <a:moveTo>
                    <a:pt x="18823" y="0"/>
                  </a:moveTo>
                  <a:lnTo>
                    <a:pt x="1234059" y="0"/>
                  </a:lnTo>
                  <a:cubicBezTo>
                    <a:pt x="1244455" y="0"/>
                    <a:pt x="1252883" y="8428"/>
                    <a:pt x="1252883" y="18823"/>
                  </a:cubicBezTo>
                  <a:lnTo>
                    <a:pt x="1252883" y="627717"/>
                  </a:lnTo>
                  <a:cubicBezTo>
                    <a:pt x="1252883" y="632709"/>
                    <a:pt x="1250900" y="637497"/>
                    <a:pt x="1247370" y="641027"/>
                  </a:cubicBezTo>
                  <a:cubicBezTo>
                    <a:pt x="1243839" y="644557"/>
                    <a:pt x="1239052" y="646540"/>
                    <a:pt x="1234059" y="646540"/>
                  </a:cubicBezTo>
                  <a:lnTo>
                    <a:pt x="18823" y="646540"/>
                  </a:lnTo>
                  <a:cubicBezTo>
                    <a:pt x="13831" y="646540"/>
                    <a:pt x="9043" y="644557"/>
                    <a:pt x="5513" y="641027"/>
                  </a:cubicBezTo>
                  <a:cubicBezTo>
                    <a:pt x="1983" y="637497"/>
                    <a:pt x="0" y="632709"/>
                    <a:pt x="0" y="627717"/>
                  </a:cubicBezTo>
                  <a:lnTo>
                    <a:pt x="0" y="18823"/>
                  </a:lnTo>
                  <a:cubicBezTo>
                    <a:pt x="0" y="13831"/>
                    <a:pt x="1983" y="9043"/>
                    <a:pt x="5513" y="5513"/>
                  </a:cubicBezTo>
                  <a:cubicBezTo>
                    <a:pt x="9043" y="1983"/>
                    <a:pt x="13831" y="0"/>
                    <a:pt x="18823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0" y="-28575"/>
              <a:ext cx="1252883" cy="675115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3507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7682827" y="6347341"/>
            <a:ext cx="6722806" cy="3608154"/>
            <a:chOff x="0" y="0"/>
            <a:chExt cx="1204651" cy="64654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204651" cy="646540"/>
            </a:xfrm>
            <a:custGeom>
              <a:avLst/>
              <a:gdLst/>
              <a:ahLst/>
              <a:cxnLst/>
              <a:rect l="l" t="t" r="r" b="b"/>
              <a:pathLst>
                <a:path w="1204651" h="646540">
                  <a:moveTo>
                    <a:pt x="19577" y="0"/>
                  </a:moveTo>
                  <a:lnTo>
                    <a:pt x="1185074" y="0"/>
                  </a:lnTo>
                  <a:cubicBezTo>
                    <a:pt x="1190266" y="0"/>
                    <a:pt x="1195246" y="2063"/>
                    <a:pt x="1198917" y="5734"/>
                  </a:cubicBezTo>
                  <a:cubicBezTo>
                    <a:pt x="1202588" y="9405"/>
                    <a:pt x="1204651" y="14385"/>
                    <a:pt x="1204651" y="19577"/>
                  </a:cubicBezTo>
                  <a:lnTo>
                    <a:pt x="1204651" y="626963"/>
                  </a:lnTo>
                  <a:cubicBezTo>
                    <a:pt x="1204651" y="632156"/>
                    <a:pt x="1202588" y="637135"/>
                    <a:pt x="1198917" y="640806"/>
                  </a:cubicBezTo>
                  <a:cubicBezTo>
                    <a:pt x="1195246" y="644478"/>
                    <a:pt x="1190266" y="646540"/>
                    <a:pt x="1185074" y="646540"/>
                  </a:cubicBezTo>
                  <a:lnTo>
                    <a:pt x="19577" y="646540"/>
                  </a:lnTo>
                  <a:cubicBezTo>
                    <a:pt x="14385" y="646540"/>
                    <a:pt x="9405" y="644478"/>
                    <a:pt x="5734" y="640806"/>
                  </a:cubicBezTo>
                  <a:cubicBezTo>
                    <a:pt x="2063" y="637135"/>
                    <a:pt x="0" y="632156"/>
                    <a:pt x="0" y="626963"/>
                  </a:cubicBezTo>
                  <a:lnTo>
                    <a:pt x="0" y="19577"/>
                  </a:lnTo>
                  <a:cubicBezTo>
                    <a:pt x="0" y="14385"/>
                    <a:pt x="2063" y="9405"/>
                    <a:pt x="5734" y="5734"/>
                  </a:cubicBezTo>
                  <a:cubicBezTo>
                    <a:pt x="9405" y="2063"/>
                    <a:pt x="14385" y="0"/>
                    <a:pt x="19577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26" name="TextBox 26"/>
            <p:cNvSpPr txBox="1"/>
            <p:nvPr/>
          </p:nvSpPr>
          <p:spPr>
            <a:xfrm>
              <a:off x="0" y="-28575"/>
              <a:ext cx="1204651" cy="675115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3507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512000" y="5957854"/>
            <a:ext cx="3284492" cy="913384"/>
            <a:chOff x="0" y="0"/>
            <a:chExt cx="1507067" cy="4191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507067" cy="419100"/>
            </a:xfrm>
            <a:custGeom>
              <a:avLst/>
              <a:gdLst/>
              <a:ahLst/>
              <a:cxnLst/>
              <a:rect l="l" t="t" r="r" b="b"/>
              <a:pathLst>
                <a:path w="1507067" h="419100">
                  <a:moveTo>
                    <a:pt x="0" y="0"/>
                  </a:moveTo>
                  <a:lnTo>
                    <a:pt x="1274219" y="0"/>
                  </a:lnTo>
                  <a:cubicBezTo>
                    <a:pt x="1412136" y="0"/>
                    <a:pt x="1507067" y="93819"/>
                    <a:pt x="1507067" y="209550"/>
                  </a:cubicBezTo>
                  <a:cubicBezTo>
                    <a:pt x="1507067" y="325281"/>
                    <a:pt x="1412136" y="419100"/>
                    <a:pt x="1274219" y="419100"/>
                  </a:cubicBezTo>
                  <a:lnTo>
                    <a:pt x="0" y="4191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FA245"/>
            </a:solidFill>
          </p:spPr>
        </p:sp>
        <p:sp>
          <p:nvSpPr>
            <p:cNvPr id="29" name="TextBox 29"/>
            <p:cNvSpPr txBox="1"/>
            <p:nvPr/>
          </p:nvSpPr>
          <p:spPr>
            <a:xfrm>
              <a:off x="25400" y="-28575"/>
              <a:ext cx="1278467" cy="447675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3507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7682827" y="5957854"/>
            <a:ext cx="3837374" cy="1067135"/>
            <a:chOff x="0" y="0"/>
            <a:chExt cx="1507067" cy="4191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1507067" cy="419100"/>
            </a:xfrm>
            <a:custGeom>
              <a:avLst/>
              <a:gdLst/>
              <a:ahLst/>
              <a:cxnLst/>
              <a:rect l="l" t="t" r="r" b="b"/>
              <a:pathLst>
                <a:path w="1507067" h="419100">
                  <a:moveTo>
                    <a:pt x="0" y="0"/>
                  </a:moveTo>
                  <a:lnTo>
                    <a:pt x="1274219" y="0"/>
                  </a:lnTo>
                  <a:cubicBezTo>
                    <a:pt x="1412136" y="0"/>
                    <a:pt x="1507067" y="93819"/>
                    <a:pt x="1507067" y="209550"/>
                  </a:cubicBezTo>
                  <a:cubicBezTo>
                    <a:pt x="1507067" y="325281"/>
                    <a:pt x="1412136" y="419100"/>
                    <a:pt x="1274219" y="419100"/>
                  </a:cubicBezTo>
                  <a:lnTo>
                    <a:pt x="0" y="4191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FA245"/>
            </a:solidFill>
          </p:spPr>
        </p:sp>
        <p:sp>
          <p:nvSpPr>
            <p:cNvPr id="32" name="TextBox 32"/>
            <p:cNvSpPr txBox="1"/>
            <p:nvPr/>
          </p:nvSpPr>
          <p:spPr>
            <a:xfrm>
              <a:off x="25400" y="-28575"/>
              <a:ext cx="1278467" cy="447675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3507"/>
                </a:lnSpc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512000" y="4308645"/>
            <a:ext cx="12096000" cy="1346937"/>
            <a:chOff x="0" y="0"/>
            <a:chExt cx="2167467" cy="241356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2167467" cy="241356"/>
            </a:xfrm>
            <a:custGeom>
              <a:avLst/>
              <a:gdLst/>
              <a:ahLst/>
              <a:cxnLst/>
              <a:rect l="l" t="t" r="r" b="b"/>
              <a:pathLst>
                <a:path w="2167467" h="241356">
                  <a:moveTo>
                    <a:pt x="10881" y="0"/>
                  </a:moveTo>
                  <a:lnTo>
                    <a:pt x="2156586" y="0"/>
                  </a:lnTo>
                  <a:cubicBezTo>
                    <a:pt x="2162595" y="0"/>
                    <a:pt x="2167467" y="4871"/>
                    <a:pt x="2167467" y="10881"/>
                  </a:cubicBezTo>
                  <a:lnTo>
                    <a:pt x="2167467" y="230475"/>
                  </a:lnTo>
                  <a:cubicBezTo>
                    <a:pt x="2167467" y="233361"/>
                    <a:pt x="2166320" y="236128"/>
                    <a:pt x="2164280" y="238169"/>
                  </a:cubicBezTo>
                  <a:cubicBezTo>
                    <a:pt x="2162239" y="240210"/>
                    <a:pt x="2159472" y="241356"/>
                    <a:pt x="2156586" y="241356"/>
                  </a:cubicBezTo>
                  <a:lnTo>
                    <a:pt x="10881" y="241356"/>
                  </a:lnTo>
                  <a:cubicBezTo>
                    <a:pt x="7995" y="241356"/>
                    <a:pt x="5227" y="240210"/>
                    <a:pt x="3187" y="238169"/>
                  </a:cubicBezTo>
                  <a:cubicBezTo>
                    <a:pt x="1146" y="236128"/>
                    <a:pt x="0" y="233361"/>
                    <a:pt x="0" y="230475"/>
                  </a:cubicBezTo>
                  <a:lnTo>
                    <a:pt x="0" y="10881"/>
                  </a:lnTo>
                  <a:cubicBezTo>
                    <a:pt x="0" y="7995"/>
                    <a:pt x="1146" y="5227"/>
                    <a:pt x="3187" y="3187"/>
                  </a:cubicBezTo>
                  <a:cubicBezTo>
                    <a:pt x="5227" y="1146"/>
                    <a:pt x="7995" y="0"/>
                    <a:pt x="10881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35" name="TextBox 35"/>
            <p:cNvSpPr txBox="1"/>
            <p:nvPr/>
          </p:nvSpPr>
          <p:spPr>
            <a:xfrm>
              <a:off x="0" y="-28575"/>
              <a:ext cx="2167467" cy="269931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3507"/>
                </a:lnSpc>
              </a:pPr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512000" y="3919158"/>
            <a:ext cx="2487772" cy="778974"/>
            <a:chOff x="0" y="0"/>
            <a:chExt cx="1338459" cy="419100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1338459" cy="419100"/>
            </a:xfrm>
            <a:custGeom>
              <a:avLst/>
              <a:gdLst/>
              <a:ahLst/>
              <a:cxnLst/>
              <a:rect l="l" t="t" r="r" b="b"/>
              <a:pathLst>
                <a:path w="1338459" h="419100">
                  <a:moveTo>
                    <a:pt x="0" y="0"/>
                  </a:moveTo>
                  <a:lnTo>
                    <a:pt x="1109522" y="0"/>
                  </a:lnTo>
                  <a:cubicBezTo>
                    <a:pt x="1243528" y="0"/>
                    <a:pt x="1338459" y="93819"/>
                    <a:pt x="1338459" y="209550"/>
                  </a:cubicBezTo>
                  <a:cubicBezTo>
                    <a:pt x="1338459" y="325281"/>
                    <a:pt x="1243528" y="419100"/>
                    <a:pt x="1109522" y="419100"/>
                  </a:cubicBezTo>
                  <a:lnTo>
                    <a:pt x="0" y="4191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FA245"/>
            </a:solidFill>
          </p:spPr>
        </p:sp>
        <p:sp>
          <p:nvSpPr>
            <p:cNvPr id="38" name="TextBox 38"/>
            <p:cNvSpPr txBox="1"/>
            <p:nvPr/>
          </p:nvSpPr>
          <p:spPr>
            <a:xfrm>
              <a:off x="25400" y="-28575"/>
              <a:ext cx="1109859" cy="447675"/>
            </a:xfrm>
            <a:prstGeom prst="rect">
              <a:avLst/>
            </a:prstGeom>
          </p:spPr>
          <p:txBody>
            <a:bodyPr lIns="71838" tIns="71838" rIns="71838" bIns="71838" rtlCol="0" anchor="ctr"/>
            <a:lstStyle/>
            <a:p>
              <a:pPr algn="ctr">
                <a:lnSpc>
                  <a:spcPts val="3507"/>
                </a:lnSpc>
              </a:pPr>
              <a:endParaRPr/>
            </a:p>
          </p:txBody>
        </p:sp>
      </p:grpSp>
      <p:sp>
        <p:nvSpPr>
          <p:cNvPr id="39" name="AutoShape 39"/>
          <p:cNvSpPr/>
          <p:nvPr/>
        </p:nvSpPr>
        <p:spPr>
          <a:xfrm>
            <a:off x="8309538" y="2064499"/>
            <a:ext cx="5298462" cy="0"/>
          </a:xfrm>
          <a:prstGeom prst="line">
            <a:avLst/>
          </a:prstGeom>
          <a:ln w="9525" cap="flat">
            <a:solidFill>
              <a:srgbClr val="0B0A0A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0" name="AutoShape 40"/>
          <p:cNvSpPr/>
          <p:nvPr/>
        </p:nvSpPr>
        <p:spPr>
          <a:xfrm>
            <a:off x="8309538" y="3508191"/>
            <a:ext cx="5298462" cy="0"/>
          </a:xfrm>
          <a:prstGeom prst="line">
            <a:avLst/>
          </a:prstGeom>
          <a:ln w="9525" cap="flat">
            <a:solidFill>
              <a:srgbClr val="0B0A0A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1" name="Freeform 41"/>
          <p:cNvSpPr/>
          <p:nvPr/>
        </p:nvSpPr>
        <p:spPr>
          <a:xfrm rot="5400000">
            <a:off x="-1190496" y="18434876"/>
            <a:ext cx="2610642" cy="1428733"/>
          </a:xfrm>
          <a:custGeom>
            <a:avLst/>
            <a:gdLst/>
            <a:ahLst/>
            <a:cxnLst/>
            <a:rect l="l" t="t" r="r" b="b"/>
            <a:pathLst>
              <a:path w="2610642" h="1428733">
                <a:moveTo>
                  <a:pt x="0" y="0"/>
                </a:moveTo>
                <a:lnTo>
                  <a:pt x="2610642" y="0"/>
                </a:lnTo>
                <a:lnTo>
                  <a:pt x="2610642" y="1428733"/>
                </a:lnTo>
                <a:lnTo>
                  <a:pt x="0" y="14287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2" name="Freeform 42"/>
          <p:cNvSpPr/>
          <p:nvPr/>
        </p:nvSpPr>
        <p:spPr>
          <a:xfrm rot="5400000">
            <a:off x="13814679" y="1652746"/>
            <a:ext cx="2610642" cy="1428733"/>
          </a:xfrm>
          <a:custGeom>
            <a:avLst/>
            <a:gdLst/>
            <a:ahLst/>
            <a:cxnLst/>
            <a:rect l="l" t="t" r="r" b="b"/>
            <a:pathLst>
              <a:path w="2610642" h="1428733">
                <a:moveTo>
                  <a:pt x="0" y="0"/>
                </a:moveTo>
                <a:lnTo>
                  <a:pt x="2610642" y="0"/>
                </a:lnTo>
                <a:lnTo>
                  <a:pt x="2610642" y="1428733"/>
                </a:lnTo>
                <a:lnTo>
                  <a:pt x="0" y="14287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3" name="Freeform 43"/>
          <p:cNvSpPr/>
          <p:nvPr/>
        </p:nvSpPr>
        <p:spPr>
          <a:xfrm>
            <a:off x="-1632298" y="-1729636"/>
            <a:ext cx="3468599" cy="3462292"/>
          </a:xfrm>
          <a:custGeom>
            <a:avLst/>
            <a:gdLst/>
            <a:ahLst/>
            <a:cxnLst/>
            <a:rect l="l" t="t" r="r" b="b"/>
            <a:pathLst>
              <a:path w="3468599" h="3462292">
                <a:moveTo>
                  <a:pt x="0" y="0"/>
                </a:moveTo>
                <a:lnTo>
                  <a:pt x="3468599" y="0"/>
                </a:lnTo>
                <a:lnTo>
                  <a:pt x="3468599" y="3462292"/>
                </a:lnTo>
                <a:lnTo>
                  <a:pt x="0" y="346229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4" name="Freeform 44"/>
          <p:cNvSpPr/>
          <p:nvPr/>
        </p:nvSpPr>
        <p:spPr>
          <a:xfrm>
            <a:off x="13333000" y="19656868"/>
            <a:ext cx="3419298" cy="3413081"/>
          </a:xfrm>
          <a:custGeom>
            <a:avLst/>
            <a:gdLst/>
            <a:ahLst/>
            <a:cxnLst/>
            <a:rect l="l" t="t" r="r" b="b"/>
            <a:pathLst>
              <a:path w="3419298" h="3413081">
                <a:moveTo>
                  <a:pt x="0" y="0"/>
                </a:moveTo>
                <a:lnTo>
                  <a:pt x="3419298" y="0"/>
                </a:lnTo>
                <a:lnTo>
                  <a:pt x="3419298" y="3413081"/>
                </a:lnTo>
                <a:lnTo>
                  <a:pt x="0" y="34130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5" name="Freeform 45"/>
          <p:cNvSpPr/>
          <p:nvPr/>
        </p:nvSpPr>
        <p:spPr>
          <a:xfrm>
            <a:off x="1078218" y="15152361"/>
            <a:ext cx="6228489" cy="1156568"/>
          </a:xfrm>
          <a:custGeom>
            <a:avLst/>
            <a:gdLst/>
            <a:ahLst/>
            <a:cxnLst/>
            <a:rect l="l" t="t" r="r" b="b"/>
            <a:pathLst>
              <a:path w="6228489" h="1156568">
                <a:moveTo>
                  <a:pt x="0" y="0"/>
                </a:moveTo>
                <a:lnTo>
                  <a:pt x="6228489" y="0"/>
                </a:lnTo>
                <a:lnTo>
                  <a:pt x="6228489" y="1156567"/>
                </a:lnTo>
                <a:lnTo>
                  <a:pt x="0" y="115656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46" name="Freeform 46"/>
          <p:cNvSpPr/>
          <p:nvPr/>
        </p:nvSpPr>
        <p:spPr>
          <a:xfrm>
            <a:off x="1526108" y="16149387"/>
            <a:ext cx="4676639" cy="2607226"/>
          </a:xfrm>
          <a:custGeom>
            <a:avLst/>
            <a:gdLst/>
            <a:ahLst/>
            <a:cxnLst/>
            <a:rect l="l" t="t" r="r" b="b"/>
            <a:pathLst>
              <a:path w="4676639" h="2607226">
                <a:moveTo>
                  <a:pt x="0" y="0"/>
                </a:moveTo>
                <a:lnTo>
                  <a:pt x="4676639" y="0"/>
                </a:lnTo>
                <a:lnTo>
                  <a:pt x="4676639" y="2607227"/>
                </a:lnTo>
                <a:lnTo>
                  <a:pt x="0" y="260722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47" name="Freeform 47"/>
          <p:cNvSpPr/>
          <p:nvPr/>
        </p:nvSpPr>
        <p:spPr>
          <a:xfrm>
            <a:off x="1013765" y="18592979"/>
            <a:ext cx="5437374" cy="2460412"/>
          </a:xfrm>
          <a:custGeom>
            <a:avLst/>
            <a:gdLst/>
            <a:ahLst/>
            <a:cxnLst/>
            <a:rect l="l" t="t" r="r" b="b"/>
            <a:pathLst>
              <a:path w="5437374" h="2460412">
                <a:moveTo>
                  <a:pt x="0" y="0"/>
                </a:moveTo>
                <a:lnTo>
                  <a:pt x="5437374" y="0"/>
                </a:lnTo>
                <a:lnTo>
                  <a:pt x="5437374" y="2460412"/>
                </a:lnTo>
                <a:lnTo>
                  <a:pt x="0" y="246041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48" name="TextBox 48"/>
          <p:cNvSpPr txBox="1"/>
          <p:nvPr/>
        </p:nvSpPr>
        <p:spPr>
          <a:xfrm>
            <a:off x="829191" y="1179512"/>
            <a:ext cx="6591252" cy="22349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19"/>
              </a:lnSpc>
            </a:pPr>
            <a:r>
              <a:rPr lang="en-US" sz="5285" b="1" spc="-269" dirty="0">
                <a:solidFill>
                  <a:srgbClr val="0B0A0A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 Quantitative Study of UK Service </a:t>
            </a:r>
            <a:r>
              <a:rPr lang="en-US" sz="5285" b="1" spc="-269" dirty="0" err="1">
                <a:solidFill>
                  <a:srgbClr val="0B0A0A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Organisations</a:t>
            </a:r>
            <a:r>
              <a:rPr lang="en-US" sz="5285" b="1" spc="-269" dirty="0">
                <a:solidFill>
                  <a:srgbClr val="0B0A0A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63562" y="14522343"/>
            <a:ext cx="6964716" cy="5061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91"/>
              </a:lnSpc>
              <a:spcBef>
                <a:spcPct val="0"/>
              </a:spcBef>
            </a:pPr>
            <a:r>
              <a:rPr lang="en-GB" sz="1605" spc="-16" dirty="0" smtClean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 = 100. *** p &lt; .001. Employee engagement partially mediates the relationship between hybrid working practices and turnover intention</a:t>
            </a:r>
            <a:endParaRPr lang="en-GB" sz="1605" spc="-16" dirty="0">
              <a:solidFill>
                <a:srgbClr val="0B0A0A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8998050" y="13805656"/>
            <a:ext cx="4213320" cy="367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5"/>
              </a:lnSpc>
              <a:spcBef>
                <a:spcPct val="0"/>
              </a:spcBef>
            </a:pPr>
            <a:r>
              <a:rPr lang="en-US" sz="2262" b="1" spc="-22">
                <a:solidFill>
                  <a:srgbClr val="0B0A0A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Key Findings (Research Output)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306707" y="16017458"/>
            <a:ext cx="7098926" cy="30008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73"/>
              </a:lnSpc>
            </a:pPr>
            <a:r>
              <a:rPr lang="en-GB" sz="1979" spc="-19" dirty="0" smtClean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Properly designed hybrid working increases engagement and reduces intention to leave, with part of the effect mediated by engagement. Managers ought to consider hybrid working as a package of practices. Conclusion:</a:t>
            </a:r>
          </a:p>
          <a:p>
            <a:pPr algn="l">
              <a:lnSpc>
                <a:spcPts val="2573"/>
              </a:lnSpc>
            </a:pPr>
            <a:r>
              <a:rPr lang="en-GB" sz="1979" spc="-19" dirty="0" smtClean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ng of flexibility, communication, support and resources and leverage engagement as a retention leverage. Being a cross-sectional and convenience-sampled study, the results are indicative; longitudinal and multi-source studies are suggested.</a:t>
            </a:r>
          </a:p>
          <a:p>
            <a:pPr algn="l">
              <a:lnSpc>
                <a:spcPts val="2573"/>
              </a:lnSpc>
            </a:pPr>
            <a:endParaRPr lang="en-GB" sz="1979" spc="-19" dirty="0">
              <a:solidFill>
                <a:srgbClr val="0B0A0A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2" name="TextBox 52"/>
          <p:cNvSpPr txBox="1"/>
          <p:nvPr/>
        </p:nvSpPr>
        <p:spPr>
          <a:xfrm>
            <a:off x="9706177" y="15671295"/>
            <a:ext cx="3438350" cy="367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5"/>
              </a:lnSpc>
              <a:spcBef>
                <a:spcPct val="0"/>
              </a:spcBef>
            </a:pPr>
            <a:r>
              <a:rPr lang="en-US" sz="2262" b="1" spc="-22">
                <a:solidFill>
                  <a:srgbClr val="0B0A0A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Conclusion: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451139" y="10098370"/>
            <a:ext cx="2023560" cy="383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81"/>
              </a:lnSpc>
              <a:spcBef>
                <a:spcPct val="0"/>
              </a:spcBef>
            </a:pPr>
            <a:r>
              <a:rPr lang="en-US" sz="2404" b="1" spc="-24">
                <a:solidFill>
                  <a:srgbClr val="FFFF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Methodology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663562" y="10653069"/>
            <a:ext cx="1478394" cy="3604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02"/>
              </a:lnSpc>
              <a:spcBef>
                <a:spcPct val="0"/>
              </a:spcBef>
            </a:pPr>
            <a:r>
              <a:rPr lang="en-US" sz="2179" spc="-21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Philosophy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2494427" y="10415309"/>
            <a:ext cx="3853293" cy="581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06"/>
              </a:lnSpc>
              <a:spcBef>
                <a:spcPct val="0"/>
              </a:spcBef>
            </a:pPr>
            <a:r>
              <a:rPr lang="en-US" sz="1779" spc="-17" dirty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Positivist, deductive; hypotheses based on the JD-R framework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2059934" y="10687411"/>
            <a:ext cx="167229" cy="328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54"/>
              </a:lnSpc>
              <a:spcBef>
                <a:spcPct val="0"/>
              </a:spcBef>
            </a:pPr>
            <a:r>
              <a:rPr lang="en-US" sz="1979" spc="-19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663562" y="11196320"/>
            <a:ext cx="1412850" cy="3604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02"/>
              </a:lnSpc>
              <a:spcBef>
                <a:spcPct val="0"/>
              </a:spcBef>
            </a:pPr>
            <a:r>
              <a:rPr lang="en-US" sz="2179" spc="-21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Design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2494427" y="11118383"/>
            <a:ext cx="4182952" cy="6095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30"/>
              </a:lnSpc>
            </a:pPr>
            <a:r>
              <a:rPr lang="en-US" sz="1879" spc="-18" dirty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Quantitative, cross-sectional online survey.</a:t>
            </a:r>
          </a:p>
          <a:p>
            <a:pPr algn="l">
              <a:lnSpc>
                <a:spcPts val="2330"/>
              </a:lnSpc>
              <a:spcBef>
                <a:spcPct val="0"/>
              </a:spcBef>
            </a:pPr>
            <a:endParaRPr lang="en-US" sz="1879" spc="-18" dirty="0">
              <a:solidFill>
                <a:srgbClr val="0B0A0A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9" name="TextBox 59"/>
          <p:cNvSpPr txBox="1"/>
          <p:nvPr/>
        </p:nvSpPr>
        <p:spPr>
          <a:xfrm>
            <a:off x="3978586" y="11420499"/>
            <a:ext cx="167229" cy="328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54"/>
              </a:lnSpc>
              <a:spcBef>
                <a:spcPct val="0"/>
              </a:spcBef>
            </a:pPr>
            <a:r>
              <a:rPr lang="en-US" sz="1979" spc="-19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663562" y="11893186"/>
            <a:ext cx="2345478" cy="3604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02"/>
              </a:lnSpc>
              <a:spcBef>
                <a:spcPct val="0"/>
              </a:spcBef>
            </a:pPr>
            <a:r>
              <a:rPr lang="en-US" sz="2179" spc="-21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Sample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2494427" y="11815249"/>
            <a:ext cx="4298035" cy="12001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30"/>
              </a:lnSpc>
            </a:pPr>
            <a:r>
              <a:rPr lang="en-US" sz="1879" spc="-18" dirty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100 hybrid employees working in five sectors in the UK; non-probability convenience sampling.</a:t>
            </a:r>
          </a:p>
          <a:p>
            <a:pPr algn="l">
              <a:lnSpc>
                <a:spcPts val="2330"/>
              </a:lnSpc>
              <a:spcBef>
                <a:spcPct val="0"/>
              </a:spcBef>
            </a:pPr>
            <a:endParaRPr lang="en-US" sz="1879" spc="-18" dirty="0">
              <a:solidFill>
                <a:srgbClr val="0B0A0A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2" name="TextBox 62"/>
          <p:cNvSpPr txBox="1"/>
          <p:nvPr/>
        </p:nvSpPr>
        <p:spPr>
          <a:xfrm>
            <a:off x="2059934" y="11270626"/>
            <a:ext cx="167229" cy="328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54"/>
              </a:lnSpc>
              <a:spcBef>
                <a:spcPct val="0"/>
              </a:spcBef>
            </a:pPr>
            <a:r>
              <a:rPr lang="en-US" sz="1979" spc="-19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2056749" y="12073539"/>
            <a:ext cx="167229" cy="328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54"/>
              </a:lnSpc>
              <a:spcBef>
                <a:spcPct val="0"/>
              </a:spcBef>
            </a:pPr>
            <a:r>
              <a:rPr lang="en-US" sz="1979" spc="-19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7702757" y="10801750"/>
            <a:ext cx="2003420" cy="332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78"/>
              </a:lnSpc>
              <a:spcBef>
                <a:spcPct val="0"/>
              </a:spcBef>
            </a:pPr>
            <a:r>
              <a:rPr lang="en-US" sz="2079" spc="-2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Instrument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9263711" y="10775661"/>
            <a:ext cx="4345754" cy="4498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98"/>
              </a:lnSpc>
              <a:spcBef>
                <a:spcPct val="0"/>
              </a:spcBef>
            </a:pPr>
            <a:r>
              <a:rPr lang="en-US" sz="1450" spc="-14" dirty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5 point Likert; engagement based on the UWES (</a:t>
            </a:r>
            <a:r>
              <a:rPr lang="en-US" sz="1450" spc="-14" dirty="0" err="1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Schaufeli</a:t>
            </a:r>
            <a:r>
              <a:rPr lang="en-US" sz="1450" spc="-14" dirty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al., 2002); turnover items based on Allen et al. (2010)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9320961" y="10878817"/>
            <a:ext cx="166328" cy="328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54"/>
              </a:lnSpc>
              <a:spcBef>
                <a:spcPct val="0"/>
              </a:spcBef>
            </a:pPr>
            <a:r>
              <a:rPr lang="en-US" sz="1979" spc="-19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7746875" y="11457602"/>
            <a:ext cx="1833980" cy="332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78"/>
              </a:lnSpc>
              <a:spcBef>
                <a:spcPct val="0"/>
              </a:spcBef>
            </a:pPr>
            <a:r>
              <a:rPr lang="en-US" sz="2079" spc="-2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Analysis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287120" y="11373890"/>
            <a:ext cx="4804119" cy="8879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98"/>
              </a:lnSpc>
            </a:pPr>
            <a:r>
              <a:rPr lang="en-US" sz="1450" spc="-14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Excel + Python (Google Colab) Cronbachs alpha, Pearson correlation, linear regression, bootstrapped mediation (5,000 resamples).</a:t>
            </a:r>
          </a:p>
          <a:p>
            <a:pPr algn="l">
              <a:lnSpc>
                <a:spcPts val="1798"/>
              </a:lnSpc>
              <a:spcBef>
                <a:spcPct val="0"/>
              </a:spcBef>
            </a:pPr>
            <a:endParaRPr lang="en-US" sz="1450" spc="-14">
              <a:solidFill>
                <a:srgbClr val="0B0A0A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9" name="TextBox 69"/>
          <p:cNvSpPr txBox="1"/>
          <p:nvPr/>
        </p:nvSpPr>
        <p:spPr>
          <a:xfrm>
            <a:off x="9351108" y="11515503"/>
            <a:ext cx="166328" cy="328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54"/>
              </a:lnSpc>
              <a:spcBef>
                <a:spcPct val="0"/>
              </a:spcBef>
            </a:pPr>
            <a:r>
              <a:rPr lang="en-US" sz="1979" spc="-19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7746875" y="12345355"/>
            <a:ext cx="2222286" cy="332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78"/>
              </a:lnSpc>
              <a:spcBef>
                <a:spcPct val="0"/>
              </a:spcBef>
            </a:pPr>
            <a:r>
              <a:rPr lang="en-US" sz="2079" spc="-2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Ethics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9287120" y="12260005"/>
            <a:ext cx="4690589" cy="869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61"/>
              </a:lnSpc>
            </a:pPr>
            <a:r>
              <a:rPr lang="en-US" sz="1650" spc="-16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informed consent that is voluntary and anonymous (BPS, 2021)</a:t>
            </a:r>
          </a:p>
          <a:p>
            <a:pPr algn="l">
              <a:lnSpc>
                <a:spcPts val="2261"/>
              </a:lnSpc>
            </a:pPr>
            <a:endParaRPr lang="en-US" sz="1650" spc="-16">
              <a:solidFill>
                <a:srgbClr val="0B0A0A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2" name="TextBox 72"/>
          <p:cNvSpPr txBox="1"/>
          <p:nvPr/>
        </p:nvSpPr>
        <p:spPr>
          <a:xfrm>
            <a:off x="9237796" y="12373285"/>
            <a:ext cx="166328" cy="328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54"/>
              </a:lnSpc>
              <a:spcBef>
                <a:spcPct val="0"/>
              </a:spcBef>
            </a:pPr>
            <a:r>
              <a:rPr lang="en-US" sz="1979" spc="-19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1890442" y="6043421"/>
            <a:ext cx="2023560" cy="761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81"/>
              </a:lnSpc>
              <a:spcBef>
                <a:spcPct val="0"/>
              </a:spcBef>
            </a:pPr>
            <a:r>
              <a:rPr lang="en-US" sz="2404" b="1" spc="-24">
                <a:solidFill>
                  <a:srgbClr val="FFFF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Introduction &amp; Aim 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530413" y="6918053"/>
            <a:ext cx="6642847" cy="3206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54"/>
              </a:lnSpc>
              <a:spcBef>
                <a:spcPct val="0"/>
              </a:spcBef>
            </a:pPr>
            <a:r>
              <a:rPr lang="en-GB" sz="1979" spc="-19" dirty="0" smtClean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Hybrid working has become an integrated aspect of organisations in the UK, but the impacts on engagement and retention are still debated. Based on the Job Demands Resources (JD-R) model, this paper investigates the hypothesis: Do hybrid working practices enhance employee engagement and, consequently, </a:t>
            </a:r>
            <a:r>
              <a:rPr lang="en-US" sz="1979" spc="-19" dirty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reduce turnover intention in service </a:t>
            </a:r>
            <a:r>
              <a:rPr lang="en-US" sz="1979" spc="-19" dirty="0" err="1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organisations</a:t>
            </a:r>
            <a:r>
              <a:rPr lang="en-US" sz="1979" spc="-19" dirty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in the UK, </a:t>
            </a:r>
            <a:r>
              <a:rPr lang="en-GB" sz="1979" spc="-19" dirty="0" smtClean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and is engagement in that relationship mediated? The effect of engagement is particularly consequential in services, where employees’ discretionary effort determines the customer experience.</a:t>
            </a:r>
          </a:p>
          <a:p>
            <a:pPr algn="l">
              <a:lnSpc>
                <a:spcPts val="2454"/>
              </a:lnSpc>
              <a:spcBef>
                <a:spcPct val="0"/>
              </a:spcBef>
            </a:pPr>
            <a:endParaRPr lang="en-GB" sz="1979" spc="-19" dirty="0">
              <a:solidFill>
                <a:srgbClr val="0B0A0A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5" name="TextBox 75"/>
          <p:cNvSpPr txBox="1"/>
          <p:nvPr/>
        </p:nvSpPr>
        <p:spPr>
          <a:xfrm>
            <a:off x="8061269" y="6145822"/>
            <a:ext cx="2746005" cy="383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81"/>
              </a:lnSpc>
              <a:spcBef>
                <a:spcPct val="0"/>
              </a:spcBef>
            </a:pPr>
            <a:r>
              <a:rPr lang="en-US" sz="2404" b="1" spc="-24">
                <a:solidFill>
                  <a:srgbClr val="FFFF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Research Hypotheses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7567176" y="7094613"/>
            <a:ext cx="6838458" cy="25441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27443" lvl="1" indent="-213722" algn="l">
              <a:lnSpc>
                <a:spcPts val="2454"/>
              </a:lnSpc>
              <a:buFont typeface="Arial"/>
              <a:buChar char="•"/>
            </a:pPr>
            <a:r>
              <a:rPr lang="en-GB" sz="1979" spc="-19" dirty="0" smtClean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H1: Hybrid working → engagement (positive)</a:t>
            </a:r>
          </a:p>
          <a:p>
            <a:pPr marL="427443" lvl="1" indent="-213722" algn="l">
              <a:lnSpc>
                <a:spcPts val="2454"/>
              </a:lnSpc>
              <a:buFont typeface="Arial"/>
              <a:buChar char="•"/>
            </a:pPr>
            <a:r>
              <a:rPr lang="en-GB" sz="1979" spc="-19" dirty="0" smtClean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H2: Engagement → turnover intention (negative)</a:t>
            </a:r>
          </a:p>
          <a:p>
            <a:pPr marL="427443" lvl="1" indent="-213722" algn="l">
              <a:lnSpc>
                <a:spcPts val="2454"/>
              </a:lnSpc>
              <a:buFont typeface="Arial"/>
              <a:buChar char="•"/>
            </a:pPr>
            <a:r>
              <a:rPr lang="en-GB" sz="1979" spc="-19" dirty="0" smtClean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H3: Hybrid working → turnover intention (negative)</a:t>
            </a:r>
          </a:p>
          <a:p>
            <a:pPr marL="427443" lvl="1" indent="-213722" algn="l">
              <a:lnSpc>
                <a:spcPts val="2454"/>
              </a:lnSpc>
              <a:buFont typeface="Arial"/>
              <a:buChar char="•"/>
            </a:pPr>
            <a:r>
              <a:rPr lang="en-GB" sz="1979" spc="-19" dirty="0" smtClean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H4: Engagement mediates the hybrid working–turnover relationship</a:t>
            </a:r>
          </a:p>
          <a:p>
            <a:pPr marL="427443" lvl="1" indent="-213722" algn="l">
              <a:lnSpc>
                <a:spcPts val="2454"/>
              </a:lnSpc>
              <a:spcBef>
                <a:spcPct val="0"/>
              </a:spcBef>
              <a:buFont typeface="Arial"/>
              <a:buChar char="•"/>
            </a:pPr>
            <a:r>
              <a:rPr lang="en-GB" sz="1979" spc="-19" dirty="0" smtClean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Hybrid working is the multidimensional model of flexibility, communication, access to managerial support and resources, but not a mere household/office dichotomy.</a:t>
            </a:r>
            <a:endParaRPr lang="en-GB" sz="1979" spc="-19" dirty="0">
              <a:solidFill>
                <a:srgbClr val="0B0A0A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7" name="TextBox 77"/>
          <p:cNvSpPr txBox="1"/>
          <p:nvPr/>
        </p:nvSpPr>
        <p:spPr>
          <a:xfrm>
            <a:off x="1887256" y="4100749"/>
            <a:ext cx="1835278" cy="383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81"/>
              </a:lnSpc>
              <a:spcBef>
                <a:spcPct val="0"/>
              </a:spcBef>
            </a:pPr>
            <a:r>
              <a:rPr lang="en-US" sz="2404" b="1" spc="-24">
                <a:solidFill>
                  <a:srgbClr val="FFFF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Tittle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1887256" y="4639912"/>
            <a:ext cx="11720744" cy="9655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97"/>
              </a:lnSpc>
              <a:spcBef>
                <a:spcPct val="0"/>
              </a:spcBef>
            </a:pPr>
            <a:r>
              <a:rPr lang="en-GB" sz="3062" b="1" spc="-30" dirty="0" smtClean="0">
                <a:solidFill>
                  <a:srgbClr val="0B0A0A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The Impact of Hybrid Working on Employee Engagement and Retention </a:t>
            </a:r>
            <a:endParaRPr lang="en-GB" sz="3062" b="1" spc="-30" dirty="0">
              <a:solidFill>
                <a:srgbClr val="0B0A0A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79" name="TextBox 79"/>
          <p:cNvSpPr txBox="1"/>
          <p:nvPr/>
        </p:nvSpPr>
        <p:spPr>
          <a:xfrm>
            <a:off x="8309538" y="1002679"/>
            <a:ext cx="2022844" cy="406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56"/>
              </a:lnSpc>
              <a:spcBef>
                <a:spcPct val="0"/>
              </a:spcBef>
            </a:pPr>
            <a:r>
              <a:rPr lang="en-US" sz="2545" b="1" spc="-25">
                <a:solidFill>
                  <a:srgbClr val="0B0A0A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Authors: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8309538" y="1515236"/>
            <a:ext cx="3609642" cy="406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56"/>
              </a:lnSpc>
              <a:spcBef>
                <a:spcPct val="0"/>
              </a:spcBef>
            </a:pPr>
            <a:r>
              <a:rPr lang="en-US" sz="2545" spc="-25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XYZ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309538" y="2446372"/>
            <a:ext cx="2022844" cy="406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56"/>
              </a:lnSpc>
              <a:spcBef>
                <a:spcPct val="0"/>
              </a:spcBef>
            </a:pPr>
            <a:r>
              <a:rPr lang="en-US" sz="2545" b="1" spc="-25">
                <a:solidFill>
                  <a:srgbClr val="0B0A0A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BA (Hons)</a:t>
            </a:r>
          </a:p>
        </p:txBody>
      </p:sp>
      <p:sp>
        <p:nvSpPr>
          <p:cNvPr id="82" name="TextBox 82"/>
          <p:cNvSpPr txBox="1"/>
          <p:nvPr/>
        </p:nvSpPr>
        <p:spPr>
          <a:xfrm>
            <a:off x="8309538" y="2958929"/>
            <a:ext cx="6096095" cy="7032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88"/>
              </a:lnSpc>
            </a:pPr>
            <a:r>
              <a:rPr lang="en-US" sz="1845" spc="-18" dirty="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Leadership and Management Skills for the Workplace · </a:t>
            </a:r>
          </a:p>
          <a:p>
            <a:pPr algn="l">
              <a:lnSpc>
                <a:spcPts val="3156"/>
              </a:lnSpc>
              <a:spcBef>
                <a:spcPct val="0"/>
              </a:spcBef>
            </a:pPr>
            <a:endParaRPr lang="en-US" sz="1845" spc="-18" dirty="0">
              <a:solidFill>
                <a:srgbClr val="0B0A0A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3" name="TextBox 83"/>
          <p:cNvSpPr txBox="1"/>
          <p:nvPr/>
        </p:nvSpPr>
        <p:spPr>
          <a:xfrm>
            <a:off x="7815111" y="14230099"/>
            <a:ext cx="6476993" cy="1422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11"/>
              </a:lnSpc>
              <a:spcBef>
                <a:spcPct val="0"/>
              </a:spcBef>
            </a:pPr>
            <a:r>
              <a:rPr lang="en-GB" sz="1299" spc="-25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· Reliability: all scales strong (α = .94, .88, .87)</a:t>
            </a:r>
          </a:p>
          <a:p>
            <a:pPr algn="l">
              <a:lnSpc>
                <a:spcPts val="1611"/>
              </a:lnSpc>
              <a:spcBef>
                <a:spcPct val="0"/>
              </a:spcBef>
            </a:pPr>
            <a:r>
              <a:rPr lang="en-GB" sz="1299" spc="-25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· Means (1–5): hybrid working 3.99; engagement 3.77; turnover intention 2.26</a:t>
            </a:r>
          </a:p>
          <a:p>
            <a:pPr algn="l">
              <a:lnSpc>
                <a:spcPts val="1611"/>
              </a:lnSpc>
              <a:spcBef>
                <a:spcPct val="0"/>
              </a:spcBef>
            </a:pPr>
            <a:r>
              <a:rPr lang="en-GB" sz="1299" spc="-25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· H1 — hybrid working strongly predicted engagement (r = .68; R² = .47; p &lt; .001)</a:t>
            </a:r>
          </a:p>
          <a:p>
            <a:pPr algn="l">
              <a:lnSpc>
                <a:spcPts val="1611"/>
              </a:lnSpc>
              <a:spcBef>
                <a:spcPct val="0"/>
              </a:spcBef>
            </a:pPr>
            <a:r>
              <a:rPr lang="en-GB" sz="1299" spc="-25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· H2 — engagement strongly, negatively predicted turnover intention (r = −.69; R² = .48; p &lt; .001)</a:t>
            </a:r>
          </a:p>
          <a:p>
            <a:pPr algn="l">
              <a:lnSpc>
                <a:spcPts val="1611"/>
              </a:lnSpc>
              <a:spcBef>
                <a:spcPct val="0"/>
              </a:spcBef>
            </a:pPr>
            <a:r>
              <a:rPr lang="en-GB" sz="1299" spc="-25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· H3 — hybrid working negatively predicted turnover intention (r = −.57; R² = .33; p &lt; .001)</a:t>
            </a:r>
          </a:p>
          <a:p>
            <a:pPr algn="l">
              <a:lnSpc>
                <a:spcPts val="1611"/>
              </a:lnSpc>
              <a:spcBef>
                <a:spcPct val="0"/>
              </a:spcBef>
            </a:pPr>
            <a:r>
              <a:rPr lang="en-GB" sz="1299" spc="-25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· H4 — engagement mediated the association (significant a-path and total effect) in part.</a:t>
            </a:r>
          </a:p>
          <a:p>
            <a:pPr algn="l">
              <a:lnSpc>
                <a:spcPts val="1611"/>
              </a:lnSpc>
              <a:spcBef>
                <a:spcPct val="0"/>
              </a:spcBef>
            </a:pPr>
            <a:r>
              <a:rPr lang="en-GB" sz="1299" spc="-25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· All four hypotheses were proved.</a:t>
            </a:r>
            <a:endParaRPr lang="en-GB" sz="1299" spc="-25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4" name="TextBox 84"/>
          <p:cNvSpPr txBox="1"/>
          <p:nvPr/>
        </p:nvSpPr>
        <p:spPr>
          <a:xfrm>
            <a:off x="9894650" y="18781950"/>
            <a:ext cx="3438350" cy="367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5"/>
              </a:lnSpc>
              <a:spcBef>
                <a:spcPct val="0"/>
              </a:spcBef>
            </a:pPr>
            <a:r>
              <a:rPr lang="en-US" sz="2262" b="1" spc="-22">
                <a:solidFill>
                  <a:srgbClr val="0B0A0A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References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792462" y="19246025"/>
            <a:ext cx="7499642" cy="1900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03"/>
              </a:lnSpc>
            </a:pPr>
            <a:r>
              <a:rPr lang="en-US" sz="1079" spc="-1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Allen, D.G., Bryant, P.C. and Vardaman, J.M. (2010) 'Retaining talent: replacing misconceptions with evidence-based strategies', Academy of Management Perspectives, 24(2), pp. 48–64.</a:t>
            </a:r>
          </a:p>
          <a:p>
            <a:pPr algn="l">
              <a:lnSpc>
                <a:spcPts val="1403"/>
              </a:lnSpc>
            </a:pPr>
            <a:r>
              <a:rPr lang="en-US" sz="1079" spc="-1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Bakker, A.B. and Demerouti, E. (2017) 'Job demands–resources theory: taking stock and looking forward', Journal of Occupational Health Psychology, 22(3), pp. 273–285.</a:t>
            </a:r>
          </a:p>
          <a:p>
            <a:pPr algn="l">
              <a:lnSpc>
                <a:spcPts val="1403"/>
              </a:lnSpc>
            </a:pPr>
            <a:r>
              <a:rPr lang="en-US" sz="1079" spc="-1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Bloom, N., Han, R. and Liang, J. (2024) 'Hybrid working from home improves retention without damaging performance', Nature, 630(8018), pp. 920–925.</a:t>
            </a:r>
          </a:p>
          <a:p>
            <a:pPr algn="l">
              <a:lnSpc>
                <a:spcPts val="1403"/>
              </a:lnSpc>
            </a:pPr>
            <a:r>
              <a:rPr lang="en-US" sz="1079" spc="-1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British Psychological Society (2021) Ethics Guidelines for Internet-Mediated Research. Leicester: BPS.</a:t>
            </a:r>
          </a:p>
          <a:p>
            <a:pPr algn="l">
              <a:lnSpc>
                <a:spcPts val="1403"/>
              </a:lnSpc>
            </a:pPr>
            <a:r>
              <a:rPr lang="en-US" sz="1079" spc="-1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Saks, A.M. (2006) 'Antecedents and consequences of employee engagement', Journal of Managerial Psychology, 21(7), pp. 600–619.</a:t>
            </a:r>
          </a:p>
          <a:p>
            <a:pPr algn="l">
              <a:lnSpc>
                <a:spcPts val="1403"/>
              </a:lnSpc>
            </a:pPr>
            <a:r>
              <a:rPr lang="en-US" sz="1079" spc="-10">
                <a:solidFill>
                  <a:srgbClr val="0B0A0A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Schaufeli, W.B., Salanova, M., González-Romá, V. and Bakker, A.B. (2002) 'The measurement of engagement and burnout: a two-sample confirmatory factor analytic approach', Journal of Happiness Studies, 3(1), pp. 71–91.</a:t>
            </a:r>
          </a:p>
          <a:p>
            <a:pPr algn="l">
              <a:lnSpc>
                <a:spcPts val="1403"/>
              </a:lnSpc>
            </a:pPr>
            <a:endParaRPr lang="en-US" sz="1079" spc="-10">
              <a:solidFill>
                <a:srgbClr val="0B0A0A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726</Words>
  <Application>Microsoft Office PowerPoint</Application>
  <PresentationFormat>Custom</PresentationFormat>
  <Paragraphs>55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Times New Roman Bold</vt:lpstr>
      <vt:lpstr>Calibri</vt:lpstr>
      <vt:lpstr>Arial</vt:lpstr>
      <vt:lpstr>Montserrat Bold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and Grey Modern Minimalist Technology Academic Research Poster</dc:title>
  <cp:revision>2</cp:revision>
  <dcterms:created xsi:type="dcterms:W3CDTF">2006-08-16T00:00:00Z</dcterms:created>
  <dcterms:modified xsi:type="dcterms:W3CDTF">2026-06-10T14:48:02Z</dcterms:modified>
  <dc:identifier>DAHMHn24E0c</dc:identifier>
</cp:coreProperties>
</file>