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78" r:id="rId5"/>
    <p:sldId id="259" r:id="rId6"/>
    <p:sldId id="279" r:id="rId7"/>
    <p:sldId id="260" r:id="rId8"/>
    <p:sldId id="262" r:id="rId9"/>
    <p:sldId id="261" r:id="rId10"/>
    <p:sldId id="263" r:id="rId11"/>
    <p:sldId id="264" r:id="rId12"/>
    <p:sldId id="265" r:id="rId13"/>
    <p:sldId id="280" r:id="rId14"/>
    <p:sldId id="275" r:id="rId15"/>
    <p:sldId id="281" r:id="rId16"/>
    <p:sldId id="276" r:id="rId17"/>
    <p:sldId id="267" r:id="rId18"/>
    <p:sldId id="268" r:id="rId19"/>
    <p:sldId id="272" r:id="rId20"/>
    <p:sldId id="270" r:id="rId21"/>
    <p:sldId id="269" r:id="rId22"/>
    <p:sldId id="271" r:id="rId23"/>
    <p:sldId id="282" r:id="rId24"/>
    <p:sldId id="277" r:id="rId25"/>
    <p:sldId id="274" r:id="rId26"/>
    <p:sldId id="273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66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6BAAD7-A197-4F4E-9BCE-2966B37BDF41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EC8A15E-5DA1-4BFF-B248-D2998B981DEE}">
      <dgm:prSet/>
      <dgm:spPr/>
      <dgm:t>
        <a:bodyPr/>
        <a:lstStyle/>
        <a:p>
          <a:r>
            <a:rPr lang="en-GB"/>
            <a:t>Concerned with historical change and material conditions</a:t>
          </a:r>
          <a:endParaRPr lang="en-US"/>
        </a:p>
      </dgm:t>
    </dgm:pt>
    <dgm:pt modelId="{F437A621-E9B9-4F7E-925D-9B41D33E63E8}" type="parTrans" cxnId="{24AA16C5-521E-433C-B95A-347A49C6FC5F}">
      <dgm:prSet/>
      <dgm:spPr/>
      <dgm:t>
        <a:bodyPr/>
        <a:lstStyle/>
        <a:p>
          <a:endParaRPr lang="en-US"/>
        </a:p>
      </dgm:t>
    </dgm:pt>
    <dgm:pt modelId="{EC3253E2-D425-49CB-AA54-B8475134087C}" type="sibTrans" cxnId="{24AA16C5-521E-433C-B95A-347A49C6FC5F}">
      <dgm:prSet/>
      <dgm:spPr/>
      <dgm:t>
        <a:bodyPr/>
        <a:lstStyle/>
        <a:p>
          <a:endParaRPr lang="en-US"/>
        </a:p>
      </dgm:t>
    </dgm:pt>
    <dgm:pt modelId="{BCE36CC4-62BC-47D6-B5A1-59D93CF3B624}">
      <dgm:prSet/>
      <dgm:spPr/>
      <dgm:t>
        <a:bodyPr/>
        <a:lstStyle/>
        <a:p>
          <a:r>
            <a:rPr lang="en-GB"/>
            <a:t>Exchange value and use value</a:t>
          </a:r>
          <a:endParaRPr lang="en-US"/>
        </a:p>
      </dgm:t>
    </dgm:pt>
    <dgm:pt modelId="{1167E1AE-AB79-4747-A58B-793E6528D85C}" type="parTrans" cxnId="{04D1CCE4-074D-4880-B166-2AB60977E69A}">
      <dgm:prSet/>
      <dgm:spPr/>
      <dgm:t>
        <a:bodyPr/>
        <a:lstStyle/>
        <a:p>
          <a:endParaRPr lang="en-US"/>
        </a:p>
      </dgm:t>
    </dgm:pt>
    <dgm:pt modelId="{309D47DC-507C-4B70-9903-E16A57C3C2B2}" type="sibTrans" cxnId="{04D1CCE4-074D-4880-B166-2AB60977E69A}">
      <dgm:prSet/>
      <dgm:spPr/>
      <dgm:t>
        <a:bodyPr/>
        <a:lstStyle/>
        <a:p>
          <a:endParaRPr lang="en-US"/>
        </a:p>
      </dgm:t>
    </dgm:pt>
    <dgm:pt modelId="{38EED55D-CB6B-4617-8DB8-D680FFD07DD6}">
      <dgm:prSet/>
      <dgm:spPr/>
      <dgm:t>
        <a:bodyPr/>
        <a:lstStyle/>
        <a:p>
          <a:r>
            <a:rPr lang="en-GB"/>
            <a:t>The acquisition of capital as a means to an end</a:t>
          </a:r>
          <a:endParaRPr lang="en-US"/>
        </a:p>
      </dgm:t>
    </dgm:pt>
    <dgm:pt modelId="{B3A7A827-53BF-4A7C-9BB4-C03F328F25A3}" type="parTrans" cxnId="{D0E1E72A-1C8C-4E05-A1A8-D2EB6A5C441A}">
      <dgm:prSet/>
      <dgm:spPr/>
      <dgm:t>
        <a:bodyPr/>
        <a:lstStyle/>
        <a:p>
          <a:endParaRPr lang="en-US"/>
        </a:p>
      </dgm:t>
    </dgm:pt>
    <dgm:pt modelId="{3CB33358-34F7-460E-B3A0-3D24C1028443}" type="sibTrans" cxnId="{D0E1E72A-1C8C-4E05-A1A8-D2EB6A5C441A}">
      <dgm:prSet/>
      <dgm:spPr/>
      <dgm:t>
        <a:bodyPr/>
        <a:lstStyle/>
        <a:p>
          <a:endParaRPr lang="en-US"/>
        </a:p>
      </dgm:t>
    </dgm:pt>
    <dgm:pt modelId="{482672A5-0CC6-456E-946A-A5F53D423B09}">
      <dgm:prSet/>
      <dgm:spPr/>
      <dgm:t>
        <a:bodyPr/>
        <a:lstStyle/>
        <a:p>
          <a:r>
            <a:rPr lang="en-GB"/>
            <a:t>With wage labour, producers become alienated from the goods they produce</a:t>
          </a:r>
          <a:endParaRPr lang="en-US"/>
        </a:p>
      </dgm:t>
    </dgm:pt>
    <dgm:pt modelId="{99CCD1E7-89BA-4734-956C-F15688A2A1C3}" type="parTrans" cxnId="{7A65A084-358F-4A3E-AB00-467B00D13A60}">
      <dgm:prSet/>
      <dgm:spPr/>
      <dgm:t>
        <a:bodyPr/>
        <a:lstStyle/>
        <a:p>
          <a:endParaRPr lang="en-US"/>
        </a:p>
      </dgm:t>
    </dgm:pt>
    <dgm:pt modelId="{4AAD0CCB-90E6-4624-BDAB-FE32C0D9AAF4}" type="sibTrans" cxnId="{7A65A084-358F-4A3E-AB00-467B00D13A60}">
      <dgm:prSet/>
      <dgm:spPr/>
      <dgm:t>
        <a:bodyPr/>
        <a:lstStyle/>
        <a:p>
          <a:endParaRPr lang="en-US"/>
        </a:p>
      </dgm:t>
    </dgm:pt>
    <dgm:pt modelId="{C06EA2DD-1F05-45E5-9674-0F8FE757EC2D}">
      <dgm:prSet/>
      <dgm:spPr/>
      <dgm:t>
        <a:bodyPr/>
        <a:lstStyle/>
        <a:p>
          <a:r>
            <a:rPr lang="en-GB"/>
            <a:t>Mode of production / means of production</a:t>
          </a:r>
          <a:endParaRPr lang="en-US"/>
        </a:p>
      </dgm:t>
    </dgm:pt>
    <dgm:pt modelId="{AA8A6220-AE01-4D80-94E5-6C5E3B00B57C}" type="parTrans" cxnId="{A184F819-0A66-46AA-A7F5-29D4485D0519}">
      <dgm:prSet/>
      <dgm:spPr/>
      <dgm:t>
        <a:bodyPr/>
        <a:lstStyle/>
        <a:p>
          <a:endParaRPr lang="en-US"/>
        </a:p>
      </dgm:t>
    </dgm:pt>
    <dgm:pt modelId="{1BA0FB9D-721A-4393-B30A-1C3C7E5881B8}" type="sibTrans" cxnId="{A184F819-0A66-46AA-A7F5-29D4485D0519}">
      <dgm:prSet/>
      <dgm:spPr/>
      <dgm:t>
        <a:bodyPr/>
        <a:lstStyle/>
        <a:p>
          <a:endParaRPr lang="en-US"/>
        </a:p>
      </dgm:t>
    </dgm:pt>
    <dgm:pt modelId="{90140D4E-B938-4EAB-A209-F1D3727935ED}" type="pres">
      <dgm:prSet presAssocID="{F06BAAD7-A197-4F4E-9BCE-2966B37BDF41}" presName="diagram" presStyleCnt="0">
        <dgm:presLayoutVars>
          <dgm:dir/>
          <dgm:resizeHandles val="exact"/>
        </dgm:presLayoutVars>
      </dgm:prSet>
      <dgm:spPr/>
    </dgm:pt>
    <dgm:pt modelId="{77E2EEE6-7330-4034-8D75-9583D8B82544}" type="pres">
      <dgm:prSet presAssocID="{8EC8A15E-5DA1-4BFF-B248-D2998B981DEE}" presName="node" presStyleLbl="node1" presStyleIdx="0" presStyleCnt="5">
        <dgm:presLayoutVars>
          <dgm:bulletEnabled val="1"/>
        </dgm:presLayoutVars>
      </dgm:prSet>
      <dgm:spPr/>
    </dgm:pt>
    <dgm:pt modelId="{C6EA0291-EAF5-481C-80B1-791A2E3AD7A1}" type="pres">
      <dgm:prSet presAssocID="{EC3253E2-D425-49CB-AA54-B8475134087C}" presName="sibTrans" presStyleCnt="0"/>
      <dgm:spPr/>
    </dgm:pt>
    <dgm:pt modelId="{B6B2E7F4-70BF-4720-8DF6-1BB770550606}" type="pres">
      <dgm:prSet presAssocID="{BCE36CC4-62BC-47D6-B5A1-59D93CF3B624}" presName="node" presStyleLbl="node1" presStyleIdx="1" presStyleCnt="5">
        <dgm:presLayoutVars>
          <dgm:bulletEnabled val="1"/>
        </dgm:presLayoutVars>
      </dgm:prSet>
      <dgm:spPr/>
    </dgm:pt>
    <dgm:pt modelId="{E6B2D767-8773-4DC6-9AB2-5104B44BA48C}" type="pres">
      <dgm:prSet presAssocID="{309D47DC-507C-4B70-9903-E16A57C3C2B2}" presName="sibTrans" presStyleCnt="0"/>
      <dgm:spPr/>
    </dgm:pt>
    <dgm:pt modelId="{22333051-C2B0-46E8-8381-62E0966DA2EA}" type="pres">
      <dgm:prSet presAssocID="{38EED55D-CB6B-4617-8DB8-D680FFD07DD6}" presName="node" presStyleLbl="node1" presStyleIdx="2" presStyleCnt="5">
        <dgm:presLayoutVars>
          <dgm:bulletEnabled val="1"/>
        </dgm:presLayoutVars>
      </dgm:prSet>
      <dgm:spPr/>
    </dgm:pt>
    <dgm:pt modelId="{B757047C-36E9-448C-9F53-BB62BDE1F47B}" type="pres">
      <dgm:prSet presAssocID="{3CB33358-34F7-460E-B3A0-3D24C1028443}" presName="sibTrans" presStyleCnt="0"/>
      <dgm:spPr/>
    </dgm:pt>
    <dgm:pt modelId="{CC500071-96C9-4666-A1D0-E0353133D926}" type="pres">
      <dgm:prSet presAssocID="{482672A5-0CC6-456E-946A-A5F53D423B09}" presName="node" presStyleLbl="node1" presStyleIdx="3" presStyleCnt="5">
        <dgm:presLayoutVars>
          <dgm:bulletEnabled val="1"/>
        </dgm:presLayoutVars>
      </dgm:prSet>
      <dgm:spPr/>
    </dgm:pt>
    <dgm:pt modelId="{715AEEDE-FB0C-4EB9-93DF-F94713E29B76}" type="pres">
      <dgm:prSet presAssocID="{4AAD0CCB-90E6-4624-BDAB-FE32C0D9AAF4}" presName="sibTrans" presStyleCnt="0"/>
      <dgm:spPr/>
    </dgm:pt>
    <dgm:pt modelId="{89CEC5AD-8F3E-4386-AA77-CD2F439AA4C0}" type="pres">
      <dgm:prSet presAssocID="{C06EA2DD-1F05-45E5-9674-0F8FE757EC2D}" presName="node" presStyleLbl="node1" presStyleIdx="4" presStyleCnt="5">
        <dgm:presLayoutVars>
          <dgm:bulletEnabled val="1"/>
        </dgm:presLayoutVars>
      </dgm:prSet>
      <dgm:spPr/>
    </dgm:pt>
  </dgm:ptLst>
  <dgm:cxnLst>
    <dgm:cxn modelId="{A184F819-0A66-46AA-A7F5-29D4485D0519}" srcId="{F06BAAD7-A197-4F4E-9BCE-2966B37BDF41}" destId="{C06EA2DD-1F05-45E5-9674-0F8FE757EC2D}" srcOrd="4" destOrd="0" parTransId="{AA8A6220-AE01-4D80-94E5-6C5E3B00B57C}" sibTransId="{1BA0FB9D-721A-4393-B30A-1C3C7E5881B8}"/>
    <dgm:cxn modelId="{EA1E8F1B-1A93-48AA-82DB-FAEAB9C2E957}" type="presOf" srcId="{482672A5-0CC6-456E-946A-A5F53D423B09}" destId="{CC500071-96C9-4666-A1D0-E0353133D926}" srcOrd="0" destOrd="0" presId="urn:microsoft.com/office/officeart/2005/8/layout/default"/>
    <dgm:cxn modelId="{21825025-F3FE-4FE9-83EC-B93009C78A4E}" type="presOf" srcId="{C06EA2DD-1F05-45E5-9674-0F8FE757EC2D}" destId="{89CEC5AD-8F3E-4386-AA77-CD2F439AA4C0}" srcOrd="0" destOrd="0" presId="urn:microsoft.com/office/officeart/2005/8/layout/default"/>
    <dgm:cxn modelId="{D0E1E72A-1C8C-4E05-A1A8-D2EB6A5C441A}" srcId="{F06BAAD7-A197-4F4E-9BCE-2966B37BDF41}" destId="{38EED55D-CB6B-4617-8DB8-D680FFD07DD6}" srcOrd="2" destOrd="0" parTransId="{B3A7A827-53BF-4A7C-9BB4-C03F328F25A3}" sibTransId="{3CB33358-34F7-460E-B3A0-3D24C1028443}"/>
    <dgm:cxn modelId="{C3FE272F-9334-46DE-A655-8240319BDAB2}" type="presOf" srcId="{38EED55D-CB6B-4617-8DB8-D680FFD07DD6}" destId="{22333051-C2B0-46E8-8381-62E0966DA2EA}" srcOrd="0" destOrd="0" presId="urn:microsoft.com/office/officeart/2005/8/layout/default"/>
    <dgm:cxn modelId="{BFF72B3B-8DDD-494B-B16E-497EB7987888}" type="presOf" srcId="{8EC8A15E-5DA1-4BFF-B248-D2998B981DEE}" destId="{77E2EEE6-7330-4034-8D75-9583D8B82544}" srcOrd="0" destOrd="0" presId="urn:microsoft.com/office/officeart/2005/8/layout/default"/>
    <dgm:cxn modelId="{7A65A084-358F-4A3E-AB00-467B00D13A60}" srcId="{F06BAAD7-A197-4F4E-9BCE-2966B37BDF41}" destId="{482672A5-0CC6-456E-946A-A5F53D423B09}" srcOrd="3" destOrd="0" parTransId="{99CCD1E7-89BA-4734-956C-F15688A2A1C3}" sibTransId="{4AAD0CCB-90E6-4624-BDAB-FE32C0D9AAF4}"/>
    <dgm:cxn modelId="{24AA16C5-521E-433C-B95A-347A49C6FC5F}" srcId="{F06BAAD7-A197-4F4E-9BCE-2966B37BDF41}" destId="{8EC8A15E-5DA1-4BFF-B248-D2998B981DEE}" srcOrd="0" destOrd="0" parTransId="{F437A621-E9B9-4F7E-925D-9B41D33E63E8}" sibTransId="{EC3253E2-D425-49CB-AA54-B8475134087C}"/>
    <dgm:cxn modelId="{BB0B74C5-0F7F-4D2C-8254-501A4D2F5BD0}" type="presOf" srcId="{F06BAAD7-A197-4F4E-9BCE-2966B37BDF41}" destId="{90140D4E-B938-4EAB-A209-F1D3727935ED}" srcOrd="0" destOrd="0" presId="urn:microsoft.com/office/officeart/2005/8/layout/default"/>
    <dgm:cxn modelId="{04D1CCE4-074D-4880-B166-2AB60977E69A}" srcId="{F06BAAD7-A197-4F4E-9BCE-2966B37BDF41}" destId="{BCE36CC4-62BC-47D6-B5A1-59D93CF3B624}" srcOrd="1" destOrd="0" parTransId="{1167E1AE-AB79-4747-A58B-793E6528D85C}" sibTransId="{309D47DC-507C-4B70-9903-E16A57C3C2B2}"/>
    <dgm:cxn modelId="{F2FA6BEA-4912-457F-9FA9-C0DE02D81050}" type="presOf" srcId="{BCE36CC4-62BC-47D6-B5A1-59D93CF3B624}" destId="{B6B2E7F4-70BF-4720-8DF6-1BB770550606}" srcOrd="0" destOrd="0" presId="urn:microsoft.com/office/officeart/2005/8/layout/default"/>
    <dgm:cxn modelId="{25928F60-81F1-412F-8DE1-939D843D4640}" type="presParOf" srcId="{90140D4E-B938-4EAB-A209-F1D3727935ED}" destId="{77E2EEE6-7330-4034-8D75-9583D8B82544}" srcOrd="0" destOrd="0" presId="urn:microsoft.com/office/officeart/2005/8/layout/default"/>
    <dgm:cxn modelId="{63CBCDCB-AA5A-47AD-801C-48B09A9ED55E}" type="presParOf" srcId="{90140D4E-B938-4EAB-A209-F1D3727935ED}" destId="{C6EA0291-EAF5-481C-80B1-791A2E3AD7A1}" srcOrd="1" destOrd="0" presId="urn:microsoft.com/office/officeart/2005/8/layout/default"/>
    <dgm:cxn modelId="{EB732C6C-863A-4DDA-95D8-3D8C7E452F7C}" type="presParOf" srcId="{90140D4E-B938-4EAB-A209-F1D3727935ED}" destId="{B6B2E7F4-70BF-4720-8DF6-1BB770550606}" srcOrd="2" destOrd="0" presId="urn:microsoft.com/office/officeart/2005/8/layout/default"/>
    <dgm:cxn modelId="{06E40BC6-BDEB-4318-ACBC-6E6FDC29AAAF}" type="presParOf" srcId="{90140D4E-B938-4EAB-A209-F1D3727935ED}" destId="{E6B2D767-8773-4DC6-9AB2-5104B44BA48C}" srcOrd="3" destOrd="0" presId="urn:microsoft.com/office/officeart/2005/8/layout/default"/>
    <dgm:cxn modelId="{6B686451-BFF8-4EF1-850B-166FB86A394B}" type="presParOf" srcId="{90140D4E-B938-4EAB-A209-F1D3727935ED}" destId="{22333051-C2B0-46E8-8381-62E0966DA2EA}" srcOrd="4" destOrd="0" presId="urn:microsoft.com/office/officeart/2005/8/layout/default"/>
    <dgm:cxn modelId="{A1C2992B-E393-4300-97D1-1D3CDD8729CD}" type="presParOf" srcId="{90140D4E-B938-4EAB-A209-F1D3727935ED}" destId="{B757047C-36E9-448C-9F53-BB62BDE1F47B}" srcOrd="5" destOrd="0" presId="urn:microsoft.com/office/officeart/2005/8/layout/default"/>
    <dgm:cxn modelId="{590546DA-2326-4C8E-96E8-53AE6E2978D4}" type="presParOf" srcId="{90140D4E-B938-4EAB-A209-F1D3727935ED}" destId="{CC500071-96C9-4666-A1D0-E0353133D926}" srcOrd="6" destOrd="0" presId="urn:microsoft.com/office/officeart/2005/8/layout/default"/>
    <dgm:cxn modelId="{3CA7D710-6B43-4A15-A8ED-B497DE13F4BD}" type="presParOf" srcId="{90140D4E-B938-4EAB-A209-F1D3727935ED}" destId="{715AEEDE-FB0C-4EB9-93DF-F94713E29B76}" srcOrd="7" destOrd="0" presId="urn:microsoft.com/office/officeart/2005/8/layout/default"/>
    <dgm:cxn modelId="{88B396CB-18CE-4BAF-897D-91375141EA2F}" type="presParOf" srcId="{90140D4E-B938-4EAB-A209-F1D3727935ED}" destId="{89CEC5AD-8F3E-4386-AA77-CD2F439AA4C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2EEE6-7330-4034-8D75-9583D8B82544}">
      <dsp:nvSpPr>
        <dsp:cNvPr id="0" name=""/>
        <dsp:cNvSpPr/>
      </dsp:nvSpPr>
      <dsp:spPr>
        <a:xfrm>
          <a:off x="0" y="289505"/>
          <a:ext cx="2378273" cy="1426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Concerned with historical change and material conditions</a:t>
          </a:r>
          <a:endParaRPr lang="en-US" sz="1800" kern="1200"/>
        </a:p>
      </dsp:txBody>
      <dsp:txXfrm>
        <a:off x="0" y="289505"/>
        <a:ext cx="2378273" cy="1426964"/>
      </dsp:txXfrm>
    </dsp:sp>
    <dsp:sp modelId="{B6B2E7F4-70BF-4720-8DF6-1BB770550606}">
      <dsp:nvSpPr>
        <dsp:cNvPr id="0" name=""/>
        <dsp:cNvSpPr/>
      </dsp:nvSpPr>
      <dsp:spPr>
        <a:xfrm>
          <a:off x="2616101" y="289505"/>
          <a:ext cx="2378273" cy="1426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Exchange value and use value</a:t>
          </a:r>
          <a:endParaRPr lang="en-US" sz="1800" kern="1200"/>
        </a:p>
      </dsp:txBody>
      <dsp:txXfrm>
        <a:off x="2616101" y="289505"/>
        <a:ext cx="2378273" cy="1426964"/>
      </dsp:txXfrm>
    </dsp:sp>
    <dsp:sp modelId="{22333051-C2B0-46E8-8381-62E0966DA2EA}">
      <dsp:nvSpPr>
        <dsp:cNvPr id="0" name=""/>
        <dsp:cNvSpPr/>
      </dsp:nvSpPr>
      <dsp:spPr>
        <a:xfrm>
          <a:off x="5232202" y="289505"/>
          <a:ext cx="2378273" cy="1426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acquisition of capital as a means to an end</a:t>
          </a:r>
          <a:endParaRPr lang="en-US" sz="1800" kern="1200"/>
        </a:p>
      </dsp:txBody>
      <dsp:txXfrm>
        <a:off x="5232202" y="289505"/>
        <a:ext cx="2378273" cy="1426964"/>
      </dsp:txXfrm>
    </dsp:sp>
    <dsp:sp modelId="{CC500071-96C9-4666-A1D0-E0353133D926}">
      <dsp:nvSpPr>
        <dsp:cNvPr id="0" name=""/>
        <dsp:cNvSpPr/>
      </dsp:nvSpPr>
      <dsp:spPr>
        <a:xfrm>
          <a:off x="1308050" y="1954297"/>
          <a:ext cx="2378273" cy="1426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With wage labour, producers become alienated from the goods they produce</a:t>
          </a:r>
          <a:endParaRPr lang="en-US" sz="1800" kern="1200"/>
        </a:p>
      </dsp:txBody>
      <dsp:txXfrm>
        <a:off x="1308050" y="1954297"/>
        <a:ext cx="2378273" cy="1426964"/>
      </dsp:txXfrm>
    </dsp:sp>
    <dsp:sp modelId="{89CEC5AD-8F3E-4386-AA77-CD2F439AA4C0}">
      <dsp:nvSpPr>
        <dsp:cNvPr id="0" name=""/>
        <dsp:cNvSpPr/>
      </dsp:nvSpPr>
      <dsp:spPr>
        <a:xfrm>
          <a:off x="3924151" y="1954297"/>
          <a:ext cx="2378273" cy="1426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Mode of production / means of production</a:t>
          </a:r>
          <a:endParaRPr lang="en-US" sz="1800" kern="1200"/>
        </a:p>
      </dsp:txBody>
      <dsp:txXfrm>
        <a:off x="3924151" y="1954297"/>
        <a:ext cx="2378273" cy="1426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" y="795879"/>
            <a:ext cx="8915400" cy="877824"/>
          </a:xfrm>
        </p:spPr>
        <p:txBody>
          <a:bodyPr>
            <a:normAutofit fontScale="90000"/>
          </a:bodyPr>
          <a:lstStyle/>
          <a:p>
            <a:r>
              <a:rPr lang="en-GB" dirty="0"/>
              <a:t>Economics &amp; Patterns of Exchange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2214133"/>
            <a:ext cx="8001000" cy="382344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1" y="2697106"/>
            <a:ext cx="2857500" cy="2857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681" y="2481206"/>
            <a:ext cx="2463800" cy="3289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0" y="2710613"/>
            <a:ext cx="2857500" cy="28575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591671"/>
            <a:ext cx="8913813" cy="914400"/>
          </a:xfrm>
        </p:spPr>
        <p:txBody>
          <a:bodyPr/>
          <a:lstStyle/>
          <a:p>
            <a:r>
              <a:rPr lang="en-GB" dirty="0"/>
              <a:t>Key Themes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60" y="1869440"/>
            <a:ext cx="8308340" cy="4396889"/>
          </a:xfrm>
        </p:spPr>
        <p:txBody>
          <a:bodyPr>
            <a:normAutofit/>
          </a:bodyPr>
          <a:lstStyle/>
          <a:p>
            <a:r>
              <a:rPr lang="en-GB" sz="2400" dirty="0"/>
              <a:t>Gift and Commodity Societies: A Useful Dichotomy?</a:t>
            </a:r>
          </a:p>
          <a:p>
            <a:r>
              <a:rPr lang="en-GB" sz="2400" dirty="0"/>
              <a:t>What is a ‘Gift’? </a:t>
            </a:r>
          </a:p>
          <a:p>
            <a:r>
              <a:rPr lang="en-GB" sz="2400" dirty="0"/>
              <a:t>Obligations, Reciprocity &amp; Social Relations</a:t>
            </a:r>
          </a:p>
          <a:p>
            <a:r>
              <a:rPr lang="en-GB" sz="2400" dirty="0"/>
              <a:t>Money </a:t>
            </a:r>
          </a:p>
          <a:p>
            <a:pPr lvl="1"/>
            <a:r>
              <a:rPr lang="en-GB" sz="2400" dirty="0"/>
              <a:t>What is money?</a:t>
            </a:r>
          </a:p>
          <a:p>
            <a:pPr lvl="1"/>
            <a:r>
              <a:rPr lang="en-GB" sz="2400" dirty="0"/>
              <a:t>What does money do?</a:t>
            </a:r>
          </a:p>
          <a:p>
            <a:pPr lvl="1"/>
            <a:r>
              <a:rPr lang="en-GB" sz="2400" dirty="0"/>
              <a:t>How do different societies treat money?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514256"/>
            <a:ext cx="8913813" cy="914400"/>
          </a:xfrm>
        </p:spPr>
        <p:txBody>
          <a:bodyPr/>
          <a:lstStyle/>
          <a:p>
            <a:r>
              <a:rPr lang="en-GB" dirty="0" err="1"/>
              <a:t>Mauss</a:t>
            </a:r>
            <a:r>
              <a:rPr lang="en-GB" dirty="0"/>
              <a:t> ‘The Gift’ (1925)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640" y="2092960"/>
            <a:ext cx="8430260" cy="417336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Origins of Contracts and Trust</a:t>
            </a:r>
          </a:p>
          <a:p>
            <a:r>
              <a:rPr lang="en-GB" dirty="0"/>
              <a:t>All societies are organised around exchange</a:t>
            </a:r>
          </a:p>
          <a:p>
            <a:r>
              <a:rPr lang="en-GB" dirty="0"/>
              <a:t>Gifts are never free</a:t>
            </a:r>
          </a:p>
          <a:p>
            <a:r>
              <a:rPr lang="en-GB" dirty="0"/>
              <a:t>Gifts-counter gift- endless through space and time</a:t>
            </a:r>
          </a:p>
          <a:p>
            <a:r>
              <a:rPr lang="en-GB" dirty="0"/>
              <a:t>Mutual gift-giving was a Social fact </a:t>
            </a:r>
          </a:p>
          <a:p>
            <a:r>
              <a:rPr lang="en-GB" dirty="0"/>
              <a:t>Reciprocity was the key to bind the society together</a:t>
            </a:r>
          </a:p>
          <a:p>
            <a:r>
              <a:rPr lang="en-GB" dirty="0"/>
              <a:t>Broad definition of gifts: women, dances, feasts etc</a:t>
            </a:r>
          </a:p>
          <a:p>
            <a:r>
              <a:rPr lang="en-GB" dirty="0"/>
              <a:t>Gifts are inalienable</a:t>
            </a:r>
          </a:p>
          <a:p>
            <a:r>
              <a:rPr lang="en-GB" dirty="0"/>
              <a:t>Creates a social bond and obligations to reciprocate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483776"/>
            <a:ext cx="8913813" cy="914400"/>
          </a:xfrm>
        </p:spPr>
        <p:txBody>
          <a:bodyPr/>
          <a:lstStyle/>
          <a:p>
            <a:r>
              <a:rPr lang="en-GB" dirty="0" err="1"/>
              <a:t>Mauss</a:t>
            </a:r>
            <a:r>
              <a:rPr lang="en-GB" dirty="0"/>
              <a:t> ‘The Gift’ (1925)-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869" y="2684631"/>
            <a:ext cx="8430260" cy="4173369"/>
          </a:xfrm>
        </p:spPr>
        <p:txBody>
          <a:bodyPr>
            <a:normAutofit/>
          </a:bodyPr>
          <a:lstStyle/>
          <a:p>
            <a:r>
              <a:rPr lang="en-GB" dirty="0"/>
              <a:t>Is this actually gift or “contract” in the garb of exchange?</a:t>
            </a:r>
          </a:p>
          <a:p>
            <a:r>
              <a:rPr lang="en-GB" dirty="0"/>
              <a:t>Can it be called a gift when there is an expectation for the return?</a:t>
            </a:r>
          </a:p>
          <a:p>
            <a:r>
              <a:rPr lang="en-GB" dirty="0"/>
              <a:t>What happens if the reciprocity is hindered?</a:t>
            </a:r>
          </a:p>
          <a:p>
            <a:r>
              <a:rPr lang="en-GB" dirty="0"/>
              <a:t>Can this be reduced to something like “trade”? I am giving you something because I want something back from you?</a:t>
            </a:r>
          </a:p>
          <a:p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244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Three Obligations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959" y="2194560"/>
            <a:ext cx="8598853" cy="4531360"/>
          </a:xfrm>
        </p:spPr>
        <p:txBody>
          <a:bodyPr>
            <a:normAutofit/>
          </a:bodyPr>
          <a:lstStyle/>
          <a:p>
            <a:r>
              <a:rPr lang="en-GB" sz="2400" dirty="0"/>
              <a:t>To Give </a:t>
            </a:r>
          </a:p>
          <a:p>
            <a:r>
              <a:rPr lang="en-GB" sz="2400" dirty="0"/>
              <a:t>To Receive</a:t>
            </a:r>
          </a:p>
          <a:p>
            <a:pPr lvl="1"/>
            <a:r>
              <a:rPr lang="en-GB" sz="2400" dirty="0"/>
              <a:t>To refuse a gift is to refuse a social bond</a:t>
            </a:r>
          </a:p>
          <a:p>
            <a:r>
              <a:rPr lang="en-GB" sz="2400" dirty="0"/>
              <a:t>To Reciprocate</a:t>
            </a:r>
          </a:p>
          <a:p>
            <a:pPr lvl="1"/>
            <a:r>
              <a:rPr lang="en-GB" sz="2400" dirty="0"/>
              <a:t>To maintain the bond </a:t>
            </a:r>
          </a:p>
          <a:p>
            <a:pPr lvl="1"/>
            <a:r>
              <a:rPr lang="en-GB" sz="2400" dirty="0"/>
              <a:t>Ensures that prestige and honour is not lost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 the influence of Durkheim; social cohesion  and group affiliations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19760"/>
            <a:ext cx="8913813" cy="1418496"/>
          </a:xfrm>
        </p:spPr>
        <p:txBody>
          <a:bodyPr>
            <a:normAutofit/>
          </a:bodyPr>
          <a:lstStyle/>
          <a:p>
            <a:r>
              <a:rPr lang="en-GB" dirty="0"/>
              <a:t>Derrida- Critiques </a:t>
            </a:r>
            <a:br>
              <a:rPr lang="en-GB" dirty="0"/>
            </a:br>
            <a:r>
              <a:rPr lang="en-GB" sz="2700" dirty="0"/>
              <a:t>(Impossible gift)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573" y="2554065"/>
            <a:ext cx="8598853" cy="4531360"/>
          </a:xfrm>
        </p:spPr>
        <p:txBody>
          <a:bodyPr>
            <a:normAutofit/>
          </a:bodyPr>
          <a:lstStyle/>
          <a:p>
            <a:r>
              <a:rPr lang="en-GB" sz="2400" dirty="0"/>
              <a:t>What is then the difference between gift and contract?</a:t>
            </a:r>
          </a:p>
          <a:p>
            <a:r>
              <a:rPr lang="en-GB" sz="2400" dirty="0"/>
              <a:t>Gift should technically be free and disinterested </a:t>
            </a:r>
          </a:p>
          <a:p>
            <a:r>
              <a:rPr lang="en-GB" sz="2400" dirty="0"/>
              <a:t>Don’t self-conceit contaminate the nature of the gifts?</a:t>
            </a:r>
          </a:p>
          <a:p>
            <a:r>
              <a:rPr lang="en-GB" sz="2400" dirty="0"/>
              <a:t>Anti-Christian theology- we only do good things because we want payback rewards?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28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Malinowski (1922)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2458720"/>
            <a:ext cx="4378960" cy="3818255"/>
          </a:xfrm>
        </p:spPr>
        <p:txBody>
          <a:bodyPr/>
          <a:lstStyle/>
          <a:p>
            <a:r>
              <a:rPr lang="en-GB" sz="2400" dirty="0"/>
              <a:t>The Kula</a:t>
            </a:r>
          </a:p>
          <a:p>
            <a:r>
              <a:rPr lang="en-GB" sz="2400" dirty="0"/>
              <a:t>Exchange of shell necklaces (</a:t>
            </a:r>
            <a:r>
              <a:rPr lang="en-GB" sz="2400" dirty="0" err="1"/>
              <a:t>soulava</a:t>
            </a:r>
            <a:r>
              <a:rPr lang="en-GB" sz="2400" dirty="0"/>
              <a:t>) and armbands (</a:t>
            </a:r>
            <a:r>
              <a:rPr lang="en-GB" sz="2400" dirty="0" err="1"/>
              <a:t>muwale</a:t>
            </a:r>
            <a:r>
              <a:rPr lang="en-GB" sz="2400" dirty="0"/>
              <a:t>)</a:t>
            </a:r>
          </a:p>
          <a:p>
            <a:r>
              <a:rPr lang="en-GB" sz="2400" dirty="0"/>
              <a:t>Non-monetary and non-utility item</a:t>
            </a:r>
          </a:p>
          <a:p>
            <a:r>
              <a:rPr lang="en-GB" sz="2400" dirty="0"/>
              <a:t>Long and dangerous journeys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3441" y="2369168"/>
            <a:ext cx="3175000" cy="42799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Necklaces and </a:t>
            </a:r>
            <a:r>
              <a:rPr lang="en-GB" dirty="0" err="1"/>
              <a:t>Armshells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522" y="2047832"/>
            <a:ext cx="5127399" cy="41361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1921" y="2038256"/>
            <a:ext cx="3211487" cy="478532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565056"/>
            <a:ext cx="8913813" cy="914400"/>
          </a:xfrm>
        </p:spPr>
        <p:txBody>
          <a:bodyPr/>
          <a:lstStyle/>
          <a:p>
            <a:r>
              <a:rPr lang="en-GB" dirty="0"/>
              <a:t>The Kula Ring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500" y="2038255"/>
            <a:ext cx="5841255" cy="453983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586928"/>
            <a:ext cx="8913813" cy="914400"/>
          </a:xfrm>
        </p:spPr>
        <p:txBody>
          <a:bodyPr/>
          <a:lstStyle/>
          <a:p>
            <a:r>
              <a:rPr lang="en-GB" dirty="0"/>
              <a:t>Trobriand Seafaring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223" y="2038256"/>
            <a:ext cx="2755900" cy="2946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7123" y="3816256"/>
            <a:ext cx="3467100" cy="2336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8113" y="2038256"/>
            <a:ext cx="2425700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093" y="473616"/>
            <a:ext cx="8913813" cy="914400"/>
          </a:xfrm>
        </p:spPr>
        <p:txBody>
          <a:bodyPr/>
          <a:lstStyle/>
          <a:p>
            <a:r>
              <a:rPr lang="en-GB" dirty="0"/>
              <a:t>Understanding the Kula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41629" y="2011680"/>
            <a:ext cx="8460740" cy="4020969"/>
          </a:xfrm>
        </p:spPr>
        <p:txBody>
          <a:bodyPr/>
          <a:lstStyle/>
          <a:p>
            <a:r>
              <a:rPr lang="en-GB" sz="2400" dirty="0"/>
              <a:t>Exchange follows strict rules</a:t>
            </a:r>
          </a:p>
          <a:p>
            <a:r>
              <a:rPr lang="en-GB" sz="2400" dirty="0"/>
              <a:t>Legends and stories accompany the objects</a:t>
            </a:r>
          </a:p>
          <a:p>
            <a:r>
              <a:rPr lang="en-GB" sz="2400" dirty="0"/>
              <a:t>Rank and status can be earned by participants</a:t>
            </a:r>
          </a:p>
          <a:p>
            <a:r>
              <a:rPr lang="en-GB" sz="2400" dirty="0"/>
              <a:t>The circulation of Fame (N. Munn)</a:t>
            </a:r>
          </a:p>
          <a:p>
            <a:r>
              <a:rPr lang="en-GB" sz="2400" dirty="0"/>
              <a:t>Ensures ongoing communication and maintains social relations</a:t>
            </a:r>
          </a:p>
          <a:p>
            <a:r>
              <a:rPr lang="en-GB" sz="2400" dirty="0"/>
              <a:t>Separate, but also inter-related to trade (</a:t>
            </a:r>
            <a:r>
              <a:rPr lang="en-GB" sz="2400" dirty="0" err="1"/>
              <a:t>Gimwala</a:t>
            </a:r>
            <a:r>
              <a:rPr lang="en-GB" sz="2400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524416"/>
            <a:ext cx="8913813" cy="914400"/>
          </a:xfrm>
        </p:spPr>
        <p:txBody>
          <a:bodyPr/>
          <a:lstStyle/>
          <a:p>
            <a:r>
              <a:rPr lang="en-GB" dirty="0"/>
              <a:t>The Potlatch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069" y="1889760"/>
            <a:ext cx="8531860" cy="4307840"/>
          </a:xfrm>
        </p:spPr>
        <p:txBody>
          <a:bodyPr>
            <a:normAutofit/>
          </a:bodyPr>
          <a:lstStyle/>
          <a:p>
            <a:r>
              <a:rPr lang="en-GB" sz="2400" dirty="0"/>
              <a:t>Competitive feasts in NW America (</a:t>
            </a:r>
            <a:r>
              <a:rPr lang="en-GB" sz="2400" dirty="0" err="1"/>
              <a:t>lTingit</a:t>
            </a:r>
            <a:r>
              <a:rPr lang="en-GB" sz="2400" dirty="0"/>
              <a:t>, </a:t>
            </a:r>
            <a:r>
              <a:rPr lang="en-GB" sz="2400" dirty="0" err="1"/>
              <a:t>Haida</a:t>
            </a:r>
            <a:r>
              <a:rPr lang="en-GB" sz="2400" dirty="0"/>
              <a:t>, Kwakiutl)</a:t>
            </a:r>
          </a:p>
          <a:p>
            <a:r>
              <a:rPr lang="en-GB" sz="2400" dirty="0"/>
              <a:t>Involves giving lavish gifts to rival groups</a:t>
            </a:r>
          </a:p>
          <a:p>
            <a:r>
              <a:rPr lang="en-GB" sz="2400" dirty="0"/>
              <a:t>Became so lavish as a result of new wealth (late 19</a:t>
            </a:r>
            <a:r>
              <a:rPr lang="en-GB" sz="2400" baseline="30000" dirty="0"/>
              <a:t>th</a:t>
            </a:r>
            <a:r>
              <a:rPr lang="en-GB" sz="2400" dirty="0"/>
              <a:t>/early 20</a:t>
            </a:r>
            <a:r>
              <a:rPr lang="en-GB" sz="2400" baseline="30000" dirty="0"/>
              <a:t>th</a:t>
            </a:r>
            <a:r>
              <a:rPr lang="en-GB" sz="2400" dirty="0"/>
              <a:t> centuries)</a:t>
            </a:r>
          </a:p>
          <a:p>
            <a:r>
              <a:rPr lang="en-GB" sz="2400" dirty="0"/>
              <a:t>Goods and slaves burned and thrown over cliffs to demonstrate the wealth of the Chief</a:t>
            </a:r>
          </a:p>
          <a:p>
            <a:r>
              <a:rPr lang="en-GB" sz="2400" dirty="0"/>
              <a:t>Competitive gift-giving as a basis for power and status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493936"/>
            <a:ext cx="8913813" cy="914400"/>
          </a:xfrm>
        </p:spPr>
        <p:txBody>
          <a:bodyPr/>
          <a:lstStyle/>
          <a:p>
            <a:r>
              <a:rPr lang="en-GB" dirty="0"/>
              <a:t>The Potlatch- Tlingit</a:t>
            </a:r>
          </a:p>
        </p:txBody>
      </p:sp>
      <p:pic>
        <p:nvPicPr>
          <p:cNvPr id="1026" name="Picture 2" descr="Image result for tlingit">
            <a:extLst>
              <a:ext uri="{FF2B5EF4-FFF2-40B4-BE49-F238E27FC236}">
                <a16:creationId xmlns:a16="http://schemas.microsoft.com/office/drawing/2014/main" id="{6F8D05F7-4900-44F8-A267-F54D3B4E4A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640" y="716003"/>
            <a:ext cx="2098675" cy="348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tlingit">
            <a:extLst>
              <a:ext uri="{FF2B5EF4-FFF2-40B4-BE49-F238E27FC236}">
                <a16:creationId xmlns:a16="http://schemas.microsoft.com/office/drawing/2014/main" id="{575A5AA2-5E21-467D-8398-88EF327311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785" y="1503435"/>
            <a:ext cx="3552429" cy="262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lingit">
            <a:extLst>
              <a:ext uri="{FF2B5EF4-FFF2-40B4-BE49-F238E27FC236}">
                <a16:creationId xmlns:a16="http://schemas.microsoft.com/office/drawing/2014/main" id="{035BB370-388E-413A-AD7D-7B020F819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85" y="1408336"/>
            <a:ext cx="2255917" cy="281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C8AE63-C1BA-438D-BB86-B3E16FC8E003}"/>
              </a:ext>
            </a:extLst>
          </p:cNvPr>
          <p:cNvSpPr txBox="1"/>
          <p:nvPr/>
        </p:nvSpPr>
        <p:spPr>
          <a:xfrm>
            <a:off x="436880" y="4433960"/>
            <a:ext cx="8422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Two </a:t>
            </a:r>
            <a:r>
              <a:rPr lang="en-GB" sz="2400" dirty="0" err="1"/>
              <a:t>Moitys</a:t>
            </a:r>
            <a:r>
              <a:rPr lang="en-GB" sz="2400" dirty="0"/>
              <a:t> with several clans</a:t>
            </a:r>
          </a:p>
          <a:p>
            <a:r>
              <a:rPr lang="en-GB" sz="2400" dirty="0"/>
              <a:t>- Matrilineal</a:t>
            </a:r>
          </a:p>
          <a:p>
            <a:r>
              <a:rPr lang="en-GB" sz="2400" dirty="0"/>
              <a:t>- Potlatch for them is about “giving, sharing, and taking”</a:t>
            </a:r>
            <a:br>
              <a:rPr lang="en-GB" sz="2400" dirty="0"/>
            </a:br>
            <a:r>
              <a:rPr lang="en-GB" sz="2400" dirty="0"/>
              <a:t>- </a:t>
            </a:r>
            <a:r>
              <a:rPr lang="en-GB" sz="2400" b="1" dirty="0"/>
              <a:t>Headstone Potlatch- </a:t>
            </a:r>
            <a:r>
              <a:rPr lang="en-GB" sz="2400" dirty="0"/>
              <a:t>healing and closure</a:t>
            </a:r>
          </a:p>
        </p:txBody>
      </p:sp>
    </p:spTree>
    <p:extLst>
      <p:ext uri="{BB962C8B-B14F-4D97-AF65-F5344CB8AC3E}">
        <p14:creationId xmlns:p14="http://schemas.microsoft.com/office/powerpoint/2010/main" val="1097312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Bohannan</a:t>
            </a:r>
            <a:r>
              <a:rPr lang="en-GB" dirty="0"/>
              <a:t> &amp; </a:t>
            </a:r>
            <a:r>
              <a:rPr lang="en-GB" dirty="0" err="1"/>
              <a:t>Bohannan</a:t>
            </a:r>
            <a:r>
              <a:rPr lang="en-GB" dirty="0"/>
              <a:t>; </a:t>
            </a:r>
            <a:br>
              <a:rPr lang="en-GB" dirty="0"/>
            </a:br>
            <a:r>
              <a:rPr lang="en-GB" i="1" dirty="0" err="1"/>
              <a:t>Tiv</a:t>
            </a:r>
            <a:r>
              <a:rPr lang="en-GB" i="1" dirty="0"/>
              <a:t> Economy </a:t>
            </a:r>
            <a:r>
              <a:rPr lang="en-GB" dirty="0"/>
              <a:t>(1968)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err="1"/>
              <a:t>Tiv</a:t>
            </a:r>
            <a:r>
              <a:rPr lang="en-GB" dirty="0"/>
              <a:t> (Nigeria)</a:t>
            </a:r>
          </a:p>
          <a:p>
            <a:r>
              <a:rPr lang="en-GB" dirty="0"/>
              <a:t>‘Spheres of Exchange’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Sphere: Subsistence</a:t>
            </a:r>
          </a:p>
          <a:p>
            <a:pPr lvl="1"/>
            <a:r>
              <a:rPr lang="en-GB" dirty="0"/>
              <a:t>Yams, grains, vegetables, household items, utensils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Sphere: Wealth</a:t>
            </a:r>
          </a:p>
          <a:p>
            <a:pPr lvl="1"/>
            <a:r>
              <a:rPr lang="en-GB" dirty="0"/>
              <a:t>Brass Rods, Cattle, White Cloth &amp; Slaves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Sphere: Marriageable Female Kin</a:t>
            </a:r>
          </a:p>
          <a:p>
            <a:pPr lvl="1"/>
            <a:endParaRPr lang="en-GB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Bohannan</a:t>
            </a:r>
            <a:r>
              <a:rPr lang="en-GB" dirty="0"/>
              <a:t> &amp; </a:t>
            </a:r>
            <a:r>
              <a:rPr lang="en-GB" dirty="0" err="1"/>
              <a:t>Bohannan</a:t>
            </a:r>
            <a:r>
              <a:rPr lang="en-GB" dirty="0"/>
              <a:t>; </a:t>
            </a:r>
            <a:br>
              <a:rPr lang="en-GB" dirty="0"/>
            </a:br>
            <a:r>
              <a:rPr lang="en-GB" i="1" dirty="0" err="1"/>
              <a:t>Tiv</a:t>
            </a:r>
            <a:r>
              <a:rPr lang="en-GB" i="1" dirty="0"/>
              <a:t> Economy </a:t>
            </a:r>
            <a:r>
              <a:rPr lang="en-GB" dirty="0"/>
              <a:t>(1968)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039" y="2225040"/>
            <a:ext cx="8720773" cy="4389120"/>
          </a:xfrm>
        </p:spPr>
        <p:txBody>
          <a:bodyPr>
            <a:normAutofit/>
          </a:bodyPr>
          <a:lstStyle/>
          <a:p>
            <a:r>
              <a:rPr lang="en-GB" dirty="0"/>
              <a:t>Their economy works in relation to the political system and kinship, and is embedded in their social structures.</a:t>
            </a:r>
          </a:p>
          <a:p>
            <a:r>
              <a:rPr lang="en-GB" dirty="0"/>
              <a:t>They are interested in maintaining land and social relationships</a:t>
            </a:r>
          </a:p>
          <a:p>
            <a:r>
              <a:rPr lang="en-GB" dirty="0"/>
              <a:t>Exchange takes place in their regular lives, but more specifically in the marketplaces.</a:t>
            </a:r>
          </a:p>
          <a:p>
            <a:r>
              <a:rPr lang="en-GB" dirty="0"/>
              <a:t>They exchange what they grow/make.</a:t>
            </a:r>
          </a:p>
          <a:p>
            <a:r>
              <a:rPr lang="en-GB" dirty="0"/>
              <a:t>Precious/Scarce things are exchanged with care and have greater significance.</a:t>
            </a:r>
          </a:p>
          <a:p>
            <a:r>
              <a:rPr lang="en-GB" dirty="0"/>
              <a:t>The society tries to avoid “modern” markets as much as they can.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66698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Distinct Spheres of Exchange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0" y="2306320"/>
            <a:ext cx="8450580" cy="3960009"/>
          </a:xfrm>
        </p:spPr>
        <p:txBody>
          <a:bodyPr/>
          <a:lstStyle/>
          <a:p>
            <a:r>
              <a:rPr lang="en-GB" sz="2400" dirty="0"/>
              <a:t>The spheres are kept distinct</a:t>
            </a:r>
          </a:p>
          <a:p>
            <a:r>
              <a:rPr lang="en-GB" sz="2400" dirty="0"/>
              <a:t>No equivalence between the spheres; non-exchangeable</a:t>
            </a:r>
          </a:p>
          <a:p>
            <a:r>
              <a:rPr lang="en-GB" sz="2400" dirty="0"/>
              <a:t>“Each sphere is a different universe of objects” (1968:227)</a:t>
            </a:r>
          </a:p>
          <a:p>
            <a:r>
              <a:rPr lang="en-GB" sz="2400" dirty="0"/>
              <a:t>Defines &amp; maintains relations, but also facilitates the accumulation of wealth by a small group </a:t>
            </a:r>
          </a:p>
          <a:p>
            <a:pPr>
              <a:buNone/>
            </a:pPr>
            <a:endParaRPr lang="en-GB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Money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Money? </a:t>
            </a:r>
          </a:p>
          <a:p>
            <a:pPr lvl="1"/>
            <a:r>
              <a:rPr lang="en-GB" dirty="0"/>
              <a:t>Durable</a:t>
            </a:r>
          </a:p>
          <a:p>
            <a:pPr lvl="1"/>
            <a:r>
              <a:rPr lang="en-GB" dirty="0"/>
              <a:t>Portable</a:t>
            </a:r>
          </a:p>
          <a:p>
            <a:pPr lvl="1"/>
            <a:r>
              <a:rPr lang="en-GB" dirty="0"/>
              <a:t>Common medium of exchange</a:t>
            </a:r>
          </a:p>
          <a:p>
            <a:pPr lvl="1"/>
            <a:r>
              <a:rPr lang="en-GB" dirty="0"/>
              <a:t>Standardised</a:t>
            </a:r>
          </a:p>
          <a:p>
            <a:pPr lvl="1"/>
            <a:r>
              <a:rPr lang="en-GB" dirty="0"/>
              <a:t>Abstraction – reflects value, labour, raw materials</a:t>
            </a:r>
          </a:p>
          <a:p>
            <a:pPr lvl="1"/>
            <a:r>
              <a:rPr lang="en-GB" dirty="0"/>
              <a:t>Measurement</a:t>
            </a:r>
          </a:p>
          <a:p>
            <a:pPr lvl="1"/>
            <a:r>
              <a:rPr lang="en-GB" dirty="0"/>
              <a:t>Alienable</a:t>
            </a:r>
          </a:p>
          <a:p>
            <a:pPr lvl="1"/>
            <a:r>
              <a:rPr lang="en-GB" dirty="0"/>
              <a:t>Symbolic – no intrinsic value</a:t>
            </a:r>
          </a:p>
          <a:p>
            <a:r>
              <a:rPr lang="en-GB" dirty="0"/>
              <a:t>Heads and Tails: value and authority (Hart)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Money’s Transformative Power?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Making money is against nature and socially self-destructive (Aristotle)</a:t>
            </a:r>
          </a:p>
          <a:p>
            <a:r>
              <a:rPr lang="en-GB" dirty="0"/>
              <a:t>Money as ‘Great Transformation’ (Polanyi)</a:t>
            </a:r>
          </a:p>
          <a:p>
            <a:r>
              <a:rPr lang="en-GB" dirty="0" err="1"/>
              <a:t>Simmel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Creates an expanded circle of trust</a:t>
            </a:r>
          </a:p>
          <a:p>
            <a:pPr lvl="1"/>
            <a:r>
              <a:rPr lang="en-GB" dirty="0"/>
              <a:t>Source of moral danger</a:t>
            </a:r>
          </a:p>
          <a:p>
            <a:pPr lvl="1"/>
            <a:r>
              <a:rPr lang="en-GB" dirty="0"/>
              <a:t>Promotes individualism</a:t>
            </a:r>
          </a:p>
          <a:p>
            <a:pPr lvl="1"/>
            <a:r>
              <a:rPr lang="en-GB" dirty="0"/>
              <a:t>Undermines community</a:t>
            </a:r>
          </a:p>
          <a:p>
            <a:r>
              <a:rPr lang="en-GB" dirty="0"/>
              <a:t>See Dalton &amp; </a:t>
            </a:r>
            <a:r>
              <a:rPr lang="en-GB" dirty="0" err="1"/>
              <a:t>Bohannan</a:t>
            </a:r>
            <a:r>
              <a:rPr lang="en-GB" dirty="0"/>
              <a:t> (1967) for a collection of examples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Sahlins</a:t>
            </a:r>
            <a:r>
              <a:rPr lang="en-GB" dirty="0"/>
              <a:t>: Original Affluent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all societies are economically maximising</a:t>
            </a:r>
          </a:p>
          <a:p>
            <a:r>
              <a:rPr lang="en-GB" dirty="0"/>
              <a:t>Questioned notions of ‘economic man’ (or woman!)</a:t>
            </a:r>
          </a:p>
          <a:p>
            <a:r>
              <a:rPr lang="en-GB" dirty="0"/>
              <a:t>Hunter Gatherer groups have hours of leisure time once their needs are met </a:t>
            </a:r>
          </a:p>
          <a:p>
            <a:r>
              <a:rPr lang="en-GB" dirty="0"/>
              <a:t>Hoarding is not compatible with their lifestyle</a:t>
            </a:r>
          </a:p>
          <a:p>
            <a:r>
              <a:rPr lang="en-GB" dirty="0"/>
              <a:t>Sharing mechanisms and collective ownership</a:t>
            </a:r>
          </a:p>
          <a:p>
            <a:r>
              <a:rPr lang="en-GB" dirty="0"/>
              <a:t>What does ‘affluence’ mean in this context?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Weber &amp; Protestant Ethic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5766"/>
            <a:ext cx="7610476" cy="39205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If people’s needs are sufficiently met, why continue working for more money?</a:t>
            </a:r>
          </a:p>
          <a:p>
            <a:r>
              <a:rPr lang="en-GB" dirty="0"/>
              <a:t>Capitalism &amp; Calvinism: Relations between religion and economics</a:t>
            </a:r>
          </a:p>
          <a:p>
            <a:r>
              <a:rPr lang="en-GB" dirty="0"/>
              <a:t>Activities leading to economic gain were imbued with moral value</a:t>
            </a:r>
          </a:p>
          <a:p>
            <a:pPr lvl="1"/>
            <a:r>
              <a:rPr lang="en-GB" dirty="0"/>
              <a:t>Encouraged a work ethnic</a:t>
            </a:r>
          </a:p>
          <a:p>
            <a:pPr lvl="1"/>
            <a:r>
              <a:rPr lang="en-GB" dirty="0"/>
              <a:t>Investment for the accumulation of wealth</a:t>
            </a:r>
          </a:p>
          <a:p>
            <a:r>
              <a:rPr lang="en-GB" dirty="0"/>
              <a:t>Salvation, self-confidence and the absence of priestly assurance</a:t>
            </a:r>
          </a:p>
          <a:p>
            <a:r>
              <a:rPr lang="en-GB" dirty="0"/>
              <a:t>Worldly success reflected self-confidence</a:t>
            </a:r>
          </a:p>
          <a:p>
            <a:r>
              <a:rPr lang="en-GB" dirty="0"/>
              <a:t>Forbade wastefulness &amp; expenditure on luxuries, but  encouraged investment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shade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anchor="ctr">
            <a:normAutofit/>
          </a:bodyPr>
          <a:lstStyle/>
          <a:p>
            <a:r>
              <a:rPr lang="en-GB" dirty="0"/>
              <a:t>Marxism, Capitalism &amp; Money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E0817-A0E4-4418-8284-48B70DBD87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299823"/>
              </p:ext>
            </p:extLst>
          </p:nvPr>
        </p:nvGraphicFramePr>
        <p:xfrm>
          <a:off x="1114424" y="2595562"/>
          <a:ext cx="7610476" cy="3670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" y="666656"/>
            <a:ext cx="8913813" cy="914400"/>
          </a:xfrm>
        </p:spPr>
        <p:txBody>
          <a:bodyPr>
            <a:normAutofit fontScale="90000"/>
          </a:bodyPr>
          <a:lstStyle/>
          <a:p>
            <a:r>
              <a:rPr lang="en-US" i="1" dirty="0"/>
              <a:t>The Devil and Commodity Fetishism in South America </a:t>
            </a:r>
            <a:r>
              <a:rPr lang="en-GB" dirty="0"/>
              <a:t>: Taussig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269" y="2091766"/>
            <a:ext cx="8379460" cy="3920564"/>
          </a:xfrm>
        </p:spPr>
        <p:txBody>
          <a:bodyPr>
            <a:normAutofit/>
          </a:bodyPr>
          <a:lstStyle/>
          <a:p>
            <a:r>
              <a:rPr lang="en-GB" dirty="0"/>
              <a:t>Studied belief systems in Colombia and Bolivia</a:t>
            </a:r>
          </a:p>
          <a:p>
            <a:r>
              <a:rPr lang="en-GB" dirty="0"/>
              <a:t>Communities on the periphery of world capitalism should be studied to understand their economic systems</a:t>
            </a:r>
          </a:p>
          <a:p>
            <a:r>
              <a:rPr lang="en-GB" dirty="0"/>
              <a:t>These people usually have their cultural idioms to escape from the capitalist agenda</a:t>
            </a:r>
          </a:p>
          <a:p>
            <a:r>
              <a:rPr lang="en-GB" dirty="0"/>
              <a:t>He found that the communities he studied believed in Devil and that circumscribed the trajectory of their economy.</a:t>
            </a:r>
          </a:p>
          <a:p>
            <a:r>
              <a:rPr lang="en-GB" dirty="0"/>
              <a:t>Who gets what; why someone owns more than others etc were answered by the Devil; or the belief in the Devil.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Marxist Theory Applied: </a:t>
            </a:r>
            <a:r>
              <a:rPr lang="en-GB" dirty="0" err="1"/>
              <a:t>Taussig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5766"/>
            <a:ext cx="7610476" cy="3920564"/>
          </a:xfrm>
        </p:spPr>
        <p:txBody>
          <a:bodyPr>
            <a:normAutofit/>
          </a:bodyPr>
          <a:lstStyle/>
          <a:p>
            <a:r>
              <a:rPr lang="en-GB" dirty="0"/>
              <a:t>Impact of capitalism among Colombian peasantry</a:t>
            </a:r>
          </a:p>
          <a:p>
            <a:r>
              <a:rPr lang="en-GB" dirty="0"/>
              <a:t>Wage labour is seen as unnatural and is associated with the devil </a:t>
            </a:r>
          </a:p>
          <a:p>
            <a:r>
              <a:rPr lang="en-GB" dirty="0"/>
              <a:t>The Baptism of Money and the belief that the bill will return</a:t>
            </a:r>
          </a:p>
          <a:p>
            <a:r>
              <a:rPr lang="en-GB" dirty="0"/>
              <a:t>Commodity Fetishism : imbuing inanimate objects with  agency</a:t>
            </a:r>
          </a:p>
          <a:p>
            <a:r>
              <a:rPr lang="en-GB" dirty="0"/>
              <a:t>Hides the relations of production</a:t>
            </a:r>
          </a:p>
        </p:txBody>
      </p:sp>
    </p:spTree>
    <p:extLst>
      <p:ext uri="{BB962C8B-B14F-4D97-AF65-F5344CB8AC3E}">
        <p14:creationId xmlns:p14="http://schemas.microsoft.com/office/powerpoint/2010/main" val="4076117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2523" y="690934"/>
            <a:ext cx="3087882" cy="39401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047" y="567609"/>
            <a:ext cx="4089938" cy="28497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323" y="3505200"/>
            <a:ext cx="2020450" cy="30306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047" y="3505200"/>
            <a:ext cx="2054307" cy="3030675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Gift &amp; Commodity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the differences and similarities between gift and commodity societies. </a:t>
            </a:r>
          </a:p>
          <a:p>
            <a:pPr lvl="1"/>
            <a:r>
              <a:rPr lang="en-GB" dirty="0"/>
              <a:t>Status &amp; prestige</a:t>
            </a:r>
          </a:p>
          <a:p>
            <a:pPr lvl="1"/>
            <a:r>
              <a:rPr lang="en-GB" dirty="0"/>
              <a:t>Alienability </a:t>
            </a:r>
          </a:p>
          <a:p>
            <a:pPr lvl="1"/>
            <a:r>
              <a:rPr lang="en-GB" dirty="0"/>
              <a:t>Process of exchange</a:t>
            </a:r>
          </a:p>
          <a:p>
            <a:pPr lvl="2"/>
            <a:r>
              <a:rPr lang="en-GB" dirty="0"/>
              <a:t>Includes and excludes social actors</a:t>
            </a:r>
          </a:p>
          <a:p>
            <a:pPr lvl="2"/>
            <a:r>
              <a:rPr lang="en-GB" dirty="0"/>
              <a:t>Reaffirms social relations</a:t>
            </a:r>
          </a:p>
          <a:p>
            <a:pPr lvl="2"/>
            <a:r>
              <a:rPr lang="en-GB" dirty="0"/>
              <a:t>Inequalities and competitiveness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Gift and Commodity Societies: A Valid Dichotomy?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500" y="2315882"/>
            <a:ext cx="8026400" cy="395044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distinctions are overdrawn </a:t>
            </a:r>
          </a:p>
          <a:p>
            <a:pPr lvl="1"/>
            <a:r>
              <a:rPr lang="en-GB" dirty="0"/>
              <a:t>Bloch &amp; Parry, </a:t>
            </a:r>
            <a:r>
              <a:rPr lang="en-GB" i="1" dirty="0"/>
              <a:t>Money &amp; the Morality of Exchange,</a:t>
            </a:r>
            <a:r>
              <a:rPr lang="en-GB" dirty="0"/>
              <a:t> esp. the chapter by </a:t>
            </a:r>
            <a:r>
              <a:rPr lang="en-GB" dirty="0" err="1"/>
              <a:t>Carsten</a:t>
            </a:r>
            <a:r>
              <a:rPr lang="en-GB" i="1" dirty="0"/>
              <a:t> </a:t>
            </a:r>
            <a:r>
              <a:rPr lang="en-GB" dirty="0"/>
              <a:t>)</a:t>
            </a:r>
          </a:p>
          <a:p>
            <a:r>
              <a:rPr lang="en-GB" dirty="0"/>
              <a:t>Objects move between categories , e.g. wedding rings (</a:t>
            </a:r>
            <a:r>
              <a:rPr lang="en-GB" dirty="0" err="1"/>
              <a:t>Appadurai</a:t>
            </a:r>
            <a:r>
              <a:rPr lang="en-GB" dirty="0"/>
              <a:t>: </a:t>
            </a:r>
            <a:r>
              <a:rPr lang="en-GB" i="1" dirty="0"/>
              <a:t>The Social Life of Things</a:t>
            </a:r>
            <a:r>
              <a:rPr lang="en-GB" dirty="0"/>
              <a:t>)</a:t>
            </a:r>
          </a:p>
          <a:p>
            <a:r>
              <a:rPr lang="en-GB" dirty="0"/>
              <a:t>Societies have simultaneous multiple systems of exchange</a:t>
            </a:r>
          </a:p>
          <a:p>
            <a:r>
              <a:rPr lang="en-GB" dirty="0"/>
              <a:t>Gift economies flourish in capitalist society (e.g. blood </a:t>
            </a:r>
            <a:r>
              <a:rPr lang="en-GB" dirty="0" err="1"/>
              <a:t>donorship</a:t>
            </a:r>
            <a:r>
              <a:rPr lang="en-GB" dirty="0"/>
              <a:t>)</a:t>
            </a:r>
          </a:p>
          <a:p>
            <a:r>
              <a:rPr lang="en-GB" dirty="0"/>
              <a:t>Carrier: </a:t>
            </a:r>
          </a:p>
          <a:p>
            <a:pPr lvl="1"/>
            <a:r>
              <a:rPr lang="en-GB" dirty="0"/>
              <a:t>the distinctions are diminished by global capitalism</a:t>
            </a:r>
          </a:p>
          <a:p>
            <a:pPr lvl="1"/>
            <a:r>
              <a:rPr lang="en-GB" dirty="0"/>
              <a:t>Dichotomy </a:t>
            </a:r>
            <a:r>
              <a:rPr lang="en-GB" dirty="0" err="1"/>
              <a:t>essentialises</a:t>
            </a:r>
            <a:r>
              <a:rPr lang="en-GB" dirty="0"/>
              <a:t> – the West and the rest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1132</Words>
  <Application>Microsoft Office PowerPoint</Application>
  <PresentationFormat>On-screen Show (4:3)</PresentationFormat>
  <Paragraphs>159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2</vt:lpstr>
      <vt:lpstr>Perspective</vt:lpstr>
      <vt:lpstr>Economics &amp; Patterns of Exchange</vt:lpstr>
      <vt:lpstr>Key Themes</vt:lpstr>
      <vt:lpstr>Mauss ‘The Gift’ (1925)</vt:lpstr>
      <vt:lpstr>Mauss ‘The Gift’ (1925)- debate</vt:lpstr>
      <vt:lpstr>The Three Obligations</vt:lpstr>
      <vt:lpstr>Derrida- Critiques  (Impossible gift)</vt:lpstr>
      <vt:lpstr>Malinowski (1922)</vt:lpstr>
      <vt:lpstr>Necklaces and Armshells</vt:lpstr>
      <vt:lpstr>The Kula Ring</vt:lpstr>
      <vt:lpstr>Trobriand Seafaring</vt:lpstr>
      <vt:lpstr>Understanding the Kula</vt:lpstr>
      <vt:lpstr>The Potlatch</vt:lpstr>
      <vt:lpstr>The Potlatch- Tlingit</vt:lpstr>
      <vt:lpstr>Bohannan &amp; Bohannan;  Tiv Economy (1968)</vt:lpstr>
      <vt:lpstr>Bohannan &amp; Bohannan;  Tiv Economy (1968)</vt:lpstr>
      <vt:lpstr>Distinct Spheres of Exchange</vt:lpstr>
      <vt:lpstr>Money </vt:lpstr>
      <vt:lpstr>Money’s Transformative Power?</vt:lpstr>
      <vt:lpstr>Sahlins: Original Affluent Society</vt:lpstr>
      <vt:lpstr>Weber &amp; Protestant Ethic</vt:lpstr>
      <vt:lpstr>Marxism, Capitalism &amp; Money </vt:lpstr>
      <vt:lpstr>The Devil and Commodity Fetishism in South America : Taussig</vt:lpstr>
      <vt:lpstr>Marxist Theory Applied: Taussig</vt:lpstr>
      <vt:lpstr>PowerPoint Presentation</vt:lpstr>
      <vt:lpstr>Discussion: Gift &amp; Commodity</vt:lpstr>
      <vt:lpstr>Gift and Commodity Societies: A Valid Dichotomy?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sneha roy</dc:creator>
  <cp:lastModifiedBy>sneha roy</cp:lastModifiedBy>
  <cp:revision>4</cp:revision>
  <dcterms:created xsi:type="dcterms:W3CDTF">2020-03-03T11:14:13Z</dcterms:created>
  <dcterms:modified xsi:type="dcterms:W3CDTF">2020-03-03T11:33:36Z</dcterms:modified>
</cp:coreProperties>
</file>