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920" r:id="rId4"/>
  </p:sldMasterIdLst>
  <p:notesMasterIdLst>
    <p:notesMasterId r:id="rId17"/>
  </p:notesMasterIdLst>
  <p:handoutMasterIdLst>
    <p:handoutMasterId r:id="rId18"/>
  </p:handoutMasterIdLst>
  <p:sldIdLst>
    <p:sldId id="258" r:id="rId5"/>
    <p:sldId id="256" r:id="rId6"/>
    <p:sldId id="259" r:id="rId7"/>
    <p:sldId id="261" r:id="rId8"/>
    <p:sldId id="260" r:id="rId9"/>
    <p:sldId id="262" r:id="rId10"/>
    <p:sldId id="266" r:id="rId11"/>
    <p:sldId id="267" r:id="rId12"/>
    <p:sldId id="268" r:id="rId13"/>
    <p:sldId id="269" r:id="rId14"/>
    <p:sldId id="271"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FFFFCC"/>
    <a:srgbClr val="9EB9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66EB35-1EA9-41F6-932F-330917ADB1CF}" v="509" dt="2022-11-23T20:41:53.7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14" autoAdjust="0"/>
    <p:restoredTop sz="94660"/>
  </p:normalViewPr>
  <p:slideViewPr>
    <p:cSldViewPr snapToGrid="0">
      <p:cViewPr>
        <p:scale>
          <a:sx n="59" d="100"/>
          <a:sy n="59" d="100"/>
        </p:scale>
        <p:origin x="924" y="32"/>
      </p:cViewPr>
      <p:guideLst/>
    </p:cSldViewPr>
  </p:slideViewPr>
  <p:notesTextViewPr>
    <p:cViewPr>
      <p:scale>
        <a:sx n="1" d="1"/>
        <a:sy n="1" d="1"/>
      </p:scale>
      <p:origin x="0" y="0"/>
    </p:cViewPr>
  </p:notesTextViewPr>
  <p:sorterViewPr>
    <p:cViewPr>
      <p:scale>
        <a:sx n="100" d="100"/>
        <a:sy n="100" d="100"/>
      </p:scale>
      <p:origin x="0" y="-1528"/>
    </p:cViewPr>
  </p:sorterViewPr>
  <p:notesViewPr>
    <p:cSldViewPr snapToGrid="0">
      <p:cViewPr varScale="1">
        <p:scale>
          <a:sx n="88" d="100"/>
          <a:sy n="88" d="100"/>
        </p:scale>
        <p:origin x="380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76F12D-2985-47C3-A07C-9F03DD159D5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24F83A19-1DC2-46DB-B3A1-ECF7C417E9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41B4FCDD-1390-4072-819F-1859A28414FA}" type="datetime1">
              <a:rPr lang="en-GB" smtClean="0"/>
              <a:t>23/11/2022</a:t>
            </a:fld>
            <a:endParaRPr lang="en-GB" dirty="0"/>
          </a:p>
        </p:txBody>
      </p:sp>
      <p:sp>
        <p:nvSpPr>
          <p:cNvPr id="4" name="Footer Placeholder 3">
            <a:extLst>
              <a:ext uri="{FF2B5EF4-FFF2-40B4-BE49-F238E27FC236}">
                <a16:creationId xmlns:a16="http://schemas.microsoft.com/office/drawing/2014/main" id="{6A3D6289-F1C3-4041-A186-E428808BD1C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CE17ECA2-D3CC-4290-9914-977FED6D365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0D98A85-43CB-4CDC-8FF1-647F52B29F1B}" type="slidenum">
              <a:rPr lang="en-GB" smtClean="0"/>
              <a:t>‹#›</a:t>
            </a:fld>
            <a:endParaRPr lang="en-GB" dirty="0"/>
          </a:p>
        </p:txBody>
      </p:sp>
    </p:spTree>
    <p:extLst>
      <p:ext uri="{BB962C8B-B14F-4D97-AF65-F5344CB8AC3E}">
        <p14:creationId xmlns:p14="http://schemas.microsoft.com/office/powerpoint/2010/main" val="282109136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E9FA184E-823A-41A9-9B5A-BE7C0380E3FD}" type="datetime1">
              <a:rPr lang="en-GB" noProof="0" smtClean="0"/>
              <a:t>23/11/2022</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F3B4569-3B6E-468D-B981-DA515F47BCE4}" type="slidenum">
              <a:rPr lang="en-GB" noProof="0" smtClean="0"/>
              <a:t>‹#›</a:t>
            </a:fld>
            <a:endParaRPr lang="en-GB" noProof="0" dirty="0"/>
          </a:p>
        </p:txBody>
      </p:sp>
    </p:spTree>
    <p:extLst>
      <p:ext uri="{BB962C8B-B14F-4D97-AF65-F5344CB8AC3E}">
        <p14:creationId xmlns:p14="http://schemas.microsoft.com/office/powerpoint/2010/main" val="23382088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CF3B4569-3B6E-468D-B981-DA515F47BCE4}" type="slidenum">
              <a:rPr lang="en-GB" smtClean="0"/>
              <a:t>2</a:t>
            </a:fld>
            <a:endParaRPr lang="en-GB"/>
          </a:p>
        </p:txBody>
      </p:sp>
    </p:spTree>
    <p:extLst>
      <p:ext uri="{BB962C8B-B14F-4D97-AF65-F5344CB8AC3E}">
        <p14:creationId xmlns:p14="http://schemas.microsoft.com/office/powerpoint/2010/main" val="34065696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CF3B4569-3B6E-468D-B981-DA515F47BCE4}" type="slidenum">
              <a:rPr lang="en-GB" noProof="0" smtClean="0"/>
              <a:t>4</a:t>
            </a:fld>
            <a:endParaRPr lang="en-GB" noProof="0" dirty="0"/>
          </a:p>
        </p:txBody>
      </p:sp>
    </p:spTree>
    <p:extLst>
      <p:ext uri="{BB962C8B-B14F-4D97-AF65-F5344CB8AC3E}">
        <p14:creationId xmlns:p14="http://schemas.microsoft.com/office/powerpoint/2010/main" val="20439644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CF3B4569-3B6E-468D-B981-DA515F47BCE4}" type="slidenum">
              <a:rPr lang="en-GB" noProof="0" smtClean="0"/>
              <a:t>9</a:t>
            </a:fld>
            <a:endParaRPr lang="en-GB" noProof="0" dirty="0"/>
          </a:p>
        </p:txBody>
      </p:sp>
    </p:spTree>
    <p:extLst>
      <p:ext uri="{BB962C8B-B14F-4D97-AF65-F5344CB8AC3E}">
        <p14:creationId xmlns:p14="http://schemas.microsoft.com/office/powerpoint/2010/main" val="3486547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fld id="{E492DA28-93E8-4F11-AF01-9F0FDD09A0CE}" type="datetime1">
              <a:rPr lang="en-GB" noProof="0" smtClean="0"/>
              <a:t>23/11/2022</a:t>
            </a:fld>
            <a:endParaRPr lang="en-GB" noProof="0" dirty="0"/>
          </a:p>
        </p:txBody>
      </p:sp>
      <p:sp>
        <p:nvSpPr>
          <p:cNvPr id="5" name="Footer Placeholder 4"/>
          <p:cNvSpPr>
            <a:spLocks noGrp="1"/>
          </p:cNvSpPr>
          <p:nvPr>
            <p:ph type="ftr" sz="quarter" idx="11"/>
          </p:nvPr>
        </p:nvSpPr>
        <p:spPr/>
        <p:txBody>
          <a:bodyPr/>
          <a:lstStyle/>
          <a:p>
            <a:pPr rtl="0"/>
            <a:endParaRPr lang="en-GB" noProof="0" dirty="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t>‹#›</a:t>
            </a:fld>
            <a:endParaRPr lang="en-GB" noProof="0"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63424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86085FB1-F19B-4BF2-880F-756BE9AB4A94}" type="datetime1">
              <a:rPr lang="en-GB" noProof="0" smtClean="0"/>
              <a:t>23/11/2022</a:t>
            </a:fld>
            <a:endParaRPr lang="en-GB" noProof="0" dirty="0"/>
          </a:p>
        </p:txBody>
      </p:sp>
      <p:sp>
        <p:nvSpPr>
          <p:cNvPr id="5" name="Footer Placeholder 4"/>
          <p:cNvSpPr>
            <a:spLocks noGrp="1"/>
          </p:cNvSpPr>
          <p:nvPr>
            <p:ph type="ftr" sz="quarter" idx="11"/>
          </p:nvPr>
        </p:nvSpPr>
        <p:spPr/>
        <p:txBody>
          <a:bodyPr/>
          <a:lstStyle/>
          <a:p>
            <a:pPr rtl="0"/>
            <a:endParaRPr lang="en-GB" noProof="0" dirty="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t>‹#›</a:t>
            </a:fld>
            <a:endParaRPr lang="en-GB" noProof="0" dirty="0"/>
          </a:p>
        </p:txBody>
      </p:sp>
    </p:spTree>
    <p:extLst>
      <p:ext uri="{BB962C8B-B14F-4D97-AF65-F5344CB8AC3E}">
        <p14:creationId xmlns:p14="http://schemas.microsoft.com/office/powerpoint/2010/main" val="397395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B8EE63B0-9776-4B75-A391-FD37279CC1F5}" type="datetime1">
              <a:rPr lang="en-GB" noProof="0" smtClean="0"/>
              <a:t>23/11/2022</a:t>
            </a:fld>
            <a:endParaRPr lang="en-GB" noProof="0" dirty="0"/>
          </a:p>
        </p:txBody>
      </p:sp>
      <p:sp>
        <p:nvSpPr>
          <p:cNvPr id="5" name="Footer Placeholder 4"/>
          <p:cNvSpPr>
            <a:spLocks noGrp="1"/>
          </p:cNvSpPr>
          <p:nvPr>
            <p:ph type="ftr" sz="quarter" idx="11"/>
          </p:nvPr>
        </p:nvSpPr>
        <p:spPr/>
        <p:txBody>
          <a:bodyPr/>
          <a:lstStyle/>
          <a:p>
            <a:pPr rtl="0"/>
            <a:endParaRPr lang="en-GB" noProof="0" dirty="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t>‹#›</a:t>
            </a:fld>
            <a:endParaRPr lang="en-GB" noProof="0" dirty="0"/>
          </a:p>
        </p:txBody>
      </p:sp>
    </p:spTree>
    <p:extLst>
      <p:ext uri="{BB962C8B-B14F-4D97-AF65-F5344CB8AC3E}">
        <p14:creationId xmlns:p14="http://schemas.microsoft.com/office/powerpoint/2010/main" val="2311382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fld id="{173BDBEF-F622-47A3-890E-B87793C09DE7}" type="datetime1">
              <a:rPr lang="en-GB" noProof="0" smtClean="0"/>
              <a:t>23/11/2022</a:t>
            </a:fld>
            <a:endParaRPr lang="en-GB" noProof="0" dirty="0"/>
          </a:p>
        </p:txBody>
      </p:sp>
      <p:sp>
        <p:nvSpPr>
          <p:cNvPr id="6" name="Footer Placeholder 5"/>
          <p:cNvSpPr>
            <a:spLocks noGrp="1"/>
          </p:cNvSpPr>
          <p:nvPr>
            <p:ph type="ftr" sz="quarter" idx="11"/>
          </p:nvPr>
        </p:nvSpPr>
        <p:spPr/>
        <p:txBody>
          <a:bodyPr/>
          <a:lstStyle/>
          <a:p>
            <a:pPr rtl="0"/>
            <a:endParaRPr lang="en-GB" noProof="0" dirty="0"/>
          </a:p>
        </p:txBody>
      </p:sp>
      <p:sp>
        <p:nvSpPr>
          <p:cNvPr id="7" name="Slide Number Placeholder 6"/>
          <p:cNvSpPr>
            <a:spLocks noGrp="1"/>
          </p:cNvSpPr>
          <p:nvPr>
            <p:ph type="sldNum" sz="quarter" idx="12"/>
          </p:nvPr>
        </p:nvSpPr>
        <p:spPr/>
        <p:txBody>
          <a:bodyPr/>
          <a:lstStyle/>
          <a:p>
            <a:pPr rtl="0"/>
            <a:fld id="{6D22F896-40B5-4ADD-8801-0D06FADFA095}" type="slidenum">
              <a:rPr lang="en-GB" noProof="0" smtClean="0"/>
              <a:t>‹#›</a:t>
            </a:fld>
            <a:endParaRPr lang="en-GB" noProof="0" dirty="0"/>
          </a:p>
        </p:txBody>
      </p:sp>
    </p:spTree>
    <p:extLst>
      <p:ext uri="{BB962C8B-B14F-4D97-AF65-F5344CB8AC3E}">
        <p14:creationId xmlns:p14="http://schemas.microsoft.com/office/powerpoint/2010/main" val="3730684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E575FE41-3998-4D7F-B3A9-DA241E3C9664}" type="datetime1">
              <a:rPr lang="en-GB" noProof="0" smtClean="0"/>
              <a:t>23/11/2022</a:t>
            </a:fld>
            <a:endParaRPr lang="en-GB" noProof="0" dirty="0"/>
          </a:p>
        </p:txBody>
      </p:sp>
      <p:sp>
        <p:nvSpPr>
          <p:cNvPr id="8" name="Footer Placeholder 7"/>
          <p:cNvSpPr>
            <a:spLocks noGrp="1"/>
          </p:cNvSpPr>
          <p:nvPr>
            <p:ph type="ftr" sz="quarter" idx="11"/>
          </p:nvPr>
        </p:nvSpPr>
        <p:spPr/>
        <p:txBody>
          <a:bodyPr/>
          <a:lstStyle/>
          <a:p>
            <a:pPr rtl="0"/>
            <a:endParaRPr lang="en-GB" noProof="0" dirty="0"/>
          </a:p>
        </p:txBody>
      </p:sp>
      <p:sp>
        <p:nvSpPr>
          <p:cNvPr id="9" name="Slide Number Placeholder 8"/>
          <p:cNvSpPr>
            <a:spLocks noGrp="1"/>
          </p:cNvSpPr>
          <p:nvPr>
            <p:ph type="sldNum" sz="quarter" idx="12"/>
          </p:nvPr>
        </p:nvSpPr>
        <p:spPr/>
        <p:txBody>
          <a:bodyPr/>
          <a:lstStyle/>
          <a:p>
            <a:pPr rtl="0"/>
            <a:fld id="{6D22F896-40B5-4ADD-8801-0D06FADFA095}" type="slidenum">
              <a:rPr lang="en-GB" noProof="0" smtClean="0"/>
              <a:t>‹#›</a:t>
            </a:fld>
            <a:endParaRPr lang="en-GB" noProof="0" dirty="0"/>
          </a:p>
        </p:txBody>
      </p:sp>
    </p:spTree>
    <p:extLst>
      <p:ext uri="{BB962C8B-B14F-4D97-AF65-F5344CB8AC3E}">
        <p14:creationId xmlns:p14="http://schemas.microsoft.com/office/powerpoint/2010/main" val="3650938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80BA709E-B980-4E9F-8C28-97431E87AE3B}" type="datetime1">
              <a:rPr lang="en-GB" noProof="0" smtClean="0"/>
              <a:t>23/11/2022</a:t>
            </a:fld>
            <a:endParaRPr lang="en-GB" noProof="0" dirty="0"/>
          </a:p>
        </p:txBody>
      </p:sp>
      <p:sp>
        <p:nvSpPr>
          <p:cNvPr id="4" name="Footer Placeholder 3"/>
          <p:cNvSpPr>
            <a:spLocks noGrp="1"/>
          </p:cNvSpPr>
          <p:nvPr>
            <p:ph type="ftr" sz="quarter" idx="11"/>
          </p:nvPr>
        </p:nvSpPr>
        <p:spPr/>
        <p:txBody>
          <a:bodyPr/>
          <a:lstStyle/>
          <a:p>
            <a:pPr rtl="0"/>
            <a:endParaRPr lang="en-GB" noProof="0" dirty="0"/>
          </a:p>
        </p:txBody>
      </p:sp>
      <p:sp>
        <p:nvSpPr>
          <p:cNvPr id="5" name="Slide Number Placeholder 4"/>
          <p:cNvSpPr>
            <a:spLocks noGrp="1"/>
          </p:cNvSpPr>
          <p:nvPr>
            <p:ph type="sldNum" sz="quarter" idx="12"/>
          </p:nvPr>
        </p:nvSpPr>
        <p:spPr/>
        <p:txBody>
          <a:bodyPr/>
          <a:lstStyle/>
          <a:p>
            <a:pPr rtl="0"/>
            <a:fld id="{6D22F896-40B5-4ADD-8801-0D06FADFA095}" type="slidenum">
              <a:rPr lang="en-GB" noProof="0" smtClean="0"/>
              <a:t>‹#›</a:t>
            </a:fld>
            <a:endParaRPr lang="en-GB" noProof="0" dirty="0"/>
          </a:p>
        </p:txBody>
      </p:sp>
    </p:spTree>
    <p:extLst>
      <p:ext uri="{BB962C8B-B14F-4D97-AF65-F5344CB8AC3E}">
        <p14:creationId xmlns:p14="http://schemas.microsoft.com/office/powerpoint/2010/main" val="4953339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6E13746D-4D08-435C-BB68-13B5EE57D512}" type="datetime1">
              <a:rPr lang="en-GB" noProof="0" smtClean="0"/>
              <a:t>23/11/2022</a:t>
            </a:fld>
            <a:endParaRPr lang="en-GB" noProof="0" dirty="0"/>
          </a:p>
        </p:txBody>
      </p:sp>
      <p:sp>
        <p:nvSpPr>
          <p:cNvPr id="3" name="Footer Placeholder 2"/>
          <p:cNvSpPr>
            <a:spLocks noGrp="1"/>
          </p:cNvSpPr>
          <p:nvPr>
            <p:ph type="ftr" sz="quarter" idx="11"/>
          </p:nvPr>
        </p:nvSpPr>
        <p:spPr/>
        <p:txBody>
          <a:bodyPr/>
          <a:lstStyle/>
          <a:p>
            <a:pPr rtl="0"/>
            <a:endParaRPr lang="en-GB" noProof="0" dirty="0"/>
          </a:p>
        </p:txBody>
      </p:sp>
      <p:sp>
        <p:nvSpPr>
          <p:cNvPr id="4" name="Slide Number Placeholder 3"/>
          <p:cNvSpPr>
            <a:spLocks noGrp="1"/>
          </p:cNvSpPr>
          <p:nvPr>
            <p:ph type="sldNum" sz="quarter" idx="12"/>
          </p:nvPr>
        </p:nvSpPr>
        <p:spPr/>
        <p:txBody>
          <a:bodyPr/>
          <a:lstStyle/>
          <a:p>
            <a:pPr rtl="0"/>
            <a:fld id="{6D22F896-40B5-4ADD-8801-0D06FADFA095}" type="slidenum">
              <a:rPr lang="en-GB" noProof="0" smtClean="0"/>
              <a:t>‹#›</a:t>
            </a:fld>
            <a:endParaRPr lang="en-GB" noProof="0" dirty="0"/>
          </a:p>
        </p:txBody>
      </p:sp>
    </p:spTree>
    <p:extLst>
      <p:ext uri="{BB962C8B-B14F-4D97-AF65-F5344CB8AC3E}">
        <p14:creationId xmlns:p14="http://schemas.microsoft.com/office/powerpoint/2010/main" val="4045076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AA2419FD-35B9-472C-B6F6-2D1E92BF6724}" type="datetime1">
              <a:rPr lang="en-GB" noProof="0" smtClean="0"/>
              <a:t>23/11/2022</a:t>
            </a:fld>
            <a:endParaRPr lang="en-GB" noProof="0" dirty="0"/>
          </a:p>
        </p:txBody>
      </p:sp>
      <p:sp>
        <p:nvSpPr>
          <p:cNvPr id="6" name="Footer Placeholder 5"/>
          <p:cNvSpPr>
            <a:spLocks noGrp="1"/>
          </p:cNvSpPr>
          <p:nvPr>
            <p:ph type="ftr" sz="quarter" idx="11"/>
          </p:nvPr>
        </p:nvSpPr>
        <p:spPr/>
        <p:txBody>
          <a:bodyPr/>
          <a:lstStyle/>
          <a:p>
            <a:pPr rtl="0"/>
            <a:endParaRPr lang="en-GB" noProof="0" dirty="0"/>
          </a:p>
        </p:txBody>
      </p:sp>
      <p:sp>
        <p:nvSpPr>
          <p:cNvPr id="7" name="Slide Number Placeholder 6"/>
          <p:cNvSpPr>
            <a:spLocks noGrp="1"/>
          </p:cNvSpPr>
          <p:nvPr>
            <p:ph type="sldNum" sz="quarter" idx="12"/>
          </p:nvPr>
        </p:nvSpPr>
        <p:spPr/>
        <p:txBody>
          <a:bodyPr/>
          <a:lstStyle/>
          <a:p>
            <a:pPr rtl="0"/>
            <a:fld id="{6D22F896-40B5-4ADD-8801-0D06FADFA095}" type="slidenum">
              <a:rPr lang="en-GB" noProof="0" smtClean="0"/>
              <a:t>‹#›</a:t>
            </a:fld>
            <a:endParaRPr lang="en-GB" noProof="0" dirty="0"/>
          </a:p>
        </p:txBody>
      </p:sp>
    </p:spTree>
    <p:extLst>
      <p:ext uri="{BB962C8B-B14F-4D97-AF65-F5344CB8AC3E}">
        <p14:creationId xmlns:p14="http://schemas.microsoft.com/office/powerpoint/2010/main" val="3445362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7A40B15D-9506-4248-8345-F25C3F834076}" type="datetime1">
              <a:rPr lang="en-GB" noProof="0" smtClean="0"/>
              <a:t>23/11/2022</a:t>
            </a:fld>
            <a:endParaRPr lang="en-GB" noProof="0" dirty="0"/>
          </a:p>
        </p:txBody>
      </p:sp>
      <p:sp>
        <p:nvSpPr>
          <p:cNvPr id="6" name="Footer Placeholder 5"/>
          <p:cNvSpPr>
            <a:spLocks noGrp="1"/>
          </p:cNvSpPr>
          <p:nvPr>
            <p:ph type="ftr" sz="quarter" idx="11"/>
          </p:nvPr>
        </p:nvSpPr>
        <p:spPr/>
        <p:txBody>
          <a:bodyPr/>
          <a:lstStyle/>
          <a:p>
            <a:pPr rtl="0"/>
            <a:endParaRPr lang="en-GB" noProof="0" dirty="0"/>
          </a:p>
        </p:txBody>
      </p:sp>
      <p:sp>
        <p:nvSpPr>
          <p:cNvPr id="7" name="Slide Number Placeholder 6"/>
          <p:cNvSpPr>
            <a:spLocks noGrp="1"/>
          </p:cNvSpPr>
          <p:nvPr>
            <p:ph type="sldNum" sz="quarter" idx="12"/>
          </p:nvPr>
        </p:nvSpPr>
        <p:spPr/>
        <p:txBody>
          <a:bodyPr/>
          <a:lstStyle/>
          <a:p>
            <a:pPr rtl="0"/>
            <a:fld id="{6D22F896-40B5-4ADD-8801-0D06FADFA095}" type="slidenum">
              <a:rPr lang="en-GB" noProof="0" smtClean="0"/>
              <a:t>‹#›</a:t>
            </a:fld>
            <a:endParaRPr lang="en-GB" noProof="0" dirty="0"/>
          </a:p>
        </p:txBody>
      </p:sp>
    </p:spTree>
    <p:extLst>
      <p:ext uri="{BB962C8B-B14F-4D97-AF65-F5344CB8AC3E}">
        <p14:creationId xmlns:p14="http://schemas.microsoft.com/office/powerpoint/2010/main" val="3897545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pPr rtl="0"/>
            <a:fld id="{0E0C27EC-7EC5-4654-A87E-B5B8923BD091}" type="datetime1">
              <a:rPr lang="en-GB" noProof="0" smtClean="0"/>
              <a:t>23/11/2022</a:t>
            </a:fld>
            <a:endParaRPr lang="en-GB" noProof="0" dirty="0"/>
          </a:p>
        </p:txBody>
      </p:sp>
      <p:sp>
        <p:nvSpPr>
          <p:cNvPr id="4" name="Footer Placeholder 3"/>
          <p:cNvSpPr>
            <a:spLocks noGrp="1"/>
          </p:cNvSpPr>
          <p:nvPr>
            <p:ph type="ftr" sz="quarter" idx="11"/>
          </p:nvPr>
        </p:nvSpPr>
        <p:spPr/>
        <p:txBody>
          <a:bodyPr/>
          <a:lstStyle/>
          <a:p>
            <a:pPr rtl="0"/>
            <a:endParaRPr lang="en-GB" noProof="0" dirty="0"/>
          </a:p>
        </p:txBody>
      </p:sp>
      <p:sp>
        <p:nvSpPr>
          <p:cNvPr id="5" name="Slide Number Placeholder 4"/>
          <p:cNvSpPr>
            <a:spLocks noGrp="1"/>
          </p:cNvSpPr>
          <p:nvPr>
            <p:ph type="sldNum" sz="quarter" idx="12"/>
          </p:nvPr>
        </p:nvSpPr>
        <p:spPr/>
        <p:txBody>
          <a:bodyPr/>
          <a:lstStyle/>
          <a:p>
            <a:pPr rtl="0"/>
            <a:fld id="{6D22F896-40B5-4ADD-8801-0D06FADFA095}" type="slidenum">
              <a:rPr lang="en-GB" noProof="0" smtClean="0"/>
              <a:pPr/>
              <a:t>‹#›</a:t>
            </a:fld>
            <a:endParaRPr lang="en-GB" noProof="0" dirty="0"/>
          </a:p>
        </p:txBody>
      </p:sp>
    </p:spTree>
    <p:extLst>
      <p:ext uri="{BB962C8B-B14F-4D97-AF65-F5344CB8AC3E}">
        <p14:creationId xmlns:p14="http://schemas.microsoft.com/office/powerpoint/2010/main" val="284294600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0E0C27EC-7EC5-4654-A87E-B5B8923BD091}" type="datetime1">
              <a:rPr lang="en-GB" noProof="0" smtClean="0"/>
              <a:t>23/11/2022</a:t>
            </a:fld>
            <a:endParaRPr lang="en-GB" noProof="0" dirty="0"/>
          </a:p>
        </p:txBody>
      </p:sp>
      <p:sp>
        <p:nvSpPr>
          <p:cNvPr id="5" name="Footer Placeholder 4"/>
          <p:cNvSpPr>
            <a:spLocks noGrp="1"/>
          </p:cNvSpPr>
          <p:nvPr>
            <p:ph type="ftr" sz="quarter" idx="11"/>
          </p:nvPr>
        </p:nvSpPr>
        <p:spPr/>
        <p:txBody>
          <a:bodyPr/>
          <a:lstStyle/>
          <a:p>
            <a:pPr rtl="0"/>
            <a:endParaRPr lang="en-GB" noProof="0" dirty="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pPr/>
              <a:t>‹#›</a:t>
            </a:fld>
            <a:endParaRPr lang="en-GB" noProof="0" dirty="0"/>
          </a:p>
        </p:txBody>
      </p:sp>
    </p:spTree>
    <p:extLst>
      <p:ext uri="{BB962C8B-B14F-4D97-AF65-F5344CB8AC3E}">
        <p14:creationId xmlns:p14="http://schemas.microsoft.com/office/powerpoint/2010/main" val="248299066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0E0C27EC-7EC5-4654-A87E-B5B8923BD091}" type="datetime1">
              <a:rPr lang="en-GB" noProof="0" smtClean="0"/>
              <a:t>23/11/2022</a:t>
            </a:fld>
            <a:endParaRPr lang="en-GB" noProof="0" dirty="0"/>
          </a:p>
        </p:txBody>
      </p:sp>
      <p:sp>
        <p:nvSpPr>
          <p:cNvPr id="5" name="Footer Placeholder 4"/>
          <p:cNvSpPr>
            <a:spLocks noGrp="1"/>
          </p:cNvSpPr>
          <p:nvPr>
            <p:ph type="ftr" sz="quarter" idx="11"/>
          </p:nvPr>
        </p:nvSpPr>
        <p:spPr/>
        <p:txBody>
          <a:bodyPr/>
          <a:lstStyle/>
          <a:p>
            <a:pPr rtl="0"/>
            <a:endParaRPr lang="en-GB" noProof="0" dirty="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pPr/>
              <a:t>‹#›</a:t>
            </a:fld>
            <a:endParaRPr lang="en-GB" noProof="0"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88187785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0E0C27EC-7EC5-4654-A87E-B5B8923BD091}" type="datetime1">
              <a:rPr lang="en-GB" noProof="0" smtClean="0"/>
              <a:t>23/11/2022</a:t>
            </a:fld>
            <a:endParaRPr lang="en-GB" noProof="0" dirty="0"/>
          </a:p>
        </p:txBody>
      </p:sp>
      <p:sp>
        <p:nvSpPr>
          <p:cNvPr id="5" name="Footer Placeholder 4"/>
          <p:cNvSpPr>
            <a:spLocks noGrp="1"/>
          </p:cNvSpPr>
          <p:nvPr>
            <p:ph type="ftr" sz="quarter" idx="11"/>
          </p:nvPr>
        </p:nvSpPr>
        <p:spPr/>
        <p:txBody>
          <a:bodyPr/>
          <a:lstStyle/>
          <a:p>
            <a:pPr rtl="0"/>
            <a:endParaRPr lang="en-GB" noProof="0" dirty="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pPr/>
              <a:t>‹#›</a:t>
            </a:fld>
            <a:endParaRPr lang="en-GB" noProof="0" dirty="0"/>
          </a:p>
        </p:txBody>
      </p:sp>
    </p:spTree>
    <p:extLst>
      <p:ext uri="{BB962C8B-B14F-4D97-AF65-F5344CB8AC3E}">
        <p14:creationId xmlns:p14="http://schemas.microsoft.com/office/powerpoint/2010/main" val="236457826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0E0C27EC-7EC5-4654-A87E-B5B8923BD091}" type="datetime1">
              <a:rPr lang="en-GB" noProof="0" smtClean="0"/>
              <a:t>23/11/2022</a:t>
            </a:fld>
            <a:endParaRPr lang="en-GB" noProof="0" dirty="0"/>
          </a:p>
        </p:txBody>
      </p:sp>
      <p:sp>
        <p:nvSpPr>
          <p:cNvPr id="5" name="Footer Placeholder 4"/>
          <p:cNvSpPr>
            <a:spLocks noGrp="1"/>
          </p:cNvSpPr>
          <p:nvPr>
            <p:ph type="ftr" sz="quarter" idx="11"/>
          </p:nvPr>
        </p:nvSpPr>
        <p:spPr/>
        <p:txBody>
          <a:bodyPr/>
          <a:lstStyle/>
          <a:p>
            <a:pPr rtl="0"/>
            <a:endParaRPr lang="en-GB" noProof="0" dirty="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pPr/>
              <a:t>‹#›</a:t>
            </a:fld>
            <a:endParaRPr lang="en-GB" noProof="0"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2833570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0E0C27EC-7EC5-4654-A87E-B5B8923BD091}" type="datetime1">
              <a:rPr lang="en-GB" noProof="0" smtClean="0"/>
              <a:t>23/11/2022</a:t>
            </a:fld>
            <a:endParaRPr lang="en-GB" noProof="0" dirty="0"/>
          </a:p>
        </p:txBody>
      </p:sp>
      <p:sp>
        <p:nvSpPr>
          <p:cNvPr id="5" name="Footer Placeholder 4"/>
          <p:cNvSpPr>
            <a:spLocks noGrp="1"/>
          </p:cNvSpPr>
          <p:nvPr>
            <p:ph type="ftr" sz="quarter" idx="11"/>
          </p:nvPr>
        </p:nvSpPr>
        <p:spPr/>
        <p:txBody>
          <a:bodyPr/>
          <a:lstStyle/>
          <a:p>
            <a:pPr rtl="0"/>
            <a:endParaRPr lang="en-GB" noProof="0" dirty="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pPr/>
              <a:t>‹#›</a:t>
            </a:fld>
            <a:endParaRPr lang="en-GB" noProof="0" dirty="0"/>
          </a:p>
        </p:txBody>
      </p:sp>
    </p:spTree>
    <p:extLst>
      <p:ext uri="{BB962C8B-B14F-4D97-AF65-F5344CB8AC3E}">
        <p14:creationId xmlns:p14="http://schemas.microsoft.com/office/powerpoint/2010/main" val="214674814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07A0CFFC-7601-413B-91BE-CA7BD87CE65C}" type="datetime1">
              <a:rPr lang="en-GB" noProof="0" smtClean="0"/>
              <a:t>23/11/2022</a:t>
            </a:fld>
            <a:endParaRPr lang="en-GB" noProof="0" dirty="0"/>
          </a:p>
        </p:txBody>
      </p:sp>
      <p:sp>
        <p:nvSpPr>
          <p:cNvPr id="5" name="Footer Placeholder 4"/>
          <p:cNvSpPr>
            <a:spLocks noGrp="1"/>
          </p:cNvSpPr>
          <p:nvPr>
            <p:ph type="ftr" sz="quarter" idx="11"/>
          </p:nvPr>
        </p:nvSpPr>
        <p:spPr/>
        <p:txBody>
          <a:bodyPr/>
          <a:lstStyle/>
          <a:p>
            <a:pPr rtl="0"/>
            <a:endParaRPr lang="en-GB" noProof="0" dirty="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t>‹#›</a:t>
            </a:fld>
            <a:endParaRPr lang="en-GB" noProof="0" dirty="0"/>
          </a:p>
        </p:txBody>
      </p:sp>
    </p:spTree>
    <p:extLst>
      <p:ext uri="{BB962C8B-B14F-4D97-AF65-F5344CB8AC3E}">
        <p14:creationId xmlns:p14="http://schemas.microsoft.com/office/powerpoint/2010/main" val="23730357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03963F6C-C80A-4289-BA46-D52461043F5F}" type="datetime1">
              <a:rPr lang="en-GB" noProof="0" smtClean="0"/>
              <a:t>23/11/2022</a:t>
            </a:fld>
            <a:endParaRPr lang="en-GB" noProof="0" dirty="0"/>
          </a:p>
        </p:txBody>
      </p:sp>
      <p:sp>
        <p:nvSpPr>
          <p:cNvPr id="5" name="Footer Placeholder 4"/>
          <p:cNvSpPr>
            <a:spLocks noGrp="1"/>
          </p:cNvSpPr>
          <p:nvPr>
            <p:ph type="ftr" sz="quarter" idx="11"/>
          </p:nvPr>
        </p:nvSpPr>
        <p:spPr/>
        <p:txBody>
          <a:bodyPr/>
          <a:lstStyle/>
          <a:p>
            <a:pPr rtl="0"/>
            <a:endParaRPr lang="en-GB" noProof="0" dirty="0"/>
          </a:p>
        </p:txBody>
      </p:sp>
      <p:sp>
        <p:nvSpPr>
          <p:cNvPr id="6" name="Slide Number Placeholder 5"/>
          <p:cNvSpPr>
            <a:spLocks noGrp="1"/>
          </p:cNvSpPr>
          <p:nvPr>
            <p:ph type="sldNum" sz="quarter" idx="12"/>
          </p:nvPr>
        </p:nvSpPr>
        <p:spPr/>
        <p:txBody>
          <a:bodyPr/>
          <a:lstStyle/>
          <a:p>
            <a:pPr rtl="0"/>
            <a:fld id="{6D22F896-40B5-4ADD-8801-0D06FADFA095}" type="slidenum">
              <a:rPr lang="en-GB" noProof="0" smtClean="0"/>
              <a:t>‹#›</a:t>
            </a:fld>
            <a:endParaRPr lang="en-GB" noProof="0" dirty="0"/>
          </a:p>
        </p:txBody>
      </p:sp>
    </p:spTree>
    <p:extLst>
      <p:ext uri="{BB962C8B-B14F-4D97-AF65-F5344CB8AC3E}">
        <p14:creationId xmlns:p14="http://schemas.microsoft.com/office/powerpoint/2010/main" val="1822932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pPr rtl="0"/>
            <a:fld id="{0E0C27EC-7EC5-4654-A87E-B5B8923BD091}" type="datetime1">
              <a:rPr lang="en-GB" noProof="0" smtClean="0"/>
              <a:t>23/11/2022</a:t>
            </a:fld>
            <a:endParaRPr lang="en-GB" noProof="0"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pPr rtl="0"/>
            <a:endParaRPr lang="en-GB" noProof="0"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pPr rtl="0"/>
            <a:fld id="{6D22F896-40B5-4ADD-8801-0D06FADFA095}" type="slidenum">
              <a:rPr lang="en-GB" noProof="0" smtClean="0"/>
              <a:pPr/>
              <a:t>‹#›</a:t>
            </a:fld>
            <a:endParaRPr lang="en-GB" noProof="0" dirty="0"/>
          </a:p>
        </p:txBody>
      </p:sp>
    </p:spTree>
    <p:extLst>
      <p:ext uri="{BB962C8B-B14F-4D97-AF65-F5344CB8AC3E}">
        <p14:creationId xmlns:p14="http://schemas.microsoft.com/office/powerpoint/2010/main" val="2389135577"/>
      </p:ext>
    </p:extLst>
  </p:cSld>
  <p:clrMap bg1="lt1" tx1="dk1" bg2="lt2" tx2="dk2" accent1="accent1" accent2="accent2" accent3="accent3" accent4="accent4" accent5="accent5" accent6="accent6" hlink="hlink" folHlink="folHlink"/>
  <p:sldLayoutIdLst>
    <p:sldLayoutId id="2147483921" r:id="rId1"/>
    <p:sldLayoutId id="2147483922" r:id="rId2"/>
    <p:sldLayoutId id="2147483923" r:id="rId3"/>
    <p:sldLayoutId id="2147483924" r:id="rId4"/>
    <p:sldLayoutId id="2147483925" r:id="rId5"/>
    <p:sldLayoutId id="2147483926" r:id="rId6"/>
    <p:sldLayoutId id="2147483927" r:id="rId7"/>
    <p:sldLayoutId id="2147483928" r:id="rId8"/>
    <p:sldLayoutId id="2147483929" r:id="rId9"/>
    <p:sldLayoutId id="2147483930" r:id="rId10"/>
    <p:sldLayoutId id="2147483931" r:id="rId11"/>
    <p:sldLayoutId id="2147483932" r:id="rId12"/>
    <p:sldLayoutId id="2147483933" r:id="rId13"/>
    <p:sldLayoutId id="2147483934" r:id="rId14"/>
    <p:sldLayoutId id="2147483935" r:id="rId15"/>
    <p:sldLayoutId id="2147483936" r:id="rId16"/>
    <p:sldLayoutId id="2147483937"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EF354-3D7B-7CDB-D1CC-97689DD180B6}"/>
              </a:ext>
            </a:extLst>
          </p:cNvPr>
          <p:cNvSpPr>
            <a:spLocks noGrp="1"/>
          </p:cNvSpPr>
          <p:nvPr>
            <p:ph type="title"/>
          </p:nvPr>
        </p:nvSpPr>
        <p:spPr>
          <a:xfrm>
            <a:off x="888630" y="4760132"/>
            <a:ext cx="5093596" cy="1777829"/>
          </a:xfrm>
        </p:spPr>
        <p:txBody>
          <a:bodyPr vert="horz" lIns="228600" tIns="228600" rIns="228600" bIns="228600" rtlCol="0" anchor="ctr">
            <a:normAutofit fontScale="90000"/>
          </a:bodyPr>
          <a:lstStyle/>
          <a:p>
            <a:pPr algn="r"/>
            <a:r>
              <a:rPr lang="en-US" sz="2500" dirty="0">
                <a:solidFill>
                  <a:schemeClr val="tx1"/>
                </a:solidFill>
              </a:rPr>
              <a:t>Managing People</a:t>
            </a:r>
            <a:br>
              <a:rPr lang="en-US" sz="2500" dirty="0">
                <a:solidFill>
                  <a:schemeClr val="tx1"/>
                </a:solidFill>
              </a:rPr>
            </a:br>
            <a:r>
              <a:rPr lang="en-US" sz="2500" dirty="0">
                <a:solidFill>
                  <a:schemeClr val="tx1"/>
                </a:solidFill>
              </a:rPr>
              <a:t>LCBB5004</a:t>
            </a:r>
            <a:br>
              <a:rPr lang="en-US" sz="2500" dirty="0">
                <a:solidFill>
                  <a:schemeClr val="tx1"/>
                </a:solidFill>
              </a:rPr>
            </a:br>
            <a:r>
              <a:rPr lang="en-US" sz="2500" dirty="0">
                <a:solidFill>
                  <a:schemeClr val="tx1"/>
                </a:solidFill>
              </a:rPr>
              <a:t>Assessment 1-Individual presentation</a:t>
            </a:r>
          </a:p>
        </p:txBody>
      </p:sp>
      <p:pic>
        <p:nvPicPr>
          <p:cNvPr id="7" name="Content Placeholder 6">
            <a:extLst>
              <a:ext uri="{FF2B5EF4-FFF2-40B4-BE49-F238E27FC236}">
                <a16:creationId xmlns:a16="http://schemas.microsoft.com/office/drawing/2014/main" id="{4A80A0DB-7BB5-3E77-3FF1-B5A728543D9C}"/>
              </a:ext>
              <a:ext uri="{C183D7F6-B498-43B3-948B-1728B52AA6E4}">
                <adec:decorative xmlns:adec="http://schemas.microsoft.com/office/drawing/2017/decorative" val="1"/>
              </a:ext>
            </a:extLst>
          </p:cNvPr>
          <p:cNvPicPr>
            <a:picLocks noGrp="1" noChangeAspect="1"/>
          </p:cNvPicPr>
          <p:nvPr>
            <p:ph idx="1"/>
          </p:nvPr>
        </p:nvPicPr>
        <p:blipFill rotWithShape="1">
          <a:blip r:embed="rId2"/>
          <a:srcRect t="25681" b="17802"/>
          <a:stretch/>
        </p:blipFill>
        <p:spPr>
          <a:xfrm>
            <a:off x="20" y="-65304"/>
            <a:ext cx="12191980" cy="4599422"/>
          </a:xfrm>
          <a:custGeom>
            <a:avLst/>
            <a:gdLst/>
            <a:ahLst/>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a:solidFill>
            <a:srgbClr val="FFFFFF">
              <a:shade val="85000"/>
            </a:srgbClr>
          </a:solidFill>
        </p:spPr>
      </p:pic>
      <p:sp>
        <p:nvSpPr>
          <p:cNvPr id="5" name="TextBox 4">
            <a:extLst>
              <a:ext uri="{FF2B5EF4-FFF2-40B4-BE49-F238E27FC236}">
                <a16:creationId xmlns:a16="http://schemas.microsoft.com/office/drawing/2014/main" id="{FFB9E9B1-3D33-01D9-9555-0AC727E70906}"/>
              </a:ext>
            </a:extLst>
          </p:cNvPr>
          <p:cNvSpPr txBox="1"/>
          <p:nvPr/>
        </p:nvSpPr>
        <p:spPr>
          <a:xfrm>
            <a:off x="6226706" y="4767660"/>
            <a:ext cx="5173613" cy="1770300"/>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10000"/>
              <a:buFont typeface="Wingdings" panose="05000000000000000000" pitchFamily="2" charset="2"/>
              <a:buChar char="§"/>
            </a:pPr>
            <a:r>
              <a:rPr lang="en-US" dirty="0"/>
              <a:t>Lecturer Name: Ze Zook</a:t>
            </a:r>
          </a:p>
          <a:p>
            <a:pPr indent="-228600" defTabSz="914400">
              <a:lnSpc>
                <a:spcPct val="120000"/>
              </a:lnSpc>
              <a:spcAft>
                <a:spcPts val="600"/>
              </a:spcAft>
              <a:buClr>
                <a:schemeClr val="accent1"/>
              </a:buClr>
              <a:buSzPct val="110000"/>
              <a:buFont typeface="Wingdings" panose="05000000000000000000" pitchFamily="2" charset="2"/>
              <a:buChar char="§"/>
            </a:pPr>
            <a:r>
              <a:rPr lang="en-US" dirty="0"/>
              <a:t>Student Name: Anca Mirela Dula</a:t>
            </a:r>
          </a:p>
          <a:p>
            <a:pPr indent="-228600" defTabSz="914400">
              <a:lnSpc>
                <a:spcPct val="120000"/>
              </a:lnSpc>
              <a:spcAft>
                <a:spcPts val="600"/>
              </a:spcAft>
              <a:buClr>
                <a:schemeClr val="accent1"/>
              </a:buClr>
              <a:buSzPct val="110000"/>
              <a:buFont typeface="Wingdings" panose="05000000000000000000" pitchFamily="2" charset="2"/>
              <a:buChar char="§"/>
            </a:pPr>
            <a:r>
              <a:rPr lang="en-US" dirty="0"/>
              <a:t>Student ID: 2112863</a:t>
            </a:r>
          </a:p>
        </p:txBody>
      </p:sp>
    </p:spTree>
    <p:extLst>
      <p:ext uri="{BB962C8B-B14F-4D97-AF65-F5344CB8AC3E}">
        <p14:creationId xmlns:p14="http://schemas.microsoft.com/office/powerpoint/2010/main" val="9989206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52FD7-76EF-4EBF-8807-5A08A9C8EA09}"/>
              </a:ext>
            </a:extLst>
          </p:cNvPr>
          <p:cNvSpPr>
            <a:spLocks noGrp="1"/>
          </p:cNvSpPr>
          <p:nvPr>
            <p:ph type="ctrTitle"/>
          </p:nvPr>
        </p:nvSpPr>
        <p:spPr>
          <a:xfrm>
            <a:off x="2376129" y="627017"/>
            <a:ext cx="6959446" cy="737483"/>
          </a:xfrm>
        </p:spPr>
        <p:txBody>
          <a:bodyPr rtlCol="0">
            <a:normAutofit/>
          </a:bodyPr>
          <a:lstStyle/>
          <a:p>
            <a:pPr algn="ctr" rtl="0"/>
            <a:r>
              <a:rPr lang="en-GB" sz="3600" b="1" i="1"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What is </a:t>
            </a:r>
            <a:r>
              <a:rPr lang="en-GB" sz="3600" b="1" i="1" spc="0" dirty="0" err="1">
                <a:ln w="13462">
                  <a:solidFill>
                    <a:schemeClr val="bg1"/>
                  </a:solidFill>
                  <a:prstDash val="solid"/>
                </a:ln>
                <a:solidFill>
                  <a:schemeClr val="tx1">
                    <a:lumMod val="85000"/>
                    <a:lumOff val="15000"/>
                  </a:schemeClr>
                </a:solidFill>
                <a:effectLst>
                  <a:outerShdw dist="38100" dir="2700000" algn="bl" rotWithShape="0">
                    <a:schemeClr val="accent5"/>
                  </a:outerShdw>
                </a:effectLst>
              </a:rPr>
              <a:t>Managin</a:t>
            </a:r>
            <a:r>
              <a:rPr lang="en-GB" sz="3600" b="1" i="1"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People?</a:t>
            </a:r>
          </a:p>
        </p:txBody>
      </p:sp>
      <p:sp>
        <p:nvSpPr>
          <p:cNvPr id="3" name="Subtitle 2">
            <a:extLst>
              <a:ext uri="{FF2B5EF4-FFF2-40B4-BE49-F238E27FC236}">
                <a16:creationId xmlns:a16="http://schemas.microsoft.com/office/drawing/2014/main" id="{F4C8D8C1-1062-49B2-BB56-D9F8E5DA6EB6}"/>
              </a:ext>
            </a:extLst>
          </p:cNvPr>
          <p:cNvSpPr>
            <a:spLocks noGrp="1"/>
          </p:cNvSpPr>
          <p:nvPr>
            <p:ph type="subTitle" idx="1"/>
          </p:nvPr>
        </p:nvSpPr>
        <p:spPr>
          <a:xfrm>
            <a:off x="1623360" y="2189929"/>
            <a:ext cx="8286811" cy="3113591"/>
          </a:xfrm>
          <a:gradFill flip="none" rotWithShape="1">
            <a:gsLst>
              <a:gs pos="0">
                <a:schemeClr val="accent1">
                  <a:tint val="62000"/>
                  <a:hueMod val="94000"/>
                  <a:satMod val="140000"/>
                  <a:lumMod val="110000"/>
                </a:schemeClr>
              </a:gs>
              <a:gs pos="57000">
                <a:schemeClr val="bg1">
                  <a:lumMod val="85000"/>
                </a:schemeClr>
              </a:gs>
              <a:gs pos="100000">
                <a:schemeClr val="accent1">
                  <a:tint val="84000"/>
                  <a:satMod val="160000"/>
                </a:schemeClr>
              </a:gs>
            </a:gsLst>
            <a:lin ang="16200000" scaled="1"/>
            <a:tileRect/>
          </a:gradFill>
          <a:ln/>
          <a:effectLst>
            <a:softEdge rad="127000"/>
          </a:effectLst>
        </p:spPr>
        <p:style>
          <a:lnRef idx="1">
            <a:schemeClr val="accent1"/>
          </a:lnRef>
          <a:fillRef idx="2">
            <a:schemeClr val="accent1"/>
          </a:fillRef>
          <a:effectRef idx="1">
            <a:schemeClr val="accent1"/>
          </a:effectRef>
          <a:fontRef idx="minor">
            <a:schemeClr val="dk1"/>
          </a:fontRef>
        </p:style>
        <p:txBody>
          <a:bodyPr rtlCol="0">
            <a:normAutofit/>
          </a:bodyPr>
          <a:lstStyle/>
          <a:p>
            <a:pPr algn="ctr" rtl="0">
              <a:lnSpc>
                <a:spcPct val="150000"/>
              </a:lnSpc>
            </a:pPr>
            <a:r>
              <a:rPr lang="en-GB" sz="2400" i="1" dirty="0">
                <a:ln w="0"/>
                <a:solidFill>
                  <a:schemeClr val="tx1"/>
                </a:solidFill>
                <a:latin typeface="Calibri" panose="020F0502020204030204" pitchFamily="34" charset="0"/>
                <a:ea typeface="Calibri" panose="020F0502020204030204" pitchFamily="34" charset="0"/>
                <a:cs typeface="Calibri" panose="020F0502020204030204" pitchFamily="34" charset="0"/>
              </a:rPr>
              <a:t>Effective people management is a required skill for existing and potential leaders seeking to enhance workplace communication and prepare staff for success. Examining your people management abilities may help you identify your strengths and places for growth.</a:t>
            </a:r>
          </a:p>
        </p:txBody>
      </p:sp>
      <p:sp>
        <p:nvSpPr>
          <p:cNvPr id="5" name="TextBox 4">
            <a:extLst>
              <a:ext uri="{FF2B5EF4-FFF2-40B4-BE49-F238E27FC236}">
                <a16:creationId xmlns:a16="http://schemas.microsoft.com/office/drawing/2014/main" id="{2D738662-9C4C-A700-58A4-90E2FE32D616}"/>
              </a:ext>
            </a:extLst>
          </p:cNvPr>
          <p:cNvSpPr txBox="1"/>
          <p:nvPr/>
        </p:nvSpPr>
        <p:spPr>
          <a:xfrm>
            <a:off x="8273144" y="6335778"/>
            <a:ext cx="3766456" cy="646331"/>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Source: (Riley &amp; Thompson, 2010)</a:t>
            </a:r>
          </a:p>
          <a:p>
            <a:endParaRPr lang="en-GB" dirty="0"/>
          </a:p>
        </p:txBody>
      </p:sp>
    </p:spTree>
    <p:extLst>
      <p:ext uri="{BB962C8B-B14F-4D97-AF65-F5344CB8AC3E}">
        <p14:creationId xmlns:p14="http://schemas.microsoft.com/office/powerpoint/2010/main" val="42628684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
                                        </p:tgtEl>
                                      </p:cBhvr>
                                      <p:by x="150000" y="150000"/>
                                    </p:animScale>
                                  </p:childTnLst>
                                </p:cTn>
                              </p:par>
                            </p:childTnLst>
                          </p:cTn>
                        </p:par>
                        <p:par>
                          <p:cTn id="7" fill="hold">
                            <p:stCondLst>
                              <p:cond delay="2000"/>
                            </p:stCondLst>
                            <p:childTnLst>
                              <p:par>
                                <p:cTn id="8" presetID="26" presetClass="entr" presetSubtype="0" fill="hold" grpId="0" nodeType="afterEffect">
                                  <p:stCondLst>
                                    <p:cond delay="0"/>
                                  </p:stCondLst>
                                  <p:childTnLst>
                                    <p:set>
                                      <p:cBhvr>
                                        <p:cTn id="9" dur="1" fill="hold">
                                          <p:stCondLst>
                                            <p:cond delay="0"/>
                                          </p:stCondLst>
                                        </p:cTn>
                                        <p:tgtEl>
                                          <p:spTgt spid="3">
                                            <p:bg/>
                                          </p:spTgt>
                                        </p:tgtEl>
                                        <p:attrNameLst>
                                          <p:attrName>style.visibility</p:attrName>
                                        </p:attrNameLst>
                                      </p:cBhvr>
                                      <p:to>
                                        <p:strVal val="visible"/>
                                      </p:to>
                                    </p:set>
                                    <p:animEffect transition="in" filter="wipe(down)">
                                      <p:cBhvr>
                                        <p:cTn id="10" dur="580">
                                          <p:stCondLst>
                                            <p:cond delay="0"/>
                                          </p:stCondLst>
                                        </p:cTn>
                                        <p:tgtEl>
                                          <p:spTgt spid="3">
                                            <p:bg/>
                                          </p:spTgt>
                                        </p:tgtEl>
                                      </p:cBhvr>
                                    </p:animEffect>
                                    <p:anim calcmode="lin" valueType="num">
                                      <p:cBhvr>
                                        <p:cTn id="11" dur="1822" tmFilter="0,0; 0.14,0.36; 0.43,0.73; 0.71,0.91; 1.0,1.0">
                                          <p:stCondLst>
                                            <p:cond delay="0"/>
                                          </p:stCondLst>
                                        </p:cTn>
                                        <p:tgtEl>
                                          <p:spTgt spid="3">
                                            <p:bg/>
                                          </p:spTgt>
                                        </p:tgtEl>
                                        <p:attrNameLst>
                                          <p:attrName>ppt_x</p:attrName>
                                        </p:attrNameLst>
                                      </p:cBhvr>
                                      <p:tavLst>
                                        <p:tav tm="0">
                                          <p:val>
                                            <p:strVal val="#ppt_x-0.25"/>
                                          </p:val>
                                        </p:tav>
                                        <p:tav tm="100000">
                                          <p:val>
                                            <p:strVal val="#ppt_x"/>
                                          </p:val>
                                        </p:tav>
                                      </p:tavLst>
                                    </p:anim>
                                    <p:anim calcmode="lin" valueType="num">
                                      <p:cBhvr>
                                        <p:cTn id="12" dur="664" tmFilter="0.0,0.0; 0.25,0.07; 0.50,0.2; 0.75,0.467; 1.0,1.0">
                                          <p:stCondLst>
                                            <p:cond delay="0"/>
                                          </p:stCondLst>
                                        </p:cTn>
                                        <p:tgtEl>
                                          <p:spTgt spid="3">
                                            <p:bg/>
                                          </p:spTgt>
                                        </p:tgtEl>
                                        <p:attrNameLst>
                                          <p:attrName>ppt_y</p:attrName>
                                        </p:attrNameLst>
                                      </p:cBhvr>
                                      <p:tavLst>
                                        <p:tav tm="0" fmla="#ppt_y-sin(pi*$)/3">
                                          <p:val>
                                            <p:fltVal val="0.5"/>
                                          </p:val>
                                        </p:tav>
                                        <p:tav tm="100000">
                                          <p:val>
                                            <p:fltVal val="1"/>
                                          </p:val>
                                        </p:tav>
                                      </p:tavLst>
                                    </p:anim>
                                    <p:anim calcmode="lin" valueType="num">
                                      <p:cBhvr>
                                        <p:cTn id="13" dur="664" tmFilter="0, 0; 0.125,0.2665; 0.25,0.4; 0.375,0.465; 0.5,0.5;  0.625,0.535; 0.75,0.6; 0.875,0.7335; 1,1">
                                          <p:stCondLst>
                                            <p:cond delay="664"/>
                                          </p:stCondLst>
                                        </p:cTn>
                                        <p:tgtEl>
                                          <p:spTgt spid="3">
                                            <p:bg/>
                                          </p:spTgt>
                                        </p:tgtEl>
                                        <p:attrNameLst>
                                          <p:attrName>ppt_y</p:attrName>
                                        </p:attrNameLst>
                                      </p:cBhvr>
                                      <p:tavLst>
                                        <p:tav tm="0" fmla="#ppt_y-sin(pi*$)/9">
                                          <p:val>
                                            <p:fltVal val="0"/>
                                          </p:val>
                                        </p:tav>
                                        <p:tav tm="100000">
                                          <p:val>
                                            <p:fltVal val="1"/>
                                          </p:val>
                                        </p:tav>
                                      </p:tavLst>
                                    </p:anim>
                                    <p:anim calcmode="lin" valueType="num">
                                      <p:cBhvr>
                                        <p:cTn id="14" dur="332" tmFilter="0, 0; 0.125,0.2665; 0.25,0.4; 0.375,0.465; 0.5,0.5;  0.625,0.535; 0.75,0.6; 0.875,0.7335; 1,1">
                                          <p:stCondLst>
                                            <p:cond delay="1324"/>
                                          </p:stCondLst>
                                        </p:cTn>
                                        <p:tgtEl>
                                          <p:spTgt spid="3">
                                            <p:bg/>
                                          </p:spTgt>
                                        </p:tgtEl>
                                        <p:attrNameLst>
                                          <p:attrName>ppt_y</p:attrName>
                                        </p:attrNameLst>
                                      </p:cBhvr>
                                      <p:tavLst>
                                        <p:tav tm="0" fmla="#ppt_y-sin(pi*$)/27">
                                          <p:val>
                                            <p:fltVal val="0"/>
                                          </p:val>
                                        </p:tav>
                                        <p:tav tm="100000">
                                          <p:val>
                                            <p:fltVal val="1"/>
                                          </p:val>
                                        </p:tav>
                                      </p:tavLst>
                                    </p:anim>
                                    <p:anim calcmode="lin" valueType="num">
                                      <p:cBhvr>
                                        <p:cTn id="15" dur="164" tmFilter="0, 0; 0.125,0.2665; 0.25,0.4; 0.375,0.465; 0.5,0.5;  0.625,0.535; 0.75,0.6; 0.875,0.7335; 1,1">
                                          <p:stCondLst>
                                            <p:cond delay="1656"/>
                                          </p:stCondLst>
                                        </p:cTn>
                                        <p:tgtEl>
                                          <p:spTgt spid="3">
                                            <p:bg/>
                                          </p:spTgt>
                                        </p:tgtEl>
                                        <p:attrNameLst>
                                          <p:attrName>ppt_y</p:attrName>
                                        </p:attrNameLst>
                                      </p:cBhvr>
                                      <p:tavLst>
                                        <p:tav tm="0" fmla="#ppt_y-sin(pi*$)/81">
                                          <p:val>
                                            <p:fltVal val="0"/>
                                          </p:val>
                                        </p:tav>
                                        <p:tav tm="100000">
                                          <p:val>
                                            <p:fltVal val="1"/>
                                          </p:val>
                                        </p:tav>
                                      </p:tavLst>
                                    </p:anim>
                                    <p:animScale>
                                      <p:cBhvr>
                                        <p:cTn id="16" dur="26">
                                          <p:stCondLst>
                                            <p:cond delay="650"/>
                                          </p:stCondLst>
                                        </p:cTn>
                                        <p:tgtEl>
                                          <p:spTgt spid="3">
                                            <p:bg/>
                                          </p:spTgt>
                                        </p:tgtEl>
                                      </p:cBhvr>
                                      <p:to x="100000" y="60000"/>
                                    </p:animScale>
                                    <p:animScale>
                                      <p:cBhvr>
                                        <p:cTn id="17" dur="166" decel="50000">
                                          <p:stCondLst>
                                            <p:cond delay="676"/>
                                          </p:stCondLst>
                                        </p:cTn>
                                        <p:tgtEl>
                                          <p:spTgt spid="3">
                                            <p:bg/>
                                          </p:spTgt>
                                        </p:tgtEl>
                                      </p:cBhvr>
                                      <p:to x="100000" y="100000"/>
                                    </p:animScale>
                                    <p:animScale>
                                      <p:cBhvr>
                                        <p:cTn id="18" dur="26">
                                          <p:stCondLst>
                                            <p:cond delay="1312"/>
                                          </p:stCondLst>
                                        </p:cTn>
                                        <p:tgtEl>
                                          <p:spTgt spid="3">
                                            <p:bg/>
                                          </p:spTgt>
                                        </p:tgtEl>
                                      </p:cBhvr>
                                      <p:to x="100000" y="80000"/>
                                    </p:animScale>
                                    <p:animScale>
                                      <p:cBhvr>
                                        <p:cTn id="19" dur="166" decel="50000">
                                          <p:stCondLst>
                                            <p:cond delay="1338"/>
                                          </p:stCondLst>
                                        </p:cTn>
                                        <p:tgtEl>
                                          <p:spTgt spid="3">
                                            <p:bg/>
                                          </p:spTgt>
                                        </p:tgtEl>
                                      </p:cBhvr>
                                      <p:to x="100000" y="100000"/>
                                    </p:animScale>
                                    <p:animScale>
                                      <p:cBhvr>
                                        <p:cTn id="20" dur="26">
                                          <p:stCondLst>
                                            <p:cond delay="1642"/>
                                          </p:stCondLst>
                                        </p:cTn>
                                        <p:tgtEl>
                                          <p:spTgt spid="3">
                                            <p:bg/>
                                          </p:spTgt>
                                        </p:tgtEl>
                                      </p:cBhvr>
                                      <p:to x="100000" y="90000"/>
                                    </p:animScale>
                                    <p:animScale>
                                      <p:cBhvr>
                                        <p:cTn id="21" dur="166" decel="50000">
                                          <p:stCondLst>
                                            <p:cond delay="1668"/>
                                          </p:stCondLst>
                                        </p:cTn>
                                        <p:tgtEl>
                                          <p:spTgt spid="3">
                                            <p:bg/>
                                          </p:spTgt>
                                        </p:tgtEl>
                                      </p:cBhvr>
                                      <p:to x="100000" y="100000"/>
                                    </p:animScale>
                                    <p:animScale>
                                      <p:cBhvr>
                                        <p:cTn id="22" dur="26">
                                          <p:stCondLst>
                                            <p:cond delay="1808"/>
                                          </p:stCondLst>
                                        </p:cTn>
                                        <p:tgtEl>
                                          <p:spTgt spid="3">
                                            <p:bg/>
                                          </p:spTgt>
                                        </p:tgtEl>
                                      </p:cBhvr>
                                      <p:to x="100000" y="95000"/>
                                    </p:animScale>
                                    <p:animScale>
                                      <p:cBhvr>
                                        <p:cTn id="23" dur="166" decel="50000">
                                          <p:stCondLst>
                                            <p:cond delay="1834"/>
                                          </p:stCondLst>
                                        </p:cTn>
                                        <p:tgtEl>
                                          <p:spTgt spid="3">
                                            <p:bg/>
                                          </p:spTgt>
                                        </p:tgtEl>
                                      </p:cBhvr>
                                      <p:to x="100000" y="100000"/>
                                    </p:animScale>
                                  </p:childTnLst>
                                </p:cTn>
                              </p:par>
                            </p:childTnLst>
                          </p:cTn>
                        </p:par>
                        <p:par>
                          <p:cTn id="24" fill="hold">
                            <p:stCondLst>
                              <p:cond delay="4000"/>
                            </p:stCondLst>
                            <p:childTnLst>
                              <p:par>
                                <p:cTn id="25" presetID="26" presetClass="entr" presetSubtype="0" fill="hold" grpId="0" nodeType="after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animEffect transition="in" filter="wipe(down)">
                                      <p:cBhvr>
                                        <p:cTn id="27" dur="580">
                                          <p:stCondLst>
                                            <p:cond delay="0"/>
                                          </p:stCondLst>
                                        </p:cTn>
                                        <p:tgtEl>
                                          <p:spTgt spid="3">
                                            <p:txEl>
                                              <p:pRg st="0" end="0"/>
                                            </p:txEl>
                                          </p:spTgt>
                                        </p:tgtEl>
                                      </p:cBhvr>
                                    </p:animEffect>
                                    <p:anim calcmode="lin" valueType="num">
                                      <p:cBhvr>
                                        <p:cTn id="2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33" dur="26">
                                          <p:stCondLst>
                                            <p:cond delay="650"/>
                                          </p:stCondLst>
                                        </p:cTn>
                                        <p:tgtEl>
                                          <p:spTgt spid="3">
                                            <p:txEl>
                                              <p:pRg st="0" end="0"/>
                                            </p:txEl>
                                          </p:spTgt>
                                        </p:tgtEl>
                                      </p:cBhvr>
                                      <p:to x="100000" y="60000"/>
                                    </p:animScale>
                                    <p:animScale>
                                      <p:cBhvr>
                                        <p:cTn id="34" dur="166" decel="50000">
                                          <p:stCondLst>
                                            <p:cond delay="676"/>
                                          </p:stCondLst>
                                        </p:cTn>
                                        <p:tgtEl>
                                          <p:spTgt spid="3">
                                            <p:txEl>
                                              <p:pRg st="0" end="0"/>
                                            </p:txEl>
                                          </p:spTgt>
                                        </p:tgtEl>
                                      </p:cBhvr>
                                      <p:to x="100000" y="100000"/>
                                    </p:animScale>
                                    <p:animScale>
                                      <p:cBhvr>
                                        <p:cTn id="35" dur="26">
                                          <p:stCondLst>
                                            <p:cond delay="1312"/>
                                          </p:stCondLst>
                                        </p:cTn>
                                        <p:tgtEl>
                                          <p:spTgt spid="3">
                                            <p:txEl>
                                              <p:pRg st="0" end="0"/>
                                            </p:txEl>
                                          </p:spTgt>
                                        </p:tgtEl>
                                      </p:cBhvr>
                                      <p:to x="100000" y="80000"/>
                                    </p:animScale>
                                    <p:animScale>
                                      <p:cBhvr>
                                        <p:cTn id="36" dur="166" decel="50000">
                                          <p:stCondLst>
                                            <p:cond delay="1338"/>
                                          </p:stCondLst>
                                        </p:cTn>
                                        <p:tgtEl>
                                          <p:spTgt spid="3">
                                            <p:txEl>
                                              <p:pRg st="0" end="0"/>
                                            </p:txEl>
                                          </p:spTgt>
                                        </p:tgtEl>
                                      </p:cBhvr>
                                      <p:to x="100000" y="100000"/>
                                    </p:animScale>
                                    <p:animScale>
                                      <p:cBhvr>
                                        <p:cTn id="37" dur="26">
                                          <p:stCondLst>
                                            <p:cond delay="1642"/>
                                          </p:stCondLst>
                                        </p:cTn>
                                        <p:tgtEl>
                                          <p:spTgt spid="3">
                                            <p:txEl>
                                              <p:pRg st="0" end="0"/>
                                            </p:txEl>
                                          </p:spTgt>
                                        </p:tgtEl>
                                      </p:cBhvr>
                                      <p:to x="100000" y="90000"/>
                                    </p:animScale>
                                    <p:animScale>
                                      <p:cBhvr>
                                        <p:cTn id="38" dur="166" decel="50000">
                                          <p:stCondLst>
                                            <p:cond delay="1668"/>
                                          </p:stCondLst>
                                        </p:cTn>
                                        <p:tgtEl>
                                          <p:spTgt spid="3">
                                            <p:txEl>
                                              <p:pRg st="0" end="0"/>
                                            </p:txEl>
                                          </p:spTgt>
                                        </p:tgtEl>
                                      </p:cBhvr>
                                      <p:to x="100000" y="100000"/>
                                    </p:animScale>
                                    <p:animScale>
                                      <p:cBhvr>
                                        <p:cTn id="39" dur="26">
                                          <p:stCondLst>
                                            <p:cond delay="1808"/>
                                          </p:stCondLst>
                                        </p:cTn>
                                        <p:tgtEl>
                                          <p:spTgt spid="3">
                                            <p:txEl>
                                              <p:pRg st="0" end="0"/>
                                            </p:txEl>
                                          </p:spTgt>
                                        </p:tgtEl>
                                      </p:cBhvr>
                                      <p:to x="100000" y="95000"/>
                                    </p:animScale>
                                    <p:animScale>
                                      <p:cBhvr>
                                        <p:cTn id="40" dur="166" decel="50000">
                                          <p:stCondLst>
                                            <p:cond delay="1834"/>
                                          </p:stCondLst>
                                        </p:cTn>
                                        <p:tgtEl>
                                          <p:spTgt spid="3">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000" b="-2000"/>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07F6BA-FCA5-6238-7369-C538C888DD1F}"/>
              </a:ext>
            </a:extLst>
          </p:cNvPr>
          <p:cNvSpPr>
            <a:spLocks noGrp="1"/>
          </p:cNvSpPr>
          <p:nvPr>
            <p:ph type="title"/>
          </p:nvPr>
        </p:nvSpPr>
        <p:spPr>
          <a:xfrm>
            <a:off x="2092301" y="187640"/>
            <a:ext cx="8007397" cy="1967373"/>
          </a:xfrm>
        </p:spPr>
        <p:txBody>
          <a:bodyPr vert="horz" lIns="228600" tIns="228600" rIns="228600" bIns="228600" rtlCol="0" anchor="ctr">
            <a:normAutofit/>
          </a:bodyPr>
          <a:lstStyle/>
          <a:p>
            <a:pPr algn="ctr"/>
            <a:r>
              <a:rPr lang="en-GB" sz="2400" i="1" dirty="0" err="1">
                <a:latin typeface="Aharoni" panose="02010803020104030203" pitchFamily="2" charset="-79"/>
                <a:cs typeface="Aharoni" panose="02010803020104030203" pitchFamily="2" charset="-79"/>
              </a:rPr>
              <a:t>Fexible</a:t>
            </a:r>
            <a:r>
              <a:rPr lang="en-GB" sz="2400" i="1" dirty="0">
                <a:latin typeface="Aharoni" panose="02010803020104030203" pitchFamily="2" charset="-79"/>
                <a:cs typeface="Aharoni" panose="02010803020104030203" pitchFamily="2" charset="-79"/>
              </a:rPr>
              <a:t> working in relation to diversity and inclusion at work</a:t>
            </a:r>
            <a:endParaRPr lang="en-US" sz="2400" i="1" dirty="0">
              <a:latin typeface="Aharoni" panose="02010803020104030203" pitchFamily="2" charset="-79"/>
              <a:cs typeface="Aharoni" panose="02010803020104030203" pitchFamily="2" charset="-79"/>
            </a:endParaRPr>
          </a:p>
        </p:txBody>
      </p:sp>
      <p:sp>
        <p:nvSpPr>
          <p:cNvPr id="4" name="Text Placeholder 3">
            <a:extLst>
              <a:ext uri="{FF2B5EF4-FFF2-40B4-BE49-F238E27FC236}">
                <a16:creationId xmlns:a16="http://schemas.microsoft.com/office/drawing/2014/main" id="{4C2074ED-0319-5D26-6896-23AAD4D204C4}"/>
              </a:ext>
            </a:extLst>
          </p:cNvPr>
          <p:cNvSpPr>
            <a:spLocks noGrp="1"/>
          </p:cNvSpPr>
          <p:nvPr>
            <p:ph type="body" sz="half" idx="2"/>
          </p:nvPr>
        </p:nvSpPr>
        <p:spPr>
          <a:xfrm>
            <a:off x="2818998" y="1111248"/>
            <a:ext cx="6554001" cy="4635503"/>
          </a:xfrm>
        </p:spPr>
        <p:txBody>
          <a:bodyPr vert="horz" lIns="91440" tIns="45720" rIns="91440" bIns="45720" rtlCol="0" anchor="ctr">
            <a:normAutofit/>
          </a:bodyPr>
          <a:lstStyle/>
          <a:p>
            <a:pPr algn="l"/>
            <a:r>
              <a:rPr lang="en-GB" b="1" spc="50" dirty="0">
                <a:ln w="9525" cmpd="sng">
                  <a:solidFill>
                    <a:schemeClr val="bg1"/>
                  </a:solidFill>
                  <a:prstDash val="solid"/>
                </a:ln>
                <a:solidFill>
                  <a:srgbClr val="70AD47">
                    <a:tint val="1000"/>
                  </a:srgbClr>
                </a:solidFill>
                <a:effectLst>
                  <a:glow rad="38100">
                    <a:schemeClr val="accent1">
                      <a:alpha val="40000"/>
                    </a:schemeClr>
                  </a:glow>
                </a:effectLst>
              </a:rPr>
              <a:t>Throughout the Covid-19 epidemic, many have lauded the benefits of working from home, but an unexpected benefit has arisen in recent months: flexible work models are assisting organisations in hiring more diverse applicants.</a:t>
            </a:r>
          </a:p>
          <a:p>
            <a:pPr algn="l"/>
            <a:endParaRPr lang="en-GB" b="1" spc="50" dirty="0">
              <a:ln w="9525" cmpd="sng">
                <a:solidFill>
                  <a:schemeClr val="bg1"/>
                </a:solidFill>
                <a:prstDash val="solid"/>
              </a:ln>
              <a:solidFill>
                <a:srgbClr val="70AD47">
                  <a:tint val="1000"/>
                </a:srgbClr>
              </a:solidFill>
              <a:effectLst>
                <a:glow rad="38100">
                  <a:schemeClr val="accent1">
                    <a:alpha val="40000"/>
                  </a:schemeClr>
                </a:glow>
              </a:effectLst>
            </a:endParaRPr>
          </a:p>
          <a:p>
            <a:pPr algn="l"/>
            <a:r>
              <a:rPr lang="en-GB" b="1" spc="50" dirty="0">
                <a:ln w="9525" cmpd="sng">
                  <a:solidFill>
                    <a:schemeClr val="bg1"/>
                  </a:solidFill>
                  <a:prstDash val="solid"/>
                </a:ln>
                <a:solidFill>
                  <a:srgbClr val="70AD47">
                    <a:tint val="1000"/>
                  </a:srgbClr>
                </a:solidFill>
                <a:effectLst>
                  <a:glow rad="38100">
                    <a:schemeClr val="accent1">
                      <a:alpha val="40000"/>
                    </a:schemeClr>
                  </a:glow>
                </a:effectLst>
              </a:rPr>
              <a:t>Flexible work rules enable firms to extend their potential talent pool while also improving the work experience for their current workers of colour, hence increasing retention and overall culture.</a:t>
            </a:r>
          </a:p>
        </p:txBody>
      </p:sp>
      <p:sp>
        <p:nvSpPr>
          <p:cNvPr id="2" name="TextBox 1">
            <a:extLst>
              <a:ext uri="{FF2B5EF4-FFF2-40B4-BE49-F238E27FC236}">
                <a16:creationId xmlns:a16="http://schemas.microsoft.com/office/drawing/2014/main" id="{35FFF2C7-B56D-0951-20C2-3BBC9B8DE4E6}"/>
              </a:ext>
            </a:extLst>
          </p:cNvPr>
          <p:cNvSpPr txBox="1"/>
          <p:nvPr/>
        </p:nvSpPr>
        <p:spPr>
          <a:xfrm>
            <a:off x="9742715" y="6215743"/>
            <a:ext cx="2590800" cy="375552"/>
          </a:xfrm>
          <a:prstGeom prst="rect">
            <a:avLst/>
          </a:prstGeom>
          <a:noFill/>
        </p:spPr>
        <p:txBody>
          <a:bodyPr wrap="square" rtlCol="0">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Source: (Smith, 2022)</a:t>
            </a:r>
          </a:p>
        </p:txBody>
      </p:sp>
    </p:spTree>
    <p:extLst>
      <p:ext uri="{BB962C8B-B14F-4D97-AF65-F5344CB8AC3E}">
        <p14:creationId xmlns:p14="http://schemas.microsoft.com/office/powerpoint/2010/main" val="3576315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down)">
                                      <p:cBhvr>
                                        <p:cTn id="7" dur="580">
                                          <p:stCondLst>
                                            <p:cond delay="0"/>
                                          </p:stCondLst>
                                        </p:cTn>
                                        <p:tgtEl>
                                          <p:spTgt spid="4">
                                            <p:txEl>
                                              <p:pRg st="0" end="0"/>
                                            </p:txEl>
                                          </p:spTgt>
                                        </p:tgtEl>
                                      </p:cBhvr>
                                    </p:animEffect>
                                    <p:anim calcmode="lin" valueType="num">
                                      <p:cBhvr>
                                        <p:cTn id="8" dur="1822" tmFilter="0,0; 0.14,0.36; 0.43,0.73; 0.71,0.91; 1.0,1.0">
                                          <p:stCondLst>
                                            <p:cond delay="0"/>
                                          </p:stCondLst>
                                        </p:cTn>
                                        <p:tgtEl>
                                          <p:spTgt spid="4">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xEl>
                                              <p:pRg st="0" end="0"/>
                                            </p:txEl>
                                          </p:spTgt>
                                        </p:tgtEl>
                                      </p:cBhvr>
                                      <p:to x="100000" y="60000"/>
                                    </p:animScale>
                                    <p:animScale>
                                      <p:cBhvr>
                                        <p:cTn id="14" dur="166" decel="50000">
                                          <p:stCondLst>
                                            <p:cond delay="676"/>
                                          </p:stCondLst>
                                        </p:cTn>
                                        <p:tgtEl>
                                          <p:spTgt spid="4">
                                            <p:txEl>
                                              <p:pRg st="0" end="0"/>
                                            </p:txEl>
                                          </p:spTgt>
                                        </p:tgtEl>
                                      </p:cBhvr>
                                      <p:to x="100000" y="100000"/>
                                    </p:animScale>
                                    <p:animScale>
                                      <p:cBhvr>
                                        <p:cTn id="15" dur="26">
                                          <p:stCondLst>
                                            <p:cond delay="1312"/>
                                          </p:stCondLst>
                                        </p:cTn>
                                        <p:tgtEl>
                                          <p:spTgt spid="4">
                                            <p:txEl>
                                              <p:pRg st="0" end="0"/>
                                            </p:txEl>
                                          </p:spTgt>
                                        </p:tgtEl>
                                      </p:cBhvr>
                                      <p:to x="100000" y="80000"/>
                                    </p:animScale>
                                    <p:animScale>
                                      <p:cBhvr>
                                        <p:cTn id="16" dur="166" decel="50000">
                                          <p:stCondLst>
                                            <p:cond delay="1338"/>
                                          </p:stCondLst>
                                        </p:cTn>
                                        <p:tgtEl>
                                          <p:spTgt spid="4">
                                            <p:txEl>
                                              <p:pRg st="0" end="0"/>
                                            </p:txEl>
                                          </p:spTgt>
                                        </p:tgtEl>
                                      </p:cBhvr>
                                      <p:to x="100000" y="100000"/>
                                    </p:animScale>
                                    <p:animScale>
                                      <p:cBhvr>
                                        <p:cTn id="17" dur="26">
                                          <p:stCondLst>
                                            <p:cond delay="1642"/>
                                          </p:stCondLst>
                                        </p:cTn>
                                        <p:tgtEl>
                                          <p:spTgt spid="4">
                                            <p:txEl>
                                              <p:pRg st="0" end="0"/>
                                            </p:txEl>
                                          </p:spTgt>
                                        </p:tgtEl>
                                      </p:cBhvr>
                                      <p:to x="100000" y="90000"/>
                                    </p:animScale>
                                    <p:animScale>
                                      <p:cBhvr>
                                        <p:cTn id="18" dur="166" decel="50000">
                                          <p:stCondLst>
                                            <p:cond delay="1668"/>
                                          </p:stCondLst>
                                        </p:cTn>
                                        <p:tgtEl>
                                          <p:spTgt spid="4">
                                            <p:txEl>
                                              <p:pRg st="0" end="0"/>
                                            </p:txEl>
                                          </p:spTgt>
                                        </p:tgtEl>
                                      </p:cBhvr>
                                      <p:to x="100000" y="100000"/>
                                    </p:animScale>
                                    <p:animScale>
                                      <p:cBhvr>
                                        <p:cTn id="19" dur="26">
                                          <p:stCondLst>
                                            <p:cond delay="1808"/>
                                          </p:stCondLst>
                                        </p:cTn>
                                        <p:tgtEl>
                                          <p:spTgt spid="4">
                                            <p:txEl>
                                              <p:pRg st="0" end="0"/>
                                            </p:txEl>
                                          </p:spTgt>
                                        </p:tgtEl>
                                      </p:cBhvr>
                                      <p:to x="100000" y="95000"/>
                                    </p:animScale>
                                    <p:animScale>
                                      <p:cBhvr>
                                        <p:cTn id="20" dur="166" decel="50000">
                                          <p:stCondLst>
                                            <p:cond delay="1834"/>
                                          </p:stCondLst>
                                        </p:cTn>
                                        <p:tgtEl>
                                          <p:spTgt spid="4">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Effect transition="in" filter="wipe(down)">
                                      <p:cBhvr>
                                        <p:cTn id="25" dur="580">
                                          <p:stCondLst>
                                            <p:cond delay="0"/>
                                          </p:stCondLst>
                                        </p:cTn>
                                        <p:tgtEl>
                                          <p:spTgt spid="4">
                                            <p:txEl>
                                              <p:pRg st="2" end="2"/>
                                            </p:txEl>
                                          </p:spTgt>
                                        </p:tgtEl>
                                      </p:cBhvr>
                                    </p:animEffect>
                                    <p:anim calcmode="lin" valueType="num">
                                      <p:cBhvr>
                                        <p:cTn id="26" dur="1822" tmFilter="0,0; 0.14,0.36; 0.43,0.73; 0.71,0.91; 1.0,1.0">
                                          <p:stCondLst>
                                            <p:cond delay="0"/>
                                          </p:stCondLst>
                                        </p:cTn>
                                        <p:tgtEl>
                                          <p:spTgt spid="4">
                                            <p:txEl>
                                              <p:pRg st="2" end="2"/>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4">
                                            <p:txEl>
                                              <p:pRg st="2" end="2"/>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4">
                                            <p:txEl>
                                              <p:pRg st="2" end="2"/>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4">
                                            <p:txEl>
                                              <p:pRg st="2" end="2"/>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4">
                                            <p:txEl>
                                              <p:pRg st="2" end="2"/>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4">
                                            <p:txEl>
                                              <p:pRg st="2" end="2"/>
                                            </p:txEl>
                                          </p:spTgt>
                                        </p:tgtEl>
                                      </p:cBhvr>
                                      <p:to x="100000" y="60000"/>
                                    </p:animScale>
                                    <p:animScale>
                                      <p:cBhvr>
                                        <p:cTn id="32" dur="166" decel="50000">
                                          <p:stCondLst>
                                            <p:cond delay="676"/>
                                          </p:stCondLst>
                                        </p:cTn>
                                        <p:tgtEl>
                                          <p:spTgt spid="4">
                                            <p:txEl>
                                              <p:pRg st="2" end="2"/>
                                            </p:txEl>
                                          </p:spTgt>
                                        </p:tgtEl>
                                      </p:cBhvr>
                                      <p:to x="100000" y="100000"/>
                                    </p:animScale>
                                    <p:animScale>
                                      <p:cBhvr>
                                        <p:cTn id="33" dur="26">
                                          <p:stCondLst>
                                            <p:cond delay="1312"/>
                                          </p:stCondLst>
                                        </p:cTn>
                                        <p:tgtEl>
                                          <p:spTgt spid="4">
                                            <p:txEl>
                                              <p:pRg st="2" end="2"/>
                                            </p:txEl>
                                          </p:spTgt>
                                        </p:tgtEl>
                                      </p:cBhvr>
                                      <p:to x="100000" y="80000"/>
                                    </p:animScale>
                                    <p:animScale>
                                      <p:cBhvr>
                                        <p:cTn id="34" dur="166" decel="50000">
                                          <p:stCondLst>
                                            <p:cond delay="1338"/>
                                          </p:stCondLst>
                                        </p:cTn>
                                        <p:tgtEl>
                                          <p:spTgt spid="4">
                                            <p:txEl>
                                              <p:pRg st="2" end="2"/>
                                            </p:txEl>
                                          </p:spTgt>
                                        </p:tgtEl>
                                      </p:cBhvr>
                                      <p:to x="100000" y="100000"/>
                                    </p:animScale>
                                    <p:animScale>
                                      <p:cBhvr>
                                        <p:cTn id="35" dur="26">
                                          <p:stCondLst>
                                            <p:cond delay="1642"/>
                                          </p:stCondLst>
                                        </p:cTn>
                                        <p:tgtEl>
                                          <p:spTgt spid="4">
                                            <p:txEl>
                                              <p:pRg st="2" end="2"/>
                                            </p:txEl>
                                          </p:spTgt>
                                        </p:tgtEl>
                                      </p:cBhvr>
                                      <p:to x="100000" y="90000"/>
                                    </p:animScale>
                                    <p:animScale>
                                      <p:cBhvr>
                                        <p:cTn id="36" dur="166" decel="50000">
                                          <p:stCondLst>
                                            <p:cond delay="1668"/>
                                          </p:stCondLst>
                                        </p:cTn>
                                        <p:tgtEl>
                                          <p:spTgt spid="4">
                                            <p:txEl>
                                              <p:pRg st="2" end="2"/>
                                            </p:txEl>
                                          </p:spTgt>
                                        </p:tgtEl>
                                      </p:cBhvr>
                                      <p:to x="100000" y="100000"/>
                                    </p:animScale>
                                    <p:animScale>
                                      <p:cBhvr>
                                        <p:cTn id="37" dur="26">
                                          <p:stCondLst>
                                            <p:cond delay="1808"/>
                                          </p:stCondLst>
                                        </p:cTn>
                                        <p:tgtEl>
                                          <p:spTgt spid="4">
                                            <p:txEl>
                                              <p:pRg st="2" end="2"/>
                                            </p:txEl>
                                          </p:spTgt>
                                        </p:tgtEl>
                                      </p:cBhvr>
                                      <p:to x="100000" y="95000"/>
                                    </p:animScale>
                                    <p:animScale>
                                      <p:cBhvr>
                                        <p:cTn id="38" dur="166" decel="50000">
                                          <p:stCondLst>
                                            <p:cond delay="1834"/>
                                          </p:stCondLst>
                                        </p:cTn>
                                        <p:tgtEl>
                                          <p:spTgt spid="4">
                                            <p:txEl>
                                              <p:pRg st="2" end="2"/>
                                            </p:txEl>
                                          </p:spTgt>
                                        </p:tgtEl>
                                      </p:cBhvr>
                                      <p:to x="100000" y="100000"/>
                                    </p:animScale>
                                  </p:childTnLst>
                                </p:cTn>
                              </p:par>
                            </p:childTnLst>
                          </p:cTn>
                        </p:par>
                        <p:par>
                          <p:cTn id="39" fill="hold">
                            <p:stCondLst>
                              <p:cond delay="2000"/>
                            </p:stCondLst>
                            <p:childTnLst>
                              <p:par>
                                <p:cTn id="40" presetID="6" presetClass="emph" presetSubtype="0" fill="hold" grpId="0" nodeType="afterEffect">
                                  <p:stCondLst>
                                    <p:cond delay="0"/>
                                  </p:stCondLst>
                                  <p:childTnLst>
                                    <p:animScale>
                                      <p:cBhvr>
                                        <p:cTn id="41" dur="2000" fill="hold"/>
                                        <p:tgtEl>
                                          <p:spTgt spid="3"/>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Punched Tape 3">
            <a:extLst>
              <a:ext uri="{FF2B5EF4-FFF2-40B4-BE49-F238E27FC236}">
                <a16:creationId xmlns:a16="http://schemas.microsoft.com/office/drawing/2014/main" id="{9A3F77F0-A971-8214-D05D-375595396081}"/>
              </a:ext>
            </a:extLst>
          </p:cNvPr>
          <p:cNvSpPr/>
          <p:nvPr/>
        </p:nvSpPr>
        <p:spPr>
          <a:xfrm>
            <a:off x="1036320" y="-111760"/>
            <a:ext cx="10322560" cy="1706880"/>
          </a:xfrm>
          <a:prstGeom prst="flowChartPunchedTape">
            <a:avLst/>
          </a:prstGeom>
          <a:effectLst>
            <a:outerShdw blurRad="76200" dir="13500000" sy="23000" kx="1200000" algn="br" rotWithShape="0">
              <a:prstClr val="black">
                <a:alpha val="20000"/>
              </a:prstClr>
            </a:outerShdw>
            <a:softEdge rad="317500"/>
          </a:effectLst>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1" dirty="0">
                <a:latin typeface="Calibri" panose="020F0502020204030204" pitchFamily="34" charset="0"/>
                <a:ea typeface="Calibri" panose="020F0502020204030204" pitchFamily="34" charset="0"/>
                <a:cs typeface="Calibri" panose="020F0502020204030204" pitchFamily="34" charset="0"/>
              </a:rPr>
              <a:t>Which Professionals Can Benefit from Using Flexible Working?</a:t>
            </a:r>
          </a:p>
          <a:p>
            <a:pPr algn="ctr"/>
            <a:r>
              <a:rPr lang="en-GB" sz="2000" dirty="0">
                <a:latin typeface="Calibri" panose="020F0502020204030204" pitchFamily="34" charset="0"/>
                <a:ea typeface="Calibri" panose="020F0502020204030204" pitchFamily="34" charset="0"/>
                <a:cs typeface="Calibri" panose="020F0502020204030204" pitchFamily="34" charset="0"/>
              </a:rPr>
              <a:t>In a nutshell, anybody looking for a job that allows for some degree of freedom in their time and location, whether it remote, work-from-home, hybrid, part-time, freelancing, or scheduling.</a:t>
            </a:r>
          </a:p>
        </p:txBody>
      </p:sp>
      <p:sp>
        <p:nvSpPr>
          <p:cNvPr id="10" name="Scroll: Vertical 9">
            <a:extLst>
              <a:ext uri="{FF2B5EF4-FFF2-40B4-BE49-F238E27FC236}">
                <a16:creationId xmlns:a16="http://schemas.microsoft.com/office/drawing/2014/main" id="{FEA5CF02-4D2C-A376-E757-C4DD9D497007}"/>
              </a:ext>
            </a:extLst>
          </p:cNvPr>
          <p:cNvSpPr/>
          <p:nvPr/>
        </p:nvSpPr>
        <p:spPr>
          <a:xfrm flipH="1">
            <a:off x="162560" y="1676400"/>
            <a:ext cx="9245600" cy="4953001"/>
          </a:xfrm>
          <a:prstGeom prst="verticalScroll">
            <a:avLst/>
          </a:prstGeom>
          <a:solidFill>
            <a:schemeClr val="bg1">
              <a:lumMod val="75000"/>
            </a:schemeClr>
          </a:solidFill>
          <a:ln>
            <a:solidFill>
              <a:schemeClr val="bg1">
                <a:lumMod val="95000"/>
                <a:alpha val="60000"/>
              </a:schemeClr>
            </a:solidFill>
          </a:ln>
          <a:effectLst>
            <a:innerShdw blurRad="63500" dist="50800" dir="8100000">
              <a:prstClr val="black">
                <a:alpha val="50000"/>
              </a:prstClr>
            </a:innerShdw>
            <a:softEdge rad="127000"/>
          </a:effectLst>
        </p:spPr>
        <p:style>
          <a:lnRef idx="1">
            <a:schemeClr val="accent1"/>
          </a:lnRef>
          <a:fillRef idx="2">
            <a:schemeClr val="accent1"/>
          </a:fillRef>
          <a:effectRef idx="1">
            <a:schemeClr val="accent1"/>
          </a:effectRef>
          <a:fontRef idx="minor">
            <a:schemeClr val="dk1"/>
          </a:fontRef>
        </p:style>
        <p:txBody>
          <a:bodyPr rtlCol="0" anchor="ctr"/>
          <a:lstStyle/>
          <a:p>
            <a:pPr marL="285750" indent="-285750" algn="ctr">
              <a:buFont typeface="Wingdings" panose="05000000000000000000" pitchFamily="2" charset="2"/>
              <a:buChar char="ü"/>
            </a:pPr>
            <a:r>
              <a:rPr lang="en-GB" dirty="0">
                <a:latin typeface="Calibri" panose="020F0502020204030204" pitchFamily="34" charset="0"/>
                <a:ea typeface="Calibri" panose="020F0502020204030204" pitchFamily="34" charset="0"/>
                <a:cs typeface="Calibri" panose="020F0502020204030204" pitchFamily="34" charset="0"/>
              </a:rPr>
              <a:t>People who want to work remotely part-time or full-time.</a:t>
            </a:r>
          </a:p>
          <a:p>
            <a:pPr marL="285750" indent="-285750" algn="ctr">
              <a:buFont typeface="Wingdings" panose="05000000000000000000" pitchFamily="2" charset="2"/>
              <a:buChar char="ü"/>
            </a:pPr>
            <a:r>
              <a:rPr lang="en-GB" dirty="0">
                <a:latin typeface="Calibri" panose="020F0502020204030204" pitchFamily="34" charset="0"/>
                <a:ea typeface="Calibri" panose="020F0502020204030204" pitchFamily="34" charset="0"/>
                <a:cs typeface="Calibri" panose="020F0502020204030204" pitchFamily="34" charset="0"/>
              </a:rPr>
              <a:t>Part-time job seekers (on-site or remote).</a:t>
            </a:r>
          </a:p>
          <a:p>
            <a:pPr marL="285750" indent="-285750" algn="ctr">
              <a:buFont typeface="Wingdings" panose="05000000000000000000" pitchFamily="2" charset="2"/>
              <a:buChar char="ü"/>
            </a:pPr>
            <a:r>
              <a:rPr lang="en-GB" dirty="0">
                <a:latin typeface="Calibri" panose="020F0502020204030204" pitchFamily="34" charset="0"/>
                <a:ea typeface="Calibri" panose="020F0502020204030204" pitchFamily="34" charset="0"/>
                <a:cs typeface="Calibri" panose="020F0502020204030204" pitchFamily="34" charset="0"/>
              </a:rPr>
              <a:t>Freelancers seeking work.</a:t>
            </a:r>
          </a:p>
          <a:p>
            <a:pPr marL="285750" indent="-285750" algn="ctr">
              <a:buFont typeface="Wingdings" panose="05000000000000000000" pitchFamily="2" charset="2"/>
              <a:buChar char="ü"/>
            </a:pPr>
            <a:r>
              <a:rPr lang="en-GB" dirty="0">
                <a:latin typeface="Calibri" panose="020F0502020204030204" pitchFamily="34" charset="0"/>
                <a:ea typeface="Calibri" panose="020F0502020204030204" pitchFamily="34" charset="0"/>
                <a:cs typeface="Calibri" panose="020F0502020204030204" pitchFamily="34" charset="0"/>
              </a:rPr>
              <a:t>Commuters who wish to cut down Flexibility-seeking parents with kids and households</a:t>
            </a:r>
          </a:p>
          <a:p>
            <a:pPr marL="285750" indent="-285750" algn="ctr">
              <a:buFont typeface="Wingdings" panose="05000000000000000000" pitchFamily="2" charset="2"/>
              <a:buChar char="ü"/>
            </a:pPr>
            <a:r>
              <a:rPr lang="en-GB" dirty="0">
                <a:latin typeface="Calibri" panose="020F0502020204030204" pitchFamily="34" charset="0"/>
                <a:ea typeface="Calibri" panose="020F0502020204030204" pitchFamily="34" charset="0"/>
                <a:cs typeface="Calibri" panose="020F0502020204030204" pitchFamily="34" charset="0"/>
              </a:rPr>
              <a:t>Someone seeking a second career that uses their abilities and knowledge professionally.</a:t>
            </a:r>
          </a:p>
          <a:p>
            <a:pPr marL="285750" indent="-285750" algn="ctr">
              <a:buFont typeface="Wingdings" panose="05000000000000000000" pitchFamily="2" charset="2"/>
              <a:buChar char="ü"/>
            </a:pPr>
            <a:r>
              <a:rPr lang="en-GB" dirty="0">
                <a:latin typeface="Calibri" panose="020F0502020204030204" pitchFamily="34" charset="0"/>
                <a:ea typeface="Calibri" panose="020F0502020204030204" pitchFamily="34" charset="0"/>
                <a:cs typeface="Calibri" panose="020F0502020204030204" pitchFamily="34" charset="0"/>
              </a:rPr>
              <a:t>Rural or local residents who can't get a career-related employment without moving.</a:t>
            </a:r>
          </a:p>
          <a:p>
            <a:pPr marL="285750" indent="-285750" algn="ctr">
              <a:buFont typeface="Wingdings" panose="05000000000000000000" pitchFamily="2" charset="2"/>
              <a:buChar char="ü"/>
            </a:pPr>
            <a:r>
              <a:rPr lang="en-GB" dirty="0">
                <a:latin typeface="Calibri" panose="020F0502020204030204" pitchFamily="34" charset="0"/>
                <a:ea typeface="Calibri" panose="020F0502020204030204" pitchFamily="34" charset="0"/>
                <a:cs typeface="Calibri" panose="020F0502020204030204" pitchFamily="34" charset="0"/>
              </a:rPr>
              <a:t>People with health concerns require flexible or remote employment.</a:t>
            </a:r>
          </a:p>
          <a:p>
            <a:pPr marL="285750" indent="-285750" algn="ctr">
              <a:buFont typeface="Wingdings" panose="05000000000000000000" pitchFamily="2" charset="2"/>
              <a:buChar char="ü"/>
            </a:pPr>
            <a:r>
              <a:rPr lang="en-GB" dirty="0">
                <a:latin typeface="Calibri" panose="020F0502020204030204" pitchFamily="34" charset="0"/>
                <a:ea typeface="Calibri" panose="020F0502020204030204" pitchFamily="34" charset="0"/>
                <a:cs typeface="Calibri" panose="020F0502020204030204" pitchFamily="34" charset="0"/>
              </a:rPr>
              <a:t>As above, health caretakers. </a:t>
            </a:r>
          </a:p>
          <a:p>
            <a:pPr marL="285750" indent="-285750" algn="ctr">
              <a:buFont typeface="Wingdings" panose="05000000000000000000" pitchFamily="2" charset="2"/>
              <a:buChar char="ü"/>
            </a:pPr>
            <a:r>
              <a:rPr lang="en-GB" dirty="0">
                <a:latin typeface="Calibri" panose="020F0502020204030204" pitchFamily="34" charset="0"/>
                <a:ea typeface="Calibri" panose="020F0502020204030204" pitchFamily="34" charset="0"/>
                <a:cs typeface="Calibri" panose="020F0502020204030204" pitchFamily="34" charset="0"/>
              </a:rPr>
              <a:t>Retirees seeking to work and make money.</a:t>
            </a:r>
          </a:p>
          <a:p>
            <a:pPr marL="285750" indent="-285750" algn="ctr">
              <a:buFont typeface="Wingdings" panose="05000000000000000000" pitchFamily="2" charset="2"/>
              <a:buChar char="ü"/>
            </a:pPr>
            <a:r>
              <a:rPr lang="en-GB" dirty="0">
                <a:latin typeface="Calibri" panose="020F0502020204030204" pitchFamily="34" charset="0"/>
                <a:ea typeface="Calibri" panose="020F0502020204030204" pitchFamily="34" charset="0"/>
                <a:cs typeface="Calibri" panose="020F0502020204030204" pitchFamily="34" charset="0"/>
              </a:rPr>
              <a:t>Military spouses who need to work remotely in case they're re-stationed. </a:t>
            </a:r>
          </a:p>
          <a:p>
            <a:pPr marL="285750" indent="-285750" algn="ctr">
              <a:buFont typeface="Wingdings" panose="05000000000000000000" pitchFamily="2" charset="2"/>
              <a:buChar char="ü"/>
            </a:pPr>
            <a:r>
              <a:rPr lang="en-GB" dirty="0">
                <a:latin typeface="Calibri" panose="020F0502020204030204" pitchFamily="34" charset="0"/>
                <a:ea typeface="Calibri" panose="020F0502020204030204" pitchFamily="34" charset="0"/>
                <a:cs typeface="Calibri" panose="020F0502020204030204" pitchFamily="34" charset="0"/>
              </a:rPr>
              <a:t>Flexible schedule seekers.</a:t>
            </a:r>
          </a:p>
          <a:p>
            <a:pPr marL="285750" indent="-285750" algn="ctr">
              <a:buFont typeface="Wingdings" panose="05000000000000000000" pitchFamily="2" charset="2"/>
              <a:buChar char="ü"/>
            </a:pPr>
            <a:r>
              <a:rPr lang="en-GB" dirty="0">
                <a:latin typeface="Calibri" panose="020F0502020204030204" pitchFamily="34" charset="0"/>
                <a:ea typeface="Calibri" panose="020F0502020204030204" pitchFamily="34" charset="0"/>
                <a:cs typeface="Calibri" panose="020F0502020204030204" pitchFamily="34" charset="0"/>
              </a:rPr>
              <a:t>And everyone else who wants a work that matches their life, not vice versa.</a:t>
            </a:r>
          </a:p>
        </p:txBody>
      </p:sp>
      <p:sp>
        <p:nvSpPr>
          <p:cNvPr id="11" name="Thought Bubble: Cloud 10">
            <a:extLst>
              <a:ext uri="{FF2B5EF4-FFF2-40B4-BE49-F238E27FC236}">
                <a16:creationId xmlns:a16="http://schemas.microsoft.com/office/drawing/2014/main" id="{AEDFE35E-DDFD-0962-1A6A-D82066BB3647}"/>
              </a:ext>
            </a:extLst>
          </p:cNvPr>
          <p:cNvSpPr/>
          <p:nvPr/>
        </p:nvSpPr>
        <p:spPr>
          <a:xfrm>
            <a:off x="8961120" y="2392681"/>
            <a:ext cx="3434080" cy="1991360"/>
          </a:xfrm>
          <a:prstGeom prst="cloudCallout">
            <a:avLst/>
          </a:prstGeom>
          <a:solidFill>
            <a:schemeClr val="bg1">
              <a:lumMod val="95000"/>
            </a:schemeClr>
          </a:solidFill>
          <a:ln>
            <a:noFill/>
          </a:ln>
          <a:effectLst/>
          <a:scene3d>
            <a:camera prst="orthographicFront">
              <a:rot lat="0" lon="0" rev="0"/>
            </a:camera>
            <a:lightRig rig="chilly" dir="t">
              <a:rot lat="0" lon="0" rev="18480000"/>
            </a:lightRig>
          </a:scene3d>
          <a:sp3d prstMaterial="clear">
            <a:bevelT h="63500"/>
          </a:sp3d>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b="1" dirty="0">
                <a:ln w="12700">
                  <a:solidFill>
                    <a:schemeClr val="accent1"/>
                  </a:solidFill>
                  <a:prstDash val="solid"/>
                </a:ln>
                <a:solidFill>
                  <a:schemeClr val="bg2">
                    <a:lumMod val="20000"/>
                    <a:lumOff val="80000"/>
                  </a:schemeClr>
                </a:solidFill>
                <a:effectLst>
                  <a:glow rad="139700">
                    <a:schemeClr val="accent1">
                      <a:satMod val="175000"/>
                      <a:alpha val="40000"/>
                    </a:schemeClr>
                  </a:glow>
                  <a:outerShdw dist="38100" dir="2640000" algn="bl" rotWithShape="0">
                    <a:schemeClr val="accent1"/>
                  </a:outerShdw>
                </a:effectLst>
                <a:latin typeface="Calibri" panose="020F0502020204030204" pitchFamily="34" charset="0"/>
                <a:ea typeface="Calibri" panose="020F0502020204030204" pitchFamily="34" charset="0"/>
                <a:cs typeface="Calibri" panose="020F0502020204030204" pitchFamily="34" charset="0"/>
              </a:rPr>
              <a:t>Useful examples of what Flexible Working can do for you</a:t>
            </a:r>
          </a:p>
        </p:txBody>
      </p:sp>
      <p:sp>
        <p:nvSpPr>
          <p:cNvPr id="2" name="TextBox 1">
            <a:extLst>
              <a:ext uri="{FF2B5EF4-FFF2-40B4-BE49-F238E27FC236}">
                <a16:creationId xmlns:a16="http://schemas.microsoft.com/office/drawing/2014/main" id="{B793B24E-1F5E-72BA-B2EF-C7A0A3AE83EF}"/>
              </a:ext>
            </a:extLst>
          </p:cNvPr>
          <p:cNvSpPr txBox="1"/>
          <p:nvPr/>
        </p:nvSpPr>
        <p:spPr>
          <a:xfrm>
            <a:off x="9657806" y="6306235"/>
            <a:ext cx="2534194" cy="646331"/>
          </a:xfrm>
          <a:prstGeom prst="rect">
            <a:avLst/>
          </a:prstGeom>
          <a:noFill/>
        </p:spPr>
        <p:txBody>
          <a:bodyPr wrap="square" rtlCol="0">
            <a:spAutoFit/>
          </a:bodyPr>
          <a:lstStyle/>
          <a:p>
            <a:r>
              <a:rPr lang="en-GB" dirty="0"/>
              <a:t>Source: </a:t>
            </a:r>
            <a:r>
              <a:rPr lang="en-GB" sz="1800" dirty="0">
                <a:effectLst/>
                <a:latin typeface="Calibri" panose="020F0502020204030204" pitchFamily="34" charset="0"/>
                <a:ea typeface="Calibri" panose="020F0502020204030204" pitchFamily="34" charset="0"/>
                <a:cs typeface="Times New Roman" panose="02020603050405020304" pitchFamily="18" charset="0"/>
              </a:rPr>
              <a:t>(Smith, 2022)</a:t>
            </a:r>
          </a:p>
          <a:p>
            <a:endParaRPr lang="en-GB" dirty="0"/>
          </a:p>
        </p:txBody>
      </p:sp>
    </p:spTree>
    <p:extLst>
      <p:ext uri="{BB962C8B-B14F-4D97-AF65-F5344CB8AC3E}">
        <p14:creationId xmlns:p14="http://schemas.microsoft.com/office/powerpoint/2010/main" val="2804170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p:cTn id="15" dur="1000" fill="hold"/>
                                        <p:tgtEl>
                                          <p:spTgt spid="11"/>
                                        </p:tgtEl>
                                        <p:attrNameLst>
                                          <p:attrName>ppt_w</p:attrName>
                                        </p:attrNameLst>
                                      </p:cBhvr>
                                      <p:tavLst>
                                        <p:tav tm="0">
                                          <p:val>
                                            <p:fltVal val="0"/>
                                          </p:val>
                                        </p:tav>
                                        <p:tav tm="100000">
                                          <p:val>
                                            <p:strVal val="#ppt_w"/>
                                          </p:val>
                                        </p:tav>
                                      </p:tavLst>
                                    </p:anim>
                                    <p:anim calcmode="lin" valueType="num">
                                      <p:cBhvr>
                                        <p:cTn id="16" dur="1000" fill="hold"/>
                                        <p:tgtEl>
                                          <p:spTgt spid="11"/>
                                        </p:tgtEl>
                                        <p:attrNameLst>
                                          <p:attrName>ppt_h</p:attrName>
                                        </p:attrNameLst>
                                      </p:cBhvr>
                                      <p:tavLst>
                                        <p:tav tm="0">
                                          <p:val>
                                            <p:fltVal val="0"/>
                                          </p:val>
                                        </p:tav>
                                        <p:tav tm="100000">
                                          <p:val>
                                            <p:strVal val="#ppt_h"/>
                                          </p:val>
                                        </p:tav>
                                      </p:tavLst>
                                    </p:anim>
                                    <p:anim calcmode="lin" valueType="num">
                                      <p:cBhvr>
                                        <p:cTn id="17" dur="1000" fill="hold"/>
                                        <p:tgtEl>
                                          <p:spTgt spid="11"/>
                                        </p:tgtEl>
                                        <p:attrNameLst>
                                          <p:attrName>style.rotation</p:attrName>
                                        </p:attrNameLst>
                                      </p:cBhvr>
                                      <p:tavLst>
                                        <p:tav tm="0">
                                          <p:val>
                                            <p:fltVal val="90"/>
                                          </p:val>
                                        </p:tav>
                                        <p:tav tm="100000">
                                          <p:val>
                                            <p:fltVal val="0"/>
                                          </p:val>
                                        </p:tav>
                                      </p:tavLst>
                                    </p:anim>
                                    <p:animEffect transition="in" filter="fade">
                                      <p:cBhvr>
                                        <p:cTn id="18" dur="1000"/>
                                        <p:tgtEl>
                                          <p:spTgt spid="11"/>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2000" r="-2000"/>
          </a:stretch>
        </a:blip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73F7845E-70A3-F036-FAF7-543D78D0C0EE}"/>
              </a:ext>
            </a:extLst>
          </p:cNvPr>
          <p:cNvSpPr>
            <a:spLocks noGrp="1"/>
          </p:cNvSpPr>
          <p:nvPr>
            <p:ph sz="half" idx="2"/>
          </p:nvPr>
        </p:nvSpPr>
        <p:spPr>
          <a:xfrm>
            <a:off x="411481" y="1645919"/>
            <a:ext cx="4937655" cy="3030538"/>
          </a:xfrm>
          <a:ln>
            <a:noFill/>
          </a:ln>
          <a:effectLst>
            <a:glow rad="101600">
              <a:schemeClr val="accent1">
                <a:satMod val="175000"/>
                <a:alpha val="40000"/>
              </a:schemeClr>
            </a:glow>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a:normAutofit/>
          </a:bodyPr>
          <a:lstStyle/>
          <a:p>
            <a:pPr marL="0" indent="0">
              <a:buNone/>
            </a:pPr>
            <a:endParaRPr lang="en-GB" sz="1800" i="1" dirty="0">
              <a:solidFill>
                <a:schemeClr val="tx1"/>
              </a:solidFill>
              <a:latin typeface="Arial" panose="020B0604020202020204" pitchFamily="34" charset="0"/>
              <a:cs typeface="Arial" panose="020B0604020202020204" pitchFamily="34" charset="0"/>
            </a:endParaRPr>
          </a:p>
          <a:p>
            <a:pPr marL="0" indent="0">
              <a:buNone/>
            </a:pPr>
            <a:r>
              <a:rPr lang="en-GB" sz="1800" i="1" dirty="0">
                <a:solidFill>
                  <a:schemeClr val="tx1"/>
                </a:solidFill>
                <a:latin typeface="Arial" panose="020B0604020202020204" pitchFamily="34" charset="0"/>
                <a:cs typeface="Arial" panose="020B0604020202020204" pitchFamily="34" charset="0"/>
              </a:rPr>
              <a:t>Inclusion, involvement, and recognition of the unique needs of people with different social, economic, cultural, and racial origins, genders, impairments, sexual orientations, faiths, and other characteristics are all part of diversity. Workforce diversity may provide companies a competitive advantage.</a:t>
            </a:r>
          </a:p>
        </p:txBody>
      </p:sp>
      <p:sp>
        <p:nvSpPr>
          <p:cNvPr id="5" name="Text Placeholder 4">
            <a:extLst>
              <a:ext uri="{FF2B5EF4-FFF2-40B4-BE49-F238E27FC236}">
                <a16:creationId xmlns:a16="http://schemas.microsoft.com/office/drawing/2014/main" id="{6EEA127A-E7F4-7ED9-FDFF-1640CFD1B1DC}"/>
              </a:ext>
            </a:extLst>
          </p:cNvPr>
          <p:cNvSpPr>
            <a:spLocks noGrp="1"/>
          </p:cNvSpPr>
          <p:nvPr>
            <p:ph type="body" sz="quarter" idx="3"/>
          </p:nvPr>
        </p:nvSpPr>
        <p:spPr>
          <a:xfrm>
            <a:off x="6974892" y="901335"/>
            <a:ext cx="4665134" cy="1192393"/>
          </a:xfrm>
        </p:spPr>
        <p:txBody>
          <a:bodyPr/>
          <a:lstStyle/>
          <a:p>
            <a:r>
              <a:rPr lang="en-GB" b="1" i="0" dirty="0">
                <a:solidFill>
                  <a:srgbClr val="2C2A29"/>
                </a:solidFill>
                <a:effectLst/>
                <a:latin typeface="Montserrat" panose="00000500000000000000" pitchFamily="2" charset="0"/>
              </a:rPr>
              <a:t>What is inclusion?</a:t>
            </a:r>
          </a:p>
          <a:p>
            <a:endParaRPr lang="en-GB" dirty="0"/>
          </a:p>
        </p:txBody>
      </p:sp>
      <p:sp>
        <p:nvSpPr>
          <p:cNvPr id="6" name="Content Placeholder 5">
            <a:extLst>
              <a:ext uri="{FF2B5EF4-FFF2-40B4-BE49-F238E27FC236}">
                <a16:creationId xmlns:a16="http://schemas.microsoft.com/office/drawing/2014/main" id="{70470FAF-E1F5-DBED-C4F9-87B80174779F}"/>
              </a:ext>
            </a:extLst>
          </p:cNvPr>
          <p:cNvSpPr>
            <a:spLocks noGrp="1"/>
          </p:cNvSpPr>
          <p:nvPr>
            <p:ph sz="quarter" idx="4"/>
          </p:nvPr>
        </p:nvSpPr>
        <p:spPr>
          <a:xfrm>
            <a:off x="6842865" y="2516097"/>
            <a:ext cx="4929188" cy="3030538"/>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dk1"/>
          </a:lnRef>
          <a:fillRef idx="2">
            <a:schemeClr val="dk1"/>
          </a:fillRef>
          <a:effectRef idx="1">
            <a:schemeClr val="dk1"/>
          </a:effectRef>
          <a:fontRef idx="minor">
            <a:schemeClr val="dk1"/>
          </a:fontRef>
        </p:style>
        <p:txBody>
          <a:bodyPr>
            <a:normAutofit/>
          </a:bodyPr>
          <a:lstStyle/>
          <a:p>
            <a:pPr marL="0" indent="0">
              <a:buNone/>
            </a:pPr>
            <a:endParaRPr lang="en-GB" sz="1800" i="1" dirty="0">
              <a:latin typeface="Arial" panose="020B0604020202020204" pitchFamily="34" charset="0"/>
              <a:cs typeface="Arial" panose="020B0604020202020204" pitchFamily="34" charset="0"/>
            </a:endParaRPr>
          </a:p>
          <a:p>
            <a:pPr marL="0" indent="0">
              <a:buNone/>
            </a:pPr>
            <a:r>
              <a:rPr lang="en-GB" sz="1800" i="1" dirty="0">
                <a:latin typeface="Arial" panose="020B0604020202020204" pitchFamily="34" charset="0"/>
                <a:cs typeface="Arial" panose="020B0604020202020204" pitchFamily="34" charset="0"/>
              </a:rPr>
              <a:t>The process of fostering an atmosphere where people or members of groups, regardless of their history, identity, or impairments, feel accepted, heard, respected, supported, and able to realise their full potential. To learn more about how we can assist you with diversity and inclusion at your organisation, speak with a member of our professional and pleasant staff.</a:t>
            </a:r>
          </a:p>
        </p:txBody>
      </p:sp>
      <p:sp>
        <p:nvSpPr>
          <p:cNvPr id="8" name="Text Placeholder 7">
            <a:extLst>
              <a:ext uri="{FF2B5EF4-FFF2-40B4-BE49-F238E27FC236}">
                <a16:creationId xmlns:a16="http://schemas.microsoft.com/office/drawing/2014/main" id="{E5F7F626-56CE-433F-C70C-B5DE989093C6}"/>
              </a:ext>
            </a:extLst>
          </p:cNvPr>
          <p:cNvSpPr>
            <a:spLocks noGrp="1"/>
          </p:cNvSpPr>
          <p:nvPr>
            <p:ph type="body" idx="1"/>
          </p:nvPr>
        </p:nvSpPr>
        <p:spPr>
          <a:xfrm>
            <a:off x="1001486" y="69668"/>
            <a:ext cx="4702628" cy="1576251"/>
          </a:xfrm>
        </p:spPr>
        <p:txBody>
          <a:bodyPr/>
          <a:lstStyle/>
          <a:p>
            <a:endParaRPr lang="en-GB" b="1" i="0" dirty="0">
              <a:solidFill>
                <a:srgbClr val="2C2A29"/>
              </a:solidFill>
              <a:effectLst/>
              <a:latin typeface="Montserrat" panose="00000500000000000000" pitchFamily="2" charset="0"/>
            </a:endParaRPr>
          </a:p>
          <a:p>
            <a:endParaRPr lang="en-GB" b="1" dirty="0">
              <a:solidFill>
                <a:srgbClr val="2C2A29"/>
              </a:solidFill>
              <a:latin typeface="Montserrat" panose="00000500000000000000" pitchFamily="2" charset="0"/>
            </a:endParaRPr>
          </a:p>
          <a:p>
            <a:endParaRPr lang="en-GB" b="1" i="0" dirty="0">
              <a:solidFill>
                <a:srgbClr val="2C2A29"/>
              </a:solidFill>
              <a:effectLst/>
              <a:latin typeface="Montserrat" panose="00000500000000000000" pitchFamily="2" charset="0"/>
            </a:endParaRPr>
          </a:p>
          <a:p>
            <a:endParaRPr lang="en-GB" b="1" dirty="0">
              <a:solidFill>
                <a:srgbClr val="2C2A29"/>
              </a:solidFill>
              <a:latin typeface="Montserrat" panose="00000500000000000000" pitchFamily="2" charset="0"/>
            </a:endParaRPr>
          </a:p>
          <a:p>
            <a:endParaRPr lang="en-GB" b="1" i="0" dirty="0">
              <a:solidFill>
                <a:srgbClr val="2C2A29"/>
              </a:solidFill>
              <a:effectLst/>
              <a:latin typeface="Montserrat" panose="00000500000000000000" pitchFamily="2" charset="0"/>
            </a:endParaRPr>
          </a:p>
          <a:p>
            <a:endParaRPr lang="en-GB" b="1" dirty="0">
              <a:solidFill>
                <a:srgbClr val="2C2A29"/>
              </a:solidFill>
              <a:latin typeface="Montserrat" panose="00000500000000000000" pitchFamily="2" charset="0"/>
            </a:endParaRPr>
          </a:p>
          <a:p>
            <a:r>
              <a:rPr lang="en-GB" b="1" i="0" dirty="0">
                <a:solidFill>
                  <a:srgbClr val="2C2A29"/>
                </a:solidFill>
                <a:effectLst/>
                <a:latin typeface="Montserrat" panose="00000500000000000000" pitchFamily="2" charset="0"/>
              </a:rPr>
              <a:t>What is diversity?</a:t>
            </a:r>
          </a:p>
          <a:p>
            <a:endParaRPr lang="en-GB" dirty="0"/>
          </a:p>
        </p:txBody>
      </p:sp>
      <p:sp>
        <p:nvSpPr>
          <p:cNvPr id="2" name="TextBox 1">
            <a:extLst>
              <a:ext uri="{FF2B5EF4-FFF2-40B4-BE49-F238E27FC236}">
                <a16:creationId xmlns:a16="http://schemas.microsoft.com/office/drawing/2014/main" id="{0B763D7C-52BF-1A15-28E8-C32E6F3F92D4}"/>
              </a:ext>
            </a:extLst>
          </p:cNvPr>
          <p:cNvSpPr txBox="1"/>
          <p:nvPr/>
        </p:nvSpPr>
        <p:spPr>
          <a:xfrm>
            <a:off x="7815943" y="6052457"/>
            <a:ext cx="3222171" cy="646331"/>
          </a:xfrm>
          <a:prstGeom prst="rect">
            <a:avLst/>
          </a:prstGeom>
          <a:noFill/>
        </p:spPr>
        <p:txBody>
          <a:bodyPr wrap="square" rtlCol="0">
            <a:spAutoFit/>
          </a:bodyPr>
          <a:lstStyle/>
          <a:p>
            <a:r>
              <a:rPr lang="en-GB" dirty="0"/>
              <a:t>Source:</a:t>
            </a:r>
            <a:r>
              <a:rPr lang="en-GB" sz="1800" dirty="0">
                <a:effectLst/>
                <a:latin typeface="Calibri" panose="020F0502020204030204" pitchFamily="34" charset="0"/>
                <a:ea typeface="Calibri" panose="020F0502020204030204" pitchFamily="34" charset="0"/>
                <a:cs typeface="Times New Roman" panose="02020603050405020304" pitchFamily="18" charset="0"/>
              </a:rPr>
              <a:t>(Daley, 2022)</a:t>
            </a:r>
          </a:p>
          <a:p>
            <a:endParaRPr lang="en-GB" dirty="0"/>
          </a:p>
        </p:txBody>
      </p:sp>
    </p:spTree>
    <p:extLst>
      <p:ext uri="{BB962C8B-B14F-4D97-AF65-F5344CB8AC3E}">
        <p14:creationId xmlns:p14="http://schemas.microsoft.com/office/powerpoint/2010/main" val="3990571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grpId="0"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8">
                                            <p:txEl>
                                              <p:pRg st="6" end="6"/>
                                            </p:txEl>
                                          </p:spTgt>
                                        </p:tgtEl>
                                        <p:attrNameLst>
                                          <p:attrName>ppt_x</p:attrName>
                                          <p:attrName>ppt_y</p:attrName>
                                        </p:attrNameLst>
                                      </p:cBhvr>
                                    </p:animMotion>
                                    <p:animRot by="1500000">
                                      <p:cBhvr>
                                        <p:cTn id="7" dur="125" fill="hold">
                                          <p:stCondLst>
                                            <p:cond delay="0"/>
                                          </p:stCondLst>
                                        </p:cTn>
                                        <p:tgtEl>
                                          <p:spTgt spid="8">
                                            <p:txEl>
                                              <p:pRg st="6" end="6"/>
                                            </p:txEl>
                                          </p:spTgt>
                                        </p:tgtEl>
                                        <p:attrNameLst>
                                          <p:attrName>r</p:attrName>
                                        </p:attrNameLst>
                                      </p:cBhvr>
                                    </p:animRot>
                                    <p:animRot by="-1500000">
                                      <p:cBhvr>
                                        <p:cTn id="8" dur="125" fill="hold">
                                          <p:stCondLst>
                                            <p:cond delay="125"/>
                                          </p:stCondLst>
                                        </p:cTn>
                                        <p:tgtEl>
                                          <p:spTgt spid="8">
                                            <p:txEl>
                                              <p:pRg st="6" end="6"/>
                                            </p:txEl>
                                          </p:spTgt>
                                        </p:tgtEl>
                                        <p:attrNameLst>
                                          <p:attrName>r</p:attrName>
                                        </p:attrNameLst>
                                      </p:cBhvr>
                                    </p:animRot>
                                    <p:animRot by="-1500000">
                                      <p:cBhvr>
                                        <p:cTn id="9" dur="125" fill="hold">
                                          <p:stCondLst>
                                            <p:cond delay="250"/>
                                          </p:stCondLst>
                                        </p:cTn>
                                        <p:tgtEl>
                                          <p:spTgt spid="8">
                                            <p:txEl>
                                              <p:pRg st="6" end="6"/>
                                            </p:txEl>
                                          </p:spTgt>
                                        </p:tgtEl>
                                        <p:attrNameLst>
                                          <p:attrName>r</p:attrName>
                                        </p:attrNameLst>
                                      </p:cBhvr>
                                    </p:animRot>
                                    <p:animRot by="1500000">
                                      <p:cBhvr>
                                        <p:cTn id="10" dur="125" fill="hold">
                                          <p:stCondLst>
                                            <p:cond delay="375"/>
                                          </p:stCondLst>
                                        </p:cTn>
                                        <p:tgtEl>
                                          <p:spTgt spid="8">
                                            <p:txEl>
                                              <p:pRg st="6" end="6"/>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4" presetClass="emph" presetSubtype="0" fill="hold" grpId="0" nodeType="clickEffect">
                                  <p:stCondLst>
                                    <p:cond delay="0"/>
                                  </p:stCondLst>
                                  <p:iterate type="lt">
                                    <p:tmPct val="10000"/>
                                  </p:iterate>
                                  <p:childTnLst>
                                    <p:animMotion origin="layout" path="M 0.0 0.0 L 0.0 -0.07213" pathEditMode="relative" ptsTypes="">
                                      <p:cBhvr>
                                        <p:cTn id="14" dur="250" accel="50000" decel="50000" autoRev="1" fill="hold">
                                          <p:stCondLst>
                                            <p:cond delay="0"/>
                                          </p:stCondLst>
                                        </p:cTn>
                                        <p:tgtEl>
                                          <p:spTgt spid="5">
                                            <p:txEl>
                                              <p:pRg st="0" end="0"/>
                                            </p:txEl>
                                          </p:spTgt>
                                        </p:tgtEl>
                                        <p:attrNameLst>
                                          <p:attrName>ppt_x</p:attrName>
                                          <p:attrName>ppt_y</p:attrName>
                                        </p:attrNameLst>
                                      </p:cBhvr>
                                    </p:animMotion>
                                    <p:animRot by="1500000">
                                      <p:cBhvr>
                                        <p:cTn id="15" dur="125" fill="hold">
                                          <p:stCondLst>
                                            <p:cond delay="0"/>
                                          </p:stCondLst>
                                        </p:cTn>
                                        <p:tgtEl>
                                          <p:spTgt spid="5">
                                            <p:txEl>
                                              <p:pRg st="0" end="0"/>
                                            </p:txEl>
                                          </p:spTgt>
                                        </p:tgtEl>
                                        <p:attrNameLst>
                                          <p:attrName>r</p:attrName>
                                        </p:attrNameLst>
                                      </p:cBhvr>
                                    </p:animRot>
                                    <p:animRot by="-1500000">
                                      <p:cBhvr>
                                        <p:cTn id="16" dur="125" fill="hold">
                                          <p:stCondLst>
                                            <p:cond delay="125"/>
                                          </p:stCondLst>
                                        </p:cTn>
                                        <p:tgtEl>
                                          <p:spTgt spid="5">
                                            <p:txEl>
                                              <p:pRg st="0" end="0"/>
                                            </p:txEl>
                                          </p:spTgt>
                                        </p:tgtEl>
                                        <p:attrNameLst>
                                          <p:attrName>r</p:attrName>
                                        </p:attrNameLst>
                                      </p:cBhvr>
                                    </p:animRot>
                                    <p:animRot by="-1500000">
                                      <p:cBhvr>
                                        <p:cTn id="17" dur="125" fill="hold">
                                          <p:stCondLst>
                                            <p:cond delay="250"/>
                                          </p:stCondLst>
                                        </p:cTn>
                                        <p:tgtEl>
                                          <p:spTgt spid="5">
                                            <p:txEl>
                                              <p:pRg st="0" end="0"/>
                                            </p:txEl>
                                          </p:spTgt>
                                        </p:tgtEl>
                                        <p:attrNameLst>
                                          <p:attrName>r</p:attrName>
                                        </p:attrNameLst>
                                      </p:cBhvr>
                                    </p:animRot>
                                    <p:animRot by="1500000">
                                      <p:cBhvr>
                                        <p:cTn id="18" dur="125" fill="hold">
                                          <p:stCondLst>
                                            <p:cond delay="375"/>
                                          </p:stCondLst>
                                        </p:cTn>
                                        <p:tgtEl>
                                          <p:spTgt spid="5">
                                            <p:txEl>
                                              <p:pRg st="0" end="0"/>
                                            </p:txEl>
                                          </p:spTgt>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bg/>
                                          </p:spTgt>
                                        </p:tgtEl>
                                        <p:attrNameLst>
                                          <p:attrName>style.visibility</p:attrName>
                                        </p:attrNameLst>
                                      </p:cBhvr>
                                      <p:to>
                                        <p:strVal val="visible"/>
                                      </p:to>
                                    </p:set>
                                    <p:anim calcmode="lin" valueType="num">
                                      <p:cBhvr additive="base">
                                        <p:cTn id="23" dur="500" fill="hold"/>
                                        <p:tgtEl>
                                          <p:spTgt spid="4">
                                            <p:bg/>
                                          </p:spTgt>
                                        </p:tgtEl>
                                        <p:attrNameLst>
                                          <p:attrName>ppt_x</p:attrName>
                                        </p:attrNameLst>
                                      </p:cBhvr>
                                      <p:tavLst>
                                        <p:tav tm="0">
                                          <p:val>
                                            <p:strVal val="#ppt_x"/>
                                          </p:val>
                                        </p:tav>
                                        <p:tav tm="100000">
                                          <p:val>
                                            <p:strVal val="#ppt_x"/>
                                          </p:val>
                                        </p:tav>
                                      </p:tavLst>
                                    </p:anim>
                                    <p:anim calcmode="lin" valueType="num">
                                      <p:cBhvr additive="base">
                                        <p:cTn id="24" dur="500" fill="hold"/>
                                        <p:tgtEl>
                                          <p:spTgt spid="4">
                                            <p:bg/>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
                                            <p:txEl>
                                              <p:pRg st="1" end="1"/>
                                            </p:txEl>
                                          </p:spTgt>
                                        </p:tgtEl>
                                        <p:attrNameLst>
                                          <p:attrName>style.visibility</p:attrName>
                                        </p:attrNameLst>
                                      </p:cBhvr>
                                      <p:to>
                                        <p:strVal val="visible"/>
                                      </p:to>
                                    </p:set>
                                    <p:anim calcmode="lin" valueType="num">
                                      <p:cBhvr additive="base">
                                        <p:cTn id="2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6">
                                            <p:bg/>
                                          </p:spTgt>
                                        </p:tgtEl>
                                        <p:attrNameLst>
                                          <p:attrName>style.visibility</p:attrName>
                                        </p:attrNameLst>
                                      </p:cBhvr>
                                      <p:to>
                                        <p:strVal val="visible"/>
                                      </p:to>
                                    </p:set>
                                    <p:anim calcmode="lin" valueType="num">
                                      <p:cBhvr additive="base">
                                        <p:cTn id="35" dur="500" fill="hold"/>
                                        <p:tgtEl>
                                          <p:spTgt spid="6">
                                            <p:bg/>
                                          </p:spTgt>
                                        </p:tgtEl>
                                        <p:attrNameLst>
                                          <p:attrName>ppt_x</p:attrName>
                                        </p:attrNameLst>
                                      </p:cBhvr>
                                      <p:tavLst>
                                        <p:tav tm="0">
                                          <p:val>
                                            <p:strVal val="#ppt_x"/>
                                          </p:val>
                                        </p:tav>
                                        <p:tav tm="100000">
                                          <p:val>
                                            <p:strVal val="#ppt_x"/>
                                          </p:val>
                                        </p:tav>
                                      </p:tavLst>
                                    </p:anim>
                                    <p:anim calcmode="lin" valueType="num">
                                      <p:cBhvr additive="base">
                                        <p:cTn id="36" dur="500" fill="hold"/>
                                        <p:tgtEl>
                                          <p:spTgt spid="6">
                                            <p:bg/>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6">
                                            <p:txEl>
                                              <p:pRg st="1" end="1"/>
                                            </p:txEl>
                                          </p:spTgt>
                                        </p:tgtEl>
                                        <p:attrNameLst>
                                          <p:attrName>style.visibility</p:attrName>
                                        </p:attrNameLst>
                                      </p:cBhvr>
                                      <p:to>
                                        <p:strVal val="visible"/>
                                      </p:to>
                                    </p:set>
                                    <p:anim calcmode="lin" valueType="num">
                                      <p:cBhvr additive="base">
                                        <p:cTn id="4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P spid="5" grpId="0" build="p"/>
      <p:bldP spid="6" grpId="0" build="p" animBg="1"/>
      <p:bldP spid="8"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1000" r="-1000"/>
          </a:stretch>
        </a:blipFill>
        <a:effectLst/>
      </p:bgPr>
    </p:bg>
    <p:spTree>
      <p:nvGrpSpPr>
        <p:cNvPr id="1" name=""/>
        <p:cNvGrpSpPr/>
        <p:nvPr/>
      </p:nvGrpSpPr>
      <p:grpSpPr>
        <a:xfrm>
          <a:off x="0" y="0"/>
          <a:ext cx="0" cy="0"/>
          <a:chOff x="0" y="0"/>
          <a:chExt cx="0" cy="0"/>
        </a:xfrm>
      </p:grpSpPr>
      <p:sp>
        <p:nvSpPr>
          <p:cNvPr id="2" name="Scroll: Horizontal 1">
            <a:extLst>
              <a:ext uri="{FF2B5EF4-FFF2-40B4-BE49-F238E27FC236}">
                <a16:creationId xmlns:a16="http://schemas.microsoft.com/office/drawing/2014/main" id="{3BE01386-5236-7EBA-6484-4958C51C0F30}"/>
              </a:ext>
            </a:extLst>
          </p:cNvPr>
          <p:cNvSpPr/>
          <p:nvPr/>
        </p:nvSpPr>
        <p:spPr>
          <a:xfrm>
            <a:off x="947734" y="30053"/>
            <a:ext cx="10129520" cy="2519680"/>
          </a:xfrm>
          <a:prstGeom prst="horizontalScroll">
            <a:avLst/>
          </a:prstGeom>
          <a:solidFill>
            <a:schemeClr val="bg2">
              <a:lumMod val="20000"/>
              <a:lumOff val="80000"/>
            </a:schemeClr>
          </a:solidFill>
          <a:ln>
            <a:solidFill>
              <a:schemeClr val="tx1">
                <a:lumMod val="95000"/>
                <a:lumOff val="5000"/>
              </a:schemeClr>
            </a:solidFill>
          </a:ln>
          <a:effectLst>
            <a:outerShdw blurRad="50800" dist="38100" algn="l" rotWithShape="0">
              <a:prstClr val="black">
                <a:alpha val="40000"/>
              </a:prstClr>
            </a:outerShdw>
          </a:effectLst>
          <a:scene3d>
            <a:camera prst="obliqueTopLeft"/>
            <a:lightRig rig="threePt" dir="t"/>
          </a:scene3d>
        </p:spPr>
        <p:style>
          <a:lnRef idx="2">
            <a:schemeClr val="dk1"/>
          </a:lnRef>
          <a:fillRef idx="1">
            <a:schemeClr val="lt1"/>
          </a:fillRef>
          <a:effectRef idx="0">
            <a:schemeClr val="dk1"/>
          </a:effectRef>
          <a:fontRef idx="minor">
            <a:schemeClr val="dk1"/>
          </a:fontRef>
        </p:style>
        <p:txBody>
          <a:bodyPr rtlCol="0" anchor="ctr"/>
          <a:lstStyle/>
          <a:p>
            <a:pPr algn="ctr"/>
            <a:r>
              <a:rPr lang="en-GB" sz="2000" i="1" dirty="0">
                <a:latin typeface="Calibri" panose="020F0502020204030204" pitchFamily="34" charset="0"/>
                <a:ea typeface="Calibri" panose="020F0502020204030204" pitchFamily="34" charset="0"/>
                <a:cs typeface="Calibri" panose="020F0502020204030204" pitchFamily="34" charset="0"/>
              </a:rPr>
              <a:t>Employees are more likely to feel like they belong in a community that embraces diversity and welcomes all people. When workers have a better sense of community at their place of employment, they have a tendency to work harder and smarter, resulting in higher-quality output. As a consequence of this, businesses who use D&amp;I techniques find enormous benefits in the form of improved business outcomes, inventiveness, and decision-making</a:t>
            </a:r>
            <a:endParaRPr lang="en-GB" sz="2000" i="1" dirty="0"/>
          </a:p>
        </p:txBody>
      </p:sp>
      <p:sp>
        <p:nvSpPr>
          <p:cNvPr id="3" name="Teardrop 2">
            <a:extLst>
              <a:ext uri="{FF2B5EF4-FFF2-40B4-BE49-F238E27FC236}">
                <a16:creationId xmlns:a16="http://schemas.microsoft.com/office/drawing/2014/main" id="{6177FDEE-27AF-CE9B-1C59-96894311D9B3}"/>
              </a:ext>
            </a:extLst>
          </p:cNvPr>
          <p:cNvSpPr/>
          <p:nvPr/>
        </p:nvSpPr>
        <p:spPr>
          <a:xfrm>
            <a:off x="1137920" y="3130731"/>
            <a:ext cx="7985760" cy="3749040"/>
          </a:xfrm>
          <a:prstGeom prst="teardrop">
            <a:avLst>
              <a:gd name="adj" fmla="val 118628"/>
            </a:avLst>
          </a:prstGeom>
          <a:solidFill>
            <a:schemeClr val="bg1">
              <a:lumMod val="95000"/>
            </a:schemeClr>
          </a:solidFill>
        </p:spPr>
        <p:style>
          <a:lnRef idx="1">
            <a:schemeClr val="accent1"/>
          </a:lnRef>
          <a:fillRef idx="3">
            <a:schemeClr val="accent1"/>
          </a:fillRef>
          <a:effectRef idx="2">
            <a:schemeClr val="accent1"/>
          </a:effectRef>
          <a:fontRef idx="minor">
            <a:schemeClr val="lt1"/>
          </a:fontRef>
        </p:style>
        <p:txBody>
          <a:bodyPr rtlCol="0" anchor="ctr"/>
          <a:lstStyle/>
          <a:p>
            <a:pPr marL="1200150" lvl="2" indent="-285750">
              <a:buFont typeface="Wingdings" panose="05000000000000000000" pitchFamily="2" charset="2"/>
              <a:buChar char="Ø"/>
            </a:pP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A larger pool of potential employees</a:t>
            </a:r>
          </a:p>
          <a:p>
            <a:pPr marL="1200150" lvl="2" indent="-285750">
              <a:buFont typeface="Wingdings" panose="05000000000000000000" pitchFamily="2" charset="2"/>
              <a:buChar char="Ø"/>
            </a:pP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Improved morale and confidence among workers</a:t>
            </a:r>
          </a:p>
          <a:p>
            <a:pPr marL="1200150" lvl="2" indent="-285750">
              <a:buFont typeface="Wingdings" panose="05000000000000000000" pitchFamily="2" charset="2"/>
              <a:buChar char="Ø"/>
            </a:pP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New ideas and points of view</a:t>
            </a:r>
          </a:p>
          <a:p>
            <a:pPr marL="1200150" lvl="2" indent="-285750">
              <a:buFont typeface="Wingdings" panose="05000000000000000000" pitchFamily="2" charset="2"/>
              <a:buChar char="Ø"/>
            </a:pP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Improved decision-making</a:t>
            </a:r>
          </a:p>
          <a:p>
            <a:pPr marL="1200150" lvl="2" indent="-285750">
              <a:buFont typeface="Wingdings" panose="05000000000000000000" pitchFamily="2" charset="2"/>
              <a:buChar char="Ø"/>
            </a:pP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Getting better results</a:t>
            </a:r>
          </a:p>
          <a:p>
            <a:pPr marL="1200150" lvl="2" indent="-285750">
              <a:buFont typeface="Wingdings" panose="05000000000000000000" pitchFamily="2" charset="2"/>
              <a:buChar char="Ø"/>
            </a:pP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More money and better business results</a:t>
            </a:r>
          </a:p>
          <a:p>
            <a:pPr marL="1200150" lvl="2" indent="-285750">
              <a:buFont typeface="Wingdings" panose="05000000000000000000" pitchFamily="2" charset="2"/>
              <a:buChar char="Ø"/>
            </a:pPr>
            <a:endPar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endParaRPr>
          </a:p>
          <a:p>
            <a:pPr marL="285750" indent="-285750" algn="ctr">
              <a:buFont typeface="Wingdings" panose="05000000000000000000" pitchFamily="2" charset="2"/>
              <a:buChar char="Ø"/>
            </a:pPr>
            <a:endParaRPr lang="en-GB" dirty="0">
              <a:solidFill>
                <a:schemeClr val="tx1"/>
              </a:solidFill>
            </a:endParaRPr>
          </a:p>
        </p:txBody>
      </p:sp>
      <p:sp>
        <p:nvSpPr>
          <p:cNvPr id="4" name="TextBox 3">
            <a:extLst>
              <a:ext uri="{FF2B5EF4-FFF2-40B4-BE49-F238E27FC236}">
                <a16:creationId xmlns:a16="http://schemas.microsoft.com/office/drawing/2014/main" id="{F3B8C92A-89B0-2252-9CBF-3630AC73A4FC}"/>
              </a:ext>
            </a:extLst>
          </p:cNvPr>
          <p:cNvSpPr txBox="1"/>
          <p:nvPr/>
        </p:nvSpPr>
        <p:spPr>
          <a:xfrm>
            <a:off x="1458930" y="2373330"/>
            <a:ext cx="10032029" cy="461665"/>
          </a:xfrm>
          <a:prstGeom prst="rect">
            <a:avLst/>
          </a:prstGeom>
          <a:solidFill>
            <a:schemeClr val="bg1">
              <a:lumMod val="95000"/>
            </a:schemeClr>
          </a:solidFill>
          <a:effectLst>
            <a:outerShdw blurRad="50800" dist="38100" dir="2700000" algn="tl" rotWithShape="0">
              <a:prstClr val="black">
                <a:alpha val="40000"/>
              </a:prstClr>
            </a:outerShdw>
            <a:softEdge rad="127000"/>
          </a:effectLst>
        </p:spPr>
        <p:style>
          <a:lnRef idx="1">
            <a:schemeClr val="dk1"/>
          </a:lnRef>
          <a:fillRef idx="2">
            <a:schemeClr val="dk1"/>
          </a:fillRef>
          <a:effectRef idx="1">
            <a:schemeClr val="dk1"/>
          </a:effectRef>
          <a:fontRef idx="minor">
            <a:schemeClr val="dk1"/>
          </a:fontRef>
        </p:style>
        <p:txBody>
          <a:bodyPr wrap="square" rtlCol="0">
            <a:spAutoFit/>
          </a:bodyPr>
          <a:lstStyle/>
          <a:p>
            <a:pPr algn="ctr"/>
            <a:r>
              <a:rPr lang="en-GB" sz="2400" i="1" dirty="0">
                <a:ln w="0"/>
                <a:effectLst>
                  <a:outerShdw blurRad="38100" dist="19050" dir="2700000" algn="tl" rotWithShape="0">
                    <a:schemeClr val="dk1">
                      <a:alpha val="40000"/>
                    </a:schemeClr>
                  </a:outerShdw>
                </a:effectLst>
                <a:latin typeface="Calibri" panose="020F0502020204030204" pitchFamily="34" charset="0"/>
                <a:ea typeface="Calibri" panose="020F0502020204030204" pitchFamily="34" charset="0"/>
                <a:cs typeface="Calibri" panose="020F0502020204030204" pitchFamily="34" charset="0"/>
              </a:rPr>
              <a:t>Advantages of implementing diversity and inclusion initiatives at work</a:t>
            </a:r>
          </a:p>
        </p:txBody>
      </p:sp>
      <p:sp>
        <p:nvSpPr>
          <p:cNvPr id="5" name="TextBox 4">
            <a:extLst>
              <a:ext uri="{FF2B5EF4-FFF2-40B4-BE49-F238E27FC236}">
                <a16:creationId xmlns:a16="http://schemas.microsoft.com/office/drawing/2014/main" id="{8F3C6E68-B6D0-5133-8CD9-130F4CF6942D}"/>
              </a:ext>
            </a:extLst>
          </p:cNvPr>
          <p:cNvSpPr txBox="1"/>
          <p:nvPr/>
        </p:nvSpPr>
        <p:spPr>
          <a:xfrm>
            <a:off x="9503229" y="6442482"/>
            <a:ext cx="2492829" cy="369332"/>
          </a:xfrm>
          <a:prstGeom prst="rect">
            <a:avLst/>
          </a:prstGeom>
          <a:noFill/>
        </p:spPr>
        <p:txBody>
          <a:bodyPr wrap="square" rtlCol="0">
            <a:spAutoFit/>
          </a:bodyPr>
          <a:lstStyle/>
          <a:p>
            <a:r>
              <a:rPr lang="en-GB" dirty="0"/>
              <a:t>Source:</a:t>
            </a:r>
            <a:r>
              <a:rPr lang="en-GB" sz="1800" dirty="0">
                <a:effectLst/>
                <a:latin typeface="Calibri" panose="020F0502020204030204" pitchFamily="34" charset="0"/>
                <a:ea typeface="Calibri" panose="020F0502020204030204" pitchFamily="34" charset="0"/>
                <a:cs typeface="Times New Roman" panose="02020603050405020304" pitchFamily="18" charset="0"/>
              </a:rPr>
              <a:t> (Hobbs, 2021)</a:t>
            </a:r>
            <a:endParaRPr lang="en-GB" dirty="0"/>
          </a:p>
        </p:txBody>
      </p:sp>
    </p:spTree>
    <p:extLst>
      <p:ext uri="{BB962C8B-B14F-4D97-AF65-F5344CB8AC3E}">
        <p14:creationId xmlns:p14="http://schemas.microsoft.com/office/powerpoint/2010/main" val="1828566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wheel(1)">
                                      <p:cBhvr>
                                        <p:cTn id="25" dur="2000"/>
                                        <p:tgtEl>
                                          <p:spTgt spid="4"/>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gtEl>
                                        <p:attrNameLst>
                                          <p:attrName>style.visibility</p:attrName>
                                        </p:attrNameLst>
                                      </p:cBhvr>
                                      <p:to>
                                        <p:strVal val="visible"/>
                                      </p:to>
                                    </p:set>
                                    <p:anim calcmode="lin" valueType="num">
                                      <p:cBhvr additive="base">
                                        <p:cTn id="30" dur="500" fill="hold"/>
                                        <p:tgtEl>
                                          <p:spTgt spid="3"/>
                                        </p:tgtEl>
                                        <p:attrNameLst>
                                          <p:attrName>ppt_x</p:attrName>
                                        </p:attrNameLst>
                                      </p:cBhvr>
                                      <p:tavLst>
                                        <p:tav tm="0">
                                          <p:val>
                                            <p:strVal val="#ppt_x"/>
                                          </p:val>
                                        </p:tav>
                                        <p:tav tm="100000">
                                          <p:val>
                                            <p:strVal val="#ppt_x"/>
                                          </p:val>
                                        </p:tav>
                                      </p:tavLst>
                                    </p:anim>
                                    <p:anim calcmode="lin" valueType="num">
                                      <p:cBhvr additive="base">
                                        <p:cTn id="31"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57DA72-1EAD-87B3-B483-73FC60823DDE}"/>
              </a:ext>
            </a:extLst>
          </p:cNvPr>
          <p:cNvSpPr>
            <a:spLocks noGrp="1"/>
          </p:cNvSpPr>
          <p:nvPr>
            <p:ph idx="1"/>
          </p:nvPr>
        </p:nvSpPr>
        <p:spPr>
          <a:xfrm>
            <a:off x="1517174" y="65315"/>
            <a:ext cx="9157652" cy="3615267"/>
          </a:xfrm>
          <a:solidFill>
            <a:schemeClr val="bg1">
              <a:lumMod val="95000"/>
            </a:schemeClr>
          </a:solidFill>
          <a:ln/>
          <a:effectLst>
            <a:glow rad="139700">
              <a:schemeClr val="accent1">
                <a:satMod val="175000"/>
                <a:alpha val="40000"/>
              </a:schemeClr>
            </a:glow>
            <a:softEdge rad="63500"/>
          </a:effectLst>
        </p:spPr>
        <p:style>
          <a:lnRef idx="2">
            <a:schemeClr val="dk1"/>
          </a:lnRef>
          <a:fillRef idx="1">
            <a:schemeClr val="lt1"/>
          </a:fillRef>
          <a:effectRef idx="0">
            <a:schemeClr val="dk1"/>
          </a:effectRef>
          <a:fontRef idx="minor">
            <a:schemeClr val="dk1"/>
          </a:fontRef>
        </p:style>
        <p:txBody>
          <a:bodyPr/>
          <a:lstStyle/>
          <a:p>
            <a:pPr marL="0" indent="0">
              <a:buNone/>
            </a:pPr>
            <a:r>
              <a:rPr lang="en-GB" dirty="0">
                <a:ln w="0"/>
                <a:solidFill>
                  <a:schemeClr val="tx1"/>
                </a:solidFill>
                <a:latin typeface="Calibri" panose="020F0502020204030204" pitchFamily="34" charset="0"/>
                <a:ea typeface="Calibri" panose="020F0502020204030204" pitchFamily="34" charset="0"/>
                <a:cs typeface="Calibri" panose="020F0502020204030204" pitchFamily="34" charset="0"/>
              </a:rPr>
              <a:t>M&amp;S is one of the companies in the United Kingdom that is implementing flexible working in connection to diversity and inclusion.</a:t>
            </a:r>
          </a:p>
          <a:p>
            <a:pPr marL="0" indent="0">
              <a:buNone/>
            </a:pPr>
            <a:r>
              <a:rPr lang="en-GB" dirty="0">
                <a:ln w="0"/>
                <a:solidFill>
                  <a:schemeClr val="tx1"/>
                </a:solidFill>
                <a:latin typeface="Calibri" panose="020F0502020204030204" pitchFamily="34" charset="0"/>
                <a:ea typeface="Calibri" panose="020F0502020204030204" pitchFamily="34" charset="0"/>
                <a:cs typeface="Calibri" panose="020F0502020204030204" pitchFamily="34" charset="0"/>
              </a:rPr>
              <a:t>M&amp;S is introducing a new flexible working option for its shop employees called Work life, with the goal of providing them with additional options and giving them more freedom. The changes are intended to assist current colleagues in attaining a more favourable work-life balance, and they will also assist M&amp;S in continuing to recruit the most qualified individuals in the sector</a:t>
            </a:r>
            <a:r>
              <a:rPr lang="en-GB" dirty="0">
                <a:ln w="0"/>
                <a:solidFill>
                  <a:schemeClr val="tx1"/>
                </a:solidFill>
                <a:effectLst>
                  <a:outerShdw blurRad="38100" dist="19050" dir="2700000" algn="tl" rotWithShape="0">
                    <a:schemeClr val="dk1">
                      <a:alpha val="40000"/>
                    </a:schemeClr>
                  </a:outerShdw>
                </a:effectLst>
                <a:latin typeface="Calibri" panose="020F0502020204030204" pitchFamily="34" charset="0"/>
                <a:ea typeface="Calibri" panose="020F0502020204030204" pitchFamily="34" charset="0"/>
                <a:cs typeface="Calibri" panose="020F0502020204030204" pitchFamily="34" charset="0"/>
              </a:rPr>
              <a:t>.</a:t>
            </a:r>
          </a:p>
        </p:txBody>
      </p:sp>
      <p:sp>
        <p:nvSpPr>
          <p:cNvPr id="2" name="Title 1">
            <a:extLst>
              <a:ext uri="{FF2B5EF4-FFF2-40B4-BE49-F238E27FC236}">
                <a16:creationId xmlns:a16="http://schemas.microsoft.com/office/drawing/2014/main" id="{D4312875-5369-F611-341A-CC9F4D5F5436}"/>
              </a:ext>
            </a:extLst>
          </p:cNvPr>
          <p:cNvSpPr>
            <a:spLocks noGrp="1"/>
          </p:cNvSpPr>
          <p:nvPr>
            <p:ph type="title"/>
          </p:nvPr>
        </p:nvSpPr>
        <p:spPr>
          <a:xfrm>
            <a:off x="348343" y="3745896"/>
            <a:ext cx="11718471" cy="2548587"/>
          </a:xfrm>
          <a:solidFill>
            <a:schemeClr val="bg1">
              <a:lumMod val="95000"/>
            </a:schemeClr>
          </a:solidFill>
          <a:effectLst>
            <a:softEdge rad="127000"/>
          </a:effectLst>
        </p:spPr>
        <p:style>
          <a:lnRef idx="1">
            <a:schemeClr val="accent1"/>
          </a:lnRef>
          <a:fillRef idx="2">
            <a:schemeClr val="accent1"/>
          </a:fillRef>
          <a:effectRef idx="1">
            <a:schemeClr val="accent1"/>
          </a:effectRef>
          <a:fontRef idx="minor">
            <a:schemeClr val="dk1"/>
          </a:fontRef>
        </p:style>
        <p:txBody>
          <a:bodyPr>
            <a:noAutofit/>
          </a:bodyPr>
          <a:lstStyle/>
          <a:p>
            <a:r>
              <a:rPr lang="en-GB" sz="2000" cap="none" dirty="0">
                <a:ln w="0"/>
                <a:solidFill>
                  <a:schemeClr val="tx1"/>
                </a:solidFill>
                <a:effectLst>
                  <a:outerShdw blurRad="38100" dist="19050" dir="2700000" algn="tl" rotWithShape="0">
                    <a:schemeClr val="dk1">
                      <a:alpha val="40000"/>
                    </a:schemeClr>
                  </a:outerShdw>
                </a:effectLst>
                <a:latin typeface="Calibri" panose="020F0502020204030204" pitchFamily="34" charset="0"/>
                <a:ea typeface="Calibri" panose="020F0502020204030204" pitchFamily="34" charset="0"/>
                <a:cs typeface="Calibri" panose="020F0502020204030204" pitchFamily="34" charset="0"/>
              </a:rPr>
              <a:t> The benefits of working from home have been lauded by many throughout the Covid-19 epidemic, but a new perk has surfaced in recent months: employers may find and recruit from a more diverse pool of applicants thanks to flexible work methods. A company's retention and culture may both benefit from a more diverse workforce, which in turn benefits the company, when it adopts a more flexible work policy.</a:t>
            </a:r>
            <a:br>
              <a:rPr lang="en-GB" sz="2000" cap="none" dirty="0">
                <a:latin typeface="Calibri" panose="020F0502020204030204" pitchFamily="34" charset="0"/>
                <a:ea typeface="Calibri" panose="020F0502020204030204" pitchFamily="34" charset="0"/>
                <a:cs typeface="Calibri" panose="020F0502020204030204" pitchFamily="34" charset="0"/>
              </a:rPr>
            </a:br>
            <a:endParaRPr lang="en-GB" sz="2000" cap="none" dirty="0">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4505B9D2-47B8-F9D2-680B-A2217B20A535}"/>
              </a:ext>
            </a:extLst>
          </p:cNvPr>
          <p:cNvSpPr txBox="1"/>
          <p:nvPr/>
        </p:nvSpPr>
        <p:spPr>
          <a:xfrm>
            <a:off x="7315200" y="6172200"/>
            <a:ext cx="3886200" cy="369332"/>
          </a:xfrm>
          <a:prstGeom prst="rect">
            <a:avLst/>
          </a:prstGeom>
          <a:noFill/>
        </p:spPr>
        <p:txBody>
          <a:bodyPr wrap="square" rtlCol="0">
            <a:spAutoFit/>
          </a:bodyPr>
          <a:lstStyle/>
          <a:p>
            <a:r>
              <a:rPr lang="en-GB" dirty="0"/>
              <a:t>Source: (</a:t>
            </a:r>
            <a:r>
              <a:rPr lang="en-GB" dirty="0" err="1"/>
              <a:t>Sourvey</a:t>
            </a:r>
            <a:r>
              <a:rPr lang="en-GB" dirty="0"/>
              <a:t>, 2022)</a:t>
            </a:r>
          </a:p>
        </p:txBody>
      </p:sp>
    </p:spTree>
    <p:extLst>
      <p:ext uri="{BB962C8B-B14F-4D97-AF65-F5344CB8AC3E}">
        <p14:creationId xmlns:p14="http://schemas.microsoft.com/office/powerpoint/2010/main" val="2839459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p:cTn id="7" dur="1000" fill="hold"/>
                                        <p:tgtEl>
                                          <p:spTgt spid="3">
                                            <p:bg/>
                                          </p:spTgt>
                                        </p:tgtEl>
                                        <p:attrNameLst>
                                          <p:attrName>ppt_w</p:attrName>
                                        </p:attrNameLst>
                                      </p:cBhvr>
                                      <p:tavLst>
                                        <p:tav tm="0">
                                          <p:val>
                                            <p:fltVal val="0"/>
                                          </p:val>
                                        </p:tav>
                                        <p:tav tm="100000">
                                          <p:val>
                                            <p:strVal val="#ppt_w"/>
                                          </p:val>
                                        </p:tav>
                                      </p:tavLst>
                                    </p:anim>
                                    <p:anim calcmode="lin" valueType="num">
                                      <p:cBhvr>
                                        <p:cTn id="8" dur="1000" fill="hold"/>
                                        <p:tgtEl>
                                          <p:spTgt spid="3">
                                            <p:bg/>
                                          </p:spTgt>
                                        </p:tgtEl>
                                        <p:attrNameLst>
                                          <p:attrName>ppt_h</p:attrName>
                                        </p:attrNameLst>
                                      </p:cBhvr>
                                      <p:tavLst>
                                        <p:tav tm="0">
                                          <p:val>
                                            <p:fltVal val="0"/>
                                          </p:val>
                                        </p:tav>
                                        <p:tav tm="100000">
                                          <p:val>
                                            <p:strVal val="#ppt_h"/>
                                          </p:val>
                                        </p:tav>
                                      </p:tavLst>
                                    </p:anim>
                                    <p:anim calcmode="lin" valueType="num">
                                      <p:cBhvr>
                                        <p:cTn id="9" dur="1000" fill="hold"/>
                                        <p:tgtEl>
                                          <p:spTgt spid="3">
                                            <p:bg/>
                                          </p:spTgt>
                                        </p:tgtEl>
                                        <p:attrNameLst>
                                          <p:attrName>style.rotation</p:attrName>
                                        </p:attrNameLst>
                                      </p:cBhvr>
                                      <p:tavLst>
                                        <p:tav tm="0">
                                          <p:val>
                                            <p:fltVal val="90"/>
                                          </p:val>
                                        </p:tav>
                                        <p:tav tm="100000">
                                          <p:val>
                                            <p:fltVal val="0"/>
                                          </p:val>
                                        </p:tav>
                                      </p:tavLst>
                                    </p:anim>
                                    <p:animEffect transition="in" filter="fade">
                                      <p:cBhvr>
                                        <p:cTn id="10" dur="1000"/>
                                        <p:tgtEl>
                                          <p:spTgt spid="3">
                                            <p:bg/>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p:cTn id="2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anim calcmode="lin" valueType="num">
                                      <p:cBhvr additive="base">
                                        <p:cTn id="31" dur="500" fill="hold"/>
                                        <p:tgtEl>
                                          <p:spTgt spid="2"/>
                                        </p:tgtEl>
                                        <p:attrNameLst>
                                          <p:attrName>ppt_x</p:attrName>
                                        </p:attrNameLst>
                                      </p:cBhvr>
                                      <p:tavLst>
                                        <p:tav tm="0">
                                          <p:val>
                                            <p:strVal val="#ppt_x"/>
                                          </p:val>
                                        </p:tav>
                                        <p:tav tm="100000">
                                          <p:val>
                                            <p:strVal val="#ppt_x"/>
                                          </p:val>
                                        </p:tav>
                                      </p:tavLst>
                                    </p:anim>
                                    <p:anim calcmode="lin" valueType="num">
                                      <p:cBhvr additive="base">
                                        <p:cTn id="3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F34692A-F476-CA13-AE0D-836788F6C500}"/>
              </a:ext>
            </a:extLst>
          </p:cNvPr>
          <p:cNvSpPr>
            <a:spLocks noGrp="1"/>
          </p:cNvSpPr>
          <p:nvPr>
            <p:ph type="subTitle" idx="1"/>
          </p:nvPr>
        </p:nvSpPr>
        <p:spPr>
          <a:xfrm>
            <a:off x="684212" y="1005841"/>
            <a:ext cx="10613708" cy="4785360"/>
          </a:xfrm>
          <a:solidFill>
            <a:schemeClr val="bg1">
              <a:lumMod val="95000"/>
            </a:schemeClr>
          </a:solidFill>
          <a:ln>
            <a:noFill/>
          </a:ln>
          <a:effectLst>
            <a:outerShdw blurRad="44450" dist="27940" dir="5400000" algn="ctr">
              <a:srgbClr val="000000">
                <a:alpha val="32000"/>
              </a:srgbClr>
            </a:outerShdw>
            <a:softEdge rad="63500"/>
          </a:effectLst>
          <a:scene3d>
            <a:camera prst="orthographicFront">
              <a:rot lat="0" lon="0" rev="0"/>
            </a:camera>
            <a:lightRig rig="balanced" dir="t">
              <a:rot lat="0" lon="0" rev="8700000"/>
            </a:lightRig>
          </a:scene3d>
          <a:sp3d>
            <a:bevelT w="190500" h="38100"/>
          </a:sp3d>
        </p:spPr>
        <p:style>
          <a:lnRef idx="1">
            <a:schemeClr val="dk1"/>
          </a:lnRef>
          <a:fillRef idx="2">
            <a:schemeClr val="dk1"/>
          </a:fillRef>
          <a:effectRef idx="1">
            <a:schemeClr val="dk1"/>
          </a:effectRef>
          <a:fontRef idx="minor">
            <a:schemeClr val="dk1"/>
          </a:fontRef>
        </p:style>
        <p:txBody>
          <a:bodyPr>
            <a:normAutofit/>
          </a:bodyPr>
          <a:lstStyle/>
          <a:p>
            <a:r>
              <a:rPr lang="en-GB" b="1" i="1" dirty="0">
                <a:ln w="0"/>
                <a:solidFill>
                  <a:schemeClr val="tx1"/>
                </a:solidFill>
                <a:latin typeface="Calibri" panose="020F0502020204030204" pitchFamily="34" charset="0"/>
                <a:ea typeface="Calibri" panose="020F0502020204030204" pitchFamily="34" charset="0"/>
                <a:cs typeface="Calibri" panose="020F0502020204030204" pitchFamily="34" charset="0"/>
              </a:rPr>
              <a:t>They are the first national store to show they support for the 10,000 Black Interns project, which was created to address the problem of a lack of representation of black talent in the workforce. They have capitalised on the success of these initiatives by establishing own Early Careers programmes, which are aimed at attracting and cultivating a broad pool of talent at an early age. </a:t>
            </a:r>
          </a:p>
          <a:p>
            <a:r>
              <a:rPr lang="en-GB" b="1" i="1" dirty="0">
                <a:ln w="0"/>
                <a:solidFill>
                  <a:schemeClr val="tx1"/>
                </a:solidFill>
                <a:latin typeface="Calibri" panose="020F0502020204030204" pitchFamily="34" charset="0"/>
                <a:ea typeface="Calibri" panose="020F0502020204030204" pitchFamily="34" charset="0"/>
                <a:cs typeface="Calibri" panose="020F0502020204030204" pitchFamily="34" charset="0"/>
              </a:rPr>
              <a:t>The 30% Club is a key component of they overall strategy to assist maximise the diversity of experiences, perspectives, and qualifications of future leaders. They opened up the programme to all under-represented groups in 2021/2022 when  became participants in the new "Mission Include" initiative that year. They have a record amount of people apply for the programme, and of those who were accepted, sixty percent are members of an ethnic minority, and thirty percent have some kind of handicap or health problem.</a:t>
            </a:r>
          </a:p>
        </p:txBody>
      </p:sp>
      <p:sp>
        <p:nvSpPr>
          <p:cNvPr id="2" name="TextBox 1">
            <a:extLst>
              <a:ext uri="{FF2B5EF4-FFF2-40B4-BE49-F238E27FC236}">
                <a16:creationId xmlns:a16="http://schemas.microsoft.com/office/drawing/2014/main" id="{87967316-45EA-903C-E00F-E655BC18C8FF}"/>
              </a:ext>
            </a:extLst>
          </p:cNvPr>
          <p:cNvSpPr txBox="1"/>
          <p:nvPr/>
        </p:nvSpPr>
        <p:spPr>
          <a:xfrm>
            <a:off x="7053943" y="5852159"/>
            <a:ext cx="4517571" cy="369332"/>
          </a:xfrm>
          <a:prstGeom prst="rect">
            <a:avLst/>
          </a:prstGeom>
          <a:noFill/>
        </p:spPr>
        <p:txBody>
          <a:bodyPr wrap="square" rtlCol="0">
            <a:spAutoFit/>
          </a:bodyPr>
          <a:lstStyle/>
          <a:p>
            <a:r>
              <a:rPr lang="en-GB" dirty="0"/>
              <a:t>Source: ( </a:t>
            </a:r>
            <a:r>
              <a:rPr lang="en-GB" dirty="0" err="1"/>
              <a:t>Sourvey</a:t>
            </a:r>
            <a:r>
              <a:rPr lang="en-GB" dirty="0"/>
              <a:t>, 2022)</a:t>
            </a:r>
          </a:p>
        </p:txBody>
      </p:sp>
    </p:spTree>
    <p:extLst>
      <p:ext uri="{BB962C8B-B14F-4D97-AF65-F5344CB8AC3E}">
        <p14:creationId xmlns:p14="http://schemas.microsoft.com/office/powerpoint/2010/main" val="691515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p:cTn id="7" dur="500" fill="hold"/>
                                        <p:tgtEl>
                                          <p:spTgt spid="3">
                                            <p:bg/>
                                          </p:spTgt>
                                        </p:tgtEl>
                                        <p:attrNameLst>
                                          <p:attrName>ppt_w</p:attrName>
                                        </p:attrNameLst>
                                      </p:cBhvr>
                                      <p:tavLst>
                                        <p:tav tm="0">
                                          <p:val>
                                            <p:fltVal val="0"/>
                                          </p:val>
                                        </p:tav>
                                        <p:tav tm="100000">
                                          <p:val>
                                            <p:strVal val="#ppt_w"/>
                                          </p:val>
                                        </p:tav>
                                      </p:tavLst>
                                    </p:anim>
                                    <p:anim calcmode="lin" valueType="num">
                                      <p:cBhvr>
                                        <p:cTn id="8" dur="500" fill="hold"/>
                                        <p:tgtEl>
                                          <p:spTgt spid="3">
                                            <p:bg/>
                                          </p:spTgt>
                                        </p:tgtEl>
                                        <p:attrNameLst>
                                          <p:attrName>ppt_h</p:attrName>
                                        </p:attrNameLst>
                                      </p:cBhvr>
                                      <p:tavLst>
                                        <p:tav tm="0">
                                          <p:val>
                                            <p:fltVal val="0"/>
                                          </p:val>
                                        </p:tav>
                                        <p:tav tm="100000">
                                          <p:val>
                                            <p:strVal val="#ppt_h"/>
                                          </p:val>
                                        </p:tav>
                                      </p:tavLst>
                                    </p:anim>
                                    <p:animEffect transition="in" filter="fade">
                                      <p:cBhvr>
                                        <p:cTn id="9" dur="500"/>
                                        <p:tgtEl>
                                          <p:spTgt spid="3">
                                            <p:bg/>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24000" b="-24000"/>
          </a:stretch>
        </a:blipFill>
        <a:effectLst/>
      </p:bgPr>
    </p:bg>
    <p:spTree>
      <p:nvGrpSpPr>
        <p:cNvPr id="1" name=""/>
        <p:cNvGrpSpPr/>
        <p:nvPr/>
      </p:nvGrpSpPr>
      <p:grpSpPr>
        <a:xfrm>
          <a:off x="0" y="0"/>
          <a:ext cx="0" cy="0"/>
          <a:chOff x="0" y="0"/>
          <a:chExt cx="0" cy="0"/>
        </a:xfrm>
      </p:grpSpPr>
      <p:sp>
        <p:nvSpPr>
          <p:cNvPr id="3" name="Speech Bubble: Rectangle 2">
            <a:extLst>
              <a:ext uri="{FF2B5EF4-FFF2-40B4-BE49-F238E27FC236}">
                <a16:creationId xmlns:a16="http://schemas.microsoft.com/office/drawing/2014/main" id="{6FCCCC7F-4420-6AD1-5DD9-00BEC5ADA9B8}"/>
              </a:ext>
            </a:extLst>
          </p:cNvPr>
          <p:cNvSpPr/>
          <p:nvPr/>
        </p:nvSpPr>
        <p:spPr>
          <a:xfrm>
            <a:off x="391886" y="-13065"/>
            <a:ext cx="11081657" cy="2438400"/>
          </a:xfrm>
          <a:prstGeom prst="wedgeRectCallout">
            <a:avLst>
              <a:gd name="adj1" fmla="val -844"/>
              <a:gd name="adj2" fmla="val 60933"/>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000" dirty="0">
                <a:latin typeface="Calibri" panose="020F0502020204030204" pitchFamily="34" charset="0"/>
                <a:ea typeface="Calibri" panose="020F0502020204030204" pitchFamily="34" charset="0"/>
                <a:cs typeface="Calibri" panose="020F0502020204030204" pitchFamily="34" charset="0"/>
              </a:rPr>
              <a:t>Human resources should serve as a leader and advocate for an inclusive working environment. It is critical for a department that serves the rest of the organisation to push these policies that will help it find the talented and diverse employees it needs to grow. As a result of HR's efforts to create a welcoming workplace for all workers, the company is able to attract and hire from a more diverse pool of applicants. Agreeing, Innovation argues that HR and People teams play a crucial role in encouraging the rest of the company to start thinking about new chances may provide for increasing diversity and inclusion</a:t>
            </a:r>
            <a:r>
              <a:rPr lang="en-GB" dirty="0">
                <a:latin typeface="Calibri" panose="020F0502020204030204" pitchFamily="34" charset="0"/>
                <a:ea typeface="Calibri" panose="020F0502020204030204" pitchFamily="34" charset="0"/>
                <a:cs typeface="Calibri" panose="020F0502020204030204" pitchFamily="34" charset="0"/>
              </a:rPr>
              <a:t>.</a:t>
            </a:r>
          </a:p>
        </p:txBody>
      </p:sp>
      <p:sp>
        <p:nvSpPr>
          <p:cNvPr id="2" name="Wave 1">
            <a:extLst>
              <a:ext uri="{FF2B5EF4-FFF2-40B4-BE49-F238E27FC236}">
                <a16:creationId xmlns:a16="http://schemas.microsoft.com/office/drawing/2014/main" id="{6678C32A-487D-A6BA-088B-9A7762DC6643}"/>
              </a:ext>
            </a:extLst>
          </p:cNvPr>
          <p:cNvSpPr/>
          <p:nvPr/>
        </p:nvSpPr>
        <p:spPr>
          <a:xfrm>
            <a:off x="478971" y="2899953"/>
            <a:ext cx="11234057" cy="1188721"/>
          </a:xfrm>
          <a:prstGeom prst="wave">
            <a:avLst/>
          </a:prstGeom>
          <a:solidFill>
            <a:schemeClr val="bg1">
              <a:lumMod val="95000"/>
            </a:schemeClr>
          </a:solidFill>
          <a:effectLst>
            <a:softEdge rad="127000"/>
          </a:effectLst>
        </p:spPr>
        <p:style>
          <a:lnRef idx="1">
            <a:schemeClr val="accent1"/>
          </a:lnRef>
          <a:fillRef idx="2">
            <a:schemeClr val="accent1"/>
          </a:fillRef>
          <a:effectRef idx="1">
            <a:schemeClr val="accent1"/>
          </a:effectRef>
          <a:fontRef idx="minor">
            <a:schemeClr val="dk1"/>
          </a:fontRef>
        </p:style>
        <p:txBody>
          <a:bodyPr rtlCol="0" anchor="ctr">
            <a:prstTxWarp prst="textCanUp">
              <a:avLst>
                <a:gd name="adj" fmla="val 100000"/>
              </a:avLst>
            </a:prstTxWarp>
          </a:bodyPr>
          <a:lstStyle/>
          <a:p>
            <a:pPr algn="ctr"/>
            <a:r>
              <a:rPr lang="en-GB" sz="2800" b="1" i="1" dirty="0">
                <a:latin typeface="Calibri" panose="020F0502020204030204" pitchFamily="34" charset="0"/>
                <a:ea typeface="Calibri" panose="020F0502020204030204" pitchFamily="34" charset="0"/>
                <a:cs typeface="Calibri" panose="020F0502020204030204" pitchFamily="34" charset="0"/>
              </a:rPr>
              <a:t>The Role of HR in promoting Diversity and Inclusion in the workplace</a:t>
            </a:r>
          </a:p>
        </p:txBody>
      </p:sp>
      <p:sp>
        <p:nvSpPr>
          <p:cNvPr id="4" name="Speech Bubble: Rectangle with Corners Rounded 3">
            <a:extLst>
              <a:ext uri="{FF2B5EF4-FFF2-40B4-BE49-F238E27FC236}">
                <a16:creationId xmlns:a16="http://schemas.microsoft.com/office/drawing/2014/main" id="{65C47908-E352-20E3-AD8B-26E0C5F20AEC}"/>
              </a:ext>
            </a:extLst>
          </p:cNvPr>
          <p:cNvSpPr/>
          <p:nvPr/>
        </p:nvSpPr>
        <p:spPr>
          <a:xfrm>
            <a:off x="517070" y="4302035"/>
            <a:ext cx="11157857" cy="1804850"/>
          </a:xfrm>
          <a:prstGeom prst="wedgeRoundRectCallout">
            <a:avLst>
              <a:gd name="adj1" fmla="val -42511"/>
              <a:gd name="adj2" fmla="val -69016"/>
              <a:gd name="adj3" fmla="val 16667"/>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sz="2000" i="1" dirty="0">
                <a:latin typeface="Calibri" panose="020F0502020204030204" pitchFamily="34" charset="0"/>
                <a:ea typeface="Calibri" panose="020F0502020204030204" pitchFamily="34" charset="0"/>
                <a:cs typeface="Calibri" panose="020F0502020204030204" pitchFamily="34" charset="0"/>
              </a:rPr>
              <a:t>I believe there are just minor levers we can pull to push the organisation to think in the correct manner,</a:t>
            </a:r>
          </a:p>
          <a:p>
            <a:pPr algn="ctr"/>
            <a:r>
              <a:rPr lang="en-GB" sz="2000" i="1" dirty="0">
                <a:latin typeface="Calibri" panose="020F0502020204030204" pitchFamily="34" charset="0"/>
                <a:ea typeface="Calibri" panose="020F0502020204030204" pitchFamily="34" charset="0"/>
                <a:cs typeface="Calibri" panose="020F0502020204030204" pitchFamily="34" charset="0"/>
              </a:rPr>
              <a:t> and to be a bit more transparent, in an era when HR is becoming more talent-focused and active in the recruiting process. Having the appropriate people and procedures in place is essential for any organisation to succeed, and this is something HR leaders must play</a:t>
            </a:r>
            <a:r>
              <a:rPr lang="en-GB" dirty="0"/>
              <a:t>. </a:t>
            </a:r>
          </a:p>
        </p:txBody>
      </p:sp>
      <p:sp>
        <p:nvSpPr>
          <p:cNvPr id="6" name="TextBox 5">
            <a:extLst>
              <a:ext uri="{FF2B5EF4-FFF2-40B4-BE49-F238E27FC236}">
                <a16:creationId xmlns:a16="http://schemas.microsoft.com/office/drawing/2014/main" id="{9C48F59E-4CFC-8CB6-0F3F-7B1B327DE006}"/>
              </a:ext>
            </a:extLst>
          </p:cNvPr>
          <p:cNvSpPr txBox="1"/>
          <p:nvPr/>
        </p:nvSpPr>
        <p:spPr>
          <a:xfrm>
            <a:off x="9100457" y="6400800"/>
            <a:ext cx="2862943" cy="369332"/>
          </a:xfrm>
          <a:prstGeom prst="rect">
            <a:avLst/>
          </a:prstGeom>
          <a:noFill/>
        </p:spPr>
        <p:txBody>
          <a:bodyPr wrap="square" rtlCol="0">
            <a:spAutoFit/>
          </a:bodyPr>
          <a:lstStyle/>
          <a:p>
            <a:r>
              <a:rPr lang="en-GB" dirty="0"/>
              <a:t>Source: </a:t>
            </a:r>
            <a:r>
              <a:rPr lang="en-GB" sz="1800" dirty="0">
                <a:effectLst/>
                <a:latin typeface="Calibri" panose="020F0502020204030204" pitchFamily="34" charset="0"/>
                <a:ea typeface="Calibri" panose="020F0502020204030204" pitchFamily="34" charset="0"/>
                <a:cs typeface="Times New Roman" panose="02020603050405020304" pitchFamily="18" charset="0"/>
              </a:rPr>
              <a:t>(O’Connor, 2021)</a:t>
            </a:r>
            <a:endParaRPr lang="en-GB" dirty="0"/>
          </a:p>
        </p:txBody>
      </p:sp>
    </p:spTree>
    <p:extLst>
      <p:ext uri="{BB962C8B-B14F-4D97-AF65-F5344CB8AC3E}">
        <p14:creationId xmlns:p14="http://schemas.microsoft.com/office/powerpoint/2010/main" val="3773082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iterate type="lt">
                                    <p:tmPct val="0"/>
                                  </p:iterate>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mph" presetSubtype="0" fill="hold" grpId="1" nodeType="clickEffect">
                                  <p:stCondLst>
                                    <p:cond delay="0"/>
                                  </p:stCondLst>
                                  <p:iterate type="lt">
                                    <p:tmPct val="4000"/>
                                  </p:iterate>
                                  <p:childTnLst>
                                    <p:set>
                                      <p:cBhvr override="childStyle">
                                        <p:cTn id="11" dur="500" fill="hold"/>
                                        <p:tgtEl>
                                          <p:spTgt spid="2"/>
                                        </p:tgtEl>
                                        <p:attrNameLst>
                                          <p:attrName>style.textDecorationUnderline</p:attrName>
                                        </p:attrNameLst>
                                      </p:cBhvr>
                                      <p:to>
                                        <p:strVal val="true"/>
                                      </p:to>
                                    </p:set>
                                  </p:childTnLst>
                                </p:cTn>
                              </p:par>
                            </p:childTnLst>
                          </p:cTn>
                        </p:par>
                      </p:childTnLst>
                    </p:cTn>
                  </p:par>
                  <p:par>
                    <p:cTn id="12" fill="hold">
                      <p:stCondLst>
                        <p:cond delay="indefinite"/>
                      </p:stCondLst>
                      <p:childTnLst>
                        <p:par>
                          <p:cTn id="13" fill="hold">
                            <p:stCondLst>
                              <p:cond delay="0"/>
                            </p:stCondLst>
                            <p:childTnLst>
                              <p:par>
                                <p:cTn id="14" presetID="45"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2000"/>
                                        <p:tgtEl>
                                          <p:spTgt spid="3"/>
                                        </p:tgtEl>
                                      </p:cBhvr>
                                    </p:animEffect>
                                    <p:anim calcmode="lin" valueType="num">
                                      <p:cBhvr>
                                        <p:cTn id="17" dur="2000" fill="hold"/>
                                        <p:tgtEl>
                                          <p:spTgt spid="3"/>
                                        </p:tgtEl>
                                        <p:attrNameLst>
                                          <p:attrName>ppt_w</p:attrName>
                                        </p:attrNameLst>
                                      </p:cBhvr>
                                      <p:tavLst>
                                        <p:tav tm="0" fmla="#ppt_w*sin(2.5*pi*$)">
                                          <p:val>
                                            <p:fltVal val="0"/>
                                          </p:val>
                                        </p:tav>
                                        <p:tav tm="100000">
                                          <p:val>
                                            <p:fltVal val="1"/>
                                          </p:val>
                                        </p:tav>
                                      </p:tavLst>
                                    </p:anim>
                                    <p:anim calcmode="lin" valueType="num">
                                      <p:cBhvr>
                                        <p:cTn id="18" dur="20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19" fill="hold">
                      <p:stCondLst>
                        <p:cond delay="indefinite"/>
                      </p:stCondLst>
                      <p:childTnLst>
                        <p:par>
                          <p:cTn id="20" fill="hold">
                            <p:stCondLst>
                              <p:cond delay="0"/>
                            </p:stCondLst>
                            <p:childTnLst>
                              <p:par>
                                <p:cTn id="21" presetID="45"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2000"/>
                                        <p:tgtEl>
                                          <p:spTgt spid="4"/>
                                        </p:tgtEl>
                                      </p:cBhvr>
                                    </p:animEffect>
                                    <p:anim calcmode="lin" valueType="num">
                                      <p:cBhvr>
                                        <p:cTn id="24" dur="2000" fill="hold"/>
                                        <p:tgtEl>
                                          <p:spTgt spid="4"/>
                                        </p:tgtEl>
                                        <p:attrNameLst>
                                          <p:attrName>ppt_w</p:attrName>
                                        </p:attrNameLst>
                                      </p:cBhvr>
                                      <p:tavLst>
                                        <p:tav tm="0" fmla="#ppt_w*sin(2.5*pi*$)">
                                          <p:val>
                                            <p:fltVal val="0"/>
                                          </p:val>
                                        </p:tav>
                                        <p:tav tm="100000">
                                          <p:val>
                                            <p:fltVal val="1"/>
                                          </p:val>
                                        </p:tav>
                                      </p:tavLst>
                                    </p:anim>
                                    <p:anim calcmode="lin" valueType="num">
                                      <p:cBhvr>
                                        <p:cTn id="25"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animBg="1"/>
      <p:bldP spid="2" grpId="1" animBg="1"/>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4000" b="-24000"/>
          </a:stretch>
        </a:blipFill>
        <a:effectLst/>
      </p:bgPr>
    </p:bg>
    <p:spTree>
      <p:nvGrpSpPr>
        <p:cNvPr id="1" name=""/>
        <p:cNvGrpSpPr/>
        <p:nvPr/>
      </p:nvGrpSpPr>
      <p:grpSpPr>
        <a:xfrm>
          <a:off x="0" y="0"/>
          <a:ext cx="0" cy="0"/>
          <a:chOff x="0" y="0"/>
          <a:chExt cx="0" cy="0"/>
        </a:xfrm>
      </p:grpSpPr>
      <p:sp>
        <p:nvSpPr>
          <p:cNvPr id="3" name="Ribbon: Curved and Tilted Down 2">
            <a:extLst>
              <a:ext uri="{FF2B5EF4-FFF2-40B4-BE49-F238E27FC236}">
                <a16:creationId xmlns:a16="http://schemas.microsoft.com/office/drawing/2014/main" id="{BD6B76E1-3A68-1894-13D2-451D0E3F1999}"/>
              </a:ext>
            </a:extLst>
          </p:cNvPr>
          <p:cNvSpPr/>
          <p:nvPr/>
        </p:nvSpPr>
        <p:spPr>
          <a:xfrm>
            <a:off x="740229" y="228600"/>
            <a:ext cx="10341428" cy="1284515"/>
          </a:xfrm>
          <a:prstGeom prst="ellipseRibbon">
            <a:avLst>
              <a:gd name="adj1" fmla="val 34746"/>
              <a:gd name="adj2" fmla="val 75000"/>
              <a:gd name="adj3" fmla="val 2119"/>
            </a:avLst>
          </a:prstGeom>
          <a:ln>
            <a:solidFill>
              <a:srgbClr val="FFFFFF">
                <a:alpha val="60000"/>
              </a:srgbClr>
            </a:solidFill>
          </a:ln>
          <a:effectLst>
            <a:outerShdw blurRad="63500" sx="102000" sy="102000" algn="ct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800" b="1" i="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The role of HR in promoting diversity and inclusion at workplace </a:t>
            </a:r>
          </a:p>
        </p:txBody>
      </p:sp>
      <p:sp>
        <p:nvSpPr>
          <p:cNvPr id="7" name="Double Wave 6">
            <a:extLst>
              <a:ext uri="{FF2B5EF4-FFF2-40B4-BE49-F238E27FC236}">
                <a16:creationId xmlns:a16="http://schemas.microsoft.com/office/drawing/2014/main" id="{C32615C7-2D44-0D10-044F-1BAD82C47BDE}"/>
              </a:ext>
            </a:extLst>
          </p:cNvPr>
          <p:cNvSpPr/>
          <p:nvPr/>
        </p:nvSpPr>
        <p:spPr>
          <a:xfrm>
            <a:off x="1088571" y="2100943"/>
            <a:ext cx="9383486" cy="4528457"/>
          </a:xfrm>
          <a:prstGeom prst="doubleWave">
            <a:avLst>
              <a:gd name="adj1" fmla="val 6971"/>
              <a:gd name="adj2" fmla="val -2900"/>
            </a:avLst>
          </a:prstGeom>
          <a:solidFill>
            <a:schemeClr val="bg2">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dk1"/>
          </a:lnRef>
          <a:fillRef idx="1">
            <a:schemeClr val="lt1"/>
          </a:fillRef>
          <a:effectRef idx="0">
            <a:schemeClr val="dk1"/>
          </a:effectRef>
          <a:fontRef idx="minor">
            <a:schemeClr val="dk1"/>
          </a:fontRef>
        </p:style>
        <p:txBody>
          <a:bodyPr rtlCol="0" anchor="ctr"/>
          <a:lstStyle/>
          <a:p>
            <a:r>
              <a:rPr lang="en-GB" sz="2000" i="1" dirty="0">
                <a:latin typeface="Calibri" panose="020F0502020204030204" pitchFamily="34" charset="0"/>
                <a:ea typeface="Calibri" panose="020F0502020204030204" pitchFamily="34" charset="0"/>
                <a:cs typeface="Calibri" panose="020F0502020204030204" pitchFamily="34" charset="0"/>
              </a:rPr>
              <a:t>     One of the most critical responsibilities of HR professionals is to foster an environment that values and benefits from diversity and inclusion. Human resource managers have a critical role to play in fostering a welcoming and inclusive work environment for all workers. </a:t>
            </a:r>
          </a:p>
          <a:p>
            <a:r>
              <a:rPr lang="en-GB" sz="2000" i="1" dirty="0">
                <a:latin typeface="Calibri" panose="020F0502020204030204" pitchFamily="34" charset="0"/>
                <a:ea typeface="Calibri" panose="020F0502020204030204" pitchFamily="34" charset="0"/>
                <a:cs typeface="Calibri" panose="020F0502020204030204" pitchFamily="34" charset="0"/>
              </a:rPr>
              <a:t>     It's not just the morally correct action to take, but also the prudent one. Groups that represent the nation's growing diversity have a competitive edge. Companies that make an effort to treat their employees, customers, and the general public with dignity are seeing a rise in interest from both groups. </a:t>
            </a:r>
          </a:p>
          <a:p>
            <a:r>
              <a:rPr lang="en-GB" sz="2000" i="1" dirty="0">
                <a:latin typeface="Calibri" panose="020F0502020204030204" pitchFamily="34" charset="0"/>
                <a:ea typeface="Calibri" panose="020F0502020204030204" pitchFamily="34" charset="0"/>
                <a:cs typeface="Calibri" panose="020F0502020204030204" pitchFamily="34" charset="0"/>
              </a:rPr>
              <a:t>     The key to a successful career in human resources is mastering strategies to increase workplace diversity and inclusion. Learning to be a moral leader in the workplace is a crucial part of a master's in human resource management.</a:t>
            </a:r>
          </a:p>
        </p:txBody>
      </p:sp>
      <p:sp>
        <p:nvSpPr>
          <p:cNvPr id="8" name="TextBox 7">
            <a:extLst>
              <a:ext uri="{FF2B5EF4-FFF2-40B4-BE49-F238E27FC236}">
                <a16:creationId xmlns:a16="http://schemas.microsoft.com/office/drawing/2014/main" id="{EF17C0D6-6D0F-26DF-49BC-40FF662DAD17}"/>
              </a:ext>
            </a:extLst>
          </p:cNvPr>
          <p:cNvSpPr txBox="1"/>
          <p:nvPr/>
        </p:nvSpPr>
        <p:spPr>
          <a:xfrm>
            <a:off x="9579429" y="6204857"/>
            <a:ext cx="2296885" cy="646331"/>
          </a:xfrm>
          <a:prstGeom prst="rect">
            <a:avLst/>
          </a:prstGeom>
          <a:noFill/>
        </p:spPr>
        <p:txBody>
          <a:bodyPr wrap="square" rtlCol="0">
            <a:spAutoFit/>
          </a:bodyPr>
          <a:lstStyle/>
          <a:p>
            <a:r>
              <a:rPr lang="en-GB" dirty="0"/>
              <a:t>Source: </a:t>
            </a:r>
            <a:r>
              <a:rPr lang="en-GB" sz="1800" dirty="0">
                <a:effectLst/>
                <a:latin typeface="Calibri" panose="020F0502020204030204" pitchFamily="34" charset="0"/>
                <a:ea typeface="Calibri" panose="020F0502020204030204" pitchFamily="34" charset="0"/>
                <a:cs typeface="Times New Roman" panose="02020603050405020304" pitchFamily="18" charset="0"/>
              </a:rPr>
              <a:t>(O’Connor, 2021)</a:t>
            </a:r>
            <a:endParaRPr lang="en-GB" dirty="0"/>
          </a:p>
        </p:txBody>
      </p:sp>
    </p:spTree>
    <p:extLst>
      <p:ext uri="{BB962C8B-B14F-4D97-AF65-F5344CB8AC3E}">
        <p14:creationId xmlns:p14="http://schemas.microsoft.com/office/powerpoint/2010/main" val="2984727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anim calcmode="lin" valueType="num">
                                      <p:cBhvr>
                                        <p:cTn id="8" dur="2000" fill="hold"/>
                                        <p:tgtEl>
                                          <p:spTgt spid="3"/>
                                        </p:tgtEl>
                                        <p:attrNameLst>
                                          <p:attrName>ppt_w</p:attrName>
                                        </p:attrNameLst>
                                      </p:cBhvr>
                                      <p:tavLst>
                                        <p:tav tm="0" fmla="#ppt_w*sin(2.5*pi*$)">
                                          <p:val>
                                            <p:fltVal val="0"/>
                                          </p:val>
                                        </p:tav>
                                        <p:tav tm="100000">
                                          <p:val>
                                            <p:fltVal val="1"/>
                                          </p:val>
                                        </p:tav>
                                      </p:tavLst>
                                    </p:anim>
                                    <p:anim calcmode="lin" valueType="num">
                                      <p:cBhvr>
                                        <p:cTn id="9" dur="20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500" fill="hold"/>
                                        <p:tgtEl>
                                          <p:spTgt spid="7"/>
                                        </p:tgtEl>
                                        <p:attrNameLst>
                                          <p:attrName>ppt_w</p:attrName>
                                        </p:attrNameLst>
                                      </p:cBhvr>
                                      <p:tavLst>
                                        <p:tav tm="0">
                                          <p:val>
                                            <p:fltVal val="0"/>
                                          </p:val>
                                        </p:tav>
                                        <p:tav tm="100000">
                                          <p:val>
                                            <p:strVal val="#ppt_w"/>
                                          </p:val>
                                        </p:tav>
                                      </p:tavLst>
                                    </p:anim>
                                    <p:anim calcmode="lin" valueType="num">
                                      <p:cBhvr>
                                        <p:cTn id="15" dur="500" fill="hold"/>
                                        <p:tgtEl>
                                          <p:spTgt spid="7"/>
                                        </p:tgtEl>
                                        <p:attrNameLst>
                                          <p:attrName>ppt_h</p:attrName>
                                        </p:attrNameLst>
                                      </p:cBhvr>
                                      <p:tavLst>
                                        <p:tav tm="0">
                                          <p:val>
                                            <p:fltVal val="0"/>
                                          </p:val>
                                        </p:tav>
                                        <p:tav tm="100000">
                                          <p:val>
                                            <p:strVal val="#ppt_h"/>
                                          </p:val>
                                        </p:tav>
                                      </p:tavLst>
                                    </p:anim>
                                    <p:animEffect transition="in" filter="fade">
                                      <p:cBhvr>
                                        <p:cTn id="1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563953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8117DF59-4186-4553-5D5B-ACAD380310AE}"/>
              </a:ext>
            </a:extLst>
          </p:cNvPr>
          <p:cNvSpPr>
            <a:spLocks noChangeArrowheads="1"/>
          </p:cNvSpPr>
          <p:nvPr/>
        </p:nvSpPr>
        <p:spPr bwMode="auto">
          <a:xfrm>
            <a:off x="762000" y="572125"/>
            <a:ext cx="8588829" cy="5278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Daley, S (.2022).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Understanding Diversity and Inclusion.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https://builtin.com/diversity-inclusion</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03 11 2022].</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Hobbs, A. (2021).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impact of remote and flexible working arrangements.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https://post.parliament.uk/the-impact-of-remote-and-flexible-working-arrangements/</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03 11 2022].</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O’Connor, D. (2021).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role of HR in driving diversity and inclusion, </a:t>
            </a:r>
            <a:r>
              <a:rPr kumimoji="0" lang="en-US" altLang="en-US" sz="16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International </a:t>
            </a:r>
            <a:r>
              <a:rPr kumimoji="0" lang="en-US" altLang="en-US" sz="16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Compaliance</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Association.</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Riley, M. &amp; Thompson, A. (17 February 2010).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Managing People. </a:t>
            </a:r>
            <a:r>
              <a:rPr kumimoji="0" lang="en-US" altLang="en-US" sz="16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s.l.:Taylor</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&amp; Francis.</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Smith, M. (2022).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Flexible work arrangements can help companies become more diverse and inclusive.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https://www.cnbc.com/2022/04/20/how-flexible-work-arrangements-can-help-companies-become-more-diverse-and-inclusive.html</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07 11 2022].</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M&amp;S Survey, M.(2022)  . </a:t>
            </a:r>
            <a:r>
              <a:rPr kumimoji="0" lang="en-US" altLang="en-US" sz="16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Anual</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Report.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https://corporate.marksandspencer.com/media/press-releases/ms-launches-new-flexible-working-offering-store-colleagues</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09 11 2022].</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84131161"/>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95817cb9-f0eb-4f4d-892c-47ab9f8957c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4" ma:contentTypeDescription="Create a new document." ma:contentTypeScope="" ma:versionID="4edcba7821d62b3929f5a8687163a37e">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98f140c7b88a1d449bb65bcc17d21b7f"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LengthInSeconds"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SharingHintHash" ma:index="2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C239BB0-53B8-40A5-8BB9-15D2ED1AEBC9}">
  <ds:schemaRefs>
    <ds:schemaRef ds:uri="http://www.w3.org/XML/1998/namespace"/>
    <ds:schemaRef ds:uri="http://schemas.microsoft.com/office/infopath/2007/PartnerControls"/>
    <ds:schemaRef ds:uri="http://schemas.openxmlformats.org/package/2006/metadata/core-properties"/>
    <ds:schemaRef ds:uri="http://schemas.microsoft.com/office/2006/documentManagement/types"/>
    <ds:schemaRef ds:uri="http://schemas.microsoft.com/office/2006/metadata/properties"/>
    <ds:schemaRef ds:uri="http://purl.org/dc/dcmitype/"/>
    <ds:schemaRef ds:uri="http://purl.org/dc/terms/"/>
    <ds:schemaRef ds:uri="9823f8e4-81f3-4a59-a026-c1a9717271fd"/>
    <ds:schemaRef ds:uri="95817cb9-f0eb-4f4d-892c-47ab9f8957c0"/>
    <ds:schemaRef ds:uri="http://purl.org/dc/elements/1.1/"/>
  </ds:schemaRefs>
</ds:datastoreItem>
</file>

<file path=customXml/itemProps2.xml><?xml version="1.0" encoding="utf-8"?>
<ds:datastoreItem xmlns:ds="http://schemas.openxmlformats.org/officeDocument/2006/customXml" ds:itemID="{F85C9CB5-9576-44BE-B8BA-1FEC0DBB3E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A7C683C-DA35-4A0E-ADD0-CC297892D8C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Slice</Template>
  <TotalTime>0</TotalTime>
  <Words>1516</Words>
  <Application>Microsoft Office PowerPoint</Application>
  <PresentationFormat>Widescreen</PresentationFormat>
  <Paragraphs>77</Paragraphs>
  <Slides>12</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Aharoni</vt:lpstr>
      <vt:lpstr>Arial</vt:lpstr>
      <vt:lpstr>Calibri</vt:lpstr>
      <vt:lpstr>Calibri Light</vt:lpstr>
      <vt:lpstr>Century Gothic</vt:lpstr>
      <vt:lpstr>Montserrat</vt:lpstr>
      <vt:lpstr>Wingdings</vt:lpstr>
      <vt:lpstr>Wingdings 3</vt:lpstr>
      <vt:lpstr>Slice</vt:lpstr>
      <vt:lpstr>Managing People LCBB5004 Assessment 1-Individual presentation</vt:lpstr>
      <vt:lpstr>What is Managin People?</vt:lpstr>
      <vt:lpstr>Fexible working in relation to diversity and inclusion at work</vt:lpstr>
      <vt:lpstr>PowerPoint Presentation</vt:lpstr>
      <vt:lpstr>PowerPoint Presentation</vt:lpstr>
      <vt:lpstr>PowerPoint Presentation</vt:lpstr>
      <vt:lpstr> The benefits of working from home have been lauded by many throughout the Covid-19 epidemic, but a new perk has surfaced in recent months: employers may find and recruit from a more diverse pool of applicants thanks to flexible work methods. A company's retention and culture may both benefit from a more diverse workforce, which in turn benefits the company, when it adopts a more flexible work policy.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2022-10-30T09:28:46Z</dcterms:created>
  <dcterms:modified xsi:type="dcterms:W3CDTF">2022-11-23T20:41:53Z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