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8"/>
  </p:notesMasterIdLst>
  <p:handoutMasterIdLst>
    <p:handoutMasterId r:id="rId9"/>
  </p:handoutMasterIdLst>
  <p:sldIdLst>
    <p:sldId id="277" r:id="rId2"/>
    <p:sldId id="331" r:id="rId3"/>
    <p:sldId id="258" r:id="rId4"/>
    <p:sldId id="332" r:id="rId5"/>
    <p:sldId id="333" r:id="rId6"/>
    <p:sldId id="334" r:id="rId7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30" autoAdjust="0"/>
    <p:restoredTop sz="94576" autoAdjust="0"/>
  </p:normalViewPr>
  <p:slideViewPr>
    <p:cSldViewPr>
      <p:cViewPr varScale="1">
        <p:scale>
          <a:sx n="110" d="100"/>
          <a:sy n="110" d="100"/>
        </p:scale>
        <p:origin x="-1304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=""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=""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=""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=""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68882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=""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=""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=""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=""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=""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05548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</a:t>
            </a:fld>
            <a:endParaRPr kumimoji="0" lang="en-GB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6</a:t>
            </a:fld>
            <a:endParaRPr kumimoji="0" lang="en-GB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14/07/18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xmlns:p14="http://schemas.microsoft.com/office/powerpoint/2010/main"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xmlns:p14="http://schemas.microsoft.com/office/powerpoint/2010/main"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xmlns:p14="http://schemas.microsoft.com/office/powerpoint/2010/main"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xmlns:p14="http://schemas.microsoft.com/office/powerpoint/2010/main"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xmlns:p14="http://schemas.microsoft.com/office/powerpoint/2010/main"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512888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BMSK 4002 ETW Term 1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1370013" y="2133600"/>
            <a:ext cx="6400800" cy="3363913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Effective Team Working and Communication</a:t>
            </a:r>
          </a:p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Week 7</a:t>
            </a:r>
          </a:p>
          <a:p>
            <a:pPr eaLnBrk="1" hangingPunct="1"/>
            <a:endParaRPr lang="en-GB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Communication in the Workplace</a:t>
            </a:r>
          </a:p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800" smtClean="0">
              <a:cs typeface="Arial" panose="020B0604020202020204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Lesson Aims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=""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67544" y="1268760"/>
            <a:ext cx="8507413" cy="4176712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400" dirty="0" smtClean="0"/>
              <a:t>1 – Define communication in the workplace</a:t>
            </a:r>
            <a:br>
              <a:rPr lang="en-GB" altLang="en-US" sz="2400" dirty="0" smtClean="0"/>
            </a:b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 smtClean="0"/>
              <a:t>2 – discuss students’ examples – </a:t>
            </a:r>
            <a:r>
              <a:rPr lang="en-GB" altLang="en-US" sz="2400" smtClean="0"/>
              <a:t>your workplace</a:t>
            </a:r>
            <a:r>
              <a:rPr lang="en-GB" altLang="en-US" sz="2400"/>
              <a:t/>
            </a:r>
            <a:br>
              <a:rPr lang="en-GB" altLang="en-US" sz="2400"/>
            </a:b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3 – Apply eight concepts of communication in the workplace from “Communication” Ch.3 in the text.</a:t>
            </a:r>
            <a:endParaRPr lang="en-GB" altLang="en-US" sz="2400" dirty="0" smtClean="0"/>
          </a:p>
          <a:p>
            <a:pPr eaLnBrk="1" hangingPunct="1">
              <a:defRPr/>
            </a:pPr>
            <a:endParaRPr lang="en-GB" altLang="en-US" sz="2400" dirty="0"/>
          </a:p>
          <a:p>
            <a:pPr lvl="1" eaLnBrk="1" hangingPunct="1">
              <a:defRPr/>
            </a:pPr>
            <a:r>
              <a:rPr lang="en-GB" altLang="en-US" sz="2000" dirty="0" smtClean="0"/>
              <a:t>(Chapter 3 “Communication” by Griffiths and Dunham 2015, in </a:t>
            </a:r>
            <a:r>
              <a:rPr lang="en-GB" altLang="en-US" sz="2000" dirty="0" err="1" smtClean="0"/>
              <a:t>Maund</a:t>
            </a:r>
            <a:r>
              <a:rPr lang="en-GB" altLang="en-US" sz="2000" dirty="0" smtClean="0"/>
              <a:t> et al. eds. 2017 “Certificate in Higher Education: Skills for the Workplace Student Yearbook)</a:t>
            </a:r>
            <a:endParaRPr lang="en-GB" altLang="en-US" sz="20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834595" y="6384117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AF49C8-D4EC-4CDF-9D19-8D049255FCFE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 dirty="0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3">
            <a:extLst>
              <a:ext uri="{FF2B5EF4-FFF2-40B4-BE49-F238E27FC236}">
                <a16:creationId xmlns="" xmlns:a16="http://schemas.microsoft.com/office/drawing/2014/main" id="{E6283B49-C3AA-45F4-86D2-4A7925567AF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9219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18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0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21675" y="6403975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0C0BB46-70EA-400F-A880-7E02F5FEAD8B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 dirty="0" smtClean="0">
              <a:latin typeface="Arial" panose="020B0604020202020204" pitchFamily="34" charset="0"/>
            </a:endParaRPr>
          </a:p>
        </p:txBody>
      </p:sp>
      <p:sp>
        <p:nvSpPr>
          <p:cNvPr id="922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Communication</a:t>
            </a:r>
          </a:p>
        </p:txBody>
      </p:sp>
      <p:sp>
        <p:nvSpPr>
          <p:cNvPr id="9222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dirty="0" smtClean="0"/>
              <a:t>Encoding and Decoding Messages </a:t>
            </a:r>
            <a:r>
              <a:rPr lang="en-GB" altLang="en-US" sz="1400" dirty="0" smtClean="0"/>
              <a:t>(p.47)</a:t>
            </a:r>
          </a:p>
          <a:p>
            <a:pPr eaLnBrk="1" hangingPunct="1">
              <a:buFontTx/>
              <a:buNone/>
            </a:pPr>
            <a:r>
              <a:rPr lang="en-GB" altLang="en-US" dirty="0" smtClean="0"/>
              <a:t>Verbal Communication </a:t>
            </a:r>
            <a:r>
              <a:rPr lang="en-GB" altLang="en-US" sz="1400" dirty="0" smtClean="0"/>
              <a:t>(p.48)</a:t>
            </a:r>
          </a:p>
          <a:p>
            <a:pPr eaLnBrk="1" hangingPunct="1">
              <a:buFontTx/>
              <a:buNone/>
            </a:pPr>
            <a:r>
              <a:rPr lang="en-GB" altLang="en-US" dirty="0" smtClean="0"/>
              <a:t>Nonverbal Communication </a:t>
            </a:r>
            <a:r>
              <a:rPr lang="en-GB" altLang="en-US" sz="1400" dirty="0" smtClean="0"/>
              <a:t>(p.49)</a:t>
            </a:r>
          </a:p>
          <a:p>
            <a:pPr eaLnBrk="1" hangingPunct="1">
              <a:buFontTx/>
              <a:buNone/>
            </a:pPr>
            <a:r>
              <a:rPr lang="en-GB" altLang="en-US" dirty="0" smtClean="0"/>
              <a:t>Posturing </a:t>
            </a:r>
            <a:r>
              <a:rPr lang="en-GB" altLang="en-US" sz="1400" dirty="0" smtClean="0"/>
              <a:t>(p.50)</a:t>
            </a:r>
          </a:p>
          <a:p>
            <a:pPr eaLnBrk="1" hangingPunct="1">
              <a:buFontTx/>
              <a:buNone/>
            </a:pPr>
            <a:endParaRPr lang="en-GB" alt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3">
            <a:extLst>
              <a:ext uri="{FF2B5EF4-FFF2-40B4-BE49-F238E27FC236}">
                <a16:creationId xmlns="" xmlns:a16="http://schemas.microsoft.com/office/drawing/2014/main" id="{E6283B49-C3AA-45F4-86D2-4A7925567AF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9219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18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0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21675" y="6403975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0C0BB46-70EA-400F-A880-7E02F5FEAD8B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 dirty="0" smtClean="0">
              <a:latin typeface="Arial" panose="020B0604020202020204" pitchFamily="34" charset="0"/>
            </a:endParaRPr>
          </a:p>
        </p:txBody>
      </p:sp>
      <p:sp>
        <p:nvSpPr>
          <p:cNvPr id="922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Communication</a:t>
            </a:r>
          </a:p>
        </p:txBody>
      </p:sp>
      <p:sp>
        <p:nvSpPr>
          <p:cNvPr id="9222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dirty="0" smtClean="0"/>
              <a:t>Components of Effective Communication </a:t>
            </a:r>
            <a:r>
              <a:rPr lang="en-GB" altLang="en-US" sz="1400" dirty="0" smtClean="0"/>
              <a:t>(p.51)</a:t>
            </a:r>
            <a:br>
              <a:rPr lang="en-GB" altLang="en-US" sz="1400" dirty="0" smtClean="0"/>
            </a:br>
            <a:r>
              <a:rPr lang="en-GB" altLang="en-US" dirty="0" smtClean="0"/>
              <a:t>active listening, assertiveness</a:t>
            </a:r>
          </a:p>
          <a:p>
            <a:pPr eaLnBrk="1" hangingPunct="1">
              <a:buFontTx/>
              <a:buNone/>
            </a:pPr>
            <a:r>
              <a:rPr lang="en-GB" altLang="en-US" dirty="0" smtClean="0"/>
              <a:t>(De-/)Centralised Communication </a:t>
            </a:r>
            <a:r>
              <a:rPr lang="en-GB" altLang="en-US" sz="1400" dirty="0" smtClean="0"/>
              <a:t>(p.56)</a:t>
            </a:r>
          </a:p>
          <a:p>
            <a:pPr eaLnBrk="1" hangingPunct="1">
              <a:buFontTx/>
              <a:buNone/>
            </a:pPr>
            <a:r>
              <a:rPr lang="en-GB" altLang="en-US" dirty="0" smtClean="0"/>
              <a:t>Virtual Communication </a:t>
            </a:r>
            <a:r>
              <a:rPr lang="en-GB" altLang="en-US" sz="1400" dirty="0" smtClean="0"/>
              <a:t>(p.59)</a:t>
            </a:r>
            <a:br>
              <a:rPr lang="en-GB" altLang="en-US" sz="1400" dirty="0" smtClean="0"/>
            </a:br>
            <a:r>
              <a:rPr lang="en-GB" altLang="en-US" dirty="0" smtClean="0"/>
              <a:t>knowledge-sharing, problems, challenges</a:t>
            </a:r>
          </a:p>
          <a:p>
            <a:pPr eaLnBrk="1" hangingPunct="1">
              <a:buFontTx/>
              <a:buNone/>
            </a:pPr>
            <a:r>
              <a:rPr lang="en-GB" altLang="en-US" dirty="0" smtClean="0"/>
              <a:t>Leadership in Action </a:t>
            </a:r>
            <a:r>
              <a:rPr lang="en-GB" altLang="en-US" sz="1400" dirty="0" smtClean="0"/>
              <a:t>(p.62)</a:t>
            </a:r>
          </a:p>
          <a:p>
            <a:pPr eaLnBrk="1" hangingPunct="1">
              <a:buFontTx/>
              <a:buNone/>
            </a:pP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724920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3">
            <a:extLst>
              <a:ext uri="{FF2B5EF4-FFF2-40B4-BE49-F238E27FC236}">
                <a16:creationId xmlns="" xmlns:a16="http://schemas.microsoft.com/office/drawing/2014/main" id="{E6283B49-C3AA-45F4-86D2-4A7925567AF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9219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18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0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21675" y="6403975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0C0BB46-70EA-400F-A880-7E02F5FEAD8B}" type="slidenum">
              <a:rPr lang="en-GB" altLang="en-US" sz="12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 dirty="0" smtClean="0">
              <a:latin typeface="Arial" panose="020B0604020202020204" pitchFamily="34" charset="0"/>
            </a:endParaRPr>
          </a:p>
        </p:txBody>
      </p:sp>
      <p:sp>
        <p:nvSpPr>
          <p:cNvPr id="922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Communication</a:t>
            </a:r>
          </a:p>
        </p:txBody>
      </p:sp>
      <p:sp>
        <p:nvSpPr>
          <p:cNvPr id="9222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dirty="0" smtClean="0"/>
              <a:t>Apply each of these eight concepts to the Week 6 exercise: BMW communication strategy</a:t>
            </a:r>
            <a:br>
              <a:rPr lang="en-GB" altLang="en-US" dirty="0" smtClean="0"/>
            </a:br>
            <a:endParaRPr lang="en-GB" altLang="en-US" dirty="0" smtClean="0"/>
          </a:p>
          <a:p>
            <a:pPr eaLnBrk="1" hangingPunct="1">
              <a:buFontTx/>
              <a:buNone/>
            </a:pPr>
            <a:r>
              <a:rPr lang="en-GB" altLang="en-US" dirty="0" smtClean="0"/>
              <a:t>Apply each of these eight concepts to each of the group members’ individual workplace examples, for the assessment</a:t>
            </a:r>
            <a:r>
              <a:rPr lang="en-GB" altLang="en-US" dirty="0"/>
              <a:t>.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488195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800" smtClean="0">
              <a:cs typeface="Arial" panose="020B0604020202020204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Lesson Aims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=""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57200" y="1268413"/>
            <a:ext cx="8507413" cy="4176712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400" dirty="0" smtClean="0"/>
              <a:t>1 – Define communication in the workplace</a:t>
            </a:r>
            <a:endParaRPr lang="en-GB" altLang="en-US" sz="2400" dirty="0"/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 smtClean="0"/>
              <a:t>2 – discuss students’ examples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 smtClean="0"/>
              <a:t>3 – Apply eight concepts of communication in the workplace from “Communication” in the text.</a:t>
            </a:r>
            <a:br>
              <a:rPr lang="en-GB" altLang="en-US" sz="2400" dirty="0" smtClean="0"/>
            </a:br>
            <a:r>
              <a:rPr lang="en-GB" altLang="en-US" sz="2400" dirty="0" smtClean="0"/>
              <a:t>(Griffiths and Dunham 2015, in </a:t>
            </a:r>
            <a:r>
              <a:rPr lang="en-GB" altLang="en-US" sz="2400" dirty="0" err="1" smtClean="0"/>
              <a:t>Maund</a:t>
            </a:r>
            <a:r>
              <a:rPr lang="en-GB" altLang="en-US" sz="2400" dirty="0" smtClean="0"/>
              <a:t> et al. 2017)</a:t>
            </a:r>
            <a:endParaRPr lang="en-GB" altLang="en-US" sz="24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  <p:sp>
        <p:nvSpPr>
          <p:cNvPr id="7173" name="Slide Number Placeholder 3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834595" y="6384117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AF49C8-D4EC-4CDF-9D19-8D049255FCFE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400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0394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794</TotalTime>
  <Words>123</Words>
  <Application>Microsoft Macintosh PowerPoint</Application>
  <PresentationFormat>On-screen Show (4:3)</PresentationFormat>
  <Paragraphs>39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20140311PresentationUWTSDTemplate</vt:lpstr>
      <vt:lpstr>BMSK 4002 ETW Term 1</vt:lpstr>
      <vt:lpstr>Lesson Aims</vt:lpstr>
      <vt:lpstr>Communication</vt:lpstr>
      <vt:lpstr>Communication</vt:lpstr>
      <vt:lpstr>Communication</vt:lpstr>
      <vt:lpstr>Lesson Aims</vt:lpstr>
    </vt:vector>
  </TitlesOfParts>
  <Company>University of Wales Lampeter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Gregory</cp:lastModifiedBy>
  <cp:revision>43</cp:revision>
  <cp:lastPrinted>2018-07-09T15:27:01Z</cp:lastPrinted>
  <dcterms:created xsi:type="dcterms:W3CDTF">2002-10-07T19:43:58Z</dcterms:created>
  <dcterms:modified xsi:type="dcterms:W3CDTF">2018-07-14T12:45:55Z</dcterms:modified>
</cp:coreProperties>
</file>