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256" r:id="rId5"/>
    <p:sldId id="451" r:id="rId6"/>
    <p:sldId id="257" r:id="rId7"/>
    <p:sldId id="449" r:id="rId8"/>
    <p:sldId id="258" r:id="rId9"/>
    <p:sldId id="454" r:id="rId10"/>
    <p:sldId id="458" r:id="rId11"/>
    <p:sldId id="459" r:id="rId12"/>
    <p:sldId id="553" r:id="rId13"/>
    <p:sldId id="554" r:id="rId14"/>
    <p:sldId id="583" r:id="rId15"/>
    <p:sldId id="453" r:id="rId16"/>
    <p:sldId id="477" r:id="rId17"/>
    <p:sldId id="476" r:id="rId18"/>
    <p:sldId id="511" r:id="rId19"/>
    <p:sldId id="512" r:id="rId20"/>
    <p:sldId id="324" r:id="rId21"/>
    <p:sldId id="542" r:id="rId22"/>
    <p:sldId id="543" r:id="rId23"/>
    <p:sldId id="587" r:id="rId24"/>
    <p:sldId id="586" r:id="rId25"/>
    <p:sldId id="330" r:id="rId26"/>
    <p:sldId id="328" r:id="rId27"/>
    <p:sldId id="332" r:id="rId28"/>
    <p:sldId id="541" r:id="rId29"/>
    <p:sldId id="534" r:id="rId30"/>
    <p:sldId id="538" r:id="rId31"/>
    <p:sldId id="544" r:id="rId32"/>
    <p:sldId id="537" r:id="rId33"/>
    <p:sldId id="568" r:id="rId34"/>
    <p:sldId id="325" r:id="rId35"/>
    <p:sldId id="570" r:id="rId36"/>
    <p:sldId id="578" r:id="rId37"/>
    <p:sldId id="585" r:id="rId38"/>
    <p:sldId id="584" r:id="rId39"/>
    <p:sldId id="576" r:id="rId40"/>
    <p:sldId id="577" r:id="rId41"/>
    <p:sldId id="473" r:id="rId42"/>
    <p:sldId id="548"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256B44-C358-4C6B-88F4-69124DF72626}" v="1" dt="2026-02-18T13:46:33.370"/>
  </p1510:revLst>
</p1510:revInfo>
</file>

<file path=ppt/tableStyles.xml><?xml version="1.0" encoding="utf-8"?>
<a:tblStyleLst xmlns:a="http://schemas.openxmlformats.org/drawingml/2006/main" def="{5C22544A-7EE6-4342-B048-85BDC9FD1C3A}">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1794" y="9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mdi Hussain" userId="13caa6ac-9b40-4889-b031-a06d1854f9c6" providerId="ADAL" clId="{237778FF-BA7F-4DDE-A1CB-80EBD1D7595B}"/>
    <pc:docChg chg="custSel delSld modSld">
      <pc:chgData name="Hamdi Hussain" userId="13caa6ac-9b40-4889-b031-a06d1854f9c6" providerId="ADAL" clId="{237778FF-BA7F-4DDE-A1CB-80EBD1D7595B}" dt="2026-02-18T13:47:04.607" v="93" actId="47"/>
      <pc:docMkLst>
        <pc:docMk/>
      </pc:docMkLst>
      <pc:sldChg chg="del">
        <pc:chgData name="Hamdi Hussain" userId="13caa6ac-9b40-4889-b031-a06d1854f9c6" providerId="ADAL" clId="{237778FF-BA7F-4DDE-A1CB-80EBD1D7595B}" dt="2026-02-18T13:47:04.607" v="93" actId="47"/>
        <pc:sldMkLst>
          <pc:docMk/>
          <pc:sldMk cId="4155586139" sldId="573"/>
        </pc:sldMkLst>
      </pc:sldChg>
      <pc:sldChg chg="addSp delSp modSp mod">
        <pc:chgData name="Hamdi Hussain" userId="13caa6ac-9b40-4889-b031-a06d1854f9c6" providerId="ADAL" clId="{237778FF-BA7F-4DDE-A1CB-80EBD1D7595B}" dt="2026-02-18T13:46:59.683" v="92" actId="478"/>
        <pc:sldMkLst>
          <pc:docMk/>
          <pc:sldMk cId="2528783756" sldId="585"/>
        </pc:sldMkLst>
        <pc:spChg chg="add del mod">
          <ac:chgData name="Hamdi Hussain" userId="13caa6ac-9b40-4889-b031-a06d1854f9c6" providerId="ADAL" clId="{237778FF-BA7F-4DDE-A1CB-80EBD1D7595B}" dt="2026-02-18T13:46:59.683" v="92" actId="478"/>
          <ac:spMkLst>
            <pc:docMk/>
            <pc:sldMk cId="2528783756" sldId="585"/>
            <ac:spMk id="4" creationId="{E9294E65-B26D-01C9-EA96-B97810A1D92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15/10/2026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15/10/2026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Open Sans" panose="020B0606030504020204" pitchFamily="34" charset="0"/>
              </a:rPr>
              <a:t>a story is said to be incomplete if it does not describe the </a:t>
            </a:r>
            <a:r>
              <a:rPr lang="en-GB" b="1" i="0">
                <a:solidFill>
                  <a:srgbClr val="000000"/>
                </a:solidFill>
                <a:effectLst/>
                <a:latin typeface="Open Sans" panose="020B0606030504020204" pitchFamily="34" charset="0"/>
              </a:rPr>
              <a:t>what, who, where, when, and why/how</a:t>
            </a:r>
            <a:r>
              <a:rPr lang="en-GB" b="0" i="0">
                <a:solidFill>
                  <a:srgbClr val="000000"/>
                </a:solidFill>
                <a:effectLst/>
                <a:latin typeface="Open Sans" panose="020B0606030504020204" pitchFamily="34" charset="0"/>
              </a:rPr>
              <a:t> of a situation</a:t>
            </a:r>
          </a:p>
          <a:p>
            <a:r>
              <a:rPr lang="en-GB" b="0" i="0">
                <a:solidFill>
                  <a:srgbClr val="000000"/>
                </a:solidFill>
                <a:effectLst/>
                <a:latin typeface="Open Sans" panose="020B0606030504020204" pitchFamily="34" charset="0"/>
              </a:rPr>
              <a:t>This was adopted from  a newspaper reporter point of view especially those that are  new to the profession. </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a:t>
            </a:fld>
            <a:endParaRPr lang="en-GB"/>
          </a:p>
        </p:txBody>
      </p:sp>
    </p:spTree>
    <p:extLst>
      <p:ext uri="{BB962C8B-B14F-4D97-AF65-F5344CB8AC3E}">
        <p14:creationId xmlns:p14="http://schemas.microsoft.com/office/powerpoint/2010/main" val="2014347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Open Sans" panose="020B0606030504020204" pitchFamily="34" charset="0"/>
              </a:rPr>
              <a:t>The Framingham study is a well-known cohort study that has followed over 5,000 residents of Framingham, Massachusetts, since the early 1950s to establish the rates and risk factors for heart disease.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err="1">
                <a:solidFill>
                  <a:srgbClr val="000000"/>
                </a:solidFill>
                <a:effectLst/>
                <a:latin typeface="Open Sans" panose="020B0606030504020204" pitchFamily="34" charset="0"/>
              </a:rPr>
              <a:t>Kannel</a:t>
            </a:r>
            <a:r>
              <a:rPr lang="en-GB" b="0" i="0">
                <a:solidFill>
                  <a:srgbClr val="000000"/>
                </a:solidFill>
                <a:effectLst/>
                <a:latin typeface="Open Sans" panose="020B0606030504020204" pitchFamily="34" charset="0"/>
              </a:rPr>
              <a:t> WB. The Framingham Study: its 50-year legacy and future promise. J </a:t>
            </a:r>
            <a:r>
              <a:rPr lang="en-GB" b="0" i="0" err="1">
                <a:solidFill>
                  <a:srgbClr val="000000"/>
                </a:solidFill>
                <a:effectLst/>
                <a:latin typeface="Open Sans" panose="020B0606030504020204" pitchFamily="34" charset="0"/>
              </a:rPr>
              <a:t>Atheroscler</a:t>
            </a:r>
            <a:r>
              <a:rPr lang="en-GB" b="0" i="0">
                <a:solidFill>
                  <a:srgbClr val="000000"/>
                </a:solidFill>
                <a:effectLst/>
                <a:latin typeface="Open Sans" panose="020B0606030504020204" pitchFamily="34" charset="0"/>
              </a:rPr>
              <a:t> </a:t>
            </a:r>
            <a:r>
              <a:rPr lang="en-GB" b="0" i="0" err="1">
                <a:solidFill>
                  <a:srgbClr val="000000"/>
                </a:solidFill>
                <a:effectLst/>
                <a:latin typeface="Open Sans" panose="020B0606030504020204" pitchFamily="34" charset="0"/>
              </a:rPr>
              <a:t>Thromb</a:t>
            </a:r>
            <a:r>
              <a:rPr lang="en-GB" b="0" i="0">
                <a:solidFill>
                  <a:srgbClr val="000000"/>
                </a:solidFill>
                <a:effectLst/>
                <a:latin typeface="Open Sans" panose="020B0606030504020204" pitchFamily="34" charset="0"/>
              </a:rPr>
              <a:t> 2000;6:60-6.</a:t>
            </a:r>
          </a:p>
          <a:p>
            <a:endParaRPr lang="en-GB" b="0" i="0">
              <a:solidFill>
                <a:srgbClr val="000000"/>
              </a:solidFill>
              <a:effectLst/>
              <a:latin typeface="Open Sans" panose="020B0606030504020204" pitchFamily="34" charset="0"/>
            </a:endParaRPr>
          </a:p>
          <a:p>
            <a:r>
              <a:rPr lang="en-GB" b="0" i="0">
                <a:solidFill>
                  <a:srgbClr val="000000"/>
                </a:solidFill>
                <a:effectLst/>
                <a:latin typeface="Open Sans" panose="020B0606030504020204" pitchFamily="34" charset="0"/>
              </a:rPr>
              <a:t>The Nurses Health Study and the Nurses Health Study II are cohort studies established in 1976 and 1989, respectively, that have followed over 100,000 nurses each and have provided useful information on oral contraceptives, diet, and lifestyle risk factors.</a:t>
            </a:r>
          </a:p>
          <a:p>
            <a:r>
              <a:rPr lang="en-GB" b="0" i="0">
                <a:solidFill>
                  <a:srgbClr val="000000"/>
                </a:solidFill>
                <a:effectLst/>
                <a:latin typeface="Open Sans" panose="020B0606030504020204" pitchFamily="34" charset="0"/>
              </a:rPr>
              <a:t>These studies are sometimes called </a:t>
            </a:r>
            <a:r>
              <a:rPr lang="en-GB" b="1" i="0">
                <a:solidFill>
                  <a:srgbClr val="000000"/>
                </a:solidFill>
                <a:effectLst/>
                <a:latin typeface="Open Sans" panose="020B0606030504020204" pitchFamily="34" charset="0"/>
              </a:rPr>
              <a:t>follow-up</a:t>
            </a:r>
            <a:r>
              <a:rPr lang="en-GB" b="0" i="0">
                <a:solidFill>
                  <a:srgbClr val="000000"/>
                </a:solidFill>
                <a:effectLst/>
                <a:latin typeface="Open Sans" panose="020B0606030504020204" pitchFamily="34" charset="0"/>
              </a:rPr>
              <a:t> or </a:t>
            </a:r>
            <a:r>
              <a:rPr lang="en-GB" b="1" i="0">
                <a:solidFill>
                  <a:srgbClr val="000000"/>
                </a:solidFill>
                <a:effectLst/>
                <a:latin typeface="Open Sans" panose="020B0606030504020204" pitchFamily="34" charset="0"/>
              </a:rPr>
              <a:t>prospective </a:t>
            </a:r>
            <a:r>
              <a:rPr lang="en-GB" b="0" i="0">
                <a:solidFill>
                  <a:srgbClr val="000000"/>
                </a:solidFill>
                <a:effectLst/>
                <a:latin typeface="Open Sans" panose="020B0606030504020204" pitchFamily="34" charset="0"/>
              </a:rPr>
              <a:t>cohort studies, because participants are enrolled as the study begins and are then followed prospectively over time to identify occurrence of the outcomes of interest.</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1048010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D9917492-55D3-4B36-9539-30820976777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575">
              <a:spcBef>
                <a:spcPct val="30000"/>
              </a:spcBef>
              <a:defRPr sz="1200">
                <a:solidFill>
                  <a:schemeClr val="tx1"/>
                </a:solidFill>
                <a:latin typeface="Calibri" panose="020F0502020204030204" pitchFamily="34" charset="0"/>
              </a:defRPr>
            </a:lvl1pPr>
            <a:lvl2pPr marL="742950" indent="-285750" defTabSz="917575">
              <a:spcBef>
                <a:spcPct val="30000"/>
              </a:spcBef>
              <a:defRPr sz="1200">
                <a:solidFill>
                  <a:schemeClr val="tx1"/>
                </a:solidFill>
                <a:latin typeface="Calibri" panose="020F0502020204030204" pitchFamily="34" charset="0"/>
              </a:defRPr>
            </a:lvl2pPr>
            <a:lvl3pPr marL="1143000" indent="-228600" defTabSz="917575">
              <a:spcBef>
                <a:spcPct val="30000"/>
              </a:spcBef>
              <a:defRPr sz="1200">
                <a:solidFill>
                  <a:schemeClr val="tx1"/>
                </a:solidFill>
                <a:latin typeface="Calibri" panose="020F0502020204030204" pitchFamily="34" charset="0"/>
              </a:defRPr>
            </a:lvl3pPr>
            <a:lvl4pPr marL="1600200" indent="-228600" defTabSz="917575">
              <a:spcBef>
                <a:spcPct val="30000"/>
              </a:spcBef>
              <a:defRPr sz="1200">
                <a:solidFill>
                  <a:schemeClr val="tx1"/>
                </a:solidFill>
                <a:latin typeface="Calibri" panose="020F0502020204030204" pitchFamily="34" charset="0"/>
              </a:defRPr>
            </a:lvl4pPr>
            <a:lvl5pPr marL="2057400" indent="-228600" defTabSz="917575">
              <a:spcBef>
                <a:spcPct val="30000"/>
              </a:spcBef>
              <a:defRPr sz="1200">
                <a:solidFill>
                  <a:schemeClr val="tx1"/>
                </a:solidFill>
                <a:latin typeface="Calibri" panose="020F0502020204030204" pitchFamily="34" charset="0"/>
              </a:defRPr>
            </a:lvl5pPr>
            <a:lvl6pPr marL="2514600" indent="-228600" defTabSz="917575"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17575"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17575"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17575"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7575" rtl="0" eaLnBrk="1" fontAlgn="base" latinLnBrk="0" hangingPunct="1">
              <a:lnSpc>
                <a:spcPct val="100000"/>
              </a:lnSpc>
              <a:spcBef>
                <a:spcPct val="0"/>
              </a:spcBef>
              <a:spcAft>
                <a:spcPct val="0"/>
              </a:spcAft>
              <a:buClrTx/>
              <a:buSzTx/>
              <a:buFontTx/>
              <a:buNone/>
              <a:tabLst/>
              <a:defRPr/>
            </a:pPr>
            <a:fld id="{45EE2E08-7308-4F18-A751-261406C2DE8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7575"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64515" name="Rectangle 2">
            <a:extLst>
              <a:ext uri="{FF2B5EF4-FFF2-40B4-BE49-F238E27FC236}">
                <a16:creationId xmlns:a16="http://schemas.microsoft.com/office/drawing/2014/main" id="{87823B7C-A860-4F25-A2CF-E96DB4561C6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6" name="Rectangle 3">
            <a:extLst>
              <a:ext uri="{FF2B5EF4-FFF2-40B4-BE49-F238E27FC236}">
                <a16:creationId xmlns:a16="http://schemas.microsoft.com/office/drawing/2014/main" id="{7ECD4FFB-1040-4451-B741-B259B5AC944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902843198"/>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15/10/2026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D2DzDDyKjR4&amp;t=8s"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Jd3gFT0-C4s&amp;t=14s" TargetMode="External"/><Relationship Id="rId2" Type="http://schemas.openxmlformats.org/officeDocument/2006/relationships/hyperlink" Target="https://www.youtube.com/watch?v=dWtzaKYFg00"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6742" y="1988840"/>
            <a:ext cx="7992888" cy="1440160"/>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2780928"/>
            <a:ext cx="7200800" cy="584775"/>
          </a:xfrm>
          <a:prstGeom prst="rect">
            <a:avLst/>
          </a:prstGeom>
        </p:spPr>
        <p:txBody>
          <a:bodyPr wrap="square">
            <a:spAutoFit/>
          </a:bodyPr>
          <a:lstStyle/>
          <a:p>
            <a:pPr algn="ctr"/>
            <a:r>
              <a:rPr lang="en-GB" sz="3200" b="1" i="1">
                <a:solidFill>
                  <a:schemeClr val="bg1"/>
                </a:solidFill>
              </a:rPr>
              <a:t>Foundations of Social Epidemiology </a:t>
            </a:r>
            <a:endParaRPr lang="en-GB" sz="3200"/>
          </a:p>
        </p:txBody>
      </p:sp>
      <p:sp>
        <p:nvSpPr>
          <p:cNvPr id="5" name="TextBox 4">
            <a:extLst>
              <a:ext uri="{FF2B5EF4-FFF2-40B4-BE49-F238E27FC236}">
                <a16:creationId xmlns:a16="http://schemas.microsoft.com/office/drawing/2014/main" id="{ADFE276F-6869-41C6-B887-3EC4A210430D}"/>
              </a:ext>
            </a:extLst>
          </p:cNvPr>
          <p:cNvSpPr txBox="1"/>
          <p:nvPr/>
        </p:nvSpPr>
        <p:spPr>
          <a:xfrm>
            <a:off x="445832" y="5538427"/>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September 2026</a:t>
            </a:r>
            <a:endParaRPr kumimoji="0" lang="en-GB" sz="24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7" name="TextBox 6">
            <a:extLst>
              <a:ext uri="{FF2B5EF4-FFF2-40B4-BE49-F238E27FC236}">
                <a16:creationId xmlns:a16="http://schemas.microsoft.com/office/drawing/2014/main" id="{C4AFB9D2-7A42-AAAD-4E60-B2168D04DAAE}"/>
              </a:ext>
            </a:extLst>
          </p:cNvPr>
          <p:cNvSpPr txBox="1"/>
          <p:nvPr/>
        </p:nvSpPr>
        <p:spPr>
          <a:xfrm>
            <a:off x="2349624" y="3492298"/>
            <a:ext cx="4876800" cy="523220"/>
          </a:xfrm>
          <a:prstGeom prst="rect">
            <a:avLst/>
          </a:prstGeom>
          <a:noFill/>
        </p:spPr>
        <p:txBody>
          <a:bodyPr wrap="square">
            <a:spAutoFit/>
          </a:bodyPr>
          <a:lstStyle/>
          <a:p>
            <a:pPr algn="ctr"/>
            <a:r>
              <a:rPr lang="en-GB" sz="2800" b="1" i="1">
                <a:solidFill>
                  <a:schemeClr val="bg1"/>
                </a:solidFill>
                <a:cs typeface="Arial" panose="020B0604020202020204" pitchFamily="34" charset="0"/>
              </a:rPr>
              <a:t>Types of epidemiology</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cs typeface="Arial" panose="020B0604020202020204" pitchFamily="34" charset="0"/>
              </a:rPr>
              <a:t>To understand</a:t>
            </a:r>
          </a:p>
          <a:p>
            <a:pPr lvl="1" fontAlgn="base">
              <a:spcAft>
                <a:spcPct val="0"/>
              </a:spcAft>
              <a:buFont typeface="Wingdings" panose="05000000000000000000" pitchFamily="2" charset="2"/>
              <a:buChar char="§"/>
            </a:pPr>
            <a:r>
              <a:rPr lang="en-US" altLang="en-US" sz="2400">
                <a:cs typeface="Arial" panose="020B0604020202020204" pitchFamily="34" charset="0"/>
              </a:rPr>
              <a:t>The types of epidemiology</a:t>
            </a:r>
          </a:p>
          <a:p>
            <a:pPr lvl="1" fontAlgn="base">
              <a:spcAft>
                <a:spcPct val="0"/>
              </a:spcAft>
              <a:buFont typeface="Wingdings" panose="05000000000000000000" pitchFamily="2" charset="2"/>
              <a:buChar char="§"/>
            </a:pPr>
            <a:r>
              <a:rPr lang="en-US" altLang="en-US" sz="2400">
                <a:cs typeface="Arial" panose="020B0604020202020204" pitchFamily="34" charset="0"/>
              </a:rPr>
              <a:t>The importance of types of epidemiology</a:t>
            </a:r>
          </a:p>
          <a:p>
            <a:pPr lvl="1" fontAlgn="base">
              <a:spcAft>
                <a:spcPct val="0"/>
              </a:spcAft>
              <a:buFont typeface="Wingdings" panose="05000000000000000000" pitchFamily="2" charset="2"/>
              <a:buChar char="§"/>
            </a:pPr>
            <a:r>
              <a:rPr lang="en-US" altLang="en-US" sz="2400">
                <a:cs typeface="Arial" panose="020B0604020202020204" pitchFamily="34" charset="0"/>
              </a:rPr>
              <a:t>Type of epidemiological studies</a:t>
            </a:r>
          </a:p>
          <a:p>
            <a:pPr lvl="1" fontAlgn="base">
              <a:spcAft>
                <a:spcPct val="0"/>
              </a:spcAft>
              <a:buFont typeface="Wingdings" panose="05000000000000000000" pitchFamily="2" charset="2"/>
              <a:buChar char="§"/>
            </a:pPr>
            <a:r>
              <a:rPr lang="en-US" altLang="en-US" sz="2400">
                <a:cs typeface="Arial" panose="020B0604020202020204" pitchFamily="34" charset="0"/>
              </a:rPr>
              <a:t>Example of epidemiological studies</a:t>
            </a:r>
          </a:p>
          <a:p>
            <a:pPr lvl="1" fontAlgn="base">
              <a:spcAft>
                <a:spcPct val="0"/>
              </a:spcAft>
              <a:buFont typeface="Wingdings" panose="05000000000000000000" pitchFamily="2" charset="2"/>
              <a:buChar char="§"/>
            </a:pPr>
            <a:r>
              <a:rPr lang="en-US" altLang="en-US" sz="2400">
                <a:cs typeface="Arial" panose="020B0604020202020204" pitchFamily="34" charset="0"/>
              </a:rPr>
              <a:t>Describe a public health problem in terms of time, place, and person</a:t>
            </a:r>
          </a:p>
          <a:p>
            <a:pPr lvl="1" fontAlgn="base">
              <a:spcAft>
                <a:spcPct val="0"/>
              </a:spcAft>
              <a:buFont typeface="Wingdings" panose="05000000000000000000" pitchFamily="2" charset="2"/>
              <a:buChar char="§"/>
            </a:pPr>
            <a:r>
              <a:rPr lang="en-US" altLang="en-US" sz="2400">
                <a:cs typeface="Arial" panose="020B0604020202020204" pitchFamily="34" charset="0"/>
              </a:rPr>
              <a:t>Identify the key components of a descriptive epidemiology outbreak investigation</a:t>
            </a:r>
          </a:p>
          <a:p>
            <a:pPr marL="0" indent="0">
              <a:buNone/>
            </a:pPr>
            <a:endParaRPr lang="en-GB" sz="280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5B6A5-5F22-F9BB-0315-83694539E6DC}"/>
              </a:ext>
            </a:extLst>
          </p:cNvPr>
          <p:cNvSpPr>
            <a:spLocks noGrp="1"/>
          </p:cNvSpPr>
          <p:nvPr>
            <p:ph type="title"/>
          </p:nvPr>
        </p:nvSpPr>
        <p:spPr/>
        <p:txBody>
          <a:bodyPr/>
          <a:lstStyle/>
          <a:p>
            <a:r>
              <a:rPr lang="en-GB" b="1"/>
              <a:t>Epidemiology</a:t>
            </a:r>
          </a:p>
        </p:txBody>
      </p:sp>
      <p:sp>
        <p:nvSpPr>
          <p:cNvPr id="3" name="Content Placeholder 2">
            <a:extLst>
              <a:ext uri="{FF2B5EF4-FFF2-40B4-BE49-F238E27FC236}">
                <a16:creationId xmlns:a16="http://schemas.microsoft.com/office/drawing/2014/main" id="{3BBA03EB-6BC2-8B7E-DA4F-D55D6496452C}"/>
              </a:ext>
            </a:extLst>
          </p:cNvPr>
          <p:cNvSpPr>
            <a:spLocks noGrp="1"/>
          </p:cNvSpPr>
          <p:nvPr>
            <p:ph idx="1"/>
          </p:nvPr>
        </p:nvSpPr>
        <p:spPr>
          <a:xfrm>
            <a:off x="457200" y="1591057"/>
            <a:ext cx="8229600" cy="3917032"/>
          </a:xfrm>
        </p:spPr>
        <p:txBody>
          <a:bodyPr>
            <a:normAutofit/>
          </a:bodyPr>
          <a:lstStyle/>
          <a:p>
            <a:pPr>
              <a:buFont typeface="Wingdings" panose="05000000000000000000" pitchFamily="2" charset="2"/>
              <a:buChar char="§"/>
            </a:pPr>
            <a:r>
              <a:rPr lang="en-GB" sz="2400" b="0" i="0" dirty="0">
                <a:solidFill>
                  <a:srgbClr val="000000"/>
                </a:solidFill>
                <a:effectLst/>
              </a:rPr>
              <a:t>Epidemiologists make an effort to comprehensively describe an epidemiological event, </a:t>
            </a:r>
          </a:p>
          <a:p>
            <a:pPr>
              <a:buFont typeface="Wingdings" panose="05000000000000000000" pitchFamily="2" charset="2"/>
              <a:buChar char="§"/>
            </a:pPr>
            <a:r>
              <a:rPr lang="en-GB" sz="2400" dirty="0">
                <a:solidFill>
                  <a:srgbClr val="000000"/>
                </a:solidFill>
              </a:rPr>
              <a:t>I</a:t>
            </a:r>
            <a:r>
              <a:rPr lang="en-GB" sz="2400" b="0" i="0" dirty="0">
                <a:solidFill>
                  <a:srgbClr val="000000"/>
                </a:solidFill>
                <a:effectLst/>
              </a:rPr>
              <a:t>t could be a pandemic of influenza or a local increase in public health issue. </a:t>
            </a:r>
          </a:p>
          <a:p>
            <a:pPr>
              <a:buFont typeface="Wingdings" panose="05000000000000000000" pitchFamily="2" charset="2"/>
              <a:buChar char="§"/>
            </a:pPr>
            <a:r>
              <a:rPr lang="en-GB" sz="2400" b="0" i="0" dirty="0">
                <a:solidFill>
                  <a:srgbClr val="000000"/>
                </a:solidFill>
                <a:effectLst/>
              </a:rPr>
              <a:t>They adopt a question format to investigate the cause of a health proble</a:t>
            </a:r>
            <a:r>
              <a:rPr lang="en-GB" sz="2400" dirty="0">
                <a:solidFill>
                  <a:srgbClr val="000000"/>
                </a:solidFill>
              </a:rPr>
              <a:t>m</a:t>
            </a:r>
          </a:p>
          <a:p>
            <a:pPr marL="0" indent="0">
              <a:buNone/>
            </a:pPr>
            <a:r>
              <a:rPr lang="en-GB" sz="2400" b="0" i="0" dirty="0">
                <a:solidFill>
                  <a:srgbClr val="000000"/>
                </a:solidFill>
                <a:effectLst/>
              </a:rPr>
              <a:t>                                                         </a:t>
            </a:r>
          </a:p>
          <a:p>
            <a:pPr marL="0" indent="0">
              <a:buNone/>
            </a:pPr>
            <a:endParaRPr lang="en-GB" sz="2400" dirty="0">
              <a:solidFill>
                <a:srgbClr val="000000"/>
              </a:solidFill>
            </a:endParaRPr>
          </a:p>
        </p:txBody>
      </p:sp>
    </p:spTree>
    <p:extLst>
      <p:ext uri="{BB962C8B-B14F-4D97-AF65-F5344CB8AC3E}">
        <p14:creationId xmlns:p14="http://schemas.microsoft.com/office/powerpoint/2010/main" val="2070115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p:txBody>
          <a:bodyPr>
            <a:normAutofit/>
          </a:bodyPr>
          <a:lstStyle/>
          <a:p>
            <a:r>
              <a:rPr lang="en-GB" b="1" i="1">
                <a:solidFill>
                  <a:schemeClr val="bg1"/>
                </a:solidFill>
              </a:rPr>
              <a:t>What are the types of epidemiology? </a:t>
            </a:r>
          </a:p>
        </p:txBody>
      </p:sp>
    </p:spTree>
    <p:extLst>
      <p:ext uri="{BB962C8B-B14F-4D97-AF65-F5344CB8AC3E}">
        <p14:creationId xmlns:p14="http://schemas.microsoft.com/office/powerpoint/2010/main" val="3742050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2BE18-C15D-76BD-8285-BB022F03A293}"/>
              </a:ext>
            </a:extLst>
          </p:cNvPr>
          <p:cNvSpPr>
            <a:spLocks noGrp="1"/>
          </p:cNvSpPr>
          <p:nvPr>
            <p:ph type="title"/>
          </p:nvPr>
        </p:nvSpPr>
        <p:spPr/>
        <p:txBody>
          <a:bodyPr>
            <a:normAutofit/>
          </a:bodyPr>
          <a:lstStyle/>
          <a:p>
            <a:r>
              <a:rPr lang="en-GB" sz="4000" b="1" i="0">
                <a:effectLst/>
              </a:rPr>
              <a:t>Types of Epidemiology</a:t>
            </a:r>
            <a:endParaRPr lang="en-GB" sz="4000" b="1"/>
          </a:p>
        </p:txBody>
      </p:sp>
      <p:sp>
        <p:nvSpPr>
          <p:cNvPr id="3" name="Content Placeholder 2">
            <a:extLst>
              <a:ext uri="{FF2B5EF4-FFF2-40B4-BE49-F238E27FC236}">
                <a16:creationId xmlns:a16="http://schemas.microsoft.com/office/drawing/2014/main" id="{F282CB71-D63D-32AF-3829-EB5C828DBC77}"/>
              </a:ext>
            </a:extLst>
          </p:cNvPr>
          <p:cNvSpPr>
            <a:spLocks noGrp="1"/>
          </p:cNvSpPr>
          <p:nvPr>
            <p:ph idx="1"/>
          </p:nvPr>
        </p:nvSpPr>
        <p:spPr/>
        <p:txBody>
          <a:bodyPr>
            <a:normAutofit/>
          </a:bodyPr>
          <a:lstStyle/>
          <a:p>
            <a:pPr marL="0" indent="0" algn="l">
              <a:buNone/>
            </a:pPr>
            <a:r>
              <a:rPr lang="en-GB" sz="2400" b="0" i="0">
                <a:effectLst/>
              </a:rPr>
              <a:t>There </a:t>
            </a:r>
            <a:r>
              <a:rPr lang="en-GB" sz="2400"/>
              <a:t>are t</a:t>
            </a:r>
            <a:r>
              <a:rPr lang="en-GB" sz="2400" b="0" i="0">
                <a:effectLst/>
              </a:rPr>
              <a:t>wo major types of Epidemiology.</a:t>
            </a:r>
          </a:p>
          <a:p>
            <a:pPr marL="0" indent="0" algn="l">
              <a:buNone/>
            </a:pPr>
            <a:endParaRPr lang="en-GB" sz="2400" b="0" i="0">
              <a:effectLst/>
            </a:endParaRPr>
          </a:p>
          <a:p>
            <a:pPr algn="l">
              <a:buFont typeface="Wingdings" panose="05000000000000000000" pitchFamily="2" charset="2"/>
              <a:buChar char="§"/>
            </a:pPr>
            <a:r>
              <a:rPr lang="en-GB" sz="2400" b="0" i="0">
                <a:effectLst/>
              </a:rPr>
              <a:t>Descriptive Epidemiology</a:t>
            </a:r>
          </a:p>
          <a:p>
            <a:pPr algn="l">
              <a:buFont typeface="Wingdings" panose="05000000000000000000" pitchFamily="2" charset="2"/>
              <a:buChar char="§"/>
            </a:pPr>
            <a:r>
              <a:rPr lang="en-GB" sz="2400"/>
              <a:t>Analytic Epidemiology </a:t>
            </a:r>
          </a:p>
        </p:txBody>
      </p:sp>
    </p:spTree>
    <p:extLst>
      <p:ext uri="{BB962C8B-B14F-4D97-AF65-F5344CB8AC3E}">
        <p14:creationId xmlns:p14="http://schemas.microsoft.com/office/powerpoint/2010/main" val="3613726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41C25-A601-6324-5FF7-CF3092B37A1B}"/>
              </a:ext>
            </a:extLst>
          </p:cNvPr>
          <p:cNvSpPr>
            <a:spLocks noGrp="1"/>
          </p:cNvSpPr>
          <p:nvPr>
            <p:ph type="title"/>
          </p:nvPr>
        </p:nvSpPr>
        <p:spPr/>
        <p:txBody>
          <a:bodyPr/>
          <a:lstStyle/>
          <a:p>
            <a:r>
              <a:rPr lang="en-GB" b="1" i="0">
                <a:effectLst/>
              </a:rPr>
              <a:t>Descriptive Epidemiology</a:t>
            </a:r>
            <a:endParaRPr lang="en-GB" b="1"/>
          </a:p>
        </p:txBody>
      </p:sp>
      <p:sp>
        <p:nvSpPr>
          <p:cNvPr id="3" name="Content Placeholder 2">
            <a:extLst>
              <a:ext uri="{FF2B5EF4-FFF2-40B4-BE49-F238E27FC236}">
                <a16:creationId xmlns:a16="http://schemas.microsoft.com/office/drawing/2014/main" id="{55E5BC8B-B890-E8AE-5DFD-60BD0DDF2697}"/>
              </a:ext>
            </a:extLst>
          </p:cNvPr>
          <p:cNvSpPr>
            <a:spLocks noGrp="1"/>
          </p:cNvSpPr>
          <p:nvPr>
            <p:ph idx="1"/>
          </p:nvPr>
        </p:nvSpPr>
        <p:spPr/>
        <p:txBody>
          <a:bodyPr>
            <a:normAutofit/>
          </a:bodyPr>
          <a:lstStyle/>
          <a:p>
            <a:pPr algn="l">
              <a:buFont typeface="Wingdings" panose="05000000000000000000" pitchFamily="2" charset="2"/>
              <a:buChar char="§"/>
            </a:pPr>
            <a:r>
              <a:rPr lang="en-GB" sz="2400" b="0" i="0" dirty="0">
                <a:effectLst/>
              </a:rPr>
              <a:t>Descriptive Epidemiology defines the </a:t>
            </a:r>
            <a:r>
              <a:rPr lang="en-GB" sz="2400" b="1" i="1" dirty="0">
                <a:effectLst/>
              </a:rPr>
              <a:t>frequency</a:t>
            </a:r>
            <a:r>
              <a:rPr lang="en-GB" sz="2400" b="0" i="0" dirty="0">
                <a:effectLst/>
              </a:rPr>
              <a:t> and </a:t>
            </a:r>
            <a:r>
              <a:rPr lang="en-GB" sz="2400" b="1" i="1" dirty="0">
                <a:effectLst/>
              </a:rPr>
              <a:t>distribution</a:t>
            </a:r>
            <a:r>
              <a:rPr lang="en-GB" sz="2400" b="0" i="0" dirty="0">
                <a:effectLst/>
              </a:rPr>
              <a:t> of diseases and other health related events</a:t>
            </a:r>
          </a:p>
          <a:p>
            <a:pPr algn="l">
              <a:buFont typeface="Wingdings" panose="05000000000000000000" pitchFamily="2" charset="2"/>
              <a:buChar char="§"/>
            </a:pPr>
            <a:r>
              <a:rPr lang="en-GB" sz="2400" dirty="0"/>
              <a:t>It </a:t>
            </a:r>
            <a:r>
              <a:rPr lang="en-GB" sz="2400" b="0" i="0" dirty="0">
                <a:effectLst/>
              </a:rPr>
              <a:t> </a:t>
            </a:r>
            <a:r>
              <a:rPr lang="en-GB" sz="2400" dirty="0"/>
              <a:t>a</a:t>
            </a:r>
            <a:r>
              <a:rPr lang="en-GB" sz="2400" b="0" i="0" dirty="0">
                <a:effectLst/>
              </a:rPr>
              <a:t>nswers these major questions: </a:t>
            </a:r>
            <a:r>
              <a:rPr lang="en-GB" sz="2400" b="1" i="0" dirty="0">
                <a:effectLst/>
              </a:rPr>
              <a:t>how many, who, where, and when?</a:t>
            </a:r>
            <a:r>
              <a:rPr lang="en-GB" sz="2400" b="0" i="0" dirty="0">
                <a:effectLst/>
              </a:rPr>
              <a:t> </a:t>
            </a:r>
          </a:p>
          <a:p>
            <a:pPr>
              <a:buFont typeface="Wingdings" panose="05000000000000000000" pitchFamily="2" charset="2"/>
              <a:buChar char="§"/>
            </a:pPr>
            <a:r>
              <a:rPr lang="en-GB" sz="2400" b="0" i="0" dirty="0">
                <a:solidFill>
                  <a:srgbClr val="000000"/>
                </a:solidFill>
                <a:effectLst/>
                <a:latin typeface="Open Sans" panose="020B0606030504020204" pitchFamily="34" charset="0"/>
              </a:rPr>
              <a:t>Descriptive epidemiology covers </a:t>
            </a:r>
            <a:r>
              <a:rPr lang="en-GB" sz="2400" b="1" i="0" dirty="0">
                <a:solidFill>
                  <a:srgbClr val="000000"/>
                </a:solidFill>
                <a:effectLst/>
                <a:latin typeface="Open Sans" panose="020B0606030504020204" pitchFamily="34" charset="0"/>
              </a:rPr>
              <a:t>time</a:t>
            </a:r>
            <a:r>
              <a:rPr lang="en-GB" sz="2400" b="0" i="0" dirty="0">
                <a:solidFill>
                  <a:srgbClr val="000000"/>
                </a:solidFill>
                <a:effectLst/>
                <a:latin typeface="Open Sans" panose="020B0606030504020204" pitchFamily="34" charset="0"/>
              </a:rPr>
              <a:t>, </a:t>
            </a:r>
            <a:r>
              <a:rPr lang="en-GB" sz="2400" b="1" i="0" dirty="0">
                <a:solidFill>
                  <a:srgbClr val="000000"/>
                </a:solidFill>
                <a:effectLst/>
                <a:latin typeface="Open Sans" panose="020B0606030504020204" pitchFamily="34" charset="0"/>
              </a:rPr>
              <a:t>place</a:t>
            </a:r>
            <a:r>
              <a:rPr lang="en-GB" sz="2400" b="0" i="0" dirty="0">
                <a:solidFill>
                  <a:srgbClr val="000000"/>
                </a:solidFill>
                <a:effectLst/>
                <a:latin typeface="Open Sans" panose="020B0606030504020204" pitchFamily="34" charset="0"/>
              </a:rPr>
              <a:t>, and </a:t>
            </a:r>
            <a:r>
              <a:rPr lang="en-GB" sz="2400" b="1" i="0" dirty="0">
                <a:solidFill>
                  <a:srgbClr val="000000"/>
                </a:solidFill>
                <a:effectLst/>
                <a:latin typeface="Open Sans" panose="020B0606030504020204" pitchFamily="34" charset="0"/>
              </a:rPr>
              <a:t>person</a:t>
            </a:r>
            <a:r>
              <a:rPr lang="en-GB" sz="2400" b="0" i="0" dirty="0">
                <a:solidFill>
                  <a:srgbClr val="000000"/>
                </a:solidFill>
                <a:effectLst/>
                <a:latin typeface="Open Sans" panose="020B0606030504020204" pitchFamily="34" charset="0"/>
              </a:rPr>
              <a:t>.</a:t>
            </a:r>
            <a:endParaRPr lang="en-GB" sz="2400" b="0" i="0" dirty="0">
              <a:effectLst/>
            </a:endParaRPr>
          </a:p>
          <a:p>
            <a:pPr marL="0" indent="0" algn="l">
              <a:buNone/>
            </a:pPr>
            <a:r>
              <a:rPr lang="en-GB" sz="2400" dirty="0"/>
              <a:t>                                                           </a:t>
            </a:r>
          </a:p>
          <a:p>
            <a:pPr marL="0" indent="0" algn="l">
              <a:buNone/>
            </a:pPr>
            <a:endParaRPr lang="en-GB" sz="2400" dirty="0"/>
          </a:p>
          <a:p>
            <a:pPr marL="0" indent="0" algn="r">
              <a:buNone/>
            </a:pPr>
            <a:endParaRPr lang="en-GB" sz="2400" dirty="0"/>
          </a:p>
        </p:txBody>
      </p:sp>
      <p:sp>
        <p:nvSpPr>
          <p:cNvPr id="5" name="TextBox 4">
            <a:extLst>
              <a:ext uri="{FF2B5EF4-FFF2-40B4-BE49-F238E27FC236}">
                <a16:creationId xmlns:a16="http://schemas.microsoft.com/office/drawing/2014/main" id="{01619422-2342-C806-5522-9C3FC2D51040}"/>
              </a:ext>
            </a:extLst>
          </p:cNvPr>
          <p:cNvSpPr txBox="1"/>
          <p:nvPr/>
        </p:nvSpPr>
        <p:spPr>
          <a:xfrm>
            <a:off x="6693408" y="5129668"/>
            <a:ext cx="2450592" cy="400110"/>
          </a:xfrm>
          <a:prstGeom prst="rect">
            <a:avLst/>
          </a:prstGeom>
          <a:noFill/>
        </p:spPr>
        <p:txBody>
          <a:bodyPr wrap="square">
            <a:spAutoFit/>
          </a:bodyPr>
          <a:lstStyle/>
          <a:p>
            <a:r>
              <a:rPr lang="en-GB" sz="2000" dirty="0"/>
              <a:t>(Schneider, 2021)</a:t>
            </a:r>
            <a:endParaRPr lang="en-GB" dirty="0"/>
          </a:p>
        </p:txBody>
      </p:sp>
    </p:spTree>
    <p:extLst>
      <p:ext uri="{BB962C8B-B14F-4D97-AF65-F5344CB8AC3E}">
        <p14:creationId xmlns:p14="http://schemas.microsoft.com/office/powerpoint/2010/main" val="2867771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p:txBody>
          <a:bodyPr>
            <a:normAutofit/>
          </a:bodyPr>
          <a:lstStyle/>
          <a:p>
            <a:r>
              <a:rPr lang="en-GB" b="1" i="1">
                <a:solidFill>
                  <a:schemeClr val="bg1"/>
                </a:solidFill>
              </a:rPr>
              <a:t>Why is descriptive epidemiology important? </a:t>
            </a:r>
          </a:p>
        </p:txBody>
      </p:sp>
      <p:pic>
        <p:nvPicPr>
          <p:cNvPr id="3" name="Picture 2">
            <a:extLst>
              <a:ext uri="{FF2B5EF4-FFF2-40B4-BE49-F238E27FC236}">
                <a16:creationId xmlns:a16="http://schemas.microsoft.com/office/drawing/2014/main" id="{700B44F8-9518-E03C-DD34-EB87361F83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4288" y="3933056"/>
            <a:ext cx="1979712" cy="2079602"/>
          </a:xfrm>
          <a:prstGeom prst="rect">
            <a:avLst/>
          </a:prstGeom>
        </p:spPr>
      </p:pic>
    </p:spTree>
    <p:extLst>
      <p:ext uri="{BB962C8B-B14F-4D97-AF65-F5344CB8AC3E}">
        <p14:creationId xmlns:p14="http://schemas.microsoft.com/office/powerpoint/2010/main" val="2326501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0C943-F240-CC35-B079-826F9BC2A324}"/>
              </a:ext>
            </a:extLst>
          </p:cNvPr>
          <p:cNvSpPr>
            <a:spLocks noGrp="1"/>
          </p:cNvSpPr>
          <p:nvPr>
            <p:ph type="title"/>
          </p:nvPr>
        </p:nvSpPr>
        <p:spPr>
          <a:xfrm>
            <a:off x="457200" y="197768"/>
            <a:ext cx="8507288" cy="1143000"/>
          </a:xfrm>
        </p:spPr>
        <p:txBody>
          <a:bodyPr>
            <a:noAutofit/>
          </a:bodyPr>
          <a:lstStyle/>
          <a:p>
            <a:pPr algn="l"/>
            <a:r>
              <a:rPr lang="en-GB" sz="3200" b="1"/>
              <a:t>Importance of Descriptive Epidemiology</a:t>
            </a:r>
          </a:p>
        </p:txBody>
      </p:sp>
      <p:sp>
        <p:nvSpPr>
          <p:cNvPr id="3" name="Content Placeholder 2">
            <a:extLst>
              <a:ext uri="{FF2B5EF4-FFF2-40B4-BE49-F238E27FC236}">
                <a16:creationId xmlns:a16="http://schemas.microsoft.com/office/drawing/2014/main" id="{22BEA0AC-E08D-8360-2AC8-99D844C0E643}"/>
              </a:ext>
            </a:extLst>
          </p:cNvPr>
          <p:cNvSpPr>
            <a:spLocks noGrp="1"/>
          </p:cNvSpPr>
          <p:nvPr>
            <p:ph idx="1"/>
          </p:nvPr>
        </p:nvSpPr>
        <p:spPr>
          <a:xfrm>
            <a:off x="179512" y="1268760"/>
            <a:ext cx="8712968" cy="4320480"/>
          </a:xfrm>
        </p:spPr>
        <p:txBody>
          <a:bodyPr>
            <a:noAutofit/>
          </a:bodyPr>
          <a:lstStyle/>
          <a:p>
            <a:pPr lvl="0"/>
            <a:r>
              <a:rPr lang="en-GB" sz="2400" dirty="0"/>
              <a:t>Identifies patterns: Shows when, where and which groups are most affected.</a:t>
            </a:r>
          </a:p>
          <a:p>
            <a:pPr lvl="0"/>
            <a:r>
              <a:rPr lang="en-GB" sz="2400" dirty="0"/>
              <a:t>Describes population health: Uses tables, graphs and maps to present health data clearly.</a:t>
            </a:r>
          </a:p>
          <a:p>
            <a:pPr lvl="0"/>
            <a:r>
              <a:rPr lang="en-GB" sz="2400" dirty="0"/>
              <a:t>Guides public health action: Helps plan interventions, design programmes and allocate resources.</a:t>
            </a:r>
          </a:p>
          <a:p>
            <a:pPr>
              <a:buFont typeface="Wingdings" panose="05000000000000000000" pitchFamily="2" charset="2"/>
              <a:buChar char="§"/>
            </a:pPr>
            <a:endParaRPr lang="en-GB" sz="2400" dirty="0"/>
          </a:p>
          <a:p>
            <a:pPr marL="0" indent="0">
              <a:buNone/>
            </a:pPr>
            <a:r>
              <a:rPr lang="en-GB" sz="2000" dirty="0"/>
              <a:t>                                                                        </a:t>
            </a:r>
          </a:p>
          <a:p>
            <a:pPr marL="0" indent="0">
              <a:buNone/>
            </a:pPr>
            <a:endParaRPr lang="en-GB" sz="2000" dirty="0"/>
          </a:p>
          <a:p>
            <a:pPr marL="0" indent="0">
              <a:buNone/>
            </a:pPr>
            <a:endParaRPr lang="en-GB" sz="2000" dirty="0"/>
          </a:p>
          <a:p>
            <a:pPr marL="0" indent="0" algn="r">
              <a:buNone/>
            </a:pPr>
            <a:r>
              <a:rPr lang="en-GB" sz="2000" dirty="0"/>
              <a:t>(Schneider, 2021)</a:t>
            </a:r>
          </a:p>
        </p:txBody>
      </p:sp>
    </p:spTree>
    <p:extLst>
      <p:ext uri="{BB962C8B-B14F-4D97-AF65-F5344CB8AC3E}">
        <p14:creationId xmlns:p14="http://schemas.microsoft.com/office/powerpoint/2010/main" val="32585747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5A4DA-ADB9-C6FC-1FEF-65CAFA849AFA}"/>
              </a:ext>
            </a:extLst>
          </p:cNvPr>
          <p:cNvSpPr>
            <a:spLocks noGrp="1"/>
          </p:cNvSpPr>
          <p:nvPr>
            <p:ph type="title"/>
          </p:nvPr>
        </p:nvSpPr>
        <p:spPr/>
        <p:txBody>
          <a:bodyPr>
            <a:normAutofit/>
          </a:bodyPr>
          <a:lstStyle/>
          <a:p>
            <a:r>
              <a:rPr lang="en-GB" sz="4000" b="1"/>
              <a:t>Presentation of Place data</a:t>
            </a:r>
          </a:p>
        </p:txBody>
      </p:sp>
      <p:sp>
        <p:nvSpPr>
          <p:cNvPr id="3" name="Content Placeholder 2">
            <a:extLst>
              <a:ext uri="{FF2B5EF4-FFF2-40B4-BE49-F238E27FC236}">
                <a16:creationId xmlns:a16="http://schemas.microsoft.com/office/drawing/2014/main" id="{9B8834C0-CE82-F7E4-E162-BCA9D32903A3}"/>
              </a:ext>
            </a:extLst>
          </p:cNvPr>
          <p:cNvSpPr>
            <a:spLocks noGrp="1"/>
          </p:cNvSpPr>
          <p:nvPr>
            <p:ph idx="1"/>
          </p:nvPr>
        </p:nvSpPr>
        <p:spPr/>
        <p:txBody>
          <a:bodyPr>
            <a:normAutofit/>
          </a:bodyPr>
          <a:lstStyle/>
          <a:p>
            <a:pPr>
              <a:buFont typeface="Wingdings" panose="05000000000000000000" pitchFamily="2" charset="2"/>
              <a:buChar char="§"/>
            </a:pPr>
            <a:r>
              <a:rPr lang="en-GB" sz="2400" dirty="0"/>
              <a:t>Place data can be shown using tables but a map provides a more striking visual display of place data. </a:t>
            </a:r>
          </a:p>
          <a:p>
            <a:pPr>
              <a:buFont typeface="Wingdings" panose="05000000000000000000" pitchFamily="2" charset="2"/>
              <a:buChar char="§"/>
            </a:pPr>
            <a:r>
              <a:rPr lang="en-GB" sz="2400" dirty="0"/>
              <a:t>On a map, different numbers or rates of disease can be depicted using different shadings, colours, or line patterns.</a:t>
            </a:r>
          </a:p>
        </p:txBody>
      </p:sp>
    </p:spTree>
    <p:extLst>
      <p:ext uri="{BB962C8B-B14F-4D97-AF65-F5344CB8AC3E}">
        <p14:creationId xmlns:p14="http://schemas.microsoft.com/office/powerpoint/2010/main" val="502934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C3DFE-265D-AC4A-73F6-719C05171972}"/>
              </a:ext>
            </a:extLst>
          </p:cNvPr>
          <p:cNvSpPr>
            <a:spLocks noGrp="1"/>
          </p:cNvSpPr>
          <p:nvPr>
            <p:ph type="title"/>
          </p:nvPr>
        </p:nvSpPr>
        <p:spPr/>
        <p:txBody>
          <a:bodyPr/>
          <a:lstStyle/>
          <a:p>
            <a:r>
              <a:rPr kumimoji="0" lang="en-GB" sz="4000" b="1" i="0" u="none" strike="noStrike" kern="1200" cap="none" spc="0" normalizeH="0" baseline="0" noProof="0">
                <a:ln>
                  <a:noFill/>
                </a:ln>
                <a:solidFill>
                  <a:prstClr val="black"/>
                </a:solidFill>
                <a:effectLst/>
                <a:uLnTx/>
                <a:uFillTx/>
                <a:latin typeface="Myriad Pro"/>
                <a:ea typeface="+mj-ea"/>
                <a:cs typeface="+mj-cs"/>
              </a:rPr>
              <a:t>Presentation of Place data</a:t>
            </a:r>
            <a:endParaRPr lang="en-GB"/>
          </a:p>
        </p:txBody>
      </p:sp>
      <p:sp>
        <p:nvSpPr>
          <p:cNvPr id="3" name="Content Placeholder 2">
            <a:extLst>
              <a:ext uri="{FF2B5EF4-FFF2-40B4-BE49-F238E27FC236}">
                <a16:creationId xmlns:a16="http://schemas.microsoft.com/office/drawing/2014/main" id="{64C7E69A-0380-25E7-FA2F-7D3EC6B0154C}"/>
              </a:ext>
            </a:extLst>
          </p:cNvPr>
          <p:cNvSpPr>
            <a:spLocks noGrp="1"/>
          </p:cNvSpPr>
          <p:nvPr>
            <p:ph idx="1"/>
          </p:nvPr>
        </p:nvSpPr>
        <p:spPr>
          <a:xfrm>
            <a:off x="280544" y="1305336"/>
            <a:ext cx="5650079" cy="3917032"/>
          </a:xfrm>
        </p:spPr>
        <p:txBody>
          <a:bodyPr>
            <a:normAutofit fontScale="92500" lnSpcReduction="10000"/>
          </a:bodyPr>
          <a:lstStyle/>
          <a:p>
            <a:pPr>
              <a:buFont typeface="Wingdings" panose="05000000000000000000" pitchFamily="2" charset="2"/>
              <a:buChar char="§"/>
            </a:pPr>
            <a:r>
              <a:rPr lang="en-GB" sz="2400" dirty="0"/>
              <a:t>Another type of map for place data is a spot map.</a:t>
            </a:r>
          </a:p>
          <a:p>
            <a:pPr>
              <a:buFont typeface="Wingdings" panose="05000000000000000000" pitchFamily="2" charset="2"/>
              <a:buChar char="§"/>
            </a:pPr>
            <a:r>
              <a:rPr lang="en-GB" sz="2400" dirty="0"/>
              <a:t>Spot maps generally are used for clusters or outbreaks with a limited number of cases. </a:t>
            </a:r>
          </a:p>
          <a:p>
            <a:pPr>
              <a:buFont typeface="Wingdings" panose="05000000000000000000" pitchFamily="2" charset="2"/>
              <a:buChar char="§"/>
            </a:pPr>
            <a:r>
              <a:rPr lang="en-GB" sz="2400" dirty="0"/>
              <a:t>A dot or X is placed on the location that is most relevant to the disease of interest, usually where each victim lived or worked,</a:t>
            </a:r>
          </a:p>
          <a:p>
            <a:pPr>
              <a:buFont typeface="Wingdings" panose="05000000000000000000" pitchFamily="2" charset="2"/>
              <a:buChar char="§"/>
            </a:pPr>
            <a:r>
              <a:rPr lang="en-GB" sz="2400" dirty="0"/>
              <a:t>just as John Snow did in his spot map of the Golden Square area of London</a:t>
            </a:r>
          </a:p>
          <a:p>
            <a:pPr>
              <a:buFont typeface="Wingdings" panose="05000000000000000000" pitchFamily="2" charset="2"/>
              <a:buChar char="§"/>
            </a:pPr>
            <a:endParaRPr lang="en-GB" sz="2400" dirty="0"/>
          </a:p>
        </p:txBody>
      </p:sp>
      <p:pic>
        <p:nvPicPr>
          <p:cNvPr id="5" name="Picture 4">
            <a:extLst>
              <a:ext uri="{FF2B5EF4-FFF2-40B4-BE49-F238E27FC236}">
                <a16:creationId xmlns:a16="http://schemas.microsoft.com/office/drawing/2014/main" id="{A2E79C27-AB09-4C2A-69BC-F19AE32E49F2}"/>
              </a:ext>
            </a:extLst>
          </p:cNvPr>
          <p:cNvPicPr>
            <a:picLocks noChangeAspect="1"/>
          </p:cNvPicPr>
          <p:nvPr/>
        </p:nvPicPr>
        <p:blipFill>
          <a:blip r:embed="rId2"/>
          <a:stretch>
            <a:fillRect/>
          </a:stretch>
        </p:blipFill>
        <p:spPr>
          <a:xfrm>
            <a:off x="5930623" y="1599056"/>
            <a:ext cx="3105583" cy="2524477"/>
          </a:xfrm>
          <a:prstGeom prst="rect">
            <a:avLst/>
          </a:prstGeom>
        </p:spPr>
      </p:pic>
      <p:sp>
        <p:nvSpPr>
          <p:cNvPr id="6" name="TextBox 5">
            <a:extLst>
              <a:ext uri="{FF2B5EF4-FFF2-40B4-BE49-F238E27FC236}">
                <a16:creationId xmlns:a16="http://schemas.microsoft.com/office/drawing/2014/main" id="{B503C3C9-192C-E448-4B51-D50911EC04E0}"/>
              </a:ext>
            </a:extLst>
          </p:cNvPr>
          <p:cNvSpPr txBox="1"/>
          <p:nvPr/>
        </p:nvSpPr>
        <p:spPr>
          <a:xfrm>
            <a:off x="6507608" y="5074278"/>
            <a:ext cx="2636392" cy="369332"/>
          </a:xfrm>
          <a:prstGeom prst="rect">
            <a:avLst/>
          </a:prstGeom>
          <a:noFill/>
        </p:spPr>
        <p:txBody>
          <a:bodyPr wrap="square" rtlCol="0">
            <a:spAutoFit/>
          </a:bodyPr>
          <a:lstStyle/>
          <a:p>
            <a:r>
              <a:rPr lang="en-GB" dirty="0"/>
              <a:t>(</a:t>
            </a:r>
            <a:r>
              <a:rPr lang="en-GB" dirty="0" err="1"/>
              <a:t>Shiode</a:t>
            </a:r>
            <a:r>
              <a:rPr lang="en-GB" dirty="0"/>
              <a:t> et al., 2015)</a:t>
            </a:r>
          </a:p>
        </p:txBody>
      </p:sp>
      <p:sp>
        <p:nvSpPr>
          <p:cNvPr id="7" name="TextBox 6">
            <a:extLst>
              <a:ext uri="{FF2B5EF4-FFF2-40B4-BE49-F238E27FC236}">
                <a16:creationId xmlns:a16="http://schemas.microsoft.com/office/drawing/2014/main" id="{C4B99580-A75D-DCF0-8553-28ED6A068084}"/>
              </a:ext>
            </a:extLst>
          </p:cNvPr>
          <p:cNvSpPr txBox="1"/>
          <p:nvPr/>
        </p:nvSpPr>
        <p:spPr>
          <a:xfrm>
            <a:off x="1143913" y="5096780"/>
            <a:ext cx="4288536" cy="369332"/>
          </a:xfrm>
          <a:prstGeom prst="rect">
            <a:avLst/>
          </a:prstGeom>
          <a:noFill/>
        </p:spPr>
        <p:txBody>
          <a:bodyPr wrap="square" rtlCol="0">
            <a:spAutoFit/>
          </a:bodyPr>
          <a:lstStyle/>
          <a:p>
            <a:r>
              <a:rPr lang="en-GB" dirty="0">
                <a:hlinkClick r:id="rId3"/>
              </a:rPr>
              <a:t>John Snow Cholera Video</a:t>
            </a:r>
            <a:r>
              <a:rPr lang="en-GB" dirty="0"/>
              <a:t> </a:t>
            </a:r>
          </a:p>
        </p:txBody>
      </p:sp>
    </p:spTree>
    <p:extLst>
      <p:ext uri="{BB962C8B-B14F-4D97-AF65-F5344CB8AC3E}">
        <p14:creationId xmlns:p14="http://schemas.microsoft.com/office/powerpoint/2010/main" val="3993029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D3FBD-AC4A-26CE-543B-34E2B06A9C48}"/>
              </a:ext>
            </a:extLst>
          </p:cNvPr>
          <p:cNvSpPr>
            <a:spLocks noGrp="1"/>
          </p:cNvSpPr>
          <p:nvPr>
            <p:ph type="title"/>
          </p:nvPr>
        </p:nvSpPr>
        <p:spPr>
          <a:xfrm>
            <a:off x="457200" y="274638"/>
            <a:ext cx="3538736" cy="1143000"/>
          </a:xfrm>
        </p:spPr>
        <p:txBody>
          <a:bodyPr/>
          <a:lstStyle/>
          <a:p>
            <a:r>
              <a:rPr lang="en-GB" b="1"/>
              <a:t>Heat Maps</a:t>
            </a:r>
          </a:p>
        </p:txBody>
      </p:sp>
      <p:pic>
        <p:nvPicPr>
          <p:cNvPr id="7" name="Picture 6" descr="A map of england with different colored states&#10;&#10;AI-generated content may be incorrect.">
            <a:extLst>
              <a:ext uri="{FF2B5EF4-FFF2-40B4-BE49-F238E27FC236}">
                <a16:creationId xmlns:a16="http://schemas.microsoft.com/office/drawing/2014/main" id="{426D38C4-5ECD-97F8-F3A5-90F6882865E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09442" y="347640"/>
            <a:ext cx="3474304" cy="5170586"/>
          </a:xfrm>
          <a:prstGeom prst="rect">
            <a:avLst/>
          </a:prstGeom>
        </p:spPr>
      </p:pic>
      <p:pic>
        <p:nvPicPr>
          <p:cNvPr id="9" name="Picture 8" descr="A map of the world&#10;&#10;AI-generated content may be incorrect.">
            <a:extLst>
              <a:ext uri="{FF2B5EF4-FFF2-40B4-BE49-F238E27FC236}">
                <a16:creationId xmlns:a16="http://schemas.microsoft.com/office/drawing/2014/main" id="{4F5A8413-35E0-2B4B-A225-B39FA5A48D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0254" y="1340768"/>
            <a:ext cx="4986474" cy="4007227"/>
          </a:xfrm>
          <a:prstGeom prst="rect">
            <a:avLst/>
          </a:prstGeom>
        </p:spPr>
      </p:pic>
      <p:sp>
        <p:nvSpPr>
          <p:cNvPr id="3" name="TextBox 2">
            <a:extLst>
              <a:ext uri="{FF2B5EF4-FFF2-40B4-BE49-F238E27FC236}">
                <a16:creationId xmlns:a16="http://schemas.microsoft.com/office/drawing/2014/main" id="{956D706B-F6A9-6FF9-42C9-E7F694749414}"/>
              </a:ext>
            </a:extLst>
          </p:cNvPr>
          <p:cNvSpPr txBox="1"/>
          <p:nvPr/>
        </p:nvSpPr>
        <p:spPr>
          <a:xfrm>
            <a:off x="260254" y="5347995"/>
            <a:ext cx="1872208" cy="307777"/>
          </a:xfrm>
          <a:prstGeom prst="rect">
            <a:avLst/>
          </a:prstGeom>
          <a:noFill/>
        </p:spPr>
        <p:txBody>
          <a:bodyPr wrap="square" rtlCol="0">
            <a:spAutoFit/>
          </a:bodyPr>
          <a:lstStyle/>
          <a:p>
            <a:r>
              <a:rPr lang="en-GB" sz="1400"/>
              <a:t>(WHO, 2022)</a:t>
            </a:r>
          </a:p>
        </p:txBody>
      </p:sp>
      <p:sp>
        <p:nvSpPr>
          <p:cNvPr id="4" name="TextBox 3">
            <a:extLst>
              <a:ext uri="{FF2B5EF4-FFF2-40B4-BE49-F238E27FC236}">
                <a16:creationId xmlns:a16="http://schemas.microsoft.com/office/drawing/2014/main" id="{973DB153-E6E8-B2CD-63DE-0B044F15347E}"/>
              </a:ext>
            </a:extLst>
          </p:cNvPr>
          <p:cNvSpPr txBox="1"/>
          <p:nvPr/>
        </p:nvSpPr>
        <p:spPr>
          <a:xfrm>
            <a:off x="7668344" y="5210449"/>
            <a:ext cx="1522132" cy="307777"/>
          </a:xfrm>
          <a:prstGeom prst="rect">
            <a:avLst/>
          </a:prstGeom>
          <a:noFill/>
        </p:spPr>
        <p:txBody>
          <a:bodyPr wrap="square" rtlCol="0">
            <a:spAutoFit/>
          </a:bodyPr>
          <a:lstStyle/>
          <a:p>
            <a:r>
              <a:rPr lang="en-GB" sz="1400"/>
              <a:t>(Guardian, 2010)</a:t>
            </a:r>
          </a:p>
        </p:txBody>
      </p:sp>
    </p:spTree>
    <p:extLst>
      <p:ext uri="{BB962C8B-B14F-4D97-AF65-F5344CB8AC3E}">
        <p14:creationId xmlns:p14="http://schemas.microsoft.com/office/powerpoint/2010/main" val="3988956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E1B24-3231-FB1E-60C6-CB253416F786}"/>
              </a:ext>
            </a:extLst>
          </p:cNvPr>
          <p:cNvSpPr>
            <a:spLocks noGrp="1"/>
          </p:cNvSpPr>
          <p:nvPr>
            <p:ph type="title"/>
          </p:nvPr>
        </p:nvSpPr>
        <p:spPr/>
        <p:txBody>
          <a:bodyPr/>
          <a:lstStyle/>
          <a:p>
            <a:r>
              <a:rPr lang="en-GB" sz="4400" b="1" i="0">
                <a:effectLst/>
              </a:rPr>
              <a:t>Analytic Epidemiology </a:t>
            </a:r>
            <a:endParaRPr lang="en-GB"/>
          </a:p>
        </p:txBody>
      </p:sp>
      <p:sp>
        <p:nvSpPr>
          <p:cNvPr id="3" name="Content Placeholder 2">
            <a:extLst>
              <a:ext uri="{FF2B5EF4-FFF2-40B4-BE49-F238E27FC236}">
                <a16:creationId xmlns:a16="http://schemas.microsoft.com/office/drawing/2014/main" id="{20FBEE88-566B-BFA8-EE74-0CB5F158258A}"/>
              </a:ext>
            </a:extLst>
          </p:cNvPr>
          <p:cNvSpPr>
            <a:spLocks noGrp="1"/>
          </p:cNvSpPr>
          <p:nvPr>
            <p:ph idx="1"/>
          </p:nvPr>
        </p:nvSpPr>
        <p:spPr/>
        <p:txBody>
          <a:bodyPr vert="horz" lIns="91440" tIns="45720" rIns="91440" bIns="45720" rtlCol="0" anchor="t">
            <a:noAutofit/>
          </a:bodyPr>
          <a:lstStyle/>
          <a:p>
            <a:pPr>
              <a:buFont typeface="Wingdings" panose="05000000000000000000" pitchFamily="2" charset="2"/>
              <a:buChar char="§"/>
            </a:pPr>
            <a:r>
              <a:rPr lang="en-GB" sz="2200" dirty="0"/>
              <a:t>Analytic Epidemiology analyses the determinants of health problems.</a:t>
            </a:r>
            <a:endParaRPr lang="en-US" sz="2200" dirty="0"/>
          </a:p>
          <a:p>
            <a:pPr>
              <a:buFont typeface="Wingdings" panose="05000000000000000000" pitchFamily="2" charset="2"/>
              <a:buChar char="§"/>
            </a:pPr>
            <a:r>
              <a:rPr lang="en-GB" sz="2200" dirty="0"/>
              <a:t>It  answers two other major questions: </a:t>
            </a:r>
            <a:r>
              <a:rPr lang="en-GB" sz="2200" b="1" dirty="0"/>
              <a:t>why? </a:t>
            </a:r>
            <a:r>
              <a:rPr lang="en-GB" sz="2200" dirty="0"/>
              <a:t>and</a:t>
            </a:r>
            <a:r>
              <a:rPr lang="en-GB" sz="2200" b="1" dirty="0"/>
              <a:t> how?</a:t>
            </a:r>
            <a:r>
              <a:rPr lang="en-GB" sz="2200" dirty="0"/>
              <a:t> </a:t>
            </a:r>
          </a:p>
          <a:p>
            <a:pPr>
              <a:buFont typeface="Wingdings" panose="05000000000000000000" pitchFamily="2" charset="2"/>
              <a:buChar char="§"/>
            </a:pPr>
            <a:r>
              <a:rPr lang="en-GB" sz="2200" dirty="0">
                <a:latin typeface="Myriad Pro"/>
              </a:rPr>
              <a:t>That is the search for </a:t>
            </a:r>
            <a:r>
              <a:rPr lang="en-GB" sz="2200" b="1" dirty="0">
                <a:latin typeface="Myriad Pro"/>
              </a:rPr>
              <a:t>causes</a:t>
            </a:r>
            <a:r>
              <a:rPr lang="en-GB" sz="2200" dirty="0">
                <a:latin typeface="Myriad Pro"/>
              </a:rPr>
              <a:t> and </a:t>
            </a:r>
            <a:r>
              <a:rPr lang="en-GB" sz="2200" b="1" dirty="0">
                <a:latin typeface="Myriad Pro"/>
              </a:rPr>
              <a:t>effects,</a:t>
            </a:r>
          </a:p>
          <a:p>
            <a:pPr>
              <a:buFont typeface="Wingdings" panose="05000000000000000000" pitchFamily="2" charset="2"/>
              <a:buChar char="§"/>
            </a:pPr>
            <a:r>
              <a:rPr lang="en-GB" sz="2200" dirty="0"/>
              <a:t>The key feature of analytic epidemiology is a comparison group</a:t>
            </a:r>
          </a:p>
          <a:p>
            <a:pPr marL="0" indent="0">
              <a:buNone/>
            </a:pPr>
            <a:endParaRPr lang="en-GB" sz="2200" b="1" i="0" dirty="0">
              <a:effectLst/>
            </a:endParaRPr>
          </a:p>
          <a:p>
            <a:pPr marL="0" indent="0">
              <a:buNone/>
            </a:pPr>
            <a:r>
              <a:rPr lang="en-GB" sz="2200" dirty="0"/>
              <a:t>Generally, Epidemiology answers six major questions: how many, who, where, when, how and why?</a:t>
            </a:r>
          </a:p>
        </p:txBody>
      </p:sp>
      <p:sp>
        <p:nvSpPr>
          <p:cNvPr id="5" name="TextBox 4">
            <a:extLst>
              <a:ext uri="{FF2B5EF4-FFF2-40B4-BE49-F238E27FC236}">
                <a16:creationId xmlns:a16="http://schemas.microsoft.com/office/drawing/2014/main" id="{468714D1-7D74-BC2D-9356-DE98F63CA5DE}"/>
              </a:ext>
            </a:extLst>
          </p:cNvPr>
          <p:cNvSpPr txBox="1"/>
          <p:nvPr/>
        </p:nvSpPr>
        <p:spPr>
          <a:xfrm>
            <a:off x="5669280" y="5117123"/>
            <a:ext cx="2450592" cy="400110"/>
          </a:xfrm>
          <a:prstGeom prst="rect">
            <a:avLst/>
          </a:prstGeom>
          <a:noFill/>
        </p:spPr>
        <p:txBody>
          <a:bodyPr wrap="square">
            <a:spAutoFit/>
          </a:bodyPr>
          <a:lstStyle/>
          <a:p>
            <a:r>
              <a:rPr lang="en-GB" sz="2000" dirty="0"/>
              <a:t>(Schneider, 2021)</a:t>
            </a:r>
            <a:endParaRPr lang="en-GB" dirty="0"/>
          </a:p>
        </p:txBody>
      </p:sp>
    </p:spTree>
    <p:extLst>
      <p:ext uri="{BB962C8B-B14F-4D97-AF65-F5344CB8AC3E}">
        <p14:creationId xmlns:p14="http://schemas.microsoft.com/office/powerpoint/2010/main" val="1701492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p:txBody>
          <a:bodyPr>
            <a:normAutofit/>
          </a:bodyPr>
          <a:lstStyle/>
          <a:p>
            <a:r>
              <a:rPr lang="en-GB" b="1" i="1">
                <a:solidFill>
                  <a:schemeClr val="bg1"/>
                </a:solidFill>
              </a:rPr>
              <a:t>What are the type of epidemiological studies? </a:t>
            </a:r>
          </a:p>
        </p:txBody>
      </p:sp>
      <p:pic>
        <p:nvPicPr>
          <p:cNvPr id="3" name="Picture 2">
            <a:extLst>
              <a:ext uri="{FF2B5EF4-FFF2-40B4-BE49-F238E27FC236}">
                <a16:creationId xmlns:a16="http://schemas.microsoft.com/office/drawing/2014/main" id="{17EA275F-3B16-1C04-AED1-08D3D8E4E0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6296" y="3789040"/>
            <a:ext cx="1919858" cy="2079602"/>
          </a:xfrm>
          <a:prstGeom prst="rect">
            <a:avLst/>
          </a:prstGeom>
        </p:spPr>
      </p:pic>
    </p:spTree>
    <p:extLst>
      <p:ext uri="{BB962C8B-B14F-4D97-AF65-F5344CB8AC3E}">
        <p14:creationId xmlns:p14="http://schemas.microsoft.com/office/powerpoint/2010/main" val="4062440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72A3E-5CC4-A7BD-1AA9-B0CBDC2C139C}"/>
              </a:ext>
            </a:extLst>
          </p:cNvPr>
          <p:cNvSpPr>
            <a:spLocks noGrp="1"/>
          </p:cNvSpPr>
          <p:nvPr>
            <p:ph type="title"/>
          </p:nvPr>
        </p:nvSpPr>
        <p:spPr/>
        <p:txBody>
          <a:bodyPr/>
          <a:lstStyle/>
          <a:p>
            <a:r>
              <a:rPr lang="en-GB" b="1" i="0">
                <a:solidFill>
                  <a:srgbClr val="000000"/>
                </a:solidFill>
                <a:effectLst/>
              </a:rPr>
              <a:t>Epidemiological studies</a:t>
            </a:r>
            <a:endParaRPr lang="en-GB" b="1"/>
          </a:p>
        </p:txBody>
      </p:sp>
      <p:sp>
        <p:nvSpPr>
          <p:cNvPr id="3" name="Content Placeholder 2">
            <a:extLst>
              <a:ext uri="{FF2B5EF4-FFF2-40B4-BE49-F238E27FC236}">
                <a16:creationId xmlns:a16="http://schemas.microsoft.com/office/drawing/2014/main" id="{7206E49A-6A5F-FD5F-479A-ACD566D652E1}"/>
              </a:ext>
            </a:extLst>
          </p:cNvPr>
          <p:cNvSpPr>
            <a:spLocks noGrp="1"/>
          </p:cNvSpPr>
          <p:nvPr>
            <p:ph idx="1"/>
          </p:nvPr>
        </p:nvSpPr>
        <p:spPr/>
        <p:txBody>
          <a:bodyPr vert="horz" lIns="91440" tIns="45720" rIns="91440" bIns="45720" rtlCol="0" anchor="t">
            <a:normAutofit/>
          </a:bodyPr>
          <a:lstStyle/>
          <a:p>
            <a:pPr marL="0" indent="0">
              <a:buNone/>
            </a:pPr>
            <a:r>
              <a:rPr lang="en-GB" sz="2400" b="0" i="0">
                <a:solidFill>
                  <a:srgbClr val="000000"/>
                </a:solidFill>
                <a:effectLst/>
                <a:latin typeface="Myriad Pro"/>
              </a:rPr>
              <a:t>Epidemiological studies are of two major types: </a:t>
            </a:r>
          </a:p>
          <a:p>
            <a:endParaRPr lang="en-GB" sz="2400" b="1">
              <a:solidFill>
                <a:srgbClr val="000000"/>
              </a:solidFill>
              <a:latin typeface="Myriad Pro"/>
            </a:endParaRPr>
          </a:p>
          <a:p>
            <a:r>
              <a:rPr lang="en-GB" sz="2400" b="1">
                <a:solidFill>
                  <a:srgbClr val="000000"/>
                </a:solidFill>
                <a:latin typeface="Myriad Pro"/>
              </a:rPr>
              <a:t>O</a:t>
            </a:r>
            <a:r>
              <a:rPr lang="en-GB" sz="2400" b="1" i="0">
                <a:solidFill>
                  <a:srgbClr val="000000"/>
                </a:solidFill>
                <a:effectLst/>
                <a:latin typeface="Myriad Pro"/>
              </a:rPr>
              <a:t>bservational/non-interventional</a:t>
            </a:r>
            <a:r>
              <a:rPr lang="en-GB" sz="2400">
                <a:solidFill>
                  <a:srgbClr val="000000"/>
                </a:solidFill>
                <a:latin typeface="Myriad Pro"/>
              </a:rPr>
              <a:t> and</a:t>
            </a:r>
          </a:p>
          <a:p>
            <a:r>
              <a:rPr lang="en-GB" sz="2400" b="1">
                <a:solidFill>
                  <a:srgbClr val="000000"/>
                </a:solidFill>
                <a:latin typeface="Myriad Pro"/>
              </a:rPr>
              <a:t>Experimental/interventional </a:t>
            </a:r>
            <a:r>
              <a:rPr lang="en-GB" sz="2400">
                <a:solidFill>
                  <a:srgbClr val="000000"/>
                </a:solidFill>
                <a:latin typeface="Myriad Pro"/>
              </a:rPr>
              <a:t> </a:t>
            </a:r>
            <a:endParaRPr lang="en-GB" sz="2400">
              <a:latin typeface="Myriad Pro"/>
            </a:endParaRPr>
          </a:p>
        </p:txBody>
      </p:sp>
    </p:spTree>
    <p:extLst>
      <p:ext uri="{BB962C8B-B14F-4D97-AF65-F5344CB8AC3E}">
        <p14:creationId xmlns:p14="http://schemas.microsoft.com/office/powerpoint/2010/main" val="2530509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4AD84-F1C4-4831-8C5A-0CED558C82ED}"/>
              </a:ext>
            </a:extLst>
          </p:cNvPr>
          <p:cNvSpPr>
            <a:spLocks noGrp="1"/>
          </p:cNvSpPr>
          <p:nvPr>
            <p:ph type="title"/>
          </p:nvPr>
        </p:nvSpPr>
        <p:spPr>
          <a:xfrm>
            <a:off x="450439" y="0"/>
            <a:ext cx="8407846" cy="1515164"/>
          </a:xfrm>
        </p:spPr>
        <p:txBody>
          <a:bodyPr>
            <a:normAutofit/>
          </a:bodyPr>
          <a:lstStyle/>
          <a:p>
            <a:r>
              <a:rPr lang="en-US" sz="4000" b="1" cap="none">
                <a:solidFill>
                  <a:schemeClr val="tx1"/>
                </a:solidFill>
              </a:rPr>
              <a:t>Epidemiological Study </a:t>
            </a:r>
            <a:r>
              <a:rPr lang="en-US" sz="4000" b="1">
                <a:solidFill>
                  <a:schemeClr val="tx1"/>
                </a:solidFill>
              </a:rPr>
              <a:t>D</a:t>
            </a:r>
            <a:r>
              <a:rPr lang="en-US" sz="4000" b="1" cap="none">
                <a:solidFill>
                  <a:schemeClr val="tx1"/>
                </a:solidFill>
              </a:rPr>
              <a:t>esigns</a:t>
            </a:r>
            <a:endParaRPr lang="en-GB" sz="4000" b="1" cap="none">
              <a:solidFill>
                <a:schemeClr val="tx1"/>
              </a:solidFill>
            </a:endParaRPr>
          </a:p>
        </p:txBody>
      </p:sp>
      <p:sp>
        <p:nvSpPr>
          <p:cNvPr id="3" name="Content Placeholder 2">
            <a:extLst>
              <a:ext uri="{FF2B5EF4-FFF2-40B4-BE49-F238E27FC236}">
                <a16:creationId xmlns:a16="http://schemas.microsoft.com/office/drawing/2014/main" id="{BFD37A16-2940-42B9-9D0A-43E0B1A91464}"/>
              </a:ext>
            </a:extLst>
          </p:cNvPr>
          <p:cNvSpPr>
            <a:spLocks noGrp="1"/>
          </p:cNvSpPr>
          <p:nvPr>
            <p:ph type="body" sz="quarter" idx="11"/>
          </p:nvPr>
        </p:nvSpPr>
        <p:spPr>
          <a:xfrm>
            <a:off x="873941" y="1637916"/>
            <a:ext cx="7560841" cy="3582167"/>
          </a:xfrm>
        </p:spPr>
        <p:txBody>
          <a:bodyPr vert="horz" lIns="91440" tIns="45720" rIns="91440" bIns="45720" rtlCol="0" anchor="t">
            <a:normAutofit/>
          </a:bodyPr>
          <a:lstStyle/>
          <a:p>
            <a:pPr marL="34290" indent="0">
              <a:buNone/>
            </a:pPr>
            <a:r>
              <a:rPr lang="en-US" sz="2400" dirty="0">
                <a:latin typeface="Myriad Pro"/>
                <a:ea typeface="Tahoma"/>
                <a:cs typeface="Tahoma"/>
              </a:rPr>
              <a:t>1. </a:t>
            </a:r>
            <a:r>
              <a:rPr lang="en-GB" sz="2400" b="1" dirty="0">
                <a:ea typeface="Tahoma"/>
                <a:cs typeface="Tahoma"/>
              </a:rPr>
              <a:t>Non-interventional or </a:t>
            </a:r>
            <a:r>
              <a:rPr lang="en-US" sz="2400" b="1" dirty="0">
                <a:ea typeface="Tahoma"/>
                <a:cs typeface="Tahoma"/>
              </a:rPr>
              <a:t>Observational studies</a:t>
            </a:r>
          </a:p>
          <a:p>
            <a:pPr marL="541020" lvl="1" indent="-274320">
              <a:buClrTx/>
              <a:buFont typeface="Wingdings" panose="05000000000000000000" pitchFamily="2" charset="2"/>
              <a:buChar char="§"/>
            </a:pPr>
            <a:r>
              <a:rPr lang="en-US" sz="2400" dirty="0">
                <a:ea typeface="Tahoma"/>
                <a:cs typeface="Tahoma"/>
              </a:rPr>
              <a:t>Cross-sectional</a:t>
            </a:r>
          </a:p>
          <a:p>
            <a:pPr marL="541020" lvl="1" indent="-274320">
              <a:buClrTx/>
              <a:buFont typeface="Wingdings" panose="05000000000000000000" pitchFamily="2" charset="2"/>
              <a:buChar char="§"/>
            </a:pPr>
            <a:r>
              <a:rPr lang="en-US" sz="2400" dirty="0">
                <a:ea typeface="Tahoma"/>
                <a:cs typeface="Tahoma"/>
              </a:rPr>
              <a:t>Case-control study</a:t>
            </a:r>
          </a:p>
          <a:p>
            <a:pPr marL="541020" lvl="1" indent="-274320">
              <a:buClrTx/>
              <a:buFont typeface="Wingdings" panose="05000000000000000000" pitchFamily="2" charset="2"/>
              <a:buChar char="§"/>
            </a:pPr>
            <a:r>
              <a:rPr lang="en-US" sz="2400" dirty="0">
                <a:ea typeface="Tahoma"/>
                <a:cs typeface="Tahoma"/>
              </a:rPr>
              <a:t>Cohort study (longitudinal study)</a:t>
            </a:r>
          </a:p>
          <a:p>
            <a:pPr marL="34290" indent="0">
              <a:buNone/>
            </a:pPr>
            <a:r>
              <a:rPr lang="en-US" sz="2400" dirty="0">
                <a:ea typeface="Tahoma"/>
                <a:cs typeface="Tahoma"/>
              </a:rPr>
              <a:t>2. </a:t>
            </a:r>
            <a:r>
              <a:rPr lang="en-US" sz="2400" b="1" dirty="0">
                <a:ea typeface="Tahoma"/>
                <a:cs typeface="Tahoma"/>
              </a:rPr>
              <a:t>Interventional study (experimental)</a:t>
            </a:r>
          </a:p>
          <a:p>
            <a:pPr marL="541020" lvl="1" indent="-274320">
              <a:buClrTx/>
              <a:buFont typeface="Wingdings" panose="05000000000000000000" pitchFamily="2" charset="2"/>
              <a:buChar char="§"/>
            </a:pPr>
            <a:r>
              <a:rPr lang="en-US" sz="2400" dirty="0" err="1">
                <a:ea typeface="Tahoma"/>
                <a:cs typeface="Tahoma"/>
              </a:rPr>
              <a:t>Randomised</a:t>
            </a:r>
            <a:r>
              <a:rPr lang="en-US" sz="2400" dirty="0">
                <a:ea typeface="Tahoma"/>
                <a:cs typeface="Tahoma"/>
              </a:rPr>
              <a:t> Controlled Trial (RCT)</a:t>
            </a:r>
          </a:p>
          <a:p>
            <a:pPr marL="34290" indent="0">
              <a:buNone/>
            </a:pPr>
            <a:endParaRPr lang="en-US" sz="2400" dirty="0">
              <a:latin typeface="Palatino Linotype" panose="02040502050505030304" pitchFamily="18" charset="0"/>
            </a:endParaRPr>
          </a:p>
          <a:p>
            <a:endParaRPr lang="en-GB" sz="2400" dirty="0">
              <a:latin typeface="Palatino Linotype" panose="02040502050505030304" pitchFamily="18" charset="0"/>
            </a:endParaRPr>
          </a:p>
        </p:txBody>
      </p:sp>
      <p:sp>
        <p:nvSpPr>
          <p:cNvPr id="5" name="TextBox 4">
            <a:extLst>
              <a:ext uri="{FF2B5EF4-FFF2-40B4-BE49-F238E27FC236}">
                <a16:creationId xmlns:a16="http://schemas.microsoft.com/office/drawing/2014/main" id="{35A597BC-D1FE-7C6B-FCB9-478BB5FF8A14}"/>
              </a:ext>
            </a:extLst>
          </p:cNvPr>
          <p:cNvSpPr txBox="1"/>
          <p:nvPr/>
        </p:nvSpPr>
        <p:spPr>
          <a:xfrm>
            <a:off x="5819467" y="5107979"/>
            <a:ext cx="2450592" cy="400110"/>
          </a:xfrm>
          <a:prstGeom prst="rect">
            <a:avLst/>
          </a:prstGeom>
          <a:noFill/>
        </p:spPr>
        <p:txBody>
          <a:bodyPr wrap="square">
            <a:spAutoFit/>
          </a:bodyPr>
          <a:lstStyle/>
          <a:p>
            <a:r>
              <a:rPr lang="en-GB" sz="2000" dirty="0"/>
              <a:t>(Schneider, 2021)</a:t>
            </a:r>
            <a:endParaRPr lang="en-GB" dirty="0"/>
          </a:p>
        </p:txBody>
      </p:sp>
    </p:spTree>
    <p:extLst>
      <p:ext uri="{BB962C8B-B14F-4D97-AF65-F5344CB8AC3E}">
        <p14:creationId xmlns:p14="http://schemas.microsoft.com/office/powerpoint/2010/main" val="43181541"/>
      </p:ext>
    </p:extLst>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p:txBody>
          <a:bodyPr>
            <a:normAutofit/>
          </a:bodyPr>
          <a:lstStyle/>
          <a:p>
            <a:r>
              <a:rPr lang="en-GB" b="1" i="1">
                <a:solidFill>
                  <a:schemeClr val="bg1"/>
                </a:solidFill>
              </a:rPr>
              <a:t>Observational / </a:t>
            </a:r>
            <a:r>
              <a:rPr lang="en-GB" sz="4400" b="1" i="1">
                <a:solidFill>
                  <a:schemeClr val="bg1"/>
                </a:solidFill>
              </a:rPr>
              <a:t>Non-interventional</a:t>
            </a:r>
            <a:r>
              <a:rPr lang="en-GB" b="1" i="1">
                <a:solidFill>
                  <a:schemeClr val="bg1"/>
                </a:solidFill>
              </a:rPr>
              <a:t> studies</a:t>
            </a:r>
          </a:p>
        </p:txBody>
      </p:sp>
    </p:spTree>
    <p:extLst>
      <p:ext uri="{BB962C8B-B14F-4D97-AF65-F5344CB8AC3E}">
        <p14:creationId xmlns:p14="http://schemas.microsoft.com/office/powerpoint/2010/main" val="36946040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0E54-2AC5-4144-9BF6-E868FDB3D6F9}"/>
              </a:ext>
            </a:extLst>
          </p:cNvPr>
          <p:cNvSpPr>
            <a:spLocks noGrp="1"/>
          </p:cNvSpPr>
          <p:nvPr>
            <p:ph type="title"/>
          </p:nvPr>
        </p:nvSpPr>
        <p:spPr>
          <a:xfrm>
            <a:off x="457200" y="188640"/>
            <a:ext cx="8229600" cy="1252728"/>
          </a:xfrm>
        </p:spPr>
        <p:txBody>
          <a:bodyPr>
            <a:normAutofit/>
          </a:bodyPr>
          <a:lstStyle/>
          <a:p>
            <a:r>
              <a:rPr lang="en-GB" b="1"/>
              <a:t>C</a:t>
            </a:r>
            <a:r>
              <a:rPr lang="en-GB" b="1">
                <a:solidFill>
                  <a:schemeClr val="tx1"/>
                </a:solidFill>
              </a:rPr>
              <a:t>ohort study</a:t>
            </a:r>
          </a:p>
        </p:txBody>
      </p:sp>
      <p:sp>
        <p:nvSpPr>
          <p:cNvPr id="3" name="Rectangle 2">
            <a:extLst>
              <a:ext uri="{FF2B5EF4-FFF2-40B4-BE49-F238E27FC236}">
                <a16:creationId xmlns:a16="http://schemas.microsoft.com/office/drawing/2014/main" id="{EC399A6B-A311-4AC2-A7A2-706DAC179D00}"/>
              </a:ext>
            </a:extLst>
          </p:cNvPr>
          <p:cNvSpPr/>
          <p:nvPr/>
        </p:nvSpPr>
        <p:spPr>
          <a:xfrm>
            <a:off x="588113" y="1556792"/>
            <a:ext cx="8070068" cy="3785652"/>
          </a:xfrm>
          <a:prstGeom prst="rect">
            <a:avLst/>
          </a:prstGeom>
        </p:spPr>
        <p:txBody>
          <a:bodyPr wrap="square" lIns="91440" tIns="45720" rIns="91440" bIns="45720" anchor="t">
            <a:spAutoFit/>
          </a:bodyPr>
          <a:lstStyle/>
          <a:p>
            <a:pPr marL="457200" indent="-457200">
              <a:buFont typeface="Wingdings" panose="05000000000000000000" pitchFamily="2" charset="2"/>
              <a:buChar char="§"/>
            </a:pPr>
            <a:r>
              <a:rPr lang="en-GB" sz="2400" dirty="0"/>
              <a:t>A cohort study involves following up a certain group of people over a period of time to determine the incidence of a specific disease or death from this disease or all-cause mortality</a:t>
            </a:r>
          </a:p>
          <a:p>
            <a:pPr marL="457200" indent="-457200">
              <a:buFont typeface="Wingdings" panose="05000000000000000000" pitchFamily="2" charset="2"/>
              <a:buChar char="§"/>
            </a:pPr>
            <a:r>
              <a:rPr lang="en-GB" sz="2400" dirty="0"/>
              <a:t>In a cohort study the epidemiologist records whether each study participant is exposed or not, and then tracks the participants to see if they develop the disease of interest.</a:t>
            </a:r>
          </a:p>
          <a:p>
            <a:r>
              <a:rPr lang="en-GB" sz="2400" dirty="0"/>
              <a:t>                                                 </a:t>
            </a:r>
          </a:p>
          <a:p>
            <a:pPr algn="r"/>
            <a:r>
              <a:rPr lang="en-GB" sz="2400" dirty="0"/>
              <a:t>(Victora, Chowdhury and Vaughan, 2021)</a:t>
            </a:r>
            <a:r>
              <a:rPr lang="en-GB" sz="2400" dirty="0">
                <a:solidFill>
                  <a:srgbClr val="FFFF00"/>
                </a:solidFill>
              </a:rPr>
              <a:t>. </a:t>
            </a:r>
            <a:endParaRPr lang="en-GB" dirty="0"/>
          </a:p>
        </p:txBody>
      </p:sp>
    </p:spTree>
    <p:extLst>
      <p:ext uri="{BB962C8B-B14F-4D97-AF65-F5344CB8AC3E}">
        <p14:creationId xmlns:p14="http://schemas.microsoft.com/office/powerpoint/2010/main" val="370849374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3D06-F5FD-4A7D-8B2D-A085972F0C89}"/>
              </a:ext>
            </a:extLst>
          </p:cNvPr>
          <p:cNvSpPr>
            <a:spLocks noGrp="1"/>
          </p:cNvSpPr>
          <p:nvPr>
            <p:ph type="title"/>
          </p:nvPr>
        </p:nvSpPr>
        <p:spPr>
          <a:xfrm>
            <a:off x="940688" y="260648"/>
            <a:ext cx="7406640" cy="1017270"/>
          </a:xfrm>
        </p:spPr>
        <p:txBody>
          <a:bodyPr anchor="ctr">
            <a:normAutofit/>
          </a:bodyPr>
          <a:lstStyle/>
          <a:p>
            <a:r>
              <a:rPr lang="en-US" b="1"/>
              <a:t>Cohort study</a:t>
            </a:r>
            <a:endParaRPr lang="en-GB" b="1"/>
          </a:p>
        </p:txBody>
      </p:sp>
      <p:sp>
        <p:nvSpPr>
          <p:cNvPr id="3" name="Content Placeholder 2">
            <a:extLst>
              <a:ext uri="{FF2B5EF4-FFF2-40B4-BE49-F238E27FC236}">
                <a16:creationId xmlns:a16="http://schemas.microsoft.com/office/drawing/2014/main" id="{D55BD074-D293-499B-8AFE-3CA8D1118239}"/>
              </a:ext>
            </a:extLst>
          </p:cNvPr>
          <p:cNvSpPr>
            <a:spLocks noGrp="1"/>
          </p:cNvSpPr>
          <p:nvPr>
            <p:ph sz="half" idx="1"/>
          </p:nvPr>
        </p:nvSpPr>
        <p:spPr>
          <a:xfrm>
            <a:off x="683568" y="1360995"/>
            <a:ext cx="8064896" cy="1653122"/>
          </a:xfrm>
        </p:spPr>
        <p:txBody>
          <a:bodyPr>
            <a:normAutofit lnSpcReduction="10000"/>
          </a:bodyPr>
          <a:lstStyle/>
          <a:p>
            <a:r>
              <a:rPr lang="en-US" sz="2000" dirty="0"/>
              <a:t>Also known as a </a:t>
            </a:r>
            <a:r>
              <a:rPr lang="en-US" sz="2000" b="1" i="1" dirty="0"/>
              <a:t>longitudinal study </a:t>
            </a:r>
          </a:p>
          <a:p>
            <a:r>
              <a:rPr lang="en-US" sz="2000" dirty="0"/>
              <a:t>Follow up two groups of people over time and compare the occurrence of disease. One group is exposed to a possible risk factor (exposure or intervention) for the disease, while the other is not.</a:t>
            </a:r>
          </a:p>
          <a:p>
            <a:endParaRPr lang="en-US" sz="2000" dirty="0"/>
          </a:p>
        </p:txBody>
      </p:sp>
      <p:pic>
        <p:nvPicPr>
          <p:cNvPr id="6" name="Picture 5">
            <a:extLst>
              <a:ext uri="{FF2B5EF4-FFF2-40B4-BE49-F238E27FC236}">
                <a16:creationId xmlns:a16="http://schemas.microsoft.com/office/drawing/2014/main" id="{4A243B65-E313-436D-BE12-A706A9EE6783}"/>
              </a:ext>
            </a:extLst>
          </p:cNvPr>
          <p:cNvPicPr>
            <a:picLocks noChangeAspect="1"/>
          </p:cNvPicPr>
          <p:nvPr/>
        </p:nvPicPr>
        <p:blipFill>
          <a:blip r:embed="rId3"/>
          <a:stretch>
            <a:fillRect/>
          </a:stretch>
        </p:blipFill>
        <p:spPr>
          <a:xfrm>
            <a:off x="1852440" y="2703023"/>
            <a:ext cx="5201376" cy="2457793"/>
          </a:xfrm>
          <a:prstGeom prst="rect">
            <a:avLst/>
          </a:prstGeom>
        </p:spPr>
      </p:pic>
      <p:sp>
        <p:nvSpPr>
          <p:cNvPr id="7" name="TextBox 6">
            <a:extLst>
              <a:ext uri="{FF2B5EF4-FFF2-40B4-BE49-F238E27FC236}">
                <a16:creationId xmlns:a16="http://schemas.microsoft.com/office/drawing/2014/main" id="{03E97F6B-DCEE-EAA7-D2E2-E1680718C09D}"/>
              </a:ext>
            </a:extLst>
          </p:cNvPr>
          <p:cNvSpPr txBox="1"/>
          <p:nvPr/>
        </p:nvSpPr>
        <p:spPr>
          <a:xfrm>
            <a:off x="4224528" y="5257800"/>
            <a:ext cx="4523936" cy="646331"/>
          </a:xfrm>
          <a:prstGeom prst="rect">
            <a:avLst/>
          </a:prstGeom>
          <a:noFill/>
        </p:spPr>
        <p:txBody>
          <a:bodyPr wrap="square" rtlCol="0">
            <a:spAutoFit/>
          </a:bodyPr>
          <a:lstStyle/>
          <a:p>
            <a:r>
              <a:rPr lang="en-GB" dirty="0"/>
              <a:t>(Victora, Chowdhury and Vaughan, 2021)</a:t>
            </a:r>
            <a:r>
              <a:rPr lang="en-GB" dirty="0">
                <a:solidFill>
                  <a:srgbClr val="FFFF00"/>
                </a:solidFill>
              </a:rPr>
              <a:t>. </a:t>
            </a:r>
            <a:endParaRPr lang="en-GB" dirty="0"/>
          </a:p>
          <a:p>
            <a:endParaRPr lang="en-GB" dirty="0"/>
          </a:p>
        </p:txBody>
      </p:sp>
    </p:spTree>
    <p:extLst>
      <p:ext uri="{BB962C8B-B14F-4D97-AF65-F5344CB8AC3E}">
        <p14:creationId xmlns:p14="http://schemas.microsoft.com/office/powerpoint/2010/main" val="648950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3D06-F5FD-4A7D-8B2D-A085972F0C89}"/>
              </a:ext>
            </a:extLst>
          </p:cNvPr>
          <p:cNvSpPr>
            <a:spLocks noGrp="1"/>
          </p:cNvSpPr>
          <p:nvPr>
            <p:ph type="title"/>
          </p:nvPr>
        </p:nvSpPr>
        <p:spPr>
          <a:xfrm>
            <a:off x="868680" y="116632"/>
            <a:ext cx="7406640" cy="1017270"/>
          </a:xfrm>
        </p:spPr>
        <p:txBody>
          <a:bodyPr anchor="ctr">
            <a:normAutofit/>
          </a:bodyPr>
          <a:lstStyle/>
          <a:p>
            <a:r>
              <a:rPr lang="en-US" b="1"/>
              <a:t>Cohort study</a:t>
            </a:r>
            <a:endParaRPr lang="en-GB" b="1"/>
          </a:p>
        </p:txBody>
      </p:sp>
      <p:graphicFrame>
        <p:nvGraphicFramePr>
          <p:cNvPr id="8" name="Table 6">
            <a:extLst>
              <a:ext uri="{FF2B5EF4-FFF2-40B4-BE49-F238E27FC236}">
                <a16:creationId xmlns:a16="http://schemas.microsoft.com/office/drawing/2014/main" id="{310A3827-0752-4D0A-9A6E-7C2F9F17B8A4}"/>
              </a:ext>
            </a:extLst>
          </p:cNvPr>
          <p:cNvGraphicFramePr>
            <a:graphicFrameLocks/>
          </p:cNvGraphicFramePr>
          <p:nvPr>
            <p:extLst>
              <p:ext uri="{D42A27DB-BD31-4B8C-83A1-F6EECF244321}">
                <p14:modId xmlns:p14="http://schemas.microsoft.com/office/powerpoint/2010/main" val="353275017"/>
              </p:ext>
            </p:extLst>
          </p:nvPr>
        </p:nvGraphicFramePr>
        <p:xfrm>
          <a:off x="478503" y="1340768"/>
          <a:ext cx="8186994" cy="4068241"/>
        </p:xfrm>
        <a:graphic>
          <a:graphicData uri="http://schemas.openxmlformats.org/drawingml/2006/table">
            <a:tbl>
              <a:tblPr firstRow="1" bandRow="1">
                <a:tableStyleId>{616DA210-FB5B-4158-B5E0-FEB733F419BA}</a:tableStyleId>
              </a:tblPr>
              <a:tblGrid>
                <a:gridCol w="4093497">
                  <a:extLst>
                    <a:ext uri="{9D8B030D-6E8A-4147-A177-3AD203B41FA5}">
                      <a16:colId xmlns:a16="http://schemas.microsoft.com/office/drawing/2014/main" val="3474971182"/>
                    </a:ext>
                  </a:extLst>
                </a:gridCol>
                <a:gridCol w="4093497">
                  <a:extLst>
                    <a:ext uri="{9D8B030D-6E8A-4147-A177-3AD203B41FA5}">
                      <a16:colId xmlns:a16="http://schemas.microsoft.com/office/drawing/2014/main" val="3928940426"/>
                    </a:ext>
                  </a:extLst>
                </a:gridCol>
              </a:tblGrid>
              <a:tr h="299121">
                <a:tc>
                  <a:txBody>
                    <a:bodyPr/>
                    <a:lstStyle/>
                    <a:p>
                      <a:r>
                        <a:rPr lang="en-US" sz="1800"/>
                        <a:t>Advantages </a:t>
                      </a:r>
                      <a:endParaRPr lang="en-GB" sz="1800">
                        <a:latin typeface="Palatino Linotype" panose="02040502050505030304" pitchFamily="18" charset="0"/>
                      </a:endParaRPr>
                    </a:p>
                  </a:txBody>
                  <a:tcPr marL="68580" marR="68580" marT="34290" marB="34290"/>
                </a:tc>
                <a:tc>
                  <a:txBody>
                    <a:bodyPr/>
                    <a:lstStyle/>
                    <a:p>
                      <a:r>
                        <a:rPr lang="en-US" sz="1800"/>
                        <a:t>Disadvantages</a:t>
                      </a:r>
                      <a:endParaRPr lang="en-GB" sz="1800">
                        <a:latin typeface="Palatino Linotype" panose="02040502050505030304" pitchFamily="18" charset="0"/>
                      </a:endParaRPr>
                    </a:p>
                  </a:txBody>
                  <a:tcPr marL="68580" marR="68580" marT="34290" marB="34290"/>
                </a:tc>
                <a:extLst>
                  <a:ext uri="{0D108BD9-81ED-4DB2-BD59-A6C34878D82A}">
                    <a16:rowId xmlns:a16="http://schemas.microsoft.com/office/drawing/2014/main" val="959968258"/>
                  </a:ext>
                </a:extLst>
              </a:tr>
              <a:tr h="674302">
                <a:tc>
                  <a:txBody>
                    <a:bodyPr/>
                    <a:lstStyle/>
                    <a:p>
                      <a:r>
                        <a:rPr lang="en-US" sz="1800"/>
                        <a:t>Allow outcomes to be explored over time </a:t>
                      </a:r>
                      <a:endParaRPr lang="en-GB" sz="1800">
                        <a:latin typeface="Palatino Linotype" panose="02040502050505030304" pitchFamily="18" charset="0"/>
                      </a:endParaRPr>
                    </a:p>
                  </a:txBody>
                  <a:tcPr marL="68580" marR="68580" marT="34290" marB="34290"/>
                </a:tc>
                <a:tc>
                  <a:txBody>
                    <a:bodyPr/>
                    <a:lstStyle/>
                    <a:p>
                      <a:r>
                        <a:rPr lang="en-US" sz="1800"/>
                        <a:t>Can take a very long time to complete </a:t>
                      </a:r>
                      <a:endParaRPr lang="en-GB" sz="1800">
                        <a:latin typeface="Palatino Linotype" panose="02040502050505030304" pitchFamily="18" charset="0"/>
                      </a:endParaRPr>
                    </a:p>
                  </a:txBody>
                  <a:tcPr marL="68580" marR="68580" marT="34290" marB="34290"/>
                </a:tc>
                <a:extLst>
                  <a:ext uri="{0D108BD9-81ED-4DB2-BD59-A6C34878D82A}">
                    <a16:rowId xmlns:a16="http://schemas.microsoft.com/office/drawing/2014/main" val="1461200168"/>
                  </a:ext>
                </a:extLst>
              </a:tr>
              <a:tr h="1256310">
                <a:tc>
                  <a:txBody>
                    <a:bodyPr/>
                    <a:lstStyle/>
                    <a:p>
                      <a:r>
                        <a:rPr lang="en-US" sz="1800" dirty="0"/>
                        <a:t> The incidence of disease in both exposed and unexposed groups can be measured </a:t>
                      </a:r>
                      <a:endParaRPr lang="en-GB" sz="1800" dirty="0">
                        <a:latin typeface="Palatino Linotype" panose="02040502050505030304" pitchFamily="18" charset="0"/>
                      </a:endParaRPr>
                    </a:p>
                  </a:txBody>
                  <a:tcPr marL="68580" marR="68580" marT="34290" marB="34290"/>
                </a:tc>
                <a:tc>
                  <a:txBody>
                    <a:bodyPr/>
                    <a:lstStyle/>
                    <a:p>
                      <a:r>
                        <a:rPr lang="en-US" sz="1800"/>
                        <a:t>Diseases with long laten periods may need many years of follow-up</a:t>
                      </a:r>
                      <a:endParaRPr lang="en-GB" sz="1800">
                        <a:latin typeface="Palatino Linotype" panose="02040502050505030304" pitchFamily="18" charset="0"/>
                      </a:endParaRPr>
                    </a:p>
                  </a:txBody>
                  <a:tcPr marL="68580" marR="68580" marT="34290" marB="34290"/>
                </a:tc>
                <a:extLst>
                  <a:ext uri="{0D108BD9-81ED-4DB2-BD59-A6C34878D82A}">
                    <a16:rowId xmlns:a16="http://schemas.microsoft.com/office/drawing/2014/main" val="2167308761"/>
                  </a:ext>
                </a:extLst>
              </a:tr>
              <a:tr h="1017013">
                <a:tc>
                  <a:txBody>
                    <a:bodyPr/>
                    <a:lstStyle/>
                    <a:p>
                      <a:r>
                        <a:rPr lang="en-US" sz="1800"/>
                        <a:t>Useful for rare exposures</a:t>
                      </a:r>
                      <a:endParaRPr lang="en-GB" sz="1800">
                        <a:latin typeface="Palatino Linotype" panose="02040502050505030304" pitchFamily="18" charset="0"/>
                      </a:endParaRPr>
                    </a:p>
                  </a:txBody>
                  <a:tcPr marL="68580" marR="68580" marT="34290" marB="34290"/>
                </a:tc>
                <a:tc>
                  <a:txBody>
                    <a:bodyPr/>
                    <a:lstStyle/>
                    <a:p>
                      <a:r>
                        <a:rPr lang="en-US" sz="1800"/>
                        <a:t>Not useful for rare diseases</a:t>
                      </a:r>
                    </a:p>
                    <a:p>
                      <a:endParaRPr lang="en-US" sz="1800"/>
                    </a:p>
                    <a:p>
                      <a:r>
                        <a:rPr lang="en-US" sz="1800"/>
                        <a:t>Can be very expensive</a:t>
                      </a:r>
                      <a:endParaRPr lang="en-GB" sz="1800">
                        <a:latin typeface="Palatino Linotype" panose="02040502050505030304" pitchFamily="18" charset="0"/>
                      </a:endParaRPr>
                    </a:p>
                  </a:txBody>
                  <a:tcPr marL="68580" marR="68580" marT="34290" marB="34290"/>
                </a:tc>
                <a:extLst>
                  <a:ext uri="{0D108BD9-81ED-4DB2-BD59-A6C34878D82A}">
                    <a16:rowId xmlns:a16="http://schemas.microsoft.com/office/drawing/2014/main" val="201055803"/>
                  </a:ext>
                </a:extLst>
              </a:tr>
              <a:tr h="777716">
                <a:tc>
                  <a:txBody>
                    <a:bodyPr/>
                    <a:lstStyle/>
                    <a:p>
                      <a:r>
                        <a:rPr lang="en-US" sz="1800"/>
                        <a:t>Can examine the effects of more than one exposure</a:t>
                      </a:r>
                      <a:endParaRPr lang="en-GB" sz="1800">
                        <a:latin typeface="Palatino Linotype" panose="02040502050505030304" pitchFamily="18" charset="0"/>
                      </a:endParaRPr>
                    </a:p>
                  </a:txBody>
                  <a:tcPr marL="68580" marR="68580" marT="34290" marB="34290"/>
                </a:tc>
                <a:tc>
                  <a:txBody>
                    <a:bodyPr/>
                    <a:lstStyle/>
                    <a:p>
                      <a:r>
                        <a:rPr lang="en-US" sz="1800" dirty="0"/>
                        <a:t>Careful follow-up of all subjects is vital</a:t>
                      </a:r>
                      <a:endParaRPr lang="en-GB" sz="1800" dirty="0">
                        <a:latin typeface="Palatino Linotype" panose="02040502050505030304" pitchFamily="18" charset="0"/>
                      </a:endParaRPr>
                    </a:p>
                  </a:txBody>
                  <a:tcPr marL="68580" marR="68580" marT="34290" marB="34290"/>
                </a:tc>
                <a:extLst>
                  <a:ext uri="{0D108BD9-81ED-4DB2-BD59-A6C34878D82A}">
                    <a16:rowId xmlns:a16="http://schemas.microsoft.com/office/drawing/2014/main" val="3533184853"/>
                  </a:ext>
                </a:extLst>
              </a:tr>
            </a:tbl>
          </a:graphicData>
        </a:graphic>
      </p:graphicFrame>
    </p:spTree>
    <p:extLst>
      <p:ext uri="{BB962C8B-B14F-4D97-AF65-F5344CB8AC3E}">
        <p14:creationId xmlns:p14="http://schemas.microsoft.com/office/powerpoint/2010/main" val="485173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D6C43E20-0D8F-8312-AD06-E9C4C3D0AFAF}"/>
              </a:ext>
            </a:extLst>
          </p:cNvPr>
          <p:cNvSpPr>
            <a:spLocks noChangeArrowheads="1"/>
          </p:cNvSpPr>
          <p:nvPr/>
        </p:nvSpPr>
        <p:spPr bwMode="auto">
          <a:xfrm>
            <a:off x="125760" y="924899"/>
            <a:ext cx="8892480"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chemeClr val="tx1"/>
                </a:solidFill>
                <a:effectLst/>
                <a:latin typeface="+mj-lt"/>
              </a:rPr>
              <a:t> Research Question:</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i="0" u="none" strike="noStrike" cap="none" normalizeH="0" baseline="0" dirty="0">
                <a:ln>
                  <a:noFill/>
                </a:ln>
                <a:solidFill>
                  <a:schemeClr val="tx1"/>
                </a:solidFill>
                <a:effectLst/>
                <a:latin typeface="+mj-lt"/>
              </a:rPr>
              <a:t>Do frontline healthcare workers have a higher risk of developing severe COVID-19 over time compared to non-frontline staff?</a:t>
            </a:r>
          </a:p>
          <a:p>
            <a:pPr marR="0" lvl="0" algn="l" defTabSz="914400" rtl="0" eaLnBrk="0" fontAlgn="base" latinLnBrk="0" hangingPunct="0">
              <a:lnSpc>
                <a:spcPct val="100000"/>
              </a:lnSpc>
              <a:spcBef>
                <a:spcPct val="0"/>
              </a:spcBef>
              <a:spcAft>
                <a:spcPct val="0"/>
              </a:spcAft>
              <a:buClrTx/>
              <a:buSzTx/>
              <a:tabLst/>
            </a:pPr>
            <a:endParaRPr kumimoji="0" lang="en-US" altLang="en-US" sz="200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chemeClr val="tx1"/>
                </a:solidFill>
                <a:effectLst/>
                <a:latin typeface="+mj-lt"/>
              </a:rPr>
              <a:t>Study Design: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In early 2020, researchers identify and recruit two groups: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Exposed cohort: Frontline healthcare workers (ICU, A&amp;E, wards).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Unexposed cohort: Non-frontline hospital staff (admin, labs, 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They follow both groups </a:t>
            </a:r>
            <a:r>
              <a:rPr kumimoji="0" lang="en-US" altLang="en-US" sz="2000" b="1" i="0" u="none" strike="noStrike" cap="none" normalizeH="0" baseline="0" dirty="0">
                <a:ln>
                  <a:noFill/>
                </a:ln>
                <a:solidFill>
                  <a:schemeClr val="tx1"/>
                </a:solidFill>
                <a:effectLst/>
                <a:latin typeface="+mj-lt"/>
              </a:rPr>
              <a:t>forward in time </a:t>
            </a:r>
            <a:r>
              <a:rPr kumimoji="0" lang="en-US" altLang="en-US" sz="2000" i="0" u="none" strike="noStrike" cap="none" normalizeH="0" baseline="0" dirty="0">
                <a:ln>
                  <a:noFill/>
                </a:ln>
                <a:solidFill>
                  <a:schemeClr val="tx1"/>
                </a:solidFill>
                <a:effectLst/>
                <a:latin typeface="+mj-lt"/>
              </a:rPr>
              <a:t>over several months to monitor who develops COVID-19 and how severe it is.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Participants are regularly tested and health outcomes recorded in real-time.</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chemeClr val="tx1"/>
                </a:solidFill>
                <a:effectLst/>
                <a:latin typeface="+mj-lt"/>
              </a:rPr>
              <a:t>Time Flow:</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chemeClr val="tx1"/>
                </a:solidFill>
                <a:effectLst/>
                <a:latin typeface="+mj-lt"/>
              </a:rPr>
              <a:t>Present exposure (2020) → Future outcome (2020 onwards)</a:t>
            </a:r>
            <a:br>
              <a:rPr kumimoji="0" lang="en-US" altLang="en-US" sz="2000" i="0" u="none" strike="noStrike" cap="none" normalizeH="0" baseline="0" dirty="0">
                <a:ln>
                  <a:noFill/>
                </a:ln>
                <a:solidFill>
                  <a:schemeClr val="tx1"/>
                </a:solidFill>
                <a:effectLst/>
                <a:latin typeface="+mj-lt"/>
              </a:rPr>
            </a:br>
            <a:r>
              <a:rPr kumimoji="0" lang="en-US" altLang="en-US" sz="2000" i="0" u="none" strike="noStrike" cap="none" normalizeH="0" baseline="0" dirty="0">
                <a:ln>
                  <a:noFill/>
                </a:ln>
                <a:solidFill>
                  <a:schemeClr val="tx1"/>
                </a:solidFill>
                <a:effectLst/>
                <a:latin typeface="+mj-lt"/>
              </a:rPr>
              <a:t>The study unfolds as events occur.</a:t>
            </a:r>
          </a:p>
        </p:txBody>
      </p:sp>
      <p:sp>
        <p:nvSpPr>
          <p:cNvPr id="2" name="Title 1">
            <a:extLst>
              <a:ext uri="{FF2B5EF4-FFF2-40B4-BE49-F238E27FC236}">
                <a16:creationId xmlns:a16="http://schemas.microsoft.com/office/drawing/2014/main" id="{2A849B98-4CBD-F875-FEE8-A96C8A4DC05B}"/>
              </a:ext>
            </a:extLst>
          </p:cNvPr>
          <p:cNvSpPr>
            <a:spLocks noGrp="1"/>
          </p:cNvSpPr>
          <p:nvPr>
            <p:ph type="title"/>
          </p:nvPr>
        </p:nvSpPr>
        <p:spPr>
          <a:xfrm>
            <a:off x="720089" y="188640"/>
            <a:ext cx="7406640" cy="1017270"/>
          </a:xfrm>
        </p:spPr>
        <p:txBody>
          <a:bodyPr anchor="ctr">
            <a:normAutofit/>
          </a:bodyPr>
          <a:lstStyle/>
          <a:p>
            <a:r>
              <a:rPr lang="en-US" sz="3200" b="1" dirty="0"/>
              <a:t>Prospective Cohort Study Example</a:t>
            </a:r>
            <a:endParaRPr lang="en-GB" sz="3200" b="1" dirty="0"/>
          </a:p>
        </p:txBody>
      </p:sp>
    </p:spTree>
    <p:extLst>
      <p:ext uri="{BB962C8B-B14F-4D97-AF65-F5344CB8AC3E}">
        <p14:creationId xmlns:p14="http://schemas.microsoft.com/office/powerpoint/2010/main" val="13198596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4">
            <a:extLst>
              <a:ext uri="{FF2B5EF4-FFF2-40B4-BE49-F238E27FC236}">
                <a16:creationId xmlns:a16="http://schemas.microsoft.com/office/drawing/2014/main" id="{8F079FD3-3708-2243-1ED5-1AE903C0DD3A}"/>
              </a:ext>
            </a:extLst>
          </p:cNvPr>
          <p:cNvSpPr>
            <a:spLocks noChangeArrowheads="1"/>
          </p:cNvSpPr>
          <p:nvPr/>
        </p:nvSpPr>
        <p:spPr bwMode="auto">
          <a:xfrm>
            <a:off x="86239" y="920621"/>
            <a:ext cx="8640960"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2000" dirty="0">
                <a:latin typeface="+mj-lt"/>
              </a:rPr>
              <a:t>Research</a:t>
            </a:r>
            <a:r>
              <a:rPr lang="en-US" altLang="en-US" sz="2000" b="1" dirty="0">
                <a:latin typeface="+mj-lt"/>
              </a:rPr>
              <a:t> </a:t>
            </a:r>
            <a:r>
              <a:rPr kumimoji="0" lang="en-US" altLang="en-US" sz="2000" i="0" u="none" strike="noStrike" cap="none" normalizeH="0" baseline="0" dirty="0">
                <a:ln>
                  <a:noFill/>
                </a:ln>
                <a:solidFill>
                  <a:schemeClr val="tx1"/>
                </a:solidFill>
                <a:effectLst/>
                <a:latin typeface="+mj-lt"/>
              </a:rPr>
              <a:t>Question: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chemeClr val="tx1"/>
                </a:solidFill>
                <a:effectLst/>
                <a:latin typeface="+mj-lt"/>
              </a:rPr>
              <a:t>Did frontline healthcare workers in 2020 have a higher risk of developing severe COVID-19 compared to non-frontline hospital staff?</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chemeClr val="tx1"/>
                </a:solidFill>
                <a:effectLst/>
                <a:latin typeface="+mj-lt"/>
              </a:rPr>
              <a:t>Study Design: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In 2025, researchers use hospital employment records from 2020.</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They form two cohorts based on past exposure:</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Exposed: Frontline healthcare workers (e.g., ICU nurses, A&amp;E doctors).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Unexposed: Non-frontline staff (e.g., administrative personnel).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mj-lt"/>
              </a:rPr>
              <a:t>They look at health records from 2020–2021 to see who developed severe COVID-19.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chemeClr val="tx1"/>
                </a:solidFill>
                <a:effectLst/>
                <a:latin typeface="+mj-lt"/>
              </a:rPr>
              <a:t> Time Flow:</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chemeClr val="tx1"/>
                </a:solidFill>
                <a:effectLst/>
                <a:latin typeface="+mj-lt"/>
              </a:rPr>
              <a:t>Past exposure (2020) → Future outcome (2020–2021)</a:t>
            </a:r>
            <a:br>
              <a:rPr kumimoji="0" lang="en-US" altLang="en-US" sz="2000" i="0" u="none" strike="noStrike" cap="none" normalizeH="0" baseline="0" dirty="0">
                <a:ln>
                  <a:noFill/>
                </a:ln>
                <a:solidFill>
                  <a:schemeClr val="tx1"/>
                </a:solidFill>
                <a:effectLst/>
                <a:latin typeface="+mj-lt"/>
              </a:rPr>
            </a:br>
            <a:r>
              <a:rPr kumimoji="0" lang="en-US" altLang="en-US" sz="2000" i="0" u="none" strike="noStrike" cap="none" normalizeH="0" baseline="0" dirty="0">
                <a:ln>
                  <a:noFill/>
                </a:ln>
                <a:solidFill>
                  <a:schemeClr val="tx1"/>
                </a:solidFill>
                <a:effectLst/>
                <a:latin typeface="+mj-lt"/>
              </a:rPr>
              <a:t>(even though both already happened, this is the direction of the study)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j-lt"/>
            </a:endParaRPr>
          </a:p>
        </p:txBody>
      </p:sp>
      <p:sp>
        <p:nvSpPr>
          <p:cNvPr id="3" name="TextBox 2">
            <a:extLst>
              <a:ext uri="{FF2B5EF4-FFF2-40B4-BE49-F238E27FC236}">
                <a16:creationId xmlns:a16="http://schemas.microsoft.com/office/drawing/2014/main" id="{8B6CEB0D-969D-AC5E-761F-4E00925E8F2C}"/>
              </a:ext>
            </a:extLst>
          </p:cNvPr>
          <p:cNvSpPr txBox="1"/>
          <p:nvPr/>
        </p:nvSpPr>
        <p:spPr>
          <a:xfrm>
            <a:off x="637952" y="274290"/>
            <a:ext cx="8089247" cy="58477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chemeClr val="tx1"/>
                </a:solidFill>
                <a:effectLst/>
                <a:latin typeface="+mj-lt"/>
              </a:rPr>
              <a:t>Retrospective Cohort Study Example</a:t>
            </a:r>
          </a:p>
        </p:txBody>
      </p:sp>
    </p:spTree>
    <p:extLst>
      <p:ext uri="{BB962C8B-B14F-4D97-AF65-F5344CB8AC3E}">
        <p14:creationId xmlns:p14="http://schemas.microsoft.com/office/powerpoint/2010/main" val="21115306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53A12-34BE-4C4C-A8AF-0CC53C5BA4FB}"/>
              </a:ext>
            </a:extLst>
          </p:cNvPr>
          <p:cNvSpPr>
            <a:spLocks noGrp="1"/>
          </p:cNvSpPr>
          <p:nvPr>
            <p:ph type="title"/>
          </p:nvPr>
        </p:nvSpPr>
        <p:spPr/>
        <p:txBody>
          <a:bodyPr/>
          <a:lstStyle/>
          <a:p>
            <a:r>
              <a:rPr lang="en-GB" b="1">
                <a:solidFill>
                  <a:schemeClr val="tx1"/>
                </a:solidFill>
              </a:rPr>
              <a:t>Cross-sectional study </a:t>
            </a:r>
          </a:p>
        </p:txBody>
      </p:sp>
      <p:sp>
        <p:nvSpPr>
          <p:cNvPr id="4" name="TextBox 3">
            <a:extLst>
              <a:ext uri="{FF2B5EF4-FFF2-40B4-BE49-F238E27FC236}">
                <a16:creationId xmlns:a16="http://schemas.microsoft.com/office/drawing/2014/main" id="{72A6770D-A507-4435-A555-B15A194D4286}"/>
              </a:ext>
            </a:extLst>
          </p:cNvPr>
          <p:cNvSpPr txBox="1"/>
          <p:nvPr/>
        </p:nvSpPr>
        <p:spPr>
          <a:xfrm>
            <a:off x="755576" y="1387178"/>
            <a:ext cx="7848872" cy="4216539"/>
          </a:xfrm>
          <a:prstGeom prst="rect">
            <a:avLst/>
          </a:prstGeom>
          <a:noFill/>
        </p:spPr>
        <p:txBody>
          <a:bodyPr wrap="square">
            <a:spAutoFit/>
          </a:bodyPr>
          <a:lstStyle/>
          <a:p>
            <a:pPr marL="457200" indent="-457200">
              <a:buFont typeface="Wingdings" panose="05000000000000000000" pitchFamily="2" charset="2"/>
              <a:buChar char="§"/>
            </a:pPr>
            <a:r>
              <a:rPr lang="en-GB" sz="2400" b="0">
                <a:effectLst/>
              </a:rPr>
              <a:t>A cross-sectional study is defined as a type of observational research that analyses data of variables collected at one given point in time across a sample population or a pre-defined subset.</a:t>
            </a:r>
          </a:p>
          <a:p>
            <a:pPr marL="457200" indent="-457200">
              <a:buFont typeface="Wingdings" panose="05000000000000000000" pitchFamily="2" charset="2"/>
              <a:buChar char="§"/>
            </a:pPr>
            <a:r>
              <a:rPr lang="en-GB" sz="2400"/>
              <a:t>Cross-sectional studies can be descriptive:  the prevalence of dementia in a population.</a:t>
            </a:r>
          </a:p>
          <a:p>
            <a:endParaRPr lang="en-GB" sz="2400"/>
          </a:p>
          <a:p>
            <a:pPr marL="457200" indent="-457200">
              <a:buFont typeface="Wingdings" panose="05000000000000000000" pitchFamily="2" charset="2"/>
              <a:buChar char="§"/>
            </a:pPr>
            <a:r>
              <a:rPr lang="en-GB" sz="2400"/>
              <a:t>Or analytical:  the association between an exposure (intervention) and outcome  (disease or health condition)</a:t>
            </a:r>
          </a:p>
          <a:p>
            <a:pPr marL="457200" indent="-457200">
              <a:buFont typeface="Wingdings" panose="05000000000000000000" pitchFamily="2" charset="2"/>
              <a:buChar char="§"/>
            </a:pPr>
            <a:endParaRPr lang="en-GB" sz="2800"/>
          </a:p>
        </p:txBody>
      </p:sp>
    </p:spTree>
    <p:extLst>
      <p:ext uri="{BB962C8B-B14F-4D97-AF65-F5344CB8AC3E}">
        <p14:creationId xmlns:p14="http://schemas.microsoft.com/office/powerpoint/2010/main" val="14421972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167AA-0EB7-4806-89C9-F749B2667D1D}"/>
              </a:ext>
            </a:extLst>
          </p:cNvPr>
          <p:cNvSpPr>
            <a:spLocks noGrp="1"/>
          </p:cNvSpPr>
          <p:nvPr>
            <p:ph type="title"/>
          </p:nvPr>
        </p:nvSpPr>
        <p:spPr/>
        <p:txBody>
          <a:bodyPr>
            <a:normAutofit fontScale="90000"/>
          </a:bodyPr>
          <a:lstStyle/>
          <a:p>
            <a:r>
              <a:rPr lang="en-US" b="1"/>
              <a:t>Cross-sectional study: advantages and disadvantages </a:t>
            </a:r>
            <a:endParaRPr lang="en-GB" b="1"/>
          </a:p>
        </p:txBody>
      </p:sp>
      <p:graphicFrame>
        <p:nvGraphicFramePr>
          <p:cNvPr id="4" name="Table 4">
            <a:extLst>
              <a:ext uri="{FF2B5EF4-FFF2-40B4-BE49-F238E27FC236}">
                <a16:creationId xmlns:a16="http://schemas.microsoft.com/office/drawing/2014/main" id="{E63385F6-842F-44B9-88BA-F72AE619CC6F}"/>
              </a:ext>
            </a:extLst>
          </p:cNvPr>
          <p:cNvGraphicFramePr>
            <a:graphicFrameLocks noGrp="1"/>
          </p:cNvGraphicFramePr>
          <p:nvPr>
            <p:ph idx="1"/>
            <p:extLst>
              <p:ext uri="{D42A27DB-BD31-4B8C-83A1-F6EECF244321}">
                <p14:modId xmlns:p14="http://schemas.microsoft.com/office/powerpoint/2010/main" val="2339135271"/>
              </p:ext>
            </p:extLst>
          </p:nvPr>
        </p:nvGraphicFramePr>
        <p:xfrm>
          <a:off x="395536" y="1916832"/>
          <a:ext cx="8386711" cy="3154680"/>
        </p:xfrm>
        <a:graphic>
          <a:graphicData uri="http://schemas.openxmlformats.org/drawingml/2006/table">
            <a:tbl>
              <a:tblPr firstRow="1" bandRow="1">
                <a:tableStyleId>{616DA210-FB5B-4158-B5E0-FEB733F419BA}</a:tableStyleId>
              </a:tblPr>
              <a:tblGrid>
                <a:gridCol w="4176464">
                  <a:extLst>
                    <a:ext uri="{9D8B030D-6E8A-4147-A177-3AD203B41FA5}">
                      <a16:colId xmlns:a16="http://schemas.microsoft.com/office/drawing/2014/main" val="3342675661"/>
                    </a:ext>
                  </a:extLst>
                </a:gridCol>
                <a:gridCol w="4210247">
                  <a:extLst>
                    <a:ext uri="{9D8B030D-6E8A-4147-A177-3AD203B41FA5}">
                      <a16:colId xmlns:a16="http://schemas.microsoft.com/office/drawing/2014/main" val="1297675357"/>
                    </a:ext>
                  </a:extLst>
                </a:gridCol>
              </a:tblGrid>
              <a:tr h="297180">
                <a:tc>
                  <a:txBody>
                    <a:bodyPr/>
                    <a:lstStyle/>
                    <a:p>
                      <a:r>
                        <a:rPr lang="en-US" sz="1500"/>
                        <a:t>Advantages </a:t>
                      </a:r>
                      <a:endParaRPr lang="en-GB" sz="1500">
                        <a:latin typeface="+mn-lt"/>
                      </a:endParaRPr>
                    </a:p>
                  </a:txBody>
                  <a:tcPr marL="68580" marR="68580" marT="34290" marB="34290"/>
                </a:tc>
                <a:tc>
                  <a:txBody>
                    <a:bodyPr/>
                    <a:lstStyle/>
                    <a:p>
                      <a:r>
                        <a:rPr lang="en-US" sz="1500"/>
                        <a:t>Disadvantages</a:t>
                      </a:r>
                      <a:endParaRPr lang="en-GB" sz="1500">
                        <a:latin typeface="+mn-lt"/>
                      </a:endParaRPr>
                    </a:p>
                  </a:txBody>
                  <a:tcPr marL="68580" marR="68580" marT="34290" marB="34290"/>
                </a:tc>
                <a:extLst>
                  <a:ext uri="{0D108BD9-81ED-4DB2-BD59-A6C34878D82A}">
                    <a16:rowId xmlns:a16="http://schemas.microsoft.com/office/drawing/2014/main" val="1367444855"/>
                  </a:ext>
                </a:extLst>
              </a:tr>
              <a:tr h="297180">
                <a:tc>
                  <a:txBody>
                    <a:bodyPr/>
                    <a:lstStyle/>
                    <a:p>
                      <a:r>
                        <a:rPr lang="en-US" sz="1500"/>
                        <a:t>Relatively quick and easy to conduct</a:t>
                      </a:r>
                      <a:endParaRPr lang="en-US" sz="1500">
                        <a:latin typeface="+mn-lt"/>
                      </a:endParaRPr>
                    </a:p>
                  </a:txBody>
                  <a:tcPr marL="68580" marR="68580" marT="34290" marB="34290"/>
                </a:tc>
                <a:tc>
                  <a:txBody>
                    <a:bodyPr/>
                    <a:lstStyle/>
                    <a:p>
                      <a:r>
                        <a:rPr lang="en-US" sz="1500"/>
                        <a:t>Time sequence of events difficult to ascertain.</a:t>
                      </a:r>
                      <a:endParaRPr lang="en-US" sz="1500">
                        <a:latin typeface="+mn-lt"/>
                      </a:endParaRPr>
                    </a:p>
                  </a:txBody>
                  <a:tcPr marL="68580" marR="68580" marT="34290" marB="34290"/>
                </a:tc>
                <a:extLst>
                  <a:ext uri="{0D108BD9-81ED-4DB2-BD59-A6C34878D82A}">
                    <a16:rowId xmlns:a16="http://schemas.microsoft.com/office/drawing/2014/main" val="68256503"/>
                  </a:ext>
                </a:extLst>
              </a:tr>
              <a:tr h="525780">
                <a:tc>
                  <a:txBody>
                    <a:bodyPr/>
                    <a:lstStyle/>
                    <a:p>
                      <a:r>
                        <a:rPr lang="en-US" sz="1500"/>
                        <a:t>Good for descriptive analyses and for generating hypotheses</a:t>
                      </a:r>
                      <a:endParaRPr lang="en-GB" sz="1500">
                        <a:latin typeface="+mn-lt"/>
                      </a:endParaRPr>
                    </a:p>
                  </a:txBody>
                  <a:tcPr marL="68580" marR="68580" marT="34290" marB="34290"/>
                </a:tc>
                <a:tc>
                  <a:txBody>
                    <a:bodyPr/>
                    <a:lstStyle/>
                    <a:p>
                      <a:r>
                        <a:rPr lang="en-US" sz="1500"/>
                        <a:t>Can only measure prevalence, not incidence.</a:t>
                      </a:r>
                      <a:endParaRPr lang="en-US" sz="1500">
                        <a:latin typeface="+mn-lt"/>
                      </a:endParaRPr>
                    </a:p>
                  </a:txBody>
                  <a:tcPr marL="68580" marR="68580" marT="34290" marB="34290"/>
                </a:tc>
                <a:extLst>
                  <a:ext uri="{0D108BD9-81ED-4DB2-BD59-A6C34878D82A}">
                    <a16:rowId xmlns:a16="http://schemas.microsoft.com/office/drawing/2014/main" val="479176044"/>
                  </a:ext>
                </a:extLst>
              </a:tr>
              <a:tr h="525780">
                <a:tc>
                  <a:txBody>
                    <a:bodyPr/>
                    <a:lstStyle/>
                    <a:p>
                      <a:r>
                        <a:rPr lang="en-US" sz="1500"/>
                        <a:t>Good for investigating many exposure and outcome variables.</a:t>
                      </a:r>
                      <a:endParaRPr lang="en-US" sz="1500">
                        <a:latin typeface="+mn-lt"/>
                      </a:endParaRP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a:t>Not useful for rare diseases or exposures.</a:t>
                      </a:r>
                    </a:p>
                    <a:p>
                      <a:endParaRPr lang="en-GB" sz="1500">
                        <a:latin typeface="+mn-lt"/>
                      </a:endParaRPr>
                    </a:p>
                  </a:txBody>
                  <a:tcPr marL="68580" marR="68580" marT="34290" marB="34290"/>
                </a:tc>
                <a:extLst>
                  <a:ext uri="{0D108BD9-81ED-4DB2-BD59-A6C34878D82A}">
                    <a16:rowId xmlns:a16="http://schemas.microsoft.com/office/drawing/2014/main" val="1455927410"/>
                  </a:ext>
                </a:extLst>
              </a:tr>
              <a:tr h="754380">
                <a:tc>
                  <a:txBody>
                    <a:bodyPr/>
                    <a:lstStyle/>
                    <a:p>
                      <a:r>
                        <a:rPr lang="en-US" sz="1500"/>
                        <a:t>Can </a:t>
                      </a:r>
                      <a:r>
                        <a:rPr lang="en-US" sz="1500" err="1"/>
                        <a:t>generalise</a:t>
                      </a:r>
                      <a:r>
                        <a:rPr lang="en-US" sz="1500"/>
                        <a:t> to wider population (if sampling strategy is sound)</a:t>
                      </a:r>
                      <a:endParaRPr lang="en-US" sz="1500">
                        <a:latin typeface="+mn-lt"/>
                      </a:endParaRP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a:t>Non-responders may be atypical and need more active follow-up.</a:t>
                      </a:r>
                    </a:p>
                    <a:p>
                      <a:endParaRPr lang="en-GB" sz="1500">
                        <a:latin typeface="+mn-lt"/>
                      </a:endParaRPr>
                    </a:p>
                  </a:txBody>
                  <a:tcPr marL="68580" marR="68580" marT="34290" marB="34290"/>
                </a:tc>
                <a:extLst>
                  <a:ext uri="{0D108BD9-81ED-4DB2-BD59-A6C34878D82A}">
                    <a16:rowId xmlns:a16="http://schemas.microsoft.com/office/drawing/2014/main" val="3699137366"/>
                  </a:ext>
                </a:extLst>
              </a:tr>
              <a:tr h="754380">
                <a:tc>
                  <a:txBody>
                    <a:bodyPr/>
                    <a:lstStyle/>
                    <a:p>
                      <a:endParaRPr lang="en-GB" sz="1500">
                        <a:latin typeface="+mn-lt"/>
                      </a:endParaRP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a:t>Poor sampling strategy will affect the generalisability and validity of the findings</a:t>
                      </a:r>
                      <a:endParaRPr lang="en-GB" sz="1500"/>
                    </a:p>
                    <a:p>
                      <a:endParaRPr lang="en-GB" sz="1500">
                        <a:latin typeface="+mn-lt"/>
                      </a:endParaRPr>
                    </a:p>
                  </a:txBody>
                  <a:tcPr marL="68580" marR="68580" marT="34290" marB="34290"/>
                </a:tc>
                <a:extLst>
                  <a:ext uri="{0D108BD9-81ED-4DB2-BD59-A6C34878D82A}">
                    <a16:rowId xmlns:a16="http://schemas.microsoft.com/office/drawing/2014/main" val="2915899058"/>
                  </a:ext>
                </a:extLst>
              </a:tr>
            </a:tbl>
          </a:graphicData>
        </a:graphic>
      </p:graphicFrame>
    </p:spTree>
    <p:extLst>
      <p:ext uri="{BB962C8B-B14F-4D97-AF65-F5344CB8AC3E}">
        <p14:creationId xmlns:p14="http://schemas.microsoft.com/office/powerpoint/2010/main" val="34250648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28D12-FBA9-4E63-8D6D-B598926EE0F2}"/>
              </a:ext>
            </a:extLst>
          </p:cNvPr>
          <p:cNvSpPr>
            <a:spLocks noGrp="1"/>
          </p:cNvSpPr>
          <p:nvPr>
            <p:ph type="title"/>
          </p:nvPr>
        </p:nvSpPr>
        <p:spPr/>
        <p:txBody>
          <a:bodyPr/>
          <a:lstStyle/>
          <a:p>
            <a:r>
              <a:rPr lang="en-GB" b="1">
                <a:solidFill>
                  <a:schemeClr val="tx1"/>
                </a:solidFill>
              </a:rPr>
              <a:t>Case–control study </a:t>
            </a:r>
          </a:p>
        </p:txBody>
      </p:sp>
      <p:sp>
        <p:nvSpPr>
          <p:cNvPr id="4" name="TextBox 3">
            <a:extLst>
              <a:ext uri="{FF2B5EF4-FFF2-40B4-BE49-F238E27FC236}">
                <a16:creationId xmlns:a16="http://schemas.microsoft.com/office/drawing/2014/main" id="{D12EFB96-6B0B-46FF-A5AE-0B1AC92AF81C}"/>
              </a:ext>
            </a:extLst>
          </p:cNvPr>
          <p:cNvSpPr txBox="1"/>
          <p:nvPr/>
        </p:nvSpPr>
        <p:spPr>
          <a:xfrm>
            <a:off x="1115616" y="1417638"/>
            <a:ext cx="7128792" cy="1569660"/>
          </a:xfrm>
          <a:prstGeom prst="rect">
            <a:avLst/>
          </a:prstGeom>
          <a:noFill/>
        </p:spPr>
        <p:txBody>
          <a:bodyPr wrap="square">
            <a:spAutoFit/>
          </a:bodyPr>
          <a:lstStyle/>
          <a:p>
            <a:pPr marL="457200" indent="-457200">
              <a:buFont typeface="Wingdings" panose="05000000000000000000" pitchFamily="2" charset="2"/>
              <a:buChar char="§"/>
            </a:pPr>
            <a:r>
              <a:rPr lang="en-GB" sz="2400"/>
              <a:t>A case–control study is a type of observational study in which two existing groups differing in outcome are identified and compared on the basis of some supposed causal attribute</a:t>
            </a:r>
          </a:p>
        </p:txBody>
      </p:sp>
      <p:pic>
        <p:nvPicPr>
          <p:cNvPr id="5" name="Picture 4">
            <a:extLst>
              <a:ext uri="{FF2B5EF4-FFF2-40B4-BE49-F238E27FC236}">
                <a16:creationId xmlns:a16="http://schemas.microsoft.com/office/drawing/2014/main" id="{8B008E0B-505F-D8A4-D68E-BD1A9F878854}"/>
              </a:ext>
            </a:extLst>
          </p:cNvPr>
          <p:cNvPicPr>
            <a:picLocks noChangeAspect="1"/>
          </p:cNvPicPr>
          <p:nvPr/>
        </p:nvPicPr>
        <p:blipFill rotWithShape="1">
          <a:blip r:embed="rId2"/>
          <a:srcRect l="15192" t="42762" r="61933" b="41452"/>
          <a:stretch>
            <a:fillRect/>
          </a:stretch>
        </p:blipFill>
        <p:spPr>
          <a:xfrm>
            <a:off x="1484440" y="3061722"/>
            <a:ext cx="6647838" cy="2137151"/>
          </a:xfrm>
          <a:prstGeom prst="rect">
            <a:avLst/>
          </a:prstGeom>
          <a:noFill/>
        </p:spPr>
      </p:pic>
    </p:spTree>
    <p:extLst>
      <p:ext uri="{BB962C8B-B14F-4D97-AF65-F5344CB8AC3E}">
        <p14:creationId xmlns:p14="http://schemas.microsoft.com/office/powerpoint/2010/main" val="138065956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3CF60-6742-426E-B824-A11229B8A4EB}"/>
              </a:ext>
            </a:extLst>
          </p:cNvPr>
          <p:cNvSpPr>
            <a:spLocks noGrp="1"/>
          </p:cNvSpPr>
          <p:nvPr>
            <p:ph type="title"/>
          </p:nvPr>
        </p:nvSpPr>
        <p:spPr>
          <a:xfrm>
            <a:off x="618622" y="260648"/>
            <a:ext cx="7406640" cy="1017270"/>
          </a:xfrm>
        </p:spPr>
        <p:txBody>
          <a:bodyPr anchor="ctr">
            <a:normAutofit/>
          </a:bodyPr>
          <a:lstStyle/>
          <a:p>
            <a:r>
              <a:rPr lang="en-US" b="1"/>
              <a:t>Case-control study</a:t>
            </a:r>
            <a:endParaRPr lang="en-GB" b="1"/>
          </a:p>
        </p:txBody>
      </p:sp>
      <p:sp>
        <p:nvSpPr>
          <p:cNvPr id="3" name="Content Placeholder 2">
            <a:extLst>
              <a:ext uri="{FF2B5EF4-FFF2-40B4-BE49-F238E27FC236}">
                <a16:creationId xmlns:a16="http://schemas.microsoft.com/office/drawing/2014/main" id="{A1897E03-320A-4531-B2EB-03834AD0980D}"/>
              </a:ext>
            </a:extLst>
          </p:cNvPr>
          <p:cNvSpPr>
            <a:spLocks noGrp="1"/>
          </p:cNvSpPr>
          <p:nvPr>
            <p:ph sz="half" idx="1"/>
          </p:nvPr>
        </p:nvSpPr>
        <p:spPr>
          <a:xfrm>
            <a:off x="644077" y="1412776"/>
            <a:ext cx="7855846" cy="3656349"/>
          </a:xfrm>
        </p:spPr>
        <p:txBody>
          <a:bodyPr>
            <a:noAutofit/>
          </a:bodyPr>
          <a:lstStyle/>
          <a:p>
            <a:pPr marL="377190">
              <a:buFont typeface="Wingdings" panose="05000000000000000000" pitchFamily="2" charset="2"/>
              <a:buChar char="§"/>
            </a:pPr>
            <a:r>
              <a:rPr lang="en-US" sz="2400" b="1"/>
              <a:t>Retrospectively (looking back in time) </a:t>
            </a:r>
            <a:r>
              <a:rPr lang="en-US" sz="2400"/>
              <a:t>compares people with a health condition or disease (cases) to a similar group of people without the health condition (controls)</a:t>
            </a:r>
          </a:p>
          <a:p>
            <a:pPr marL="34290" indent="0">
              <a:buNone/>
            </a:pPr>
            <a:endParaRPr lang="en-US" sz="2400"/>
          </a:p>
          <a:p>
            <a:pPr marL="377190">
              <a:buFont typeface="Wingdings" panose="05000000000000000000" pitchFamily="2" charset="2"/>
              <a:buChar char="§"/>
            </a:pPr>
            <a:r>
              <a:rPr lang="en-US" sz="2400"/>
              <a:t>Aim is to assess whether </a:t>
            </a:r>
            <a:r>
              <a:rPr lang="en-US" sz="2400" b="1"/>
              <a:t>historical</a:t>
            </a:r>
            <a:r>
              <a:rPr lang="en-US" sz="2400"/>
              <a:t> exposure to one or more risk factors in people who</a:t>
            </a:r>
            <a:r>
              <a:rPr lang="en-US" sz="2400" b="1"/>
              <a:t> have </a:t>
            </a:r>
            <a:r>
              <a:rPr lang="en-US" sz="2400"/>
              <a:t>a disease/ health condition is comparable to that in people who </a:t>
            </a:r>
            <a:r>
              <a:rPr lang="en-US" sz="2400" b="1"/>
              <a:t>do not have </a:t>
            </a:r>
            <a:r>
              <a:rPr lang="en-US" sz="2400"/>
              <a:t>the disease/ health condition </a:t>
            </a:r>
          </a:p>
        </p:txBody>
      </p:sp>
    </p:spTree>
    <p:extLst>
      <p:ext uri="{BB962C8B-B14F-4D97-AF65-F5344CB8AC3E}">
        <p14:creationId xmlns:p14="http://schemas.microsoft.com/office/powerpoint/2010/main" val="23766099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3CF60-6742-426E-B824-A11229B8A4EB}"/>
              </a:ext>
            </a:extLst>
          </p:cNvPr>
          <p:cNvSpPr>
            <a:spLocks noGrp="1"/>
          </p:cNvSpPr>
          <p:nvPr>
            <p:ph type="title"/>
          </p:nvPr>
        </p:nvSpPr>
        <p:spPr>
          <a:xfrm>
            <a:off x="733538" y="54675"/>
            <a:ext cx="7406640" cy="1017270"/>
          </a:xfrm>
        </p:spPr>
        <p:txBody>
          <a:bodyPr anchor="ctr">
            <a:normAutofit/>
          </a:bodyPr>
          <a:lstStyle/>
          <a:p>
            <a:r>
              <a:rPr lang="en-US" b="1"/>
              <a:t>Case-control study</a:t>
            </a:r>
            <a:endParaRPr lang="en-GB" b="1"/>
          </a:p>
        </p:txBody>
      </p:sp>
      <p:graphicFrame>
        <p:nvGraphicFramePr>
          <p:cNvPr id="6" name="Table 6">
            <a:extLst>
              <a:ext uri="{FF2B5EF4-FFF2-40B4-BE49-F238E27FC236}">
                <a16:creationId xmlns:a16="http://schemas.microsoft.com/office/drawing/2014/main" id="{ABD0664A-01E4-4646-BC72-7920F10CA7DB}"/>
              </a:ext>
            </a:extLst>
          </p:cNvPr>
          <p:cNvGraphicFramePr>
            <a:graphicFrameLocks noGrp="1"/>
          </p:cNvGraphicFramePr>
          <p:nvPr>
            <p:ph sz="half" idx="1"/>
            <p:extLst>
              <p:ext uri="{D42A27DB-BD31-4B8C-83A1-F6EECF244321}">
                <p14:modId xmlns:p14="http://schemas.microsoft.com/office/powerpoint/2010/main" val="2728451073"/>
              </p:ext>
            </p:extLst>
          </p:nvPr>
        </p:nvGraphicFramePr>
        <p:xfrm>
          <a:off x="683568" y="1122724"/>
          <a:ext cx="8047148" cy="4466515"/>
        </p:xfrm>
        <a:graphic>
          <a:graphicData uri="http://schemas.openxmlformats.org/drawingml/2006/table">
            <a:tbl>
              <a:tblPr firstRow="1" bandRow="1">
                <a:tableStyleId>{616DA210-FB5B-4158-B5E0-FEB733F419BA}</a:tableStyleId>
              </a:tblPr>
              <a:tblGrid>
                <a:gridCol w="4023574">
                  <a:extLst>
                    <a:ext uri="{9D8B030D-6E8A-4147-A177-3AD203B41FA5}">
                      <a16:colId xmlns:a16="http://schemas.microsoft.com/office/drawing/2014/main" val="3474971182"/>
                    </a:ext>
                  </a:extLst>
                </a:gridCol>
                <a:gridCol w="4023574">
                  <a:extLst>
                    <a:ext uri="{9D8B030D-6E8A-4147-A177-3AD203B41FA5}">
                      <a16:colId xmlns:a16="http://schemas.microsoft.com/office/drawing/2014/main" val="3928940426"/>
                    </a:ext>
                  </a:extLst>
                </a:gridCol>
              </a:tblGrid>
              <a:tr h="353477">
                <a:tc>
                  <a:txBody>
                    <a:bodyPr/>
                    <a:lstStyle/>
                    <a:p>
                      <a:r>
                        <a:rPr lang="en-US" sz="1800"/>
                        <a:t>Advantages </a:t>
                      </a:r>
                      <a:endParaRPr lang="en-GB" sz="1800">
                        <a:latin typeface="+mn-lt"/>
                      </a:endParaRPr>
                    </a:p>
                  </a:txBody>
                  <a:tcPr marL="68580" marR="68580" marT="34290" marB="34290"/>
                </a:tc>
                <a:tc>
                  <a:txBody>
                    <a:bodyPr/>
                    <a:lstStyle/>
                    <a:p>
                      <a:r>
                        <a:rPr lang="en-US" sz="1800"/>
                        <a:t>Disadvantages</a:t>
                      </a:r>
                      <a:endParaRPr lang="en-GB" sz="1800">
                        <a:latin typeface="+mn-lt"/>
                      </a:endParaRPr>
                    </a:p>
                  </a:txBody>
                  <a:tcPr marL="68580" marR="68580" marT="34290" marB="34290"/>
                </a:tc>
                <a:extLst>
                  <a:ext uri="{0D108BD9-81ED-4DB2-BD59-A6C34878D82A}">
                    <a16:rowId xmlns:a16="http://schemas.microsoft.com/office/drawing/2014/main" val="959968258"/>
                  </a:ext>
                </a:extLst>
              </a:tr>
              <a:tr h="1064666">
                <a:tc>
                  <a:txBody>
                    <a:bodyPr/>
                    <a:lstStyle/>
                    <a:p>
                      <a:r>
                        <a:rPr lang="en-US" sz="1800"/>
                        <a:t>Quicker and cheaper to conduct than cohort studies</a:t>
                      </a:r>
                      <a:endParaRPr lang="en-GB" sz="1800">
                        <a:latin typeface="+mn-lt"/>
                      </a:endParaRPr>
                    </a:p>
                  </a:txBody>
                  <a:tcPr marL="68580" marR="68580" marT="34290" marB="34290"/>
                </a:tc>
                <a:tc>
                  <a:txBody>
                    <a:bodyPr/>
                    <a:lstStyle/>
                    <a:p>
                      <a:r>
                        <a:rPr lang="en-US" sz="1800"/>
                        <a:t>Data can be retrospective and therefore prone to both selection and information biases</a:t>
                      </a:r>
                      <a:endParaRPr lang="en-GB" sz="1800">
                        <a:latin typeface="+mn-lt"/>
                      </a:endParaRPr>
                    </a:p>
                  </a:txBody>
                  <a:tcPr marL="68580" marR="68580" marT="34290" marB="34290"/>
                </a:tc>
                <a:extLst>
                  <a:ext uri="{0D108BD9-81ED-4DB2-BD59-A6C34878D82A}">
                    <a16:rowId xmlns:a16="http://schemas.microsoft.com/office/drawing/2014/main" val="1461200168"/>
                  </a:ext>
                </a:extLst>
              </a:tr>
              <a:tr h="1064666">
                <a:tc>
                  <a:txBody>
                    <a:bodyPr/>
                    <a:lstStyle/>
                    <a:p>
                      <a:r>
                        <a:rPr lang="en-US" sz="1800"/>
                        <a:t>Allow investigation of more than one risk factor </a:t>
                      </a:r>
                      <a:endParaRPr lang="en-GB" sz="1800">
                        <a:latin typeface="+mn-lt"/>
                      </a:endParaRPr>
                    </a:p>
                  </a:txBody>
                  <a:tcPr marL="68580" marR="68580" marT="34290" marB="34290"/>
                </a:tc>
                <a:tc>
                  <a:txBody>
                    <a:bodyPr/>
                    <a:lstStyle/>
                    <a:p>
                      <a:r>
                        <a:rPr lang="en-US" sz="1800"/>
                        <a:t>Difficult to establish the time between exposure and development of disease </a:t>
                      </a:r>
                      <a:endParaRPr lang="en-GB" sz="1800">
                        <a:latin typeface="+mn-lt"/>
                      </a:endParaRPr>
                    </a:p>
                  </a:txBody>
                  <a:tcPr marL="68580" marR="68580" marT="34290" marB="34290"/>
                </a:tc>
                <a:extLst>
                  <a:ext uri="{0D108BD9-81ED-4DB2-BD59-A6C34878D82A}">
                    <a16:rowId xmlns:a16="http://schemas.microsoft.com/office/drawing/2014/main" val="2167308761"/>
                  </a:ext>
                </a:extLst>
              </a:tr>
              <a:tr h="1064666">
                <a:tc>
                  <a:txBody>
                    <a:bodyPr/>
                    <a:lstStyle/>
                    <a:p>
                      <a:r>
                        <a:rPr lang="en-US" sz="1800"/>
                        <a:t>Especially suitable for rare diseases</a:t>
                      </a:r>
                      <a:endParaRPr lang="en-GB" sz="1800">
                        <a:latin typeface="+mn-lt"/>
                      </a:endParaRPr>
                    </a:p>
                  </a:txBody>
                  <a:tcPr marL="68580" marR="68580" marT="34290" marB="34290"/>
                </a:tc>
                <a:tc>
                  <a:txBody>
                    <a:bodyPr/>
                    <a:lstStyle/>
                    <a:p>
                      <a:r>
                        <a:rPr lang="en-US" sz="1800"/>
                        <a:t>Subjects do not usually represent the population, so incidence rates cannot be calculated </a:t>
                      </a:r>
                      <a:endParaRPr lang="en-GB" sz="1800">
                        <a:latin typeface="+mn-lt"/>
                      </a:endParaRPr>
                    </a:p>
                  </a:txBody>
                  <a:tcPr marL="68580" marR="68580" marT="34290" marB="34290"/>
                </a:tc>
                <a:extLst>
                  <a:ext uri="{0D108BD9-81ED-4DB2-BD59-A6C34878D82A}">
                    <a16:rowId xmlns:a16="http://schemas.microsoft.com/office/drawing/2014/main" val="201055803"/>
                  </a:ext>
                </a:extLst>
              </a:tr>
              <a:tr h="919040">
                <a:tc>
                  <a:txBody>
                    <a:bodyPr/>
                    <a:lstStyle/>
                    <a:p>
                      <a:r>
                        <a:rPr lang="en-US" sz="1800"/>
                        <a:t>Useful for diseases with long latent periods </a:t>
                      </a:r>
                      <a:endParaRPr lang="en-GB" sz="1800">
                        <a:latin typeface="+mn-lt"/>
                      </a:endParaRPr>
                    </a:p>
                  </a:txBody>
                  <a:tcPr marL="68580" marR="68580" marT="34290" marB="34290"/>
                </a:tc>
                <a:tc>
                  <a:txBody>
                    <a:bodyPr/>
                    <a:lstStyle/>
                    <a:p>
                      <a:r>
                        <a:rPr lang="en-US" sz="1800"/>
                        <a:t>Cannot examine the relationship between one possible cause and several diseases </a:t>
                      </a:r>
                      <a:endParaRPr lang="en-GB" sz="1800">
                        <a:latin typeface="+mn-lt"/>
                      </a:endParaRPr>
                    </a:p>
                  </a:txBody>
                  <a:tcPr marL="68580" marR="68580" marT="34290" marB="34290"/>
                </a:tc>
                <a:extLst>
                  <a:ext uri="{0D108BD9-81ED-4DB2-BD59-A6C34878D82A}">
                    <a16:rowId xmlns:a16="http://schemas.microsoft.com/office/drawing/2014/main" val="3533184853"/>
                  </a:ext>
                </a:extLst>
              </a:tr>
            </a:tbl>
          </a:graphicData>
        </a:graphic>
      </p:graphicFrame>
    </p:spTree>
    <p:extLst>
      <p:ext uri="{BB962C8B-B14F-4D97-AF65-F5344CB8AC3E}">
        <p14:creationId xmlns:p14="http://schemas.microsoft.com/office/powerpoint/2010/main" val="39473261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I</a:t>
            </a:r>
            <a:r>
              <a:rPr lang="en-GB" sz="4400" b="1" i="1">
                <a:solidFill>
                  <a:schemeClr val="bg1"/>
                </a:solidFill>
              </a:rPr>
              <a:t>nterventional/Experimental</a:t>
            </a:r>
            <a:r>
              <a:rPr lang="en-GB" b="1" i="1">
                <a:solidFill>
                  <a:schemeClr val="bg1"/>
                </a:solidFill>
              </a:rPr>
              <a:t> studies</a:t>
            </a:r>
          </a:p>
        </p:txBody>
      </p:sp>
    </p:spTree>
    <p:extLst>
      <p:ext uri="{BB962C8B-B14F-4D97-AF65-F5344CB8AC3E}">
        <p14:creationId xmlns:p14="http://schemas.microsoft.com/office/powerpoint/2010/main" val="34511022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3D06-F5FD-4A7D-8B2D-A085972F0C89}"/>
              </a:ext>
            </a:extLst>
          </p:cNvPr>
          <p:cNvSpPr>
            <a:spLocks noGrp="1"/>
          </p:cNvSpPr>
          <p:nvPr>
            <p:ph type="title"/>
          </p:nvPr>
        </p:nvSpPr>
        <p:spPr>
          <a:xfrm>
            <a:off x="913355" y="476672"/>
            <a:ext cx="7886700" cy="1011108"/>
          </a:xfrm>
        </p:spPr>
        <p:txBody>
          <a:bodyPr>
            <a:normAutofit fontScale="90000"/>
          </a:bodyPr>
          <a:lstStyle/>
          <a:p>
            <a:r>
              <a:rPr lang="en-GB" b="1">
                <a:solidFill>
                  <a:srgbClr val="000000"/>
                </a:solidFill>
              </a:rPr>
              <a:t>E</a:t>
            </a:r>
            <a:r>
              <a:rPr lang="en-GB" b="1" i="0">
                <a:solidFill>
                  <a:srgbClr val="000000"/>
                </a:solidFill>
                <a:effectLst/>
              </a:rPr>
              <a:t>xperimental/</a:t>
            </a:r>
            <a:r>
              <a:rPr lang="en-US" b="1">
                <a:solidFill>
                  <a:schemeClr val="tx1"/>
                </a:solidFill>
                <a:latin typeface="+mn-lt"/>
              </a:rPr>
              <a:t>Interventional studies</a:t>
            </a:r>
            <a:endParaRPr lang="en-GB" b="1">
              <a:solidFill>
                <a:schemeClr val="tx1"/>
              </a:solidFill>
              <a:latin typeface="+mn-lt"/>
            </a:endParaRPr>
          </a:p>
        </p:txBody>
      </p:sp>
      <p:sp>
        <p:nvSpPr>
          <p:cNvPr id="3" name="Content Placeholder 2">
            <a:extLst>
              <a:ext uri="{FF2B5EF4-FFF2-40B4-BE49-F238E27FC236}">
                <a16:creationId xmlns:a16="http://schemas.microsoft.com/office/drawing/2014/main" id="{D55BD074-D293-499B-8AFE-3CA8D1118239}"/>
              </a:ext>
            </a:extLst>
          </p:cNvPr>
          <p:cNvSpPr>
            <a:spLocks noGrp="1"/>
          </p:cNvSpPr>
          <p:nvPr>
            <p:ph type="body" sz="quarter" idx="11"/>
          </p:nvPr>
        </p:nvSpPr>
        <p:spPr>
          <a:xfrm>
            <a:off x="899590" y="1700808"/>
            <a:ext cx="7704857" cy="3600400"/>
          </a:xfrm>
        </p:spPr>
        <p:txBody>
          <a:bodyPr/>
          <a:lstStyle/>
          <a:p>
            <a:pPr>
              <a:buFont typeface="Wingdings" panose="05000000000000000000" pitchFamily="2" charset="2"/>
              <a:buChar char="§"/>
            </a:pPr>
            <a:r>
              <a:rPr lang="en-US" sz="2400"/>
              <a:t>People are allocated into two or more groups, where one group receives the intervention of interest and the other(s) receive no treatment, a placebo, or a standard intervention</a:t>
            </a:r>
          </a:p>
          <a:p>
            <a:pPr>
              <a:buFont typeface="Wingdings" panose="05000000000000000000" pitchFamily="2" charset="2"/>
              <a:buChar char="§"/>
            </a:pPr>
            <a:endParaRPr lang="en-US" sz="2400"/>
          </a:p>
          <a:p>
            <a:pPr>
              <a:buFont typeface="Wingdings" panose="05000000000000000000" pitchFamily="2" charset="2"/>
              <a:buChar char="§"/>
            </a:pPr>
            <a:r>
              <a:rPr lang="en-US" sz="2400"/>
              <a:t>Key strength: Can make causal inferences </a:t>
            </a:r>
          </a:p>
          <a:p>
            <a:pPr>
              <a:buFont typeface="Wingdings" panose="05000000000000000000" pitchFamily="2" charset="2"/>
              <a:buChar char="§"/>
            </a:pPr>
            <a:endParaRPr lang="en-US" sz="2400"/>
          </a:p>
          <a:p>
            <a:pPr>
              <a:buFont typeface="Wingdings" panose="05000000000000000000" pitchFamily="2" charset="2"/>
              <a:buChar char="§"/>
            </a:pPr>
            <a:r>
              <a:rPr lang="en-US" sz="2400"/>
              <a:t>Key limitation: Ethical issues (informed consent, </a:t>
            </a:r>
            <a:r>
              <a:rPr lang="en-US" sz="2400" err="1"/>
              <a:t>randomisation</a:t>
            </a:r>
            <a:r>
              <a:rPr lang="en-US" sz="2400"/>
              <a:t>, risk and burden) </a:t>
            </a:r>
          </a:p>
          <a:p>
            <a:endParaRPr lang="en-GB" sz="2400">
              <a:latin typeface="Palatino Linotype" panose="02040502050505030304" pitchFamily="18" charset="0"/>
            </a:endParaRPr>
          </a:p>
        </p:txBody>
      </p:sp>
    </p:spTree>
    <p:extLst>
      <p:ext uri="{BB962C8B-B14F-4D97-AF65-F5344CB8AC3E}">
        <p14:creationId xmlns:p14="http://schemas.microsoft.com/office/powerpoint/2010/main" val="140602077"/>
      </p:ext>
    </p:extLst>
  </p:cSld>
  <p:clrMapOvr>
    <a:masterClrMapping/>
  </p:clrMapOvr>
  <p:transition spd="slow">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C5ED7-350B-495D-BA4D-A80CEFBCF5B0}"/>
              </a:ext>
            </a:extLst>
          </p:cNvPr>
          <p:cNvSpPr>
            <a:spLocks noGrp="1"/>
          </p:cNvSpPr>
          <p:nvPr>
            <p:ph type="title"/>
          </p:nvPr>
        </p:nvSpPr>
        <p:spPr/>
        <p:txBody>
          <a:bodyPr/>
          <a:lstStyle/>
          <a:p>
            <a:r>
              <a:rPr lang="en-GB" b="1">
                <a:solidFill>
                  <a:schemeClr val="tx1"/>
                </a:solidFill>
              </a:rPr>
              <a:t>Randomised controlled trial </a:t>
            </a:r>
          </a:p>
        </p:txBody>
      </p:sp>
      <p:sp>
        <p:nvSpPr>
          <p:cNvPr id="4" name="TextBox 3">
            <a:extLst>
              <a:ext uri="{FF2B5EF4-FFF2-40B4-BE49-F238E27FC236}">
                <a16:creationId xmlns:a16="http://schemas.microsoft.com/office/drawing/2014/main" id="{8E1FD631-9B10-4781-A294-136BA9707EE4}"/>
              </a:ext>
            </a:extLst>
          </p:cNvPr>
          <p:cNvSpPr txBox="1"/>
          <p:nvPr/>
        </p:nvSpPr>
        <p:spPr>
          <a:xfrm>
            <a:off x="1115616" y="1659285"/>
            <a:ext cx="7128792" cy="2677656"/>
          </a:xfrm>
          <a:prstGeom prst="rect">
            <a:avLst/>
          </a:prstGeom>
          <a:noFill/>
        </p:spPr>
        <p:txBody>
          <a:bodyPr wrap="square">
            <a:spAutoFit/>
          </a:bodyPr>
          <a:lstStyle/>
          <a:p>
            <a:pPr marL="457200" indent="-457200">
              <a:buFont typeface="Wingdings" panose="05000000000000000000" pitchFamily="2" charset="2"/>
              <a:buChar char="§"/>
            </a:pPr>
            <a:r>
              <a:rPr lang="en-GB" sz="2400"/>
              <a:t>The randomised control trial (RCT) is a trial in which subjects are randomly assigned to one of two groups: one (the experimental group) receiving the intervention that is being tested, and the other (the comparison group or control) receiving an alternative (conventional) treatment</a:t>
            </a:r>
          </a:p>
        </p:txBody>
      </p:sp>
      <p:sp>
        <p:nvSpPr>
          <p:cNvPr id="5" name="TextBox 4">
            <a:extLst>
              <a:ext uri="{FF2B5EF4-FFF2-40B4-BE49-F238E27FC236}">
                <a16:creationId xmlns:a16="http://schemas.microsoft.com/office/drawing/2014/main" id="{15CEFDE4-DC82-26A2-CC54-58AEF4D3E2EF}"/>
              </a:ext>
            </a:extLst>
          </p:cNvPr>
          <p:cNvSpPr txBox="1"/>
          <p:nvPr/>
        </p:nvSpPr>
        <p:spPr>
          <a:xfrm>
            <a:off x="5819467" y="5107979"/>
            <a:ext cx="2450592" cy="400110"/>
          </a:xfrm>
          <a:prstGeom prst="rect">
            <a:avLst/>
          </a:prstGeom>
          <a:noFill/>
        </p:spPr>
        <p:txBody>
          <a:bodyPr wrap="square">
            <a:spAutoFit/>
          </a:bodyPr>
          <a:lstStyle/>
          <a:p>
            <a:r>
              <a:rPr lang="en-GB" sz="2000" dirty="0"/>
              <a:t>(Schneider, 2021)</a:t>
            </a:r>
            <a:endParaRPr lang="en-GB" dirty="0"/>
          </a:p>
        </p:txBody>
      </p:sp>
    </p:spTree>
    <p:extLst>
      <p:ext uri="{BB962C8B-B14F-4D97-AF65-F5344CB8AC3E}">
        <p14:creationId xmlns:p14="http://schemas.microsoft.com/office/powerpoint/2010/main" val="100839307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AE36A-7749-0DCB-CD62-006216A9A8F5}"/>
              </a:ext>
            </a:extLst>
          </p:cNvPr>
          <p:cNvSpPr>
            <a:spLocks noGrp="1"/>
          </p:cNvSpPr>
          <p:nvPr>
            <p:ph type="title"/>
          </p:nvPr>
        </p:nvSpPr>
        <p:spPr/>
        <p:txBody>
          <a:bodyPr/>
          <a:lstStyle/>
          <a:p>
            <a:r>
              <a:rPr lang="en-GB" b="1">
                <a:solidFill>
                  <a:schemeClr val="tx1"/>
                </a:solidFill>
              </a:rPr>
              <a:t>Randomised controlled trial </a:t>
            </a:r>
            <a:endParaRPr lang="en-GB"/>
          </a:p>
        </p:txBody>
      </p:sp>
      <p:sp>
        <p:nvSpPr>
          <p:cNvPr id="3" name="Content Placeholder 2">
            <a:extLst>
              <a:ext uri="{FF2B5EF4-FFF2-40B4-BE49-F238E27FC236}">
                <a16:creationId xmlns:a16="http://schemas.microsoft.com/office/drawing/2014/main" id="{838345AC-ECE3-3D52-CA43-3FEFF25079FC}"/>
              </a:ext>
            </a:extLst>
          </p:cNvPr>
          <p:cNvSpPr>
            <a:spLocks noGrp="1"/>
          </p:cNvSpPr>
          <p:nvPr>
            <p:ph idx="1"/>
          </p:nvPr>
        </p:nvSpPr>
        <p:spPr/>
        <p:txBody>
          <a:bodyPr>
            <a:noAutofit/>
          </a:bodyPr>
          <a:lstStyle/>
          <a:p>
            <a:pPr>
              <a:buFont typeface="Wingdings" panose="05000000000000000000" pitchFamily="2" charset="2"/>
              <a:buChar char="§"/>
            </a:pPr>
            <a:r>
              <a:rPr lang="en-GB" sz="2400"/>
              <a:t>For example, in a clinical trial of a new vaccine, the investigator may randomly assign some of the participants to receive the new vaccine, while others receive a placebo shot.</a:t>
            </a:r>
          </a:p>
          <a:p>
            <a:pPr>
              <a:buFont typeface="Wingdings" panose="05000000000000000000" pitchFamily="2" charset="2"/>
              <a:buChar char="§"/>
            </a:pPr>
            <a:r>
              <a:rPr lang="en-GB" sz="2400"/>
              <a:t>The investigator then tracks all participants, observes who gets the disease that the new vaccine is intended to prevent, and compares the two groups (new vaccine vs. placebo) to see whether the vaccine group has a lower rate of disease.</a:t>
            </a:r>
          </a:p>
          <a:p>
            <a:endParaRPr lang="en-GB" sz="2400"/>
          </a:p>
        </p:txBody>
      </p:sp>
    </p:spTree>
    <p:extLst>
      <p:ext uri="{BB962C8B-B14F-4D97-AF65-F5344CB8AC3E}">
        <p14:creationId xmlns:p14="http://schemas.microsoft.com/office/powerpoint/2010/main" val="943532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593EECAF-7C52-48D8-B64E-CF18A478DD69}"/>
              </a:ext>
            </a:extLst>
          </p:cNvPr>
          <p:cNvSpPr>
            <a:spLocks noGrp="1"/>
          </p:cNvSpPr>
          <p:nvPr>
            <p:ph type="title"/>
          </p:nvPr>
        </p:nvSpPr>
        <p:spPr/>
        <p:txBody>
          <a:bodyPr/>
          <a:lstStyle/>
          <a:p>
            <a:pPr eaLnBrk="1" hangingPunct="1">
              <a:lnSpc>
                <a:spcPct val="100000"/>
              </a:lnSpc>
            </a:pPr>
            <a:r>
              <a:rPr lang="en-GB" altLang="en-US" b="1">
                <a:latin typeface="+mn-lt"/>
              </a:rPr>
              <a:t>Relative Risk (risk ratio)</a:t>
            </a:r>
          </a:p>
        </p:txBody>
      </p:sp>
      <p:sp>
        <p:nvSpPr>
          <p:cNvPr id="63491" name="Rectangle 3">
            <a:extLst>
              <a:ext uri="{FF2B5EF4-FFF2-40B4-BE49-F238E27FC236}">
                <a16:creationId xmlns:a16="http://schemas.microsoft.com/office/drawing/2014/main" id="{0805A0AA-76FD-4C3E-AF2B-22D18D5D7CBD}"/>
              </a:ext>
            </a:extLst>
          </p:cNvPr>
          <p:cNvSpPr>
            <a:spLocks noGrp="1"/>
          </p:cNvSpPr>
          <p:nvPr>
            <p:ph idx="1"/>
          </p:nvPr>
        </p:nvSpPr>
        <p:spPr>
          <a:xfrm>
            <a:off x="869673" y="1628800"/>
            <a:ext cx="7404653" cy="3960440"/>
          </a:xfrm>
        </p:spPr>
        <p:txBody>
          <a:bodyPr>
            <a:normAutofit fontScale="70000" lnSpcReduction="20000"/>
          </a:bodyPr>
          <a:lstStyle/>
          <a:p>
            <a:pPr eaLnBrk="1" hangingPunct="1">
              <a:lnSpc>
                <a:spcPct val="120000"/>
              </a:lnSpc>
            </a:pPr>
            <a:r>
              <a:rPr lang="en-GB" altLang="en-US"/>
              <a:t>Incidence of disease in the exposed group divided by the incidence of disease in the unexposed group.</a:t>
            </a:r>
          </a:p>
          <a:p>
            <a:pPr eaLnBrk="1" hangingPunct="1">
              <a:lnSpc>
                <a:spcPct val="120000"/>
              </a:lnSpc>
            </a:pPr>
            <a:r>
              <a:rPr lang="en-GB" altLang="en-US"/>
              <a:t>A relative risk of 1 indicates that the risk of developing the disease is the same in the exposed and the unexposed groups.</a:t>
            </a:r>
          </a:p>
          <a:p>
            <a:pPr eaLnBrk="1" hangingPunct="1">
              <a:lnSpc>
                <a:spcPct val="120000"/>
              </a:lnSpc>
            </a:pPr>
            <a:r>
              <a:rPr lang="en-GB" altLang="en-US"/>
              <a:t>A relative risk of greater than 1 (RR=1.2) indicates that there is an increased risk in the exposed group.</a:t>
            </a:r>
          </a:p>
          <a:p>
            <a:pPr eaLnBrk="1" hangingPunct="1">
              <a:lnSpc>
                <a:spcPct val="120000"/>
              </a:lnSpc>
            </a:pPr>
            <a:r>
              <a:rPr lang="en-GB" altLang="en-US"/>
              <a:t>A relative risk of less than 1 (RR=0.5) indicates that there is a decreased risk in the exposed group.</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50A27-5B47-4EE6-3FBB-9B814B9822A5}"/>
              </a:ext>
            </a:extLst>
          </p:cNvPr>
          <p:cNvSpPr>
            <a:spLocks noGrp="1"/>
          </p:cNvSpPr>
          <p:nvPr>
            <p:ph type="title"/>
          </p:nvPr>
        </p:nvSpPr>
        <p:spPr/>
        <p:txBody>
          <a:bodyPr/>
          <a:lstStyle/>
          <a:p>
            <a:r>
              <a:rPr lang="en-GB" b="1"/>
              <a:t>Odds Ratio</a:t>
            </a:r>
          </a:p>
        </p:txBody>
      </p:sp>
      <p:sp>
        <p:nvSpPr>
          <p:cNvPr id="3" name="Content Placeholder 2">
            <a:extLst>
              <a:ext uri="{FF2B5EF4-FFF2-40B4-BE49-F238E27FC236}">
                <a16:creationId xmlns:a16="http://schemas.microsoft.com/office/drawing/2014/main" id="{A138A3E6-71FB-21FA-85B7-0DCE2CE21D31}"/>
              </a:ext>
            </a:extLst>
          </p:cNvPr>
          <p:cNvSpPr>
            <a:spLocks noGrp="1"/>
          </p:cNvSpPr>
          <p:nvPr>
            <p:ph idx="1"/>
          </p:nvPr>
        </p:nvSpPr>
        <p:spPr>
          <a:xfrm>
            <a:off x="457200" y="1447555"/>
            <a:ext cx="8229600" cy="3917032"/>
          </a:xfrm>
        </p:spPr>
        <p:txBody>
          <a:bodyPr vert="horz" lIns="91440" tIns="45720" rIns="91440" bIns="45720" rtlCol="0" anchor="t">
            <a:normAutofit fontScale="77500" lnSpcReduction="20000"/>
          </a:bodyPr>
          <a:lstStyle/>
          <a:p>
            <a:pPr eaLnBrk="1" hangingPunct="1">
              <a:lnSpc>
                <a:spcPct val="120000"/>
              </a:lnSpc>
            </a:pPr>
            <a:r>
              <a:rPr lang="en-GB" altLang="en-US" sz="3100" u="sng">
                <a:latin typeface="Myriad Pro"/>
              </a:rPr>
              <a:t>Odds of being exposed- case  </a:t>
            </a:r>
            <a:r>
              <a:rPr lang="en-GB" altLang="en-US" sz="3100">
                <a:latin typeface="Myriad Pro"/>
              </a:rPr>
              <a:t>=odds ratio (OR)</a:t>
            </a:r>
          </a:p>
          <a:p>
            <a:pPr marL="0" indent="0" eaLnBrk="1" hangingPunct="1">
              <a:lnSpc>
                <a:spcPct val="120000"/>
              </a:lnSpc>
              <a:buNone/>
            </a:pPr>
            <a:r>
              <a:rPr lang="en-GB" altLang="en-US" sz="3100">
                <a:latin typeface="Myriad Pro"/>
              </a:rPr>
              <a:t>     Odds of being exposed-control</a:t>
            </a:r>
          </a:p>
          <a:p>
            <a:pPr>
              <a:lnSpc>
                <a:spcPct val="120000"/>
              </a:lnSpc>
            </a:pPr>
            <a:r>
              <a:rPr lang="en-GB" altLang="en-US" sz="3100">
                <a:latin typeface="Myriad Pro"/>
              </a:rPr>
              <a:t>An  odd ratio of 1 indicates that  association risk of developing the disease is the same in the exposed and the unexposed groups.</a:t>
            </a:r>
          </a:p>
          <a:p>
            <a:pPr eaLnBrk="1" hangingPunct="1">
              <a:lnSpc>
                <a:spcPct val="120000"/>
              </a:lnSpc>
            </a:pPr>
            <a:r>
              <a:rPr lang="en-GB" altLang="en-US" sz="3100">
                <a:latin typeface="Myriad Pro"/>
              </a:rPr>
              <a:t>An odd ratio of greater than 1 (OR=1.2) indicates that there is an increased risk in the exposed group.</a:t>
            </a:r>
          </a:p>
          <a:p>
            <a:pPr eaLnBrk="1" hangingPunct="1">
              <a:lnSpc>
                <a:spcPct val="120000"/>
              </a:lnSpc>
            </a:pPr>
            <a:r>
              <a:rPr lang="en-GB" altLang="en-US" sz="3100">
                <a:latin typeface="Myriad Pro"/>
              </a:rPr>
              <a:t>An odd ratio of less than 1 (RR=0.5) indicates that there is a decreased risk in the exposed group.</a:t>
            </a:r>
          </a:p>
          <a:p>
            <a:endParaRPr lang="en-GB">
              <a:latin typeface="Myriad Pro"/>
            </a:endParaRPr>
          </a:p>
        </p:txBody>
      </p:sp>
    </p:spTree>
    <p:extLst>
      <p:ext uri="{BB962C8B-B14F-4D97-AF65-F5344CB8AC3E}">
        <p14:creationId xmlns:p14="http://schemas.microsoft.com/office/powerpoint/2010/main" val="22079472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6F87D-0D42-2E6E-3004-F62B36ECDF51}"/>
              </a:ext>
            </a:extLst>
          </p:cNvPr>
          <p:cNvSpPr>
            <a:spLocks noGrp="1"/>
          </p:cNvSpPr>
          <p:nvPr>
            <p:ph type="title"/>
          </p:nvPr>
        </p:nvSpPr>
        <p:spPr>
          <a:xfrm>
            <a:off x="297837" y="332656"/>
            <a:ext cx="8723312" cy="1012974"/>
          </a:xfrm>
        </p:spPr>
        <p:txBody>
          <a:bodyPr>
            <a:normAutofit/>
          </a:bodyPr>
          <a:lstStyle/>
          <a:p>
            <a:r>
              <a:rPr lang="en-GB" sz="3300" b="1"/>
              <a:t>Analogy of Risk Ratio and Odds Ratio </a:t>
            </a:r>
          </a:p>
        </p:txBody>
      </p:sp>
      <p:sp>
        <p:nvSpPr>
          <p:cNvPr id="4" name="Rectangle 1">
            <a:extLst>
              <a:ext uri="{FF2B5EF4-FFF2-40B4-BE49-F238E27FC236}">
                <a16:creationId xmlns:a16="http://schemas.microsoft.com/office/drawing/2014/main" id="{97B09DF9-E81F-8279-752F-0B3B403B19BD}"/>
              </a:ext>
            </a:extLst>
          </p:cNvPr>
          <p:cNvSpPr>
            <a:spLocks noGrp="1" noChangeArrowheads="1"/>
          </p:cNvSpPr>
          <p:nvPr>
            <p:ph idx="1"/>
          </p:nvPr>
        </p:nvSpPr>
        <p:spPr bwMode="auto">
          <a:xfrm>
            <a:off x="323528" y="1605424"/>
            <a:ext cx="8147248" cy="3647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100" b="0" i="0" u="none" strike="noStrike" cap="none" normalizeH="0" baseline="0" dirty="0">
                <a:ln>
                  <a:noFill/>
                </a:ln>
                <a:solidFill>
                  <a:schemeClr val="tx1"/>
                </a:solidFill>
                <a:effectLst/>
                <a:latin typeface="+mj-lt"/>
              </a:rPr>
              <a:t>You want to know if eating undercooked chicken increases the chance of getting food poisoning.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1" i="0" u="none" strike="noStrike" cap="none" normalizeH="0" baseline="0" dirty="0">
                <a:ln>
                  <a:noFill/>
                </a:ln>
                <a:solidFill>
                  <a:schemeClr val="tx1"/>
                </a:solidFill>
                <a:effectLst/>
                <a:latin typeface="+mj-lt"/>
              </a:rPr>
              <a:t>▪️ In a cohort study, you start with people who ate chicken and who didn’t, and follow them to see who gets sick → Relative Risk</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a:ln>
                  <a:noFill/>
                </a:ln>
                <a:solidFill>
                  <a:schemeClr val="tx1"/>
                </a:solidFill>
                <a:effectLst/>
                <a:latin typeface="+mj-lt"/>
              </a:rPr>
              <a:t>RR tells you: </a:t>
            </a:r>
            <a:r>
              <a:rPr kumimoji="0" lang="en-US" altLang="en-US" sz="2100" b="0" i="1" u="none" strike="noStrike" cap="none" normalizeH="0" baseline="0" dirty="0">
                <a:ln>
                  <a:noFill/>
                </a:ln>
                <a:solidFill>
                  <a:schemeClr val="tx1"/>
                </a:solidFill>
                <a:effectLst/>
                <a:latin typeface="+mj-lt"/>
              </a:rPr>
              <a:t>“How many times more likely are exposed people to get sick?”</a:t>
            </a:r>
            <a:endParaRPr kumimoji="0" lang="en-US" altLang="en-US" sz="2100" b="1"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1" i="0" u="none" strike="noStrike" cap="none" normalizeH="0" baseline="0" dirty="0">
                <a:ln>
                  <a:noFill/>
                </a:ln>
                <a:solidFill>
                  <a:schemeClr val="tx1"/>
                </a:solidFill>
                <a:effectLst/>
                <a:latin typeface="+mj-lt"/>
              </a:rPr>
              <a:t>▪️ In a case-control study, you start with sick and healthy people, and look back to see who ate chicken → Odds Ratio</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a:ln>
                  <a:noFill/>
                </a:ln>
                <a:solidFill>
                  <a:schemeClr val="tx1"/>
                </a:solidFill>
                <a:effectLst/>
                <a:latin typeface="+mj-lt"/>
              </a:rPr>
              <a:t>OR tells you: </a:t>
            </a:r>
            <a:r>
              <a:rPr kumimoji="0" lang="en-US" altLang="en-US" sz="2100" b="0" i="1" u="none" strike="noStrike" cap="none" normalizeH="0" baseline="0" dirty="0">
                <a:ln>
                  <a:noFill/>
                </a:ln>
                <a:solidFill>
                  <a:schemeClr val="tx1"/>
                </a:solidFill>
                <a:effectLst/>
                <a:latin typeface="+mj-lt"/>
              </a:rPr>
              <a:t>“How much more likely did sick people eat the exposure compared to healthy ones?”</a:t>
            </a:r>
            <a:endParaRPr kumimoji="0" lang="en-US" altLang="en-US" sz="21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8166807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E215C-07B0-6DCD-4069-D3651ABF5B36}"/>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6773F1AE-824E-265C-93E8-1BDEF57E5F3E}"/>
              </a:ext>
            </a:extLst>
          </p:cNvPr>
          <p:cNvSpPr>
            <a:spLocks noGrp="1"/>
          </p:cNvSpPr>
          <p:nvPr>
            <p:ph idx="1"/>
          </p:nvPr>
        </p:nvSpPr>
        <p:spPr/>
        <p:txBody>
          <a:bodyPr/>
          <a:lstStyle/>
          <a:p>
            <a:r>
              <a:rPr lang="en-GB" dirty="0">
                <a:hlinkClick r:id="rId2"/>
              </a:rPr>
              <a:t>https://www.youtube.com/watch?v=dWtzaKYFg00</a:t>
            </a:r>
            <a:r>
              <a:rPr lang="en-GB" dirty="0"/>
              <a:t> </a:t>
            </a:r>
          </a:p>
          <a:p>
            <a:endParaRPr lang="en-GB" dirty="0"/>
          </a:p>
          <a:p>
            <a:r>
              <a:rPr lang="en-GB" dirty="0">
                <a:hlinkClick r:id="rId3"/>
              </a:rPr>
              <a:t>https://www.youtube.com/watch?v=Jd3gFT0-C4s&amp;t=14s</a:t>
            </a:r>
            <a:r>
              <a:rPr lang="en-GB" dirty="0"/>
              <a:t> </a:t>
            </a:r>
          </a:p>
        </p:txBody>
      </p:sp>
    </p:spTree>
    <p:extLst>
      <p:ext uri="{BB962C8B-B14F-4D97-AF65-F5344CB8AC3E}">
        <p14:creationId xmlns:p14="http://schemas.microsoft.com/office/powerpoint/2010/main" val="25287837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8F401-7CB2-004F-3921-09FCB50FB78E}"/>
              </a:ext>
            </a:extLst>
          </p:cNvPr>
          <p:cNvSpPr>
            <a:spLocks noGrp="1"/>
          </p:cNvSpPr>
          <p:nvPr>
            <p:ph type="title"/>
          </p:nvPr>
        </p:nvSpPr>
        <p:spPr/>
        <p:txBody>
          <a:bodyPr>
            <a:normAutofit fontScale="90000"/>
          </a:bodyPr>
          <a:lstStyle/>
          <a:p>
            <a:r>
              <a:rPr lang="en-GB" b="1"/>
              <a:t>Activity – How to Measure Health</a:t>
            </a:r>
          </a:p>
        </p:txBody>
      </p:sp>
      <p:sp>
        <p:nvSpPr>
          <p:cNvPr id="3" name="Content Placeholder 2">
            <a:extLst>
              <a:ext uri="{FF2B5EF4-FFF2-40B4-BE49-F238E27FC236}">
                <a16:creationId xmlns:a16="http://schemas.microsoft.com/office/drawing/2014/main" id="{CF6182F7-128B-EE98-F1F8-32511B4E262C}"/>
              </a:ext>
            </a:extLst>
          </p:cNvPr>
          <p:cNvSpPr>
            <a:spLocks noGrp="1"/>
          </p:cNvSpPr>
          <p:nvPr>
            <p:ph idx="1"/>
          </p:nvPr>
        </p:nvSpPr>
        <p:spPr>
          <a:xfrm>
            <a:off x="251520" y="1417638"/>
            <a:ext cx="8458250" cy="4171602"/>
          </a:xfrm>
        </p:spPr>
        <p:txBody>
          <a:bodyPr>
            <a:normAutofit lnSpcReduction="10000"/>
          </a:bodyPr>
          <a:lstStyle/>
          <a:p>
            <a:pPr marL="0" indent="0">
              <a:buNone/>
            </a:pPr>
            <a:r>
              <a:rPr lang="en-GB" sz="2400"/>
              <a:t>Please define the following terms and share your answers with the group:</a:t>
            </a:r>
          </a:p>
          <a:p>
            <a:r>
              <a:rPr lang="en-GB" sz="2400"/>
              <a:t>Health status indicators</a:t>
            </a:r>
          </a:p>
          <a:p>
            <a:r>
              <a:rPr lang="en-GB" sz="2400"/>
              <a:t>Mortality</a:t>
            </a:r>
          </a:p>
          <a:p>
            <a:r>
              <a:rPr lang="en-GB" sz="2400"/>
              <a:t>Morbidity</a:t>
            </a:r>
          </a:p>
          <a:p>
            <a:r>
              <a:rPr lang="en-GB" sz="2400"/>
              <a:t>Co-morbidity</a:t>
            </a:r>
          </a:p>
          <a:p>
            <a:r>
              <a:rPr lang="en-GB" sz="2400"/>
              <a:t>Prevalence</a:t>
            </a:r>
          </a:p>
          <a:p>
            <a:r>
              <a:rPr lang="en-GB" sz="2400"/>
              <a:t>Incidence</a:t>
            </a:r>
          </a:p>
          <a:p>
            <a:pPr marL="0" indent="0">
              <a:buNone/>
            </a:pPr>
            <a:endParaRPr lang="en-GB" sz="2400"/>
          </a:p>
          <a:p>
            <a:pPr marL="0" indent="0" algn="ctr">
              <a:buNone/>
            </a:pPr>
            <a:r>
              <a:rPr lang="en-GB" b="1"/>
              <a:t>15 mins</a:t>
            </a:r>
          </a:p>
          <a:p>
            <a:endParaRPr lang="en-GB"/>
          </a:p>
        </p:txBody>
      </p:sp>
    </p:spTree>
    <p:extLst>
      <p:ext uri="{BB962C8B-B14F-4D97-AF65-F5344CB8AC3E}">
        <p14:creationId xmlns:p14="http://schemas.microsoft.com/office/powerpoint/2010/main" val="38561062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A9814-76B5-EDB6-4D87-D43C488882E8}"/>
              </a:ext>
            </a:extLst>
          </p:cNvPr>
          <p:cNvSpPr>
            <a:spLocks noGrp="1"/>
          </p:cNvSpPr>
          <p:nvPr>
            <p:ph type="title"/>
          </p:nvPr>
        </p:nvSpPr>
        <p:spPr/>
        <p:txBody>
          <a:bodyPr/>
          <a:lstStyle/>
          <a:p>
            <a:r>
              <a:rPr lang="en-GB" b="1"/>
              <a:t>Causation and association</a:t>
            </a:r>
          </a:p>
        </p:txBody>
      </p:sp>
      <p:sp>
        <p:nvSpPr>
          <p:cNvPr id="3" name="Content Placeholder 2">
            <a:extLst>
              <a:ext uri="{FF2B5EF4-FFF2-40B4-BE49-F238E27FC236}">
                <a16:creationId xmlns:a16="http://schemas.microsoft.com/office/drawing/2014/main" id="{9FED2F40-10F7-3E07-FF24-12E30CB342F9}"/>
              </a:ext>
            </a:extLst>
          </p:cNvPr>
          <p:cNvSpPr>
            <a:spLocks noGrp="1"/>
          </p:cNvSpPr>
          <p:nvPr>
            <p:ph idx="1"/>
          </p:nvPr>
        </p:nvSpPr>
        <p:spPr/>
        <p:txBody>
          <a:bodyPr>
            <a:normAutofit/>
          </a:bodyPr>
          <a:lstStyle/>
          <a:p>
            <a:r>
              <a:rPr lang="en-GB" sz="2400" dirty="0"/>
              <a:t>This shows if there is evidence that exposure to a particular environmental, lifestyle or socioeconomic factors contributes to development of a disease.</a:t>
            </a:r>
          </a:p>
          <a:p>
            <a:r>
              <a:rPr lang="en-GB" sz="2400" dirty="0"/>
              <a:t>For example, most patients with lung cancer have smoked. </a:t>
            </a:r>
          </a:p>
          <a:p>
            <a:r>
              <a:rPr lang="en-GB" sz="2400" dirty="0"/>
              <a:t>Therefore, the proportion of smokers who develop lung cancer is much higher than the non-smokers.</a:t>
            </a:r>
          </a:p>
          <a:p>
            <a:endParaRPr lang="en-GB" sz="2400" dirty="0"/>
          </a:p>
          <a:p>
            <a:endParaRPr lang="en-GB" sz="2400" dirty="0"/>
          </a:p>
        </p:txBody>
      </p:sp>
    </p:spTree>
    <p:extLst>
      <p:ext uri="{BB962C8B-B14F-4D97-AF65-F5344CB8AC3E}">
        <p14:creationId xmlns:p14="http://schemas.microsoft.com/office/powerpoint/2010/main" val="36259364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DC4C6-78E2-BE0F-78B4-CC9A401D3219}"/>
              </a:ext>
            </a:extLst>
          </p:cNvPr>
          <p:cNvSpPr>
            <a:spLocks noGrp="1"/>
          </p:cNvSpPr>
          <p:nvPr>
            <p:ph type="title"/>
          </p:nvPr>
        </p:nvSpPr>
        <p:spPr/>
        <p:txBody>
          <a:bodyPr>
            <a:normAutofit/>
          </a:bodyPr>
          <a:lstStyle/>
          <a:p>
            <a:r>
              <a:rPr lang="en-GB" b="1"/>
              <a:t>Identifying risk</a:t>
            </a:r>
          </a:p>
        </p:txBody>
      </p:sp>
      <p:sp>
        <p:nvSpPr>
          <p:cNvPr id="3" name="Content Placeholder 2">
            <a:extLst>
              <a:ext uri="{FF2B5EF4-FFF2-40B4-BE49-F238E27FC236}">
                <a16:creationId xmlns:a16="http://schemas.microsoft.com/office/drawing/2014/main" id="{B5DF4DCA-1251-C078-1986-E0E8DEF6ABF8}"/>
              </a:ext>
            </a:extLst>
          </p:cNvPr>
          <p:cNvSpPr>
            <a:spLocks noGrp="1"/>
          </p:cNvSpPr>
          <p:nvPr>
            <p:ph idx="1"/>
          </p:nvPr>
        </p:nvSpPr>
        <p:spPr/>
        <p:txBody>
          <a:bodyPr>
            <a:normAutofit/>
          </a:bodyPr>
          <a:lstStyle/>
          <a:p>
            <a:r>
              <a:rPr lang="en-GB" sz="2400"/>
              <a:t>This help to assess the chance or probability of a disease or condition happening.</a:t>
            </a:r>
          </a:p>
          <a:p>
            <a:r>
              <a:rPr lang="en-GB" sz="2400"/>
              <a:t>Helps to assess how much illness is due to a particular factor (the attributable risk).</a:t>
            </a:r>
          </a:p>
          <a:p>
            <a:r>
              <a:rPr lang="en-GB" sz="2400"/>
              <a:t>Epidemiologist assess risk in terms of the statistical probability of adverse events or death occurring.</a:t>
            </a:r>
          </a:p>
        </p:txBody>
      </p:sp>
    </p:spTree>
    <p:extLst>
      <p:ext uri="{BB962C8B-B14F-4D97-AF65-F5344CB8AC3E}">
        <p14:creationId xmlns:p14="http://schemas.microsoft.com/office/powerpoint/2010/main" val="6500082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752CD-99D4-AB11-BA65-F65E1D3D57DA}"/>
              </a:ext>
            </a:extLst>
          </p:cNvPr>
          <p:cNvSpPr>
            <a:spLocks noGrp="1"/>
          </p:cNvSpPr>
          <p:nvPr>
            <p:ph type="title"/>
          </p:nvPr>
        </p:nvSpPr>
        <p:spPr/>
        <p:txBody>
          <a:bodyPr/>
          <a:lstStyle/>
          <a:p>
            <a:r>
              <a:rPr lang="en-GB" b="1"/>
              <a:t>Summary</a:t>
            </a:r>
          </a:p>
        </p:txBody>
      </p:sp>
      <p:sp>
        <p:nvSpPr>
          <p:cNvPr id="3" name="Content Placeholder 2">
            <a:extLst>
              <a:ext uri="{FF2B5EF4-FFF2-40B4-BE49-F238E27FC236}">
                <a16:creationId xmlns:a16="http://schemas.microsoft.com/office/drawing/2014/main" id="{2E55E54F-5FC5-E510-3259-5E472FB65DDB}"/>
              </a:ext>
            </a:extLst>
          </p:cNvPr>
          <p:cNvSpPr>
            <a:spLocks noGrp="1"/>
          </p:cNvSpPr>
          <p:nvPr>
            <p:ph idx="1"/>
          </p:nvPr>
        </p:nvSpPr>
        <p:spPr/>
        <p:txBody>
          <a:bodyPr>
            <a:noAutofit/>
          </a:bodyPr>
          <a:lstStyle/>
          <a:p>
            <a:pPr>
              <a:buFont typeface="Wingdings" panose="05000000000000000000" pitchFamily="2" charset="2"/>
              <a:buChar char="§"/>
            </a:pPr>
            <a:r>
              <a:rPr lang="en-GB" sz="2400" dirty="0">
                <a:solidFill>
                  <a:srgbClr val="000000"/>
                </a:solidFill>
              </a:rPr>
              <a:t>D</a:t>
            </a:r>
            <a:r>
              <a:rPr lang="en-GB" sz="2400" b="0" i="0" dirty="0">
                <a:solidFill>
                  <a:srgbClr val="000000"/>
                </a:solidFill>
                <a:effectLst/>
              </a:rPr>
              <a:t>escriptive epidemiology can identify patterns among cases and in populations by time, place and person. </a:t>
            </a:r>
          </a:p>
          <a:p>
            <a:pPr>
              <a:buFont typeface="Wingdings" panose="05000000000000000000" pitchFamily="2" charset="2"/>
              <a:buChar char="§"/>
            </a:pPr>
            <a:r>
              <a:rPr lang="en-GB" sz="2400" b="0" i="0" dirty="0">
                <a:solidFill>
                  <a:srgbClr val="000000"/>
                </a:solidFill>
                <a:effectLst/>
              </a:rPr>
              <a:t>From these observations, epidemiologists develop hypotheses about the causes of these patterns and about the factors that increase risk of disease. </a:t>
            </a:r>
          </a:p>
          <a:p>
            <a:pPr>
              <a:buFont typeface="Wingdings" panose="05000000000000000000" pitchFamily="2" charset="2"/>
              <a:buChar char="§"/>
            </a:pPr>
            <a:r>
              <a:rPr lang="en-GB" sz="2400" b="0" i="0" dirty="0">
                <a:solidFill>
                  <a:srgbClr val="000000"/>
                </a:solidFill>
                <a:effectLst/>
              </a:rPr>
              <a:t>In other words, epidemiologists can use descriptive epidemiology to generate hypotheses, but only rarely to test those hypotheses. </a:t>
            </a:r>
          </a:p>
          <a:p>
            <a:pPr>
              <a:buFont typeface="Wingdings" panose="05000000000000000000" pitchFamily="2" charset="2"/>
              <a:buChar char="§"/>
            </a:pPr>
            <a:r>
              <a:rPr lang="en-GB" sz="2400" b="0" i="0" dirty="0">
                <a:solidFill>
                  <a:srgbClr val="000000"/>
                </a:solidFill>
                <a:effectLst/>
              </a:rPr>
              <a:t>For that, epidemiologists must turn to analytic epidemiology.</a:t>
            </a:r>
            <a:endParaRPr lang="en-GB" sz="2400" dirty="0"/>
          </a:p>
        </p:txBody>
      </p:sp>
    </p:spTree>
    <p:extLst>
      <p:ext uri="{BB962C8B-B14F-4D97-AF65-F5344CB8AC3E}">
        <p14:creationId xmlns:p14="http://schemas.microsoft.com/office/powerpoint/2010/main" val="27434850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1F74F-B65C-DDF3-948C-89ECAFE5FAD6}"/>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28928588-AE21-6F4B-34FB-EA9598ADC8DC}"/>
              </a:ext>
            </a:extLst>
          </p:cNvPr>
          <p:cNvSpPr>
            <a:spLocks noGrp="1"/>
          </p:cNvSpPr>
          <p:nvPr>
            <p:ph idx="1"/>
          </p:nvPr>
        </p:nvSpPr>
        <p:spPr/>
        <p:txBody>
          <a:bodyPr>
            <a:normAutofit/>
          </a:bodyPr>
          <a:lstStyle/>
          <a:p>
            <a:pPr algn="l">
              <a:buFont typeface="Wingdings" panose="05000000000000000000" pitchFamily="2" charset="2"/>
              <a:buChar char="§"/>
            </a:pPr>
            <a:r>
              <a:rPr lang="en-GB" sz="1400" b="0" i="0" dirty="0">
                <a:solidFill>
                  <a:srgbClr val="000000"/>
                </a:solidFill>
                <a:effectLst/>
              </a:rPr>
              <a:t>Colditz GA, Manson JE, Hankinson SE. (1997) The Nurses’ Health Study: 20-year contribution to the understanding of health among women. J Women’s Health pp. 49–62.</a:t>
            </a:r>
          </a:p>
          <a:p>
            <a:pPr algn="l">
              <a:buFont typeface="Wingdings" panose="05000000000000000000" pitchFamily="2" charset="2"/>
              <a:buChar char="§"/>
            </a:pPr>
            <a:r>
              <a:rPr lang="en-GB" sz="1400" b="0" i="0" dirty="0">
                <a:solidFill>
                  <a:srgbClr val="000000"/>
                </a:solidFill>
                <a:effectLst/>
              </a:rPr>
              <a:t>Kannel WB. (2000) The Framingham Study: its 50-year legacy and future promise. J </a:t>
            </a:r>
            <a:r>
              <a:rPr lang="en-GB" sz="1400" b="0" i="0" dirty="0" err="1">
                <a:solidFill>
                  <a:srgbClr val="000000"/>
                </a:solidFill>
                <a:effectLst/>
              </a:rPr>
              <a:t>Atheroscler</a:t>
            </a:r>
            <a:r>
              <a:rPr lang="en-GB" sz="1400" b="0" i="0" dirty="0">
                <a:solidFill>
                  <a:srgbClr val="000000"/>
                </a:solidFill>
                <a:effectLst/>
              </a:rPr>
              <a:t> </a:t>
            </a:r>
            <a:r>
              <a:rPr lang="en-GB" sz="1400" b="0" i="0" dirty="0" err="1">
                <a:solidFill>
                  <a:srgbClr val="000000"/>
                </a:solidFill>
                <a:effectLst/>
              </a:rPr>
              <a:t>Thromb</a:t>
            </a:r>
            <a:r>
              <a:rPr lang="en-GB" sz="1400" dirty="0">
                <a:solidFill>
                  <a:srgbClr val="000000"/>
                </a:solidFill>
              </a:rPr>
              <a:t>, </a:t>
            </a:r>
            <a:r>
              <a:rPr lang="en-GB" sz="1400" b="0" i="0" dirty="0">
                <a:solidFill>
                  <a:srgbClr val="000000"/>
                </a:solidFill>
                <a:effectLst/>
              </a:rPr>
              <a:t>6, pp. 60-66.</a:t>
            </a:r>
          </a:p>
          <a:p>
            <a:pPr>
              <a:buFont typeface="Wingdings" panose="05000000000000000000" pitchFamily="2" charset="2"/>
              <a:buChar char="§"/>
            </a:pPr>
            <a:r>
              <a:rPr lang="en-GB" sz="1400" dirty="0"/>
              <a:t>Schneider, M, J. (2021). </a:t>
            </a:r>
            <a:r>
              <a:rPr lang="en-GB" sz="1400" i="1" dirty="0"/>
              <a:t>Introduction to public health</a:t>
            </a:r>
            <a:r>
              <a:rPr lang="en-GB" sz="1400" dirty="0"/>
              <a:t> (Sixth edition). Jones &amp; Bartlett Learning.</a:t>
            </a:r>
          </a:p>
          <a:p>
            <a:pPr>
              <a:buFont typeface="Wingdings" panose="05000000000000000000" pitchFamily="2" charset="2"/>
              <a:buChar char="§"/>
            </a:pPr>
            <a:r>
              <a:rPr lang="en-GB" sz="1400" dirty="0" err="1"/>
              <a:t>Shiode</a:t>
            </a:r>
            <a:r>
              <a:rPr lang="en-GB" sz="1400" dirty="0"/>
              <a:t>, N., </a:t>
            </a:r>
            <a:r>
              <a:rPr lang="en-GB" sz="1400" dirty="0" err="1"/>
              <a:t>Shiode</a:t>
            </a:r>
            <a:r>
              <a:rPr lang="en-GB" sz="1400" dirty="0"/>
              <a:t>, S., Rod-Thatcher, E., Rana, S. and Vinten-Johansen, P. (2015). The mortality rates and the space-time patterns of John Snow’s cholera epidemic map. </a:t>
            </a:r>
            <a:r>
              <a:rPr lang="en-GB" sz="1400" i="1" dirty="0"/>
              <a:t>International Journal of Health Geographics</a:t>
            </a:r>
            <a:r>
              <a:rPr lang="en-GB" sz="1400" dirty="0"/>
              <a:t>, 14(1). doi:10.1186/s12942-015-0011-y.</a:t>
            </a:r>
          </a:p>
          <a:p>
            <a:pPr>
              <a:buFont typeface="Wingdings" panose="05000000000000000000" pitchFamily="2" charset="2"/>
              <a:buChar char="§"/>
            </a:pPr>
            <a:r>
              <a:rPr lang="en-GB" sz="1400" dirty="0"/>
              <a:t>Victora, C.G., Raza Chowdhury, A.M. and Vaughan, P. (eds.) (2021) </a:t>
            </a:r>
            <a:r>
              <a:rPr lang="en-GB" sz="1400" i="1" dirty="0"/>
              <a:t>Practical epidemiology : using epidemiology to support primary health care</a:t>
            </a:r>
            <a:r>
              <a:rPr lang="en-GB" sz="1400" dirty="0"/>
              <a:t>. Oxford University press.</a:t>
            </a:r>
            <a:endParaRPr lang="en-GB" sz="1400" b="0" i="0" dirty="0">
              <a:solidFill>
                <a:srgbClr val="000000"/>
              </a:solidFill>
              <a:effectLst/>
            </a:endParaRPr>
          </a:p>
          <a:p>
            <a:pPr>
              <a:buFont typeface="Wingdings" panose="05000000000000000000" pitchFamily="2" charset="2"/>
              <a:buChar char="§"/>
            </a:pPr>
            <a:endParaRPr lang="en-GB" sz="1600" dirty="0"/>
          </a:p>
          <a:p>
            <a:pPr algn="l">
              <a:buFont typeface="Wingdings" panose="05000000000000000000" pitchFamily="2" charset="2"/>
              <a:buChar char="§"/>
            </a:pPr>
            <a:endParaRPr lang="en-GB" sz="1600" b="0" i="0" dirty="0">
              <a:solidFill>
                <a:srgbClr val="000000"/>
              </a:solidFill>
              <a:effectLst/>
            </a:endParaRPr>
          </a:p>
          <a:p>
            <a:endParaRPr lang="en-GB" dirty="0"/>
          </a:p>
        </p:txBody>
      </p:sp>
    </p:spTree>
    <p:extLst>
      <p:ext uri="{BB962C8B-B14F-4D97-AF65-F5344CB8AC3E}">
        <p14:creationId xmlns:p14="http://schemas.microsoft.com/office/powerpoint/2010/main" val="248107689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5" ma:contentTypeDescription="Create a new document." ma:contentTypeScope="" ma:versionID="fdea34c4235b2673fa849d538bf6679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3be0a5e332f3f9b3d8ddb9a8535afcc" ns3:_="" ns4:_="">
    <xsd:import namespace="d8e79d84-78fb-44a9-92e9-d04bdd8f0359"/>
    <xsd:import namespace="04c7059f-bde8-4ce9-bb0f-e52888740953"/>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04c7059f-bde8-4ce9-bb0f-e52888740953"/>
    <ds:schemaRef ds:uri="http://schemas.microsoft.com/office/infopath/2007/PartnerControls"/>
    <ds:schemaRef ds:uri="http://schemas.microsoft.com/office/2006/documentManagement/types"/>
    <ds:schemaRef ds:uri="http://purl.org/dc/dcmitype/"/>
    <ds:schemaRef ds:uri="http://purl.org/dc/elements/1.1/"/>
    <ds:schemaRef ds:uri="d8e79d84-78fb-44a9-92e9-d04bdd8f0359"/>
    <ds:schemaRef ds:uri="http://schemas.microsoft.com/office/2006/metadata/properties"/>
    <ds:schemaRef ds:uri="http://www.w3.org/XML/1998/namespace"/>
    <ds:schemaRef ds:uri="http://purl.org/dc/terms/"/>
  </ds:schemaRefs>
</ds:datastoreItem>
</file>

<file path=customXml/itemProps3.xml><?xml version="1.0" encoding="utf-8"?>
<ds:datastoreItem xmlns:ds="http://schemas.openxmlformats.org/officeDocument/2006/customXml" ds:itemID="{A19D2A0E-BCA9-4683-9425-81FBE8B18752}">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2419</Words>
  <Application>Microsoft Office PowerPoint</Application>
  <PresentationFormat>On-screen Show (4:3)</PresentationFormat>
  <Paragraphs>231</Paragraphs>
  <Slides>39</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Myriad Pro</vt:lpstr>
      <vt:lpstr>Arial</vt:lpstr>
      <vt:lpstr>Calibri</vt:lpstr>
      <vt:lpstr>Courier New</vt:lpstr>
      <vt:lpstr>Open Sans</vt:lpstr>
      <vt:lpstr>Palatino Linotype</vt:lpstr>
      <vt:lpstr>Tahoma</vt:lpstr>
      <vt:lpstr>Wingdings</vt:lpstr>
      <vt:lpstr>20140311PresentationUWTSDTemplate</vt:lpstr>
      <vt:lpstr>  Social Epidemiology and Public Health Development      </vt:lpstr>
      <vt:lpstr>Aims of the Session</vt:lpstr>
      <vt:lpstr>Epidemiology</vt:lpstr>
      <vt:lpstr>What are the types of epidemiology? </vt:lpstr>
      <vt:lpstr>Types of Epidemiology</vt:lpstr>
      <vt:lpstr>Descriptive Epidemiology</vt:lpstr>
      <vt:lpstr>Why is descriptive epidemiology important? </vt:lpstr>
      <vt:lpstr>Importance of Descriptive Epidemiology</vt:lpstr>
      <vt:lpstr>Presentation of Place data</vt:lpstr>
      <vt:lpstr>Presentation of Place data</vt:lpstr>
      <vt:lpstr>Heat Maps</vt:lpstr>
      <vt:lpstr>Analytic Epidemiology </vt:lpstr>
      <vt:lpstr>What are the type of epidemiological studies? </vt:lpstr>
      <vt:lpstr>Epidemiological studies</vt:lpstr>
      <vt:lpstr>Epidemiological Study Designs</vt:lpstr>
      <vt:lpstr>Observational / Non-interventional studies</vt:lpstr>
      <vt:lpstr>Cohort study</vt:lpstr>
      <vt:lpstr>Cohort study</vt:lpstr>
      <vt:lpstr>Cohort study</vt:lpstr>
      <vt:lpstr>Prospective Cohort Study Example</vt:lpstr>
      <vt:lpstr>PowerPoint Presentation</vt:lpstr>
      <vt:lpstr>Cross-sectional study </vt:lpstr>
      <vt:lpstr>Cross-sectional study: advantages and disadvantages </vt:lpstr>
      <vt:lpstr>Case–control study </vt:lpstr>
      <vt:lpstr>Case-control study</vt:lpstr>
      <vt:lpstr>Case-control study</vt:lpstr>
      <vt:lpstr>Interventional/Experimental studies</vt:lpstr>
      <vt:lpstr>Experimental/Interventional studies</vt:lpstr>
      <vt:lpstr>Randomised controlled trial </vt:lpstr>
      <vt:lpstr>Randomised controlled trial </vt:lpstr>
      <vt:lpstr>Relative Risk (risk ratio)</vt:lpstr>
      <vt:lpstr>Odds Ratio</vt:lpstr>
      <vt:lpstr>Analogy of Risk Ratio and Odds Ratio </vt:lpstr>
      <vt:lpstr>Activity</vt:lpstr>
      <vt:lpstr>Activity – How to Measure Health</vt:lpstr>
      <vt:lpstr>Causation and association</vt:lpstr>
      <vt:lpstr>Identifying risk</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Hamdi Hussain</cp:lastModifiedBy>
  <cp:revision>6</cp:revision>
  <dcterms:created xsi:type="dcterms:W3CDTF">2015-04-14T15:21:28Z</dcterms:created>
  <dcterms:modified xsi:type="dcterms:W3CDTF">2026-10-15T09:30:40Z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