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66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0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9697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324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015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179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645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698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204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93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292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609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057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01/01/2018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7801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Advanced Greek Prose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err="1" smtClean="0">
                <a:solidFill>
                  <a:schemeClr val="bg1"/>
                </a:solidFill>
              </a:rPr>
              <a:t>Xenophon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i="1" dirty="0" smtClean="0">
                <a:solidFill>
                  <a:schemeClr val="bg1"/>
                </a:solidFill>
              </a:rPr>
              <a:t>Anabasis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CLGK7033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331640" y="3429000"/>
            <a:ext cx="6400800" cy="13925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2800" b="1" dirty="0" smtClean="0">
                <a:solidFill>
                  <a:prstClr val="black"/>
                </a:solidFill>
              </a:rPr>
              <a:t>Introduction</a:t>
            </a:r>
            <a:endParaRPr lang="en-GB" sz="2800" b="1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741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Basics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518" y="1600199"/>
            <a:ext cx="8894617" cy="5257801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This Semester we will be working on </a:t>
            </a:r>
            <a:r>
              <a:rPr lang="en-GB" dirty="0" err="1" smtClean="0">
                <a:solidFill>
                  <a:schemeClr val="bg1"/>
                </a:solidFill>
              </a:rPr>
              <a:t>Xenophon’s</a:t>
            </a:r>
            <a:r>
              <a:rPr lang="en-GB" dirty="0" smtClean="0">
                <a:solidFill>
                  <a:schemeClr val="bg1"/>
                </a:solidFill>
              </a:rPr>
              <a:t> Anabasis.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For the Advanced Greek Prose modules (CLGK7033) running in Semester 2 – Academic Year 2017/18.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0"/>
            <a:r>
              <a:rPr lang="en-GB" dirty="0" smtClean="0">
                <a:solidFill>
                  <a:schemeClr val="bg1"/>
                </a:solidFill>
              </a:rPr>
              <a:t>The primary text book we are working with, and the only one you definitively need </a:t>
            </a:r>
            <a:r>
              <a:rPr lang="en-GB" dirty="0">
                <a:solidFill>
                  <a:schemeClr val="bg1"/>
                </a:solidFill>
              </a:rPr>
              <a:t>to acquire </a:t>
            </a:r>
            <a:r>
              <a:rPr lang="en-GB" dirty="0" smtClean="0">
                <a:solidFill>
                  <a:schemeClr val="bg1"/>
                </a:solidFill>
              </a:rPr>
              <a:t>is: </a:t>
            </a:r>
            <a:r>
              <a:rPr lang="en-GB" sz="4300" b="1" dirty="0" smtClean="0">
                <a:solidFill>
                  <a:schemeClr val="bg1"/>
                </a:solidFill>
              </a:rPr>
              <a:t>J. </a:t>
            </a:r>
            <a:r>
              <a:rPr lang="en-GB" sz="4300" b="1" dirty="0" err="1" smtClean="0">
                <a:solidFill>
                  <a:schemeClr val="bg1"/>
                </a:solidFill>
              </a:rPr>
              <a:t>Antrich</a:t>
            </a:r>
            <a:r>
              <a:rPr lang="en-GB" sz="4300" b="1" dirty="0" smtClean="0">
                <a:solidFill>
                  <a:schemeClr val="bg1"/>
                </a:solidFill>
              </a:rPr>
              <a:t> and S. Usher. 1991. </a:t>
            </a:r>
            <a:r>
              <a:rPr lang="en-GB" sz="4300" b="1" i="1" dirty="0" err="1" smtClean="0">
                <a:solidFill>
                  <a:schemeClr val="bg1"/>
                </a:solidFill>
              </a:rPr>
              <a:t>Xenophon</a:t>
            </a:r>
            <a:r>
              <a:rPr lang="en-GB" sz="4300" b="1" i="1" dirty="0" smtClean="0">
                <a:solidFill>
                  <a:schemeClr val="bg1"/>
                </a:solidFill>
              </a:rPr>
              <a:t>: Persian Expedition</a:t>
            </a:r>
            <a:r>
              <a:rPr lang="en-GB" sz="4300" b="1" dirty="0" smtClean="0">
                <a:solidFill>
                  <a:schemeClr val="bg1"/>
                </a:solidFill>
              </a:rPr>
              <a:t>. Bristol Classical Press.</a:t>
            </a:r>
            <a:endParaRPr lang="en-GB" b="1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24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Themes of the Text (1)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00199"/>
            <a:ext cx="9144000" cy="5257801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Book I: Cyrus assembles his army (attempting to avoid suspicion); march to Babylon; battle between the forces of Cyrus and Artaxerxes.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Book II: aftermath of the death of Cyrus; Greek commander Clearchus (and a number of other Greek generals and captains) is killed in a “trap” set by the Persian commander </a:t>
            </a:r>
            <a:r>
              <a:rPr lang="en-GB" dirty="0" err="1" smtClean="0">
                <a:solidFill>
                  <a:schemeClr val="bg1"/>
                </a:solidFill>
              </a:rPr>
              <a:t>Tissaphernes</a:t>
            </a:r>
            <a:r>
              <a:rPr lang="en-GB" dirty="0" smtClean="0">
                <a:solidFill>
                  <a:schemeClr val="bg1"/>
                </a:solidFill>
              </a:rPr>
              <a:t> – assessment of the qualities of these Greek commanders by Xenophon.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Book III: Greeks begin their march out of Persian territory; crossing of the River </a:t>
            </a:r>
            <a:r>
              <a:rPr lang="en-GB" dirty="0" err="1" smtClean="0">
                <a:solidFill>
                  <a:schemeClr val="bg1"/>
                </a:solidFill>
              </a:rPr>
              <a:t>Zapatas</a:t>
            </a:r>
            <a:r>
              <a:rPr lang="en-GB" dirty="0" smtClean="0">
                <a:solidFill>
                  <a:schemeClr val="bg1"/>
                </a:solidFill>
              </a:rPr>
              <a:t>; engagements with </a:t>
            </a:r>
            <a:r>
              <a:rPr lang="en-GB" dirty="0" err="1" smtClean="0">
                <a:solidFill>
                  <a:schemeClr val="bg1"/>
                </a:solidFill>
              </a:rPr>
              <a:t>Mithridates</a:t>
            </a:r>
            <a:r>
              <a:rPr lang="en-GB" dirty="0" smtClean="0">
                <a:solidFill>
                  <a:schemeClr val="bg1"/>
                </a:solidFill>
              </a:rPr>
              <a:t> and then later </a:t>
            </a:r>
            <a:r>
              <a:rPr lang="en-GB" dirty="0" err="1" smtClean="0">
                <a:solidFill>
                  <a:schemeClr val="bg1"/>
                </a:solidFill>
              </a:rPr>
              <a:t>Tissaphernes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2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Themes of the Text (2)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75008"/>
            <a:ext cx="9144000" cy="558299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Book IV: march through </a:t>
            </a:r>
            <a:r>
              <a:rPr lang="en-GB" dirty="0" err="1" smtClean="0">
                <a:solidFill>
                  <a:schemeClr val="bg1"/>
                </a:solidFill>
              </a:rPr>
              <a:t>Carduchian</a:t>
            </a:r>
            <a:r>
              <a:rPr lang="en-GB" dirty="0" smtClean="0">
                <a:solidFill>
                  <a:schemeClr val="bg1"/>
                </a:solidFill>
              </a:rPr>
              <a:t> territory (mountains north of the Tigris); entre Armenia and are shadowed by </a:t>
            </a:r>
            <a:r>
              <a:rPr lang="en-GB" dirty="0" err="1" smtClean="0">
                <a:solidFill>
                  <a:schemeClr val="bg1"/>
                </a:solidFill>
              </a:rPr>
              <a:t>Tiribazus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difficulties posed by the snow; Greeks see the sea (Euxine (Black) Sea) in the distance.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Book V: Greeks march along the northern coast of Asia Minor (Turkey); </a:t>
            </a:r>
            <a:r>
              <a:rPr lang="en-GB" dirty="0" err="1" smtClean="0">
                <a:solidFill>
                  <a:schemeClr val="bg1"/>
                </a:solidFill>
              </a:rPr>
              <a:t>Cheirisophus</a:t>
            </a:r>
            <a:r>
              <a:rPr lang="en-GB" dirty="0" smtClean="0">
                <a:solidFill>
                  <a:schemeClr val="bg1"/>
                </a:solidFill>
              </a:rPr>
              <a:t> sent on a ship to see if he can acquire passage back for the entire army; Xenophon forces to defend himself.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Book VI: Army splits into three; – Xenophon saves the Arcadians and Achaeans; </a:t>
            </a:r>
            <a:r>
              <a:rPr lang="en-GB" dirty="0" err="1" smtClean="0">
                <a:solidFill>
                  <a:schemeClr val="bg1"/>
                </a:solidFill>
              </a:rPr>
              <a:t>Agasias</a:t>
            </a:r>
            <a:r>
              <a:rPr lang="en-GB" dirty="0" smtClean="0">
                <a:solidFill>
                  <a:schemeClr val="bg1"/>
                </a:solidFill>
              </a:rPr>
              <a:t> on trail before </a:t>
            </a:r>
            <a:r>
              <a:rPr lang="en-GB" dirty="0" err="1" smtClean="0">
                <a:solidFill>
                  <a:schemeClr val="bg1"/>
                </a:solidFill>
              </a:rPr>
              <a:t>Cleander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Book VII: Xenophon re-joins the army; the army campaigns on behalf of </a:t>
            </a:r>
            <a:r>
              <a:rPr lang="en-GB" dirty="0" err="1" smtClean="0">
                <a:solidFill>
                  <a:schemeClr val="bg1"/>
                </a:solidFill>
              </a:rPr>
              <a:t>Seuthes</a:t>
            </a:r>
            <a:r>
              <a:rPr lang="en-GB" dirty="0" smtClean="0">
                <a:solidFill>
                  <a:schemeClr val="bg1"/>
                </a:solidFill>
              </a:rPr>
              <a:t>; troubles with pay; recruitment of the army by </a:t>
            </a:r>
            <a:r>
              <a:rPr lang="en-GB" dirty="0" err="1" smtClean="0">
                <a:solidFill>
                  <a:schemeClr val="bg1"/>
                </a:solidFill>
              </a:rPr>
              <a:t>Thibron</a:t>
            </a:r>
            <a:r>
              <a:rPr lang="en-GB" dirty="0" smtClean="0">
                <a:solidFill>
                  <a:schemeClr val="bg1"/>
                </a:solidFill>
              </a:rPr>
              <a:t> the Spartan.</a:t>
            </a:r>
          </a:p>
        </p:txBody>
      </p:sp>
    </p:spTree>
    <p:extLst>
      <p:ext uri="{BB962C8B-B14F-4D97-AF65-F5344CB8AC3E}">
        <p14:creationId xmlns:p14="http://schemas.microsoft.com/office/powerpoint/2010/main" val="395070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Pace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254" y="1417638"/>
            <a:ext cx="8842663" cy="5440362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It is not expected that we will complete all of the Anabasis (indeed </a:t>
            </a:r>
            <a:r>
              <a:rPr lang="en-GB" dirty="0" err="1" smtClean="0">
                <a:solidFill>
                  <a:schemeClr val="bg1"/>
                </a:solidFill>
              </a:rPr>
              <a:t>Antrich</a:t>
            </a:r>
            <a:r>
              <a:rPr lang="en-GB" dirty="0" smtClean="0">
                <a:solidFill>
                  <a:schemeClr val="bg1"/>
                </a:solidFill>
              </a:rPr>
              <a:t> and Usher are selective in the bits of the text that they give you).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 amount of text you translate may well fluctuate based on personal circumstances, but a reasonable weekly average will fall somewhere between 12-20 sections or roughly a “chapter” a week. </a:t>
            </a:r>
            <a:r>
              <a:rPr lang="en-GB" sz="1200" dirty="0">
                <a:solidFill>
                  <a:schemeClr val="bg1"/>
                </a:solidFill>
              </a:rPr>
              <a:t>[</a:t>
            </a:r>
            <a:r>
              <a:rPr lang="en-GB" sz="1200" dirty="0" smtClean="0">
                <a:solidFill>
                  <a:schemeClr val="bg1"/>
                </a:solidFill>
              </a:rPr>
              <a:t>this is based on a 10 week term]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5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All assessed and non-assessed coursework and the “</a:t>
            </a:r>
            <a:r>
              <a:rPr lang="en-GB" u="sng" dirty="0" smtClean="0">
                <a:solidFill>
                  <a:schemeClr val="bg1"/>
                </a:solidFill>
              </a:rPr>
              <a:t>seen</a:t>
            </a:r>
            <a:r>
              <a:rPr lang="en-GB" dirty="0" smtClean="0">
                <a:solidFill>
                  <a:schemeClr val="bg1"/>
                </a:solidFill>
              </a:rPr>
              <a:t>” questions on the exam will be based on book I of the </a:t>
            </a:r>
            <a:r>
              <a:rPr lang="en-GB" i="1" dirty="0" smtClean="0">
                <a:solidFill>
                  <a:schemeClr val="bg1"/>
                </a:solidFill>
              </a:rPr>
              <a:t>Anabasis</a:t>
            </a:r>
            <a:r>
              <a:rPr lang="en-GB" dirty="0" smtClean="0">
                <a:solidFill>
                  <a:schemeClr val="bg1"/>
                </a:solidFill>
              </a:rPr>
              <a:t>. You will not be expected to have translated further than this, although by all means go beyond it if have the time, inclination and ability. 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35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74173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Assessments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737" y="1278082"/>
            <a:ext cx="8925790" cy="5579918"/>
          </a:xfrm>
        </p:spPr>
        <p:txBody>
          <a:bodyPr>
            <a:normAutofit lnSpcReduction="10000"/>
          </a:bodyPr>
          <a:lstStyle/>
          <a:p>
            <a:pPr marL="137160" indent="0">
              <a:buNone/>
            </a:pPr>
            <a:r>
              <a:rPr lang="en-GB" sz="3600" b="1" dirty="0" smtClean="0">
                <a:solidFill>
                  <a:schemeClr val="bg1"/>
                </a:solidFill>
              </a:rPr>
              <a:t>Advanced Greek: CLGK7033</a:t>
            </a:r>
          </a:p>
          <a:p>
            <a:pPr marL="137160" indent="0">
              <a:buNone/>
            </a:pPr>
            <a:endParaRPr lang="en-GB" sz="1000" b="1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Coursework: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Write a critical commentary </a:t>
            </a:r>
            <a:r>
              <a:rPr lang="en-GB" b="1" dirty="0" smtClean="0">
                <a:solidFill>
                  <a:schemeClr val="bg1"/>
                </a:solidFill>
              </a:rPr>
              <a:t>on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EITHER </a:t>
            </a:r>
            <a:r>
              <a:rPr lang="en-GB" b="1" dirty="0" err="1" smtClean="0">
                <a:solidFill>
                  <a:schemeClr val="bg1"/>
                </a:solidFill>
              </a:rPr>
              <a:t>Xenophon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i="1" dirty="0" smtClean="0">
                <a:solidFill>
                  <a:schemeClr val="bg1"/>
                </a:solidFill>
              </a:rPr>
              <a:t>Anabasis </a:t>
            </a:r>
            <a:r>
              <a:rPr lang="en-GB" b="1" dirty="0" smtClean="0">
                <a:solidFill>
                  <a:schemeClr val="bg1"/>
                </a:solidFill>
              </a:rPr>
              <a:t>1.1.1-6 OR </a:t>
            </a:r>
            <a:r>
              <a:rPr lang="en-GB" b="1" dirty="0" err="1" smtClean="0">
                <a:solidFill>
                  <a:schemeClr val="bg1"/>
                </a:solidFill>
              </a:rPr>
              <a:t>Xenophon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i="1" dirty="0" smtClean="0">
                <a:solidFill>
                  <a:schemeClr val="bg1"/>
                </a:solidFill>
              </a:rPr>
              <a:t>Anabasis</a:t>
            </a:r>
            <a:r>
              <a:rPr lang="en-GB" b="1" dirty="0" smtClean="0">
                <a:solidFill>
                  <a:schemeClr val="bg1"/>
                </a:solidFill>
              </a:rPr>
              <a:t> 1.8.15-20. The commentary is 3,000 words in length (50%).</a:t>
            </a:r>
          </a:p>
          <a:p>
            <a:pPr lvl="1"/>
            <a:endParaRPr lang="en-GB" sz="1000" b="1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Exam</a:t>
            </a: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2 hours in length – worth 50% of total grade</a:t>
            </a: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Section A (60 marks in the exam) – you must answer one seen passage out of a choice to two.</a:t>
            </a: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Section B (40 marks in the exam) – you answer the unseen passage. It is not from </a:t>
            </a:r>
            <a:r>
              <a:rPr lang="en-GB" b="1" dirty="0" err="1" smtClean="0">
                <a:solidFill>
                  <a:schemeClr val="bg1"/>
                </a:solidFill>
              </a:rPr>
              <a:t>Xenophon’s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i="1" dirty="0" smtClean="0">
                <a:solidFill>
                  <a:schemeClr val="bg1"/>
                </a:solidFill>
              </a:rPr>
              <a:t>Anabasis</a:t>
            </a:r>
            <a:r>
              <a:rPr lang="en-GB" b="1" dirty="0" smtClean="0">
                <a:solidFill>
                  <a:schemeClr val="bg1"/>
                </a:solidFill>
              </a:rPr>
              <a:t>. Some vocab is provided on the exam sheet. 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632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Non-assessed Assignments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90945" y="5380672"/>
            <a:ext cx="8749146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You should complete the following non-assessed assignments and submit them to me by the specified dates. These non-assessed assignments involve translation of the specified bit of text and writing a </a:t>
            </a:r>
            <a:r>
              <a:rPr lang="en-GB" b="1" dirty="0" smtClean="0">
                <a:solidFill>
                  <a:schemeClr val="bg1"/>
                </a:solidFill>
              </a:rPr>
              <a:t>1,200 word critically commentary </a:t>
            </a:r>
            <a:r>
              <a:rPr lang="en-GB" dirty="0" smtClean="0">
                <a:solidFill>
                  <a:schemeClr val="bg1"/>
                </a:solidFill>
              </a:rPr>
              <a:t>on it. </a:t>
            </a:r>
          </a:p>
          <a:p>
            <a:endParaRPr lang="en-GB" sz="10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These assignments should be emailed to me at: m.cobb@uwtsd.ac.uk.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23333" y="1803399"/>
          <a:ext cx="8255000" cy="3412067"/>
        </p:xfrm>
        <a:graphic>
          <a:graphicData uri="http://schemas.openxmlformats.org/drawingml/2006/table">
            <a:tbl>
              <a:tblPr/>
              <a:tblGrid>
                <a:gridCol w="1879600"/>
                <a:gridCol w="1896534"/>
                <a:gridCol w="2057400"/>
                <a:gridCol w="2421466"/>
              </a:tblGrid>
              <a:tr h="170603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Assignment No.</a:t>
                      </a:r>
                      <a:endParaRPr lang="en-GB" sz="2000">
                        <a:solidFill>
                          <a:schemeClr val="bg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Translation</a:t>
                      </a:r>
                      <a:endParaRPr lang="en-GB" sz="2000">
                        <a:solidFill>
                          <a:schemeClr val="bg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Commentary</a:t>
                      </a:r>
                      <a:endParaRPr lang="en-GB" sz="2000" dirty="0">
                        <a:solidFill>
                          <a:schemeClr val="bg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Submission Date</a:t>
                      </a:r>
                      <a:endParaRPr lang="en-GB" sz="2000" dirty="0">
                        <a:solidFill>
                          <a:schemeClr val="bg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0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1.5.1-3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1.5.1-3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E" sz="2000" b="1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16/3/18</a:t>
                      </a:r>
                      <a:endParaRPr lang="en-GB" sz="2000" b="1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0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1.6.1-5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1.6.1-5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E" sz="2000" b="1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20/4/18</a:t>
                      </a:r>
                      <a:endParaRPr lang="en-GB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6762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General 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98600"/>
            <a:ext cx="9143999" cy="5359400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Dillery</a:t>
            </a:r>
            <a:r>
              <a:rPr lang="en-GB" dirty="0" smtClean="0">
                <a:solidFill>
                  <a:schemeClr val="bg1"/>
                </a:solidFill>
              </a:rPr>
              <a:t>, J. (1995). </a:t>
            </a:r>
            <a:r>
              <a:rPr lang="en-GB" i="1" dirty="0" err="1" smtClean="0">
                <a:solidFill>
                  <a:schemeClr val="bg1"/>
                </a:solidFill>
              </a:rPr>
              <a:t>Xenophon</a:t>
            </a:r>
            <a:r>
              <a:rPr lang="en-GB" i="1" dirty="0" smtClean="0">
                <a:solidFill>
                  <a:schemeClr val="bg1"/>
                </a:solidFill>
              </a:rPr>
              <a:t> and the history of his times</a:t>
            </a:r>
            <a:r>
              <a:rPr lang="en-GB" dirty="0" smtClean="0">
                <a:solidFill>
                  <a:schemeClr val="bg1"/>
                </a:solidFill>
              </a:rPr>
              <a:t>. New York: </a:t>
            </a:r>
            <a:r>
              <a:rPr lang="en-GB" dirty="0" err="1" smtClean="0">
                <a:solidFill>
                  <a:schemeClr val="bg1"/>
                </a:solidFill>
              </a:rPr>
              <a:t>Routledge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7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Flower, M. A. (2012). </a:t>
            </a:r>
            <a:r>
              <a:rPr lang="en-GB" i="1" dirty="0" err="1" smtClean="0">
                <a:solidFill>
                  <a:schemeClr val="bg1"/>
                </a:solidFill>
              </a:rPr>
              <a:t>Xenophon's</a:t>
            </a:r>
            <a:r>
              <a:rPr lang="en-GB" i="1" dirty="0" smtClean="0">
                <a:solidFill>
                  <a:schemeClr val="bg1"/>
                </a:solidFill>
              </a:rPr>
              <a:t> Anabasis, or, the Expedition of Cyrus</a:t>
            </a:r>
            <a:r>
              <a:rPr lang="en-GB" dirty="0" smtClean="0">
                <a:solidFill>
                  <a:schemeClr val="bg1"/>
                </a:solidFill>
              </a:rPr>
              <a:t> (Oxford approaches to classical literature). New York: Oxford University Press.</a:t>
            </a:r>
          </a:p>
          <a:p>
            <a:endParaRPr lang="en-GB" sz="7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Grethlein</a:t>
            </a:r>
            <a:r>
              <a:rPr lang="en-GB" dirty="0" smtClean="0">
                <a:solidFill>
                  <a:schemeClr val="bg1"/>
                </a:solidFill>
              </a:rPr>
              <a:t>, J. (2012). XENOPHON'S "ANABASIS" FROM CHARACTER TO NARRATOR. </a:t>
            </a:r>
            <a:r>
              <a:rPr lang="en-GB" i="1" dirty="0" smtClean="0">
                <a:solidFill>
                  <a:schemeClr val="bg1"/>
                </a:solidFill>
              </a:rPr>
              <a:t>The Journal of Hellenic Studies</a:t>
            </a:r>
            <a:r>
              <a:rPr lang="en-GB" dirty="0" smtClean="0">
                <a:solidFill>
                  <a:schemeClr val="bg1"/>
                </a:solidFill>
              </a:rPr>
              <a:t> 132: 23-40.</a:t>
            </a:r>
          </a:p>
          <a:p>
            <a:endParaRPr lang="en-GB" sz="7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Hornblower</a:t>
            </a:r>
            <a:r>
              <a:rPr lang="en-GB" dirty="0" smtClean="0">
                <a:solidFill>
                  <a:schemeClr val="bg1"/>
                </a:solidFill>
              </a:rPr>
              <a:t>, S. (2010). </a:t>
            </a:r>
            <a:r>
              <a:rPr lang="en-GB" i="1" dirty="0" err="1" smtClean="0">
                <a:solidFill>
                  <a:schemeClr val="bg1"/>
                </a:solidFill>
              </a:rPr>
              <a:t>Thucydidean</a:t>
            </a:r>
            <a:r>
              <a:rPr lang="en-GB" i="1" dirty="0" smtClean="0">
                <a:solidFill>
                  <a:schemeClr val="bg1"/>
                </a:solidFill>
              </a:rPr>
              <a:t> Themes</a:t>
            </a:r>
            <a:r>
              <a:rPr lang="en-GB" dirty="0" smtClean="0">
                <a:solidFill>
                  <a:schemeClr val="bg1"/>
                </a:solidFill>
              </a:rPr>
              <a:t>. Oxford: Oxford University Press. – Specifically chapter 12.</a:t>
            </a:r>
          </a:p>
          <a:p>
            <a:endParaRPr lang="en-GB" sz="7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Lee, J. (2007). </a:t>
            </a:r>
            <a:r>
              <a:rPr lang="en-GB" i="1" dirty="0" smtClean="0">
                <a:solidFill>
                  <a:schemeClr val="bg1"/>
                </a:solidFill>
              </a:rPr>
              <a:t>A Greek army on the march: Soldiers and survival in </a:t>
            </a:r>
            <a:r>
              <a:rPr lang="en-GB" i="1" dirty="0" err="1" smtClean="0">
                <a:solidFill>
                  <a:schemeClr val="bg1"/>
                </a:solidFill>
              </a:rPr>
              <a:t>Xenophon's</a:t>
            </a:r>
            <a:r>
              <a:rPr lang="en-GB" i="1" dirty="0" smtClean="0">
                <a:solidFill>
                  <a:schemeClr val="bg1"/>
                </a:solidFill>
              </a:rPr>
              <a:t> Anabasis</a:t>
            </a:r>
            <a:r>
              <a:rPr lang="en-GB" dirty="0" smtClean="0">
                <a:solidFill>
                  <a:schemeClr val="bg1"/>
                </a:solidFill>
              </a:rPr>
              <a:t>. Cambridge: Cambridge University Press.</a:t>
            </a:r>
          </a:p>
          <a:p>
            <a:endParaRPr lang="en-GB" sz="6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Paradeisopoulos</a:t>
            </a:r>
            <a:r>
              <a:rPr lang="en-GB" dirty="0" smtClean="0">
                <a:solidFill>
                  <a:schemeClr val="bg1"/>
                </a:solidFill>
              </a:rPr>
              <a:t>, I. K. (2014). Route and </a:t>
            </a:r>
            <a:r>
              <a:rPr lang="en-GB" dirty="0" err="1" smtClean="0">
                <a:solidFill>
                  <a:schemeClr val="bg1"/>
                </a:solidFill>
              </a:rPr>
              <a:t>Parasangs</a:t>
            </a:r>
            <a:r>
              <a:rPr lang="en-GB" dirty="0" smtClean="0">
                <a:solidFill>
                  <a:schemeClr val="bg1"/>
                </a:solidFill>
              </a:rPr>
              <a:t> in </a:t>
            </a:r>
            <a:r>
              <a:rPr lang="en-GB" dirty="0" err="1" smtClean="0">
                <a:solidFill>
                  <a:schemeClr val="bg1"/>
                </a:solidFill>
              </a:rPr>
              <a:t>Xenophon’s</a:t>
            </a:r>
            <a:r>
              <a:rPr lang="en-GB" dirty="0" smtClean="0">
                <a:solidFill>
                  <a:schemeClr val="bg1"/>
                </a:solidFill>
              </a:rPr>
              <a:t> Anabasis. </a:t>
            </a:r>
            <a:r>
              <a:rPr lang="en-GB" i="1" dirty="0" smtClean="0">
                <a:solidFill>
                  <a:schemeClr val="bg1"/>
                </a:solidFill>
              </a:rPr>
              <a:t>Greek, Roman and Byzantine Studies </a:t>
            </a:r>
            <a:r>
              <a:rPr lang="en-GB" dirty="0" smtClean="0">
                <a:solidFill>
                  <a:schemeClr val="bg1"/>
                </a:solidFill>
              </a:rPr>
              <a:t>54</a:t>
            </a:r>
            <a:r>
              <a:rPr lang="en-GB" i="1" dirty="0" smtClean="0">
                <a:solidFill>
                  <a:schemeClr val="bg1"/>
                </a:solidFill>
              </a:rPr>
              <a:t> </a:t>
            </a:r>
            <a:r>
              <a:rPr lang="en-GB" dirty="0" smtClean="0">
                <a:solidFill>
                  <a:schemeClr val="bg1"/>
                </a:solidFill>
              </a:rPr>
              <a:t>(2): 220-254.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228</TotalTime>
  <Words>623</Words>
  <Application>Microsoft Office PowerPoint</Application>
  <PresentationFormat>On-screen Show (4:3)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Book Antiqua</vt:lpstr>
      <vt:lpstr>Calibri</vt:lpstr>
      <vt:lpstr>Lucida Sans</vt:lpstr>
      <vt:lpstr>Times New Roman</vt:lpstr>
      <vt:lpstr>Wingdings</vt:lpstr>
      <vt:lpstr>Wingdings 2</vt:lpstr>
      <vt:lpstr>Wingdings 3</vt:lpstr>
      <vt:lpstr>Apex</vt:lpstr>
      <vt:lpstr>Advanced Greek Prose Xenophon Anabasis</vt:lpstr>
      <vt:lpstr>The Basics</vt:lpstr>
      <vt:lpstr>Themes of the Text (1)</vt:lpstr>
      <vt:lpstr>Themes of the Text (2)</vt:lpstr>
      <vt:lpstr>Pace</vt:lpstr>
      <vt:lpstr>Assessments</vt:lpstr>
      <vt:lpstr>Non-assessed Assignments</vt:lpstr>
      <vt:lpstr>General 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Greek Prose Herodotus Book II</dc:title>
  <dc:creator>Matt</dc:creator>
  <cp:lastModifiedBy>Matthew Cobb</cp:lastModifiedBy>
  <cp:revision>50</cp:revision>
  <dcterms:created xsi:type="dcterms:W3CDTF">2017-01-29T15:28:19Z</dcterms:created>
  <dcterms:modified xsi:type="dcterms:W3CDTF">2018-01-01T12:14:44Z</dcterms:modified>
</cp:coreProperties>
</file>