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19"/>
  </p:notesMasterIdLst>
  <p:sldIdLst>
    <p:sldId id="256" r:id="rId2"/>
    <p:sldId id="257" r:id="rId3"/>
    <p:sldId id="258" r:id="rId4"/>
    <p:sldId id="266" r:id="rId5"/>
    <p:sldId id="268" r:id="rId6"/>
    <p:sldId id="269" r:id="rId7"/>
    <p:sldId id="272" r:id="rId8"/>
    <p:sldId id="262" r:id="rId9"/>
    <p:sldId id="264" r:id="rId10"/>
    <p:sldId id="265" r:id="rId11"/>
    <p:sldId id="259" r:id="rId12"/>
    <p:sldId id="260" r:id="rId13"/>
    <p:sldId id="270" r:id="rId14"/>
    <p:sldId id="271" r:id="rId15"/>
    <p:sldId id="273" r:id="rId16"/>
    <p:sldId id="263" r:id="rId17"/>
    <p:sldId id="26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777"/>
    <p:restoredTop sz="89985"/>
  </p:normalViewPr>
  <p:slideViewPr>
    <p:cSldViewPr snapToGrid="0" snapToObjects="1">
      <p:cViewPr>
        <p:scale>
          <a:sx n="124" d="100"/>
          <a:sy n="124" d="100"/>
        </p:scale>
        <p:origin x="-2856" y="-8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5FD99A-7414-438C-851F-176D131E36D1}"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502350C3-5015-40CE-A0CC-ABFF5DC4C23B}">
      <dgm:prSet/>
      <dgm:spPr/>
      <dgm:t>
        <a:bodyPr/>
        <a:lstStyle/>
        <a:p>
          <a:r>
            <a:rPr lang="en-US" dirty="0">
              <a:latin typeface="Times New Roman" panose="02020603050405020304" pitchFamily="18" charset="0"/>
              <a:cs typeface="Times New Roman" panose="02020603050405020304" pitchFamily="18" charset="0"/>
            </a:rPr>
            <a:t>Introduction: Psychology is defined as the scientific  study of human minds and their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a:t>
          </a:r>
        </a:p>
      </dgm:t>
    </dgm:pt>
    <dgm:pt modelId="{5D3C937E-B251-4E93-8FAE-AE48D33B3934}" type="parTrans" cxnId="{6D97B2E1-A356-4717-A724-CB68F0ADB3B4}">
      <dgm:prSet/>
      <dgm:spPr/>
      <dgm:t>
        <a:bodyPr/>
        <a:lstStyle/>
        <a:p>
          <a:endParaRPr lang="en-US"/>
        </a:p>
      </dgm:t>
    </dgm:pt>
    <dgm:pt modelId="{8D2C11C6-1D50-4278-BC16-C8B03769D463}" type="sibTrans" cxnId="{6D97B2E1-A356-4717-A724-CB68F0ADB3B4}">
      <dgm:prSet/>
      <dgm:spPr/>
      <dgm:t>
        <a:bodyPr/>
        <a:lstStyle/>
        <a:p>
          <a:endParaRPr lang="en-US"/>
        </a:p>
      </dgm:t>
    </dgm:pt>
    <dgm:pt modelId="{5F10EDBD-3799-4862-A4FC-9CAFC17DC018}">
      <dgm:prSet/>
      <dgm:spPr/>
      <dgm:t>
        <a:bodyPr/>
        <a:lstStyle/>
        <a:p>
          <a:r>
            <a:rPr lang="en-US" dirty="0">
              <a:latin typeface="Times New Roman" panose="02020603050405020304" pitchFamily="18" charset="0"/>
              <a:cs typeface="Times New Roman" panose="02020603050405020304" pitchFamily="18" charset="0"/>
            </a:rPr>
            <a:t>This presentation is going to focus on Erik Erikson’s psychosocial theory and it is going to focus on the different aspects that are connected within the aspects of the lifespan approaches that impacted the stage of childhood and also adulthood. </a:t>
          </a:r>
        </a:p>
      </dgm:t>
    </dgm:pt>
    <dgm:pt modelId="{34E87501-4BC7-45FA-9C4B-C1A3B9FD3838}" type="parTrans" cxnId="{42404143-8F66-42E1-B15F-3022987954FB}">
      <dgm:prSet/>
      <dgm:spPr/>
      <dgm:t>
        <a:bodyPr/>
        <a:lstStyle/>
        <a:p>
          <a:endParaRPr lang="en-US"/>
        </a:p>
      </dgm:t>
    </dgm:pt>
    <dgm:pt modelId="{081FDB9C-99BE-4AC9-9A8B-11FB2966C459}" type="sibTrans" cxnId="{42404143-8F66-42E1-B15F-3022987954FB}">
      <dgm:prSet/>
      <dgm:spPr/>
      <dgm:t>
        <a:bodyPr/>
        <a:lstStyle/>
        <a:p>
          <a:endParaRPr lang="en-US"/>
        </a:p>
      </dgm:t>
    </dgm:pt>
    <dgm:pt modelId="{6CD077B7-9A50-489F-A867-5AEFC4DBDA9C}">
      <dgm:prSet/>
      <dgm:spPr/>
      <dgm:t>
        <a:bodyPr/>
        <a:lstStyle/>
        <a:p>
          <a:r>
            <a:rPr lang="en-US" dirty="0">
              <a:latin typeface="Times New Roman" panose="02020603050405020304" pitchFamily="18" charset="0"/>
              <a:cs typeface="Times New Roman" panose="02020603050405020304" pitchFamily="18" charset="0"/>
            </a:rPr>
            <a:t>The different attributes related to the psychosocial theory are going to be thoroughly evaluated and explained through the next slides, explaining all the strengths, </a:t>
          </a:r>
          <a:r>
            <a:rPr lang="en-US" dirty="0" err="1">
              <a:latin typeface="Times New Roman" panose="02020603050405020304" pitchFamily="18" charset="0"/>
              <a:cs typeface="Times New Roman" panose="02020603050405020304" pitchFamily="18" charset="0"/>
            </a:rPr>
            <a:t>weeknesses</a:t>
          </a:r>
          <a:r>
            <a:rPr lang="en-US" dirty="0">
              <a:latin typeface="Times New Roman" panose="02020603050405020304" pitchFamily="18" charset="0"/>
              <a:cs typeface="Times New Roman" panose="02020603050405020304" pitchFamily="18" charset="0"/>
            </a:rPr>
            <a:t> and connecting all the stages to the psychosocial theory.</a:t>
          </a:r>
        </a:p>
      </dgm:t>
    </dgm:pt>
    <dgm:pt modelId="{E3A5B3E1-8C38-499F-A5CF-A00567341DF9}" type="parTrans" cxnId="{AAD84F1C-5F09-4361-B3E2-A61978EB76F1}">
      <dgm:prSet/>
      <dgm:spPr/>
      <dgm:t>
        <a:bodyPr/>
        <a:lstStyle/>
        <a:p>
          <a:endParaRPr lang="en-US"/>
        </a:p>
      </dgm:t>
    </dgm:pt>
    <dgm:pt modelId="{52018CE4-C157-4906-8675-C8C50C73FA8C}" type="sibTrans" cxnId="{AAD84F1C-5F09-4361-B3E2-A61978EB76F1}">
      <dgm:prSet/>
      <dgm:spPr/>
      <dgm:t>
        <a:bodyPr/>
        <a:lstStyle/>
        <a:p>
          <a:endParaRPr lang="en-US"/>
        </a:p>
      </dgm:t>
    </dgm:pt>
    <dgm:pt modelId="{BE34F73F-692E-894C-AB79-87B5FEE4D083}" type="pres">
      <dgm:prSet presAssocID="{B05FD99A-7414-438C-851F-176D131E36D1}" presName="vert0" presStyleCnt="0">
        <dgm:presLayoutVars>
          <dgm:dir/>
          <dgm:animOne val="branch"/>
          <dgm:animLvl val="lvl"/>
        </dgm:presLayoutVars>
      </dgm:prSet>
      <dgm:spPr/>
    </dgm:pt>
    <dgm:pt modelId="{B62B25FB-2635-F449-9187-3E64B0FAE413}" type="pres">
      <dgm:prSet presAssocID="{502350C3-5015-40CE-A0CC-ABFF5DC4C23B}" presName="thickLine" presStyleLbl="alignNode1" presStyleIdx="0" presStyleCnt="3"/>
      <dgm:spPr/>
    </dgm:pt>
    <dgm:pt modelId="{522FCB3E-51B3-564A-A6DA-5CDA2D5D7D19}" type="pres">
      <dgm:prSet presAssocID="{502350C3-5015-40CE-A0CC-ABFF5DC4C23B}" presName="horz1" presStyleCnt="0"/>
      <dgm:spPr/>
    </dgm:pt>
    <dgm:pt modelId="{D66F6E9C-F7EA-E945-9F9B-D5F005B15424}" type="pres">
      <dgm:prSet presAssocID="{502350C3-5015-40CE-A0CC-ABFF5DC4C23B}" presName="tx1" presStyleLbl="revTx" presStyleIdx="0" presStyleCnt="3"/>
      <dgm:spPr/>
    </dgm:pt>
    <dgm:pt modelId="{BB23278E-CA7D-1443-B277-7760CC25A11D}" type="pres">
      <dgm:prSet presAssocID="{502350C3-5015-40CE-A0CC-ABFF5DC4C23B}" presName="vert1" presStyleCnt="0"/>
      <dgm:spPr/>
    </dgm:pt>
    <dgm:pt modelId="{4361B69B-FC5C-344E-9315-44EA65638D22}" type="pres">
      <dgm:prSet presAssocID="{5F10EDBD-3799-4862-A4FC-9CAFC17DC018}" presName="thickLine" presStyleLbl="alignNode1" presStyleIdx="1" presStyleCnt="3"/>
      <dgm:spPr/>
    </dgm:pt>
    <dgm:pt modelId="{9F86EF82-CD21-6045-89A9-323034097CAE}" type="pres">
      <dgm:prSet presAssocID="{5F10EDBD-3799-4862-A4FC-9CAFC17DC018}" presName="horz1" presStyleCnt="0"/>
      <dgm:spPr/>
    </dgm:pt>
    <dgm:pt modelId="{0D3BA09C-F9AB-6C48-B210-BC85632C1E21}" type="pres">
      <dgm:prSet presAssocID="{5F10EDBD-3799-4862-A4FC-9CAFC17DC018}" presName="tx1" presStyleLbl="revTx" presStyleIdx="1" presStyleCnt="3"/>
      <dgm:spPr/>
    </dgm:pt>
    <dgm:pt modelId="{F9EE389E-D01B-4040-BC5A-1CBC323C8BFC}" type="pres">
      <dgm:prSet presAssocID="{5F10EDBD-3799-4862-A4FC-9CAFC17DC018}" presName="vert1" presStyleCnt="0"/>
      <dgm:spPr/>
    </dgm:pt>
    <dgm:pt modelId="{52DBB1FF-FAC8-B74E-BFF4-F35499D59465}" type="pres">
      <dgm:prSet presAssocID="{6CD077B7-9A50-489F-A867-5AEFC4DBDA9C}" presName="thickLine" presStyleLbl="alignNode1" presStyleIdx="2" presStyleCnt="3"/>
      <dgm:spPr/>
    </dgm:pt>
    <dgm:pt modelId="{832D2F6E-D7D0-2543-B1F6-0DDD739B4AA5}" type="pres">
      <dgm:prSet presAssocID="{6CD077B7-9A50-489F-A867-5AEFC4DBDA9C}" presName="horz1" presStyleCnt="0"/>
      <dgm:spPr/>
    </dgm:pt>
    <dgm:pt modelId="{8B39A2E5-DBFD-C540-8BC9-A0A36822FEB6}" type="pres">
      <dgm:prSet presAssocID="{6CD077B7-9A50-489F-A867-5AEFC4DBDA9C}" presName="tx1" presStyleLbl="revTx" presStyleIdx="2" presStyleCnt="3"/>
      <dgm:spPr/>
    </dgm:pt>
    <dgm:pt modelId="{A1310776-E8AF-8545-AC19-032B4256C5C0}" type="pres">
      <dgm:prSet presAssocID="{6CD077B7-9A50-489F-A867-5AEFC4DBDA9C}" presName="vert1" presStyleCnt="0"/>
      <dgm:spPr/>
    </dgm:pt>
  </dgm:ptLst>
  <dgm:cxnLst>
    <dgm:cxn modelId="{AAD84F1C-5F09-4361-B3E2-A61978EB76F1}" srcId="{B05FD99A-7414-438C-851F-176D131E36D1}" destId="{6CD077B7-9A50-489F-A867-5AEFC4DBDA9C}" srcOrd="2" destOrd="0" parTransId="{E3A5B3E1-8C38-499F-A5CF-A00567341DF9}" sibTransId="{52018CE4-C157-4906-8675-C8C50C73FA8C}"/>
    <dgm:cxn modelId="{8ECF7F26-1DCA-7C4D-AB36-5F46D3892D4F}" type="presOf" srcId="{B05FD99A-7414-438C-851F-176D131E36D1}" destId="{BE34F73F-692E-894C-AB79-87B5FEE4D083}" srcOrd="0" destOrd="0" presId="urn:microsoft.com/office/officeart/2008/layout/LinedList"/>
    <dgm:cxn modelId="{42404143-8F66-42E1-B15F-3022987954FB}" srcId="{B05FD99A-7414-438C-851F-176D131E36D1}" destId="{5F10EDBD-3799-4862-A4FC-9CAFC17DC018}" srcOrd="1" destOrd="0" parTransId="{34E87501-4BC7-45FA-9C4B-C1A3B9FD3838}" sibTransId="{081FDB9C-99BE-4AC9-9A8B-11FB2966C459}"/>
    <dgm:cxn modelId="{C8F73BB4-DE08-DF41-B926-859D1FE17299}" type="presOf" srcId="{6CD077B7-9A50-489F-A867-5AEFC4DBDA9C}" destId="{8B39A2E5-DBFD-C540-8BC9-A0A36822FEB6}" srcOrd="0" destOrd="0" presId="urn:microsoft.com/office/officeart/2008/layout/LinedList"/>
    <dgm:cxn modelId="{B95AD8B8-8ECA-AF47-A9F1-26DE06CC4DAB}" type="presOf" srcId="{5F10EDBD-3799-4862-A4FC-9CAFC17DC018}" destId="{0D3BA09C-F9AB-6C48-B210-BC85632C1E21}" srcOrd="0" destOrd="0" presId="urn:microsoft.com/office/officeart/2008/layout/LinedList"/>
    <dgm:cxn modelId="{6D97B2E1-A356-4717-A724-CB68F0ADB3B4}" srcId="{B05FD99A-7414-438C-851F-176D131E36D1}" destId="{502350C3-5015-40CE-A0CC-ABFF5DC4C23B}" srcOrd="0" destOrd="0" parTransId="{5D3C937E-B251-4E93-8FAE-AE48D33B3934}" sibTransId="{8D2C11C6-1D50-4278-BC16-C8B03769D463}"/>
    <dgm:cxn modelId="{AC8C27EE-3D51-244B-BC26-DFF90B047981}" type="presOf" srcId="{502350C3-5015-40CE-A0CC-ABFF5DC4C23B}" destId="{D66F6E9C-F7EA-E945-9F9B-D5F005B15424}" srcOrd="0" destOrd="0" presId="urn:microsoft.com/office/officeart/2008/layout/LinedList"/>
    <dgm:cxn modelId="{E1C12AEE-DFDE-FF47-90FD-F32ACCB5E3E7}" type="presParOf" srcId="{BE34F73F-692E-894C-AB79-87B5FEE4D083}" destId="{B62B25FB-2635-F449-9187-3E64B0FAE413}" srcOrd="0" destOrd="0" presId="urn:microsoft.com/office/officeart/2008/layout/LinedList"/>
    <dgm:cxn modelId="{03432C38-7835-A942-B8E3-13773381E9E7}" type="presParOf" srcId="{BE34F73F-692E-894C-AB79-87B5FEE4D083}" destId="{522FCB3E-51B3-564A-A6DA-5CDA2D5D7D19}" srcOrd="1" destOrd="0" presId="urn:microsoft.com/office/officeart/2008/layout/LinedList"/>
    <dgm:cxn modelId="{4F1F9EBB-FAFE-204E-AC8F-A25F594243E6}" type="presParOf" srcId="{522FCB3E-51B3-564A-A6DA-5CDA2D5D7D19}" destId="{D66F6E9C-F7EA-E945-9F9B-D5F005B15424}" srcOrd="0" destOrd="0" presId="urn:microsoft.com/office/officeart/2008/layout/LinedList"/>
    <dgm:cxn modelId="{029FFB58-E228-3248-8895-FA63F4BC1961}" type="presParOf" srcId="{522FCB3E-51B3-564A-A6DA-5CDA2D5D7D19}" destId="{BB23278E-CA7D-1443-B277-7760CC25A11D}" srcOrd="1" destOrd="0" presId="urn:microsoft.com/office/officeart/2008/layout/LinedList"/>
    <dgm:cxn modelId="{8292F34E-67B0-9947-8007-D9A56500EF5C}" type="presParOf" srcId="{BE34F73F-692E-894C-AB79-87B5FEE4D083}" destId="{4361B69B-FC5C-344E-9315-44EA65638D22}" srcOrd="2" destOrd="0" presId="urn:microsoft.com/office/officeart/2008/layout/LinedList"/>
    <dgm:cxn modelId="{5AFA6E61-F30F-804D-8F32-B283D3968462}" type="presParOf" srcId="{BE34F73F-692E-894C-AB79-87B5FEE4D083}" destId="{9F86EF82-CD21-6045-89A9-323034097CAE}" srcOrd="3" destOrd="0" presId="urn:microsoft.com/office/officeart/2008/layout/LinedList"/>
    <dgm:cxn modelId="{BE65827B-66C7-F144-92D1-621EAA402CAD}" type="presParOf" srcId="{9F86EF82-CD21-6045-89A9-323034097CAE}" destId="{0D3BA09C-F9AB-6C48-B210-BC85632C1E21}" srcOrd="0" destOrd="0" presId="urn:microsoft.com/office/officeart/2008/layout/LinedList"/>
    <dgm:cxn modelId="{B9E7C1B0-3F48-F141-A15F-F165C8D09173}" type="presParOf" srcId="{9F86EF82-CD21-6045-89A9-323034097CAE}" destId="{F9EE389E-D01B-4040-BC5A-1CBC323C8BFC}" srcOrd="1" destOrd="0" presId="urn:microsoft.com/office/officeart/2008/layout/LinedList"/>
    <dgm:cxn modelId="{6F1AB1EB-2661-B344-8146-D3A770902B78}" type="presParOf" srcId="{BE34F73F-692E-894C-AB79-87B5FEE4D083}" destId="{52DBB1FF-FAC8-B74E-BFF4-F35499D59465}" srcOrd="4" destOrd="0" presId="urn:microsoft.com/office/officeart/2008/layout/LinedList"/>
    <dgm:cxn modelId="{07826D8B-EACC-5A4A-B290-9D1770490F7D}" type="presParOf" srcId="{BE34F73F-692E-894C-AB79-87B5FEE4D083}" destId="{832D2F6E-D7D0-2543-B1F6-0DDD739B4AA5}" srcOrd="5" destOrd="0" presId="urn:microsoft.com/office/officeart/2008/layout/LinedList"/>
    <dgm:cxn modelId="{54C34DC5-1A5F-8D40-AB72-D92A2ABA6907}" type="presParOf" srcId="{832D2F6E-D7D0-2543-B1F6-0DDD739B4AA5}" destId="{8B39A2E5-DBFD-C540-8BC9-A0A36822FEB6}" srcOrd="0" destOrd="0" presId="urn:microsoft.com/office/officeart/2008/layout/LinedList"/>
    <dgm:cxn modelId="{F1B570E4-1702-184B-A71E-5F5174B036BD}" type="presParOf" srcId="{832D2F6E-D7D0-2543-B1F6-0DDD739B4AA5}" destId="{A1310776-E8AF-8545-AC19-032B4256C5C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B25FB-2635-F449-9187-3E64B0FAE413}">
      <dsp:nvSpPr>
        <dsp:cNvPr id="0" name=""/>
        <dsp:cNvSpPr/>
      </dsp:nvSpPr>
      <dsp:spPr>
        <a:xfrm>
          <a:off x="0" y="1836"/>
          <a:ext cx="5575367"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66F6E9C-F7EA-E945-9F9B-D5F005B15424}">
      <dsp:nvSpPr>
        <dsp:cNvPr id="0" name=""/>
        <dsp:cNvSpPr/>
      </dsp:nvSpPr>
      <dsp:spPr>
        <a:xfrm>
          <a:off x="0" y="1836"/>
          <a:ext cx="5575367" cy="1252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Introduction: Psychology is defined as the scientific  study of human minds and their </a:t>
          </a:r>
          <a:r>
            <a:rPr lang="en-US" sz="1700" kern="1200" dirty="0" err="1">
              <a:latin typeface="Times New Roman" panose="02020603050405020304" pitchFamily="18" charset="0"/>
              <a:cs typeface="Times New Roman" panose="02020603050405020304" pitchFamily="18" charset="0"/>
            </a:rPr>
            <a:t>behaviour</a:t>
          </a:r>
          <a:r>
            <a:rPr lang="en-US" sz="1700" kern="1200" dirty="0">
              <a:latin typeface="Times New Roman" panose="02020603050405020304" pitchFamily="18" charset="0"/>
              <a:cs typeface="Times New Roman" panose="02020603050405020304" pitchFamily="18" charset="0"/>
            </a:rPr>
            <a:t> </a:t>
          </a:r>
        </a:p>
      </dsp:txBody>
      <dsp:txXfrm>
        <a:off x="0" y="1836"/>
        <a:ext cx="5575367" cy="1252406"/>
      </dsp:txXfrm>
    </dsp:sp>
    <dsp:sp modelId="{4361B69B-FC5C-344E-9315-44EA65638D22}">
      <dsp:nvSpPr>
        <dsp:cNvPr id="0" name=""/>
        <dsp:cNvSpPr/>
      </dsp:nvSpPr>
      <dsp:spPr>
        <a:xfrm>
          <a:off x="0" y="1254242"/>
          <a:ext cx="5575367"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D3BA09C-F9AB-6C48-B210-BC85632C1E21}">
      <dsp:nvSpPr>
        <dsp:cNvPr id="0" name=""/>
        <dsp:cNvSpPr/>
      </dsp:nvSpPr>
      <dsp:spPr>
        <a:xfrm>
          <a:off x="0" y="1254242"/>
          <a:ext cx="5575367" cy="1252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This presentation is going to focus on Erik Erikson’s psychosocial theory and it is going to focus on the different aspects that are connected within the aspects of the lifespan approaches that impacted the stage of childhood and also adulthood. </a:t>
          </a:r>
        </a:p>
      </dsp:txBody>
      <dsp:txXfrm>
        <a:off x="0" y="1254242"/>
        <a:ext cx="5575367" cy="1252406"/>
      </dsp:txXfrm>
    </dsp:sp>
    <dsp:sp modelId="{52DBB1FF-FAC8-B74E-BFF4-F35499D59465}">
      <dsp:nvSpPr>
        <dsp:cNvPr id="0" name=""/>
        <dsp:cNvSpPr/>
      </dsp:nvSpPr>
      <dsp:spPr>
        <a:xfrm>
          <a:off x="0" y="2506648"/>
          <a:ext cx="5575367"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B39A2E5-DBFD-C540-8BC9-A0A36822FEB6}">
      <dsp:nvSpPr>
        <dsp:cNvPr id="0" name=""/>
        <dsp:cNvSpPr/>
      </dsp:nvSpPr>
      <dsp:spPr>
        <a:xfrm>
          <a:off x="0" y="2506648"/>
          <a:ext cx="5575367" cy="1252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The different attributes related to the psychosocial theory are going to be thoroughly evaluated and explained through the next slides, explaining all the strengths, </a:t>
          </a:r>
          <a:r>
            <a:rPr lang="en-US" sz="1700" kern="1200" dirty="0" err="1">
              <a:latin typeface="Times New Roman" panose="02020603050405020304" pitchFamily="18" charset="0"/>
              <a:cs typeface="Times New Roman" panose="02020603050405020304" pitchFamily="18" charset="0"/>
            </a:rPr>
            <a:t>weeknesses</a:t>
          </a:r>
          <a:r>
            <a:rPr lang="en-US" sz="1700" kern="1200" dirty="0">
              <a:latin typeface="Times New Roman" panose="02020603050405020304" pitchFamily="18" charset="0"/>
              <a:cs typeface="Times New Roman" panose="02020603050405020304" pitchFamily="18" charset="0"/>
            </a:rPr>
            <a:t> and connecting all the stages to the psychosocial theory.</a:t>
          </a:r>
        </a:p>
      </dsp:txBody>
      <dsp:txXfrm>
        <a:off x="0" y="2506648"/>
        <a:ext cx="5575367" cy="125240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AE34CD-CE60-9844-AD7B-6F037BD95B6A}" type="datetimeFigureOut">
              <a:rPr lang="en-US" smtClean="0"/>
              <a:t>8/1/22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FF3127-6E0F-584C-89E5-6FA73FB3CC0D}" type="slidenum">
              <a:rPr lang="en-US" smtClean="0"/>
              <a:t>‹#›</a:t>
            </a:fld>
            <a:endParaRPr lang="en-US"/>
          </a:p>
        </p:txBody>
      </p:sp>
    </p:spTree>
    <p:extLst>
      <p:ext uri="{BB962C8B-B14F-4D97-AF65-F5344CB8AC3E}">
        <p14:creationId xmlns:p14="http://schemas.microsoft.com/office/powerpoint/2010/main" val="210551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FF3127-6E0F-584C-89E5-6FA73FB3CC0D}" type="slidenum">
              <a:rPr lang="en-US" smtClean="0"/>
              <a:t>2</a:t>
            </a:fld>
            <a:endParaRPr lang="en-US"/>
          </a:p>
        </p:txBody>
      </p:sp>
    </p:spTree>
    <p:extLst>
      <p:ext uri="{BB962C8B-B14F-4D97-AF65-F5344CB8AC3E}">
        <p14:creationId xmlns:p14="http://schemas.microsoft.com/office/powerpoint/2010/main" val="421381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different conflicts are interrelated with each other and it is seen that in the first stage of the lifespan psychological theory basically allow the children to focus on the development of trust as well as it also helps to provide adequate care and love.</a:t>
            </a:r>
          </a:p>
          <a:p>
            <a:r>
              <a:rPr lang="en-GB" dirty="0"/>
              <a:t>The children can also face different types of problems related to the mistrust because it is seen that if the care workers are inconsistent and emotionally unable then it can bring out the problem among children ( Arden and Chilcot, 2020 ). The different attributes related to trust versus  mistrust also focus on the areas of autonomy versus shame where the children got the opportunity to focus on the role of independence and they can start to perform the basic actions on their own to make simple decisions.  They can help children to a sense of autonomy that is very important and it is also helpful for the children achieve success during the stage of psycho-social development. The sense of the theory is very high and for this reason , the care keepers and focuses on the aspects that are interrelated with the development of the children . The psychosocial theory basically emphasizes the social nature that are interrelated with the development of the children . Erikson  else to focus on the 8 stages are very important for shaping the childhood for managing the adulthood stages in an accurate way where we children get to know about different conflicts and they also get the knowledge on different tasks that I need it to be consider to resolve the conflicts because successful competition of each development and task helps to get the sense of competence and it is important to get the healthy personality . </a:t>
            </a:r>
          </a:p>
          <a:p>
            <a:endParaRPr lang="en-US" dirty="0"/>
          </a:p>
        </p:txBody>
      </p:sp>
      <p:sp>
        <p:nvSpPr>
          <p:cNvPr id="4" name="Slide Number Placeholder 3"/>
          <p:cNvSpPr>
            <a:spLocks noGrp="1"/>
          </p:cNvSpPr>
          <p:nvPr>
            <p:ph type="sldNum" sz="quarter" idx="5"/>
          </p:nvPr>
        </p:nvSpPr>
        <p:spPr/>
        <p:txBody>
          <a:bodyPr/>
          <a:lstStyle/>
          <a:p>
            <a:fld id="{BAFF3127-6E0F-584C-89E5-6FA73FB3CC0D}" type="slidenum">
              <a:rPr lang="en-US" smtClean="0"/>
              <a:t>5</a:t>
            </a:fld>
            <a:endParaRPr lang="en-US"/>
          </a:p>
        </p:txBody>
      </p:sp>
    </p:spTree>
    <p:extLst>
      <p:ext uri="{BB962C8B-B14F-4D97-AF65-F5344CB8AC3E}">
        <p14:creationId xmlns:p14="http://schemas.microsoft.com/office/powerpoint/2010/main" val="1944153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PT" dirty="0" err="1">
                <a:cs typeface="Calibri"/>
              </a:rPr>
              <a:t>Erikson</a:t>
            </a:r>
            <a:r>
              <a:rPr lang="pt-PT" dirty="0">
                <a:cs typeface="Calibri"/>
              </a:rPr>
              <a:t> </a:t>
            </a:r>
            <a:r>
              <a:rPr lang="pt-PT" dirty="0" err="1">
                <a:cs typeface="Calibri"/>
              </a:rPr>
              <a:t>felt</a:t>
            </a:r>
            <a:r>
              <a:rPr lang="pt-PT" dirty="0">
                <a:cs typeface="Calibri"/>
              </a:rPr>
              <a:t> </a:t>
            </a:r>
            <a:r>
              <a:rPr lang="pt-PT" dirty="0" err="1">
                <a:cs typeface="Calibri"/>
              </a:rPr>
              <a:t>that</a:t>
            </a:r>
            <a:r>
              <a:rPr lang="pt-PT" dirty="0">
                <a:cs typeface="Calibri"/>
              </a:rPr>
              <a:t> </a:t>
            </a:r>
            <a:r>
              <a:rPr lang="pt-PT" dirty="0" err="1">
                <a:cs typeface="Calibri"/>
              </a:rPr>
              <a:t>his</a:t>
            </a:r>
            <a:r>
              <a:rPr lang="pt-PT" dirty="0">
                <a:cs typeface="Calibri"/>
              </a:rPr>
              <a:t> </a:t>
            </a:r>
            <a:r>
              <a:rPr lang="pt-PT" dirty="0" err="1">
                <a:cs typeface="Calibri"/>
              </a:rPr>
              <a:t>psychosocial</a:t>
            </a:r>
            <a:r>
              <a:rPr lang="pt-PT" dirty="0">
                <a:cs typeface="Calibri"/>
              </a:rPr>
              <a:t> </a:t>
            </a:r>
            <a:r>
              <a:rPr lang="pt-PT" dirty="0" err="1">
                <a:cs typeface="Calibri"/>
              </a:rPr>
              <a:t>concept</a:t>
            </a:r>
            <a:r>
              <a:rPr lang="pt-PT" dirty="0">
                <a:cs typeface="Calibri"/>
              </a:rPr>
              <a:t> </a:t>
            </a:r>
            <a:r>
              <a:rPr lang="pt-PT" dirty="0" err="1">
                <a:cs typeface="Calibri"/>
              </a:rPr>
              <a:t>was</a:t>
            </a:r>
            <a:r>
              <a:rPr lang="pt-PT" dirty="0">
                <a:cs typeface="Calibri"/>
              </a:rPr>
              <a:t> </a:t>
            </a:r>
            <a:r>
              <a:rPr lang="pt-PT" dirty="0" err="1">
                <a:cs typeface="Calibri"/>
              </a:rPr>
              <a:t>genetically</a:t>
            </a:r>
            <a:r>
              <a:rPr lang="pt-PT" dirty="0">
                <a:cs typeface="Calibri"/>
              </a:rPr>
              <a:t> </a:t>
            </a:r>
            <a:r>
              <a:rPr lang="pt-PT" dirty="0" err="1">
                <a:cs typeface="Calibri"/>
              </a:rPr>
              <a:t>determined</a:t>
            </a:r>
            <a:r>
              <a:rPr lang="pt-PT" dirty="0">
                <a:cs typeface="Calibri"/>
              </a:rPr>
              <a:t> to </a:t>
            </a:r>
            <a:r>
              <a:rPr lang="pt-PT" dirty="0" err="1">
                <a:cs typeface="Calibri"/>
              </a:rPr>
              <a:t>shape</a:t>
            </a:r>
            <a:r>
              <a:rPr lang="pt-PT" dirty="0">
                <a:cs typeface="Calibri"/>
              </a:rPr>
              <a:t> </a:t>
            </a:r>
            <a:r>
              <a:rPr lang="pt-PT" dirty="0" err="1">
                <a:cs typeface="Calibri"/>
              </a:rPr>
              <a:t>human</a:t>
            </a:r>
            <a:r>
              <a:rPr lang="pt-PT" dirty="0">
                <a:cs typeface="Calibri"/>
              </a:rPr>
              <a:t> </a:t>
            </a:r>
            <a:r>
              <a:rPr lang="pt-PT" dirty="0" err="1">
                <a:cs typeface="Calibri"/>
              </a:rPr>
              <a:t>development</a:t>
            </a:r>
            <a:r>
              <a:rPr lang="pt-PT" dirty="0">
                <a:cs typeface="Calibri"/>
              </a:rPr>
              <a:t>. </a:t>
            </a:r>
            <a:r>
              <a:rPr lang="pt-PT" dirty="0" err="1">
                <a:cs typeface="Calibri"/>
              </a:rPr>
              <a:t>It</a:t>
            </a:r>
            <a:r>
              <a:rPr lang="pt-PT" dirty="0">
                <a:cs typeface="Calibri"/>
              </a:rPr>
              <a:t> </a:t>
            </a:r>
            <a:r>
              <a:rPr lang="pt-PT" dirty="0" err="1">
                <a:cs typeface="Calibri"/>
              </a:rPr>
              <a:t>happens</a:t>
            </a:r>
            <a:r>
              <a:rPr lang="pt-PT" dirty="0">
                <a:cs typeface="Calibri"/>
              </a:rPr>
              <a:t> in </a:t>
            </a:r>
            <a:r>
              <a:rPr lang="pt-PT" dirty="0" err="1">
                <a:cs typeface="Calibri"/>
              </a:rPr>
              <a:t>everyone</a:t>
            </a:r>
            <a:r>
              <a:rPr lang="pt-PT" dirty="0">
                <a:cs typeface="Calibri"/>
              </a:rPr>
              <a:t>.</a:t>
            </a:r>
          </a:p>
          <a:p>
            <a:r>
              <a:rPr lang="pt-PT" dirty="0" err="1">
                <a:cs typeface="Calibri"/>
              </a:rPr>
              <a:t>He</a:t>
            </a:r>
            <a:r>
              <a:rPr lang="pt-PT" dirty="0">
                <a:cs typeface="Calibri"/>
              </a:rPr>
              <a:t> </a:t>
            </a:r>
            <a:r>
              <a:rPr lang="pt-PT" dirty="0" err="1">
                <a:cs typeface="Calibri"/>
              </a:rPr>
              <a:t>also</a:t>
            </a:r>
            <a:r>
              <a:rPr lang="pt-PT" dirty="0">
                <a:cs typeface="Calibri"/>
              </a:rPr>
              <a:t> </a:t>
            </a:r>
            <a:r>
              <a:rPr lang="pt-PT" dirty="0" err="1">
                <a:cs typeface="Calibri"/>
              </a:rPr>
              <a:t>called</a:t>
            </a:r>
            <a:r>
              <a:rPr lang="pt-PT" dirty="0">
                <a:cs typeface="Calibri"/>
              </a:rPr>
              <a:t> </a:t>
            </a:r>
            <a:r>
              <a:rPr lang="pt-PT" dirty="0" err="1">
                <a:cs typeface="Calibri"/>
              </a:rPr>
              <a:t>his</a:t>
            </a:r>
            <a:r>
              <a:rPr lang="pt-PT" dirty="0">
                <a:cs typeface="Calibri"/>
              </a:rPr>
              <a:t> </a:t>
            </a:r>
            <a:r>
              <a:rPr lang="pt-PT" dirty="0" err="1">
                <a:cs typeface="Calibri"/>
              </a:rPr>
              <a:t>theory</a:t>
            </a:r>
            <a:r>
              <a:rPr lang="pt-PT" dirty="0">
                <a:cs typeface="Calibri"/>
              </a:rPr>
              <a:t> as "</a:t>
            </a:r>
            <a:r>
              <a:rPr lang="pt-PT" dirty="0" err="1">
                <a:cs typeface="Calibri"/>
              </a:rPr>
              <a:t>Epignnesis</a:t>
            </a:r>
            <a:r>
              <a:rPr lang="pt-PT" dirty="0">
                <a:cs typeface="Calibri"/>
              </a:rPr>
              <a:t>" </a:t>
            </a:r>
            <a:r>
              <a:rPr lang="pt-PT" dirty="0" err="1">
                <a:cs typeface="Calibri"/>
              </a:rPr>
              <a:t>and</a:t>
            </a:r>
            <a:r>
              <a:rPr lang="pt-PT" dirty="0">
                <a:cs typeface="Calibri"/>
              </a:rPr>
              <a:t> </a:t>
            </a:r>
            <a:r>
              <a:rPr lang="pt-PT" dirty="0" err="1">
                <a:cs typeface="Calibri"/>
              </a:rPr>
              <a:t>the</a:t>
            </a:r>
            <a:r>
              <a:rPr lang="pt-PT" dirty="0">
                <a:cs typeface="Calibri"/>
              </a:rPr>
              <a:t> "</a:t>
            </a:r>
            <a:r>
              <a:rPr lang="pt-PT" dirty="0" err="1">
                <a:cs typeface="Calibri"/>
              </a:rPr>
              <a:t>epignetic</a:t>
            </a:r>
            <a:r>
              <a:rPr lang="pt-PT" dirty="0">
                <a:cs typeface="Calibri"/>
              </a:rPr>
              <a:t> </a:t>
            </a:r>
            <a:r>
              <a:rPr lang="pt-PT" dirty="0" err="1">
                <a:cs typeface="Calibri"/>
              </a:rPr>
              <a:t>principle</a:t>
            </a:r>
            <a:r>
              <a:rPr lang="pt-PT" dirty="0">
                <a:cs typeface="Calibri"/>
              </a:rPr>
              <a:t>", </a:t>
            </a:r>
            <a:r>
              <a:rPr lang="pt-PT" dirty="0" err="1">
                <a:cs typeface="Calibri"/>
              </a:rPr>
              <a:t>indicating</a:t>
            </a:r>
            <a:r>
              <a:rPr lang="pt-PT" dirty="0">
                <a:cs typeface="Calibri"/>
              </a:rPr>
              <a:t> </a:t>
            </a:r>
            <a:r>
              <a:rPr lang="pt-PT" dirty="0" err="1">
                <a:cs typeface="Calibri"/>
              </a:rPr>
              <a:t>its</a:t>
            </a:r>
            <a:r>
              <a:rPr lang="pt-PT" dirty="0">
                <a:cs typeface="Calibri"/>
              </a:rPr>
              <a:t> </a:t>
            </a:r>
            <a:r>
              <a:rPr lang="pt-PT" dirty="0" err="1">
                <a:cs typeface="Calibri"/>
              </a:rPr>
              <a:t>importance</a:t>
            </a:r>
            <a:r>
              <a:rPr lang="pt-PT" dirty="0">
                <a:cs typeface="Calibri"/>
              </a:rPr>
              <a:t> to </a:t>
            </a:r>
            <a:r>
              <a:rPr lang="pt-PT" dirty="0" err="1">
                <a:cs typeface="Calibri"/>
              </a:rPr>
              <a:t>evolution</a:t>
            </a:r>
            <a:r>
              <a:rPr lang="pt-PT" dirty="0">
                <a:cs typeface="Calibri"/>
              </a:rPr>
              <a:t> (</a:t>
            </a:r>
            <a:r>
              <a:rPr lang="pt-PT" dirty="0" err="1">
                <a:cs typeface="Calibri"/>
              </a:rPr>
              <a:t>past</a:t>
            </a:r>
            <a:r>
              <a:rPr lang="pt-PT" dirty="0">
                <a:cs typeface="Calibri"/>
              </a:rPr>
              <a:t> </a:t>
            </a:r>
            <a:r>
              <a:rPr lang="pt-PT" dirty="0" err="1">
                <a:cs typeface="Calibri"/>
              </a:rPr>
              <a:t>and</a:t>
            </a:r>
            <a:r>
              <a:rPr lang="pt-PT" dirty="0">
                <a:cs typeface="Calibri"/>
              </a:rPr>
              <a:t> future) </a:t>
            </a:r>
            <a:r>
              <a:rPr lang="pt-PT" dirty="0" err="1">
                <a:cs typeface="Calibri"/>
              </a:rPr>
              <a:t>and</a:t>
            </a:r>
            <a:r>
              <a:rPr lang="pt-PT" dirty="0">
                <a:cs typeface="Calibri"/>
              </a:rPr>
              <a:t> </a:t>
            </a:r>
            <a:r>
              <a:rPr lang="pt-PT" dirty="0" err="1">
                <a:cs typeface="Calibri"/>
              </a:rPr>
              <a:t>genetics</a:t>
            </a:r>
            <a:r>
              <a:rPr lang="pt-PT" dirty="0">
                <a:cs typeface="Calibri"/>
              </a:rPr>
              <a:t>.</a:t>
            </a:r>
          </a:p>
          <a:p>
            <a:r>
              <a:rPr lang="pt-PT" dirty="0">
                <a:cs typeface="Calibri"/>
              </a:rPr>
              <a:t>In </a:t>
            </a:r>
            <a:r>
              <a:rPr lang="pt-PT" dirty="0" err="1">
                <a:cs typeface="Calibri"/>
              </a:rPr>
              <a:t>relation</a:t>
            </a:r>
            <a:r>
              <a:rPr lang="pt-PT" dirty="0">
                <a:cs typeface="Calibri"/>
              </a:rPr>
              <a:t> to </a:t>
            </a:r>
            <a:r>
              <a:rPr lang="pt-PT" dirty="0" err="1">
                <a:cs typeface="Calibri"/>
              </a:rPr>
              <a:t>Erikson</a:t>
            </a:r>
            <a:r>
              <a:rPr lang="pt-PT" dirty="0">
                <a:cs typeface="Calibri"/>
              </a:rPr>
              <a:t>, "</a:t>
            </a:r>
            <a:r>
              <a:rPr lang="pt-PT" dirty="0" err="1">
                <a:cs typeface="Calibri"/>
              </a:rPr>
              <a:t>Epi</a:t>
            </a:r>
            <a:r>
              <a:rPr lang="pt-PT" dirty="0">
                <a:cs typeface="Calibri"/>
              </a:rPr>
              <a:t>" can </a:t>
            </a:r>
            <a:r>
              <a:rPr lang="pt-PT" dirty="0" err="1">
                <a:cs typeface="Calibri"/>
              </a:rPr>
              <a:t>adequately</a:t>
            </a:r>
            <a:r>
              <a:rPr lang="pt-PT" dirty="0">
                <a:cs typeface="Calibri"/>
              </a:rPr>
              <a:t> </a:t>
            </a:r>
            <a:r>
              <a:rPr lang="pt-PT" dirty="0" err="1">
                <a:cs typeface="Calibri"/>
              </a:rPr>
              <a:t>symbolise</a:t>
            </a:r>
            <a:r>
              <a:rPr lang="pt-PT" dirty="0">
                <a:cs typeface="Calibri"/>
              </a:rPr>
              <a:t>/</a:t>
            </a:r>
            <a:r>
              <a:rPr lang="pt-PT" dirty="0" err="1">
                <a:cs typeface="Calibri"/>
              </a:rPr>
              <a:t>mean</a:t>
            </a:r>
            <a:r>
              <a:rPr lang="pt-PT" dirty="0">
                <a:cs typeface="Calibri"/>
              </a:rPr>
              <a:t> </a:t>
            </a:r>
            <a:r>
              <a:rPr lang="pt-PT" dirty="0" err="1">
                <a:cs typeface="Calibri"/>
              </a:rPr>
              <a:t>the</a:t>
            </a:r>
            <a:r>
              <a:rPr lang="pt-PT" dirty="0">
                <a:cs typeface="Calibri"/>
              </a:rPr>
              <a:t> </a:t>
            </a:r>
            <a:r>
              <a:rPr lang="pt-PT" dirty="0" err="1">
                <a:cs typeface="Calibri"/>
              </a:rPr>
              <a:t>space</a:t>
            </a:r>
            <a:r>
              <a:rPr lang="pt-PT" dirty="0">
                <a:cs typeface="Calibri"/>
              </a:rPr>
              <a:t>-time </a:t>
            </a:r>
            <a:r>
              <a:rPr lang="pt-PT" dirty="0" err="1">
                <a:cs typeface="Calibri"/>
              </a:rPr>
              <a:t>aspect</a:t>
            </a:r>
            <a:r>
              <a:rPr lang="pt-PT" dirty="0">
                <a:cs typeface="Calibri"/>
              </a:rPr>
              <a:t> </a:t>
            </a:r>
            <a:r>
              <a:rPr lang="pt-PT" dirty="0" err="1">
                <a:cs typeface="Calibri"/>
              </a:rPr>
              <a:t>of</a:t>
            </a:r>
            <a:r>
              <a:rPr lang="pt-PT" dirty="0">
                <a:cs typeface="Calibri"/>
              </a:rPr>
              <a:t> </a:t>
            </a:r>
            <a:r>
              <a:rPr lang="pt-PT" dirty="0" err="1">
                <a:cs typeface="Calibri"/>
              </a:rPr>
              <a:t>all</a:t>
            </a:r>
            <a:r>
              <a:rPr lang="pt-PT" dirty="0">
                <a:cs typeface="Calibri"/>
              </a:rPr>
              <a:t> </a:t>
            </a:r>
            <a:r>
              <a:rPr lang="pt-PT" dirty="0" err="1">
                <a:cs typeface="Calibri"/>
              </a:rPr>
              <a:t>development</a:t>
            </a:r>
            <a:r>
              <a:rPr lang="pt-PT" dirty="0">
                <a:cs typeface="Calibri"/>
              </a:rPr>
              <a:t>.</a:t>
            </a:r>
          </a:p>
          <a:p>
            <a:r>
              <a:rPr lang="pt-PT" dirty="0">
                <a:cs typeface="Calibri"/>
              </a:rPr>
              <a:t>"</a:t>
            </a:r>
            <a:r>
              <a:rPr lang="pt-PT" dirty="0" err="1">
                <a:cs typeface="Calibri"/>
              </a:rPr>
              <a:t>Epi</a:t>
            </a:r>
            <a:r>
              <a:rPr lang="pt-PT" dirty="0">
                <a:cs typeface="Calibri"/>
              </a:rPr>
              <a:t>" can </a:t>
            </a:r>
            <a:r>
              <a:rPr lang="pt-PT" dirty="0" err="1">
                <a:cs typeface="Calibri"/>
              </a:rPr>
              <a:t>indicate</a:t>
            </a:r>
            <a:r>
              <a:rPr lang="pt-PT" dirty="0">
                <a:cs typeface="Calibri"/>
              </a:rPr>
              <a:t> "</a:t>
            </a:r>
            <a:r>
              <a:rPr lang="pt-PT" dirty="0" err="1">
                <a:cs typeface="Calibri"/>
              </a:rPr>
              <a:t>above</a:t>
            </a:r>
            <a:r>
              <a:rPr lang="pt-PT" dirty="0">
                <a:cs typeface="Calibri"/>
              </a:rPr>
              <a:t>" in </a:t>
            </a:r>
            <a:r>
              <a:rPr lang="pt-PT" dirty="0" err="1">
                <a:cs typeface="Calibri"/>
              </a:rPr>
              <a:t>space</a:t>
            </a:r>
            <a:r>
              <a:rPr lang="pt-PT" dirty="0">
                <a:cs typeface="Calibri"/>
              </a:rPr>
              <a:t> as </a:t>
            </a:r>
            <a:r>
              <a:rPr lang="pt-PT" dirty="0" err="1">
                <a:cs typeface="Calibri"/>
              </a:rPr>
              <a:t>well</a:t>
            </a:r>
            <a:r>
              <a:rPr lang="pt-PT" dirty="0">
                <a:cs typeface="Calibri"/>
              </a:rPr>
              <a:t> as "</a:t>
            </a:r>
            <a:r>
              <a:rPr lang="pt-PT" dirty="0" err="1">
                <a:cs typeface="Calibri"/>
              </a:rPr>
              <a:t>Before</a:t>
            </a:r>
            <a:r>
              <a:rPr lang="pt-PT" dirty="0">
                <a:cs typeface="Calibri"/>
              </a:rPr>
              <a:t>" in time  (</a:t>
            </a:r>
            <a:r>
              <a:rPr lang="pt-PT" dirty="0" err="1">
                <a:cs typeface="Calibri"/>
              </a:rPr>
              <a:t>from</a:t>
            </a:r>
            <a:r>
              <a:rPr lang="pt-PT" dirty="0">
                <a:cs typeface="Calibri"/>
              </a:rPr>
              <a:t> vital </a:t>
            </a:r>
            <a:r>
              <a:rPr lang="pt-PT" dirty="0" err="1">
                <a:cs typeface="Calibri"/>
              </a:rPr>
              <a:t>involument</a:t>
            </a:r>
            <a:r>
              <a:rPr lang="pt-PT" dirty="0">
                <a:cs typeface="Calibri"/>
              </a:rPr>
              <a:t> in </a:t>
            </a:r>
            <a:r>
              <a:rPr lang="pt-PT" dirty="0" err="1">
                <a:cs typeface="Calibri"/>
              </a:rPr>
              <a:t>old</a:t>
            </a:r>
            <a:r>
              <a:rPr lang="pt-PT" dirty="0">
                <a:cs typeface="Calibri"/>
              </a:rPr>
              <a:t> age , 1989.)</a:t>
            </a:r>
          </a:p>
          <a:p>
            <a:endParaRPr lang="en-US" dirty="0"/>
          </a:p>
        </p:txBody>
      </p:sp>
      <p:sp>
        <p:nvSpPr>
          <p:cNvPr id="4" name="Slide Number Placeholder 3"/>
          <p:cNvSpPr>
            <a:spLocks noGrp="1"/>
          </p:cNvSpPr>
          <p:nvPr>
            <p:ph type="sldNum" sz="quarter" idx="5"/>
          </p:nvPr>
        </p:nvSpPr>
        <p:spPr/>
        <p:txBody>
          <a:bodyPr/>
          <a:lstStyle/>
          <a:p>
            <a:fld id="{BAFF3127-6E0F-584C-89E5-6FA73FB3CC0D}" type="slidenum">
              <a:rPr lang="en-US" smtClean="0"/>
              <a:t>6</a:t>
            </a:fld>
            <a:endParaRPr lang="en-US"/>
          </a:p>
        </p:txBody>
      </p:sp>
    </p:spTree>
    <p:extLst>
      <p:ext uri="{BB962C8B-B14F-4D97-AF65-F5344CB8AC3E}">
        <p14:creationId xmlns:p14="http://schemas.microsoft.com/office/powerpoint/2010/main" val="2454642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contrast to Freud's notion of psychosexual phases, Erikson's theory addressed the influence of social experience across the lifespan. Erikson was concerned in how social contact and connections influenced human development and progress.</a:t>
            </a:r>
          </a:p>
          <a:p>
            <a:r>
              <a:rPr lang="en-US" dirty="0"/>
              <a:t>Erikson claimed that we are driven by a desire, like a wish to improve our skills in specific areas of our lives. </a:t>
            </a:r>
          </a:p>
          <a:p>
            <a:r>
              <a:rPr lang="en-US" dirty="0"/>
              <a:t>Erikson's idea is as important now as it was over seven decades ago. In fact, given the rising constraints on family life and relationships, as well as the drive for personal development and fulfilment in life, the notion is much more pertinent today.</a:t>
            </a:r>
            <a:endParaRPr lang="en-US" dirty="0">
              <a:cs typeface="Calibri"/>
            </a:endParaRPr>
          </a:p>
          <a:p>
            <a:r>
              <a:rPr lang="en-US" dirty="0"/>
              <a:t>Erikson considered the trust vs. distrust stage to be the most significant in a person's life since it </a:t>
            </a:r>
            <a:r>
              <a:rPr lang="en-US" dirty="0" err="1"/>
              <a:t>moulds</a:t>
            </a:r>
            <a:r>
              <a:rPr lang="en-US" dirty="0"/>
              <a:t> one's perspective on the world.</a:t>
            </a:r>
            <a:endParaRPr lang="en-US" dirty="0">
              <a:cs typeface="Calibri"/>
            </a:endParaRPr>
          </a:p>
          <a:p>
            <a:endParaRPr lang="en-US" dirty="0">
              <a:cs typeface="Calibri"/>
            </a:endParaRPr>
          </a:p>
          <a:p>
            <a:endParaRPr lang="en-US" dirty="0"/>
          </a:p>
        </p:txBody>
      </p:sp>
      <p:sp>
        <p:nvSpPr>
          <p:cNvPr id="4" name="Slide Number Placeholder 3"/>
          <p:cNvSpPr>
            <a:spLocks noGrp="1"/>
          </p:cNvSpPr>
          <p:nvPr>
            <p:ph type="sldNum" sz="quarter" idx="5"/>
          </p:nvPr>
        </p:nvSpPr>
        <p:spPr/>
        <p:txBody>
          <a:bodyPr/>
          <a:lstStyle/>
          <a:p>
            <a:fld id="{BAFF3127-6E0F-584C-89E5-6FA73FB3CC0D}" type="slidenum">
              <a:rPr lang="en-US" smtClean="0"/>
              <a:t>7</a:t>
            </a:fld>
            <a:endParaRPr lang="en-US"/>
          </a:p>
        </p:txBody>
      </p:sp>
    </p:spTree>
    <p:extLst>
      <p:ext uri="{BB962C8B-B14F-4D97-AF65-F5344CB8AC3E}">
        <p14:creationId xmlns:p14="http://schemas.microsoft.com/office/powerpoint/2010/main" val="1860740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Erickson considers that first early stage can have subsequent impact on the development through the other stages, it can cause a feeling of self doubt or confidence, trust or the lack of it depending on how the child was nurtured in the first early stages of getting to know the unknown. In his theory he analyses the positive and negative impact the completion or incompletion </a:t>
            </a:r>
          </a:p>
          <a:p>
            <a:r>
              <a:rPr lang="en-GB" sz="1200" kern="1200" dirty="0">
                <a:solidFill>
                  <a:schemeClr val="tx1"/>
                </a:solidFill>
                <a:effectLst/>
                <a:latin typeface="+mn-lt"/>
                <a:ea typeface="+mn-ea"/>
                <a:cs typeface="+mn-cs"/>
              </a:rPr>
              <a:t>Early experiences can influence a persons development later on in life, it can alter their conation (behaviour),  cognition (thoughts), affection (feelings). Each step can be successfully completed to develop a certain strength or virtue that determines later qualities. The stage's resolution influences the relative importance of either positive or negative characteristics.  With this being said when you understand the role of lifespan psychology you gain a better sense of self, it is self discovering you learn about who you are, you are able to reflect on your childhood and why in certain situations you might find have found yourself reacting in a way that others consider abnormal. At times the way we react is a consequence of trauma we have dealt with during our childhood or even adulthood because as we learned we are always developing our </a:t>
            </a:r>
            <a:r>
              <a:rPr lang="en-GB" sz="1200" kern="1200" dirty="0" err="1">
                <a:solidFill>
                  <a:schemeClr val="tx1"/>
                </a:solidFill>
                <a:effectLst/>
                <a:latin typeface="+mn-lt"/>
                <a:ea typeface="+mn-ea"/>
                <a:cs typeface="+mn-cs"/>
              </a:rPr>
              <a:t>selfs</a:t>
            </a:r>
            <a:r>
              <a:rPr lang="en-GB"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BAFF3127-6E0F-584C-89E5-6FA73FB3CC0D}" type="slidenum">
              <a:rPr lang="en-US" smtClean="0"/>
              <a:t>13</a:t>
            </a:fld>
            <a:endParaRPr lang="en-US"/>
          </a:p>
        </p:txBody>
      </p:sp>
    </p:spTree>
    <p:extLst>
      <p:ext uri="{BB962C8B-B14F-4D97-AF65-F5344CB8AC3E}">
        <p14:creationId xmlns:p14="http://schemas.microsoft.com/office/powerpoint/2010/main" val="27066860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Utilizing development-related terms, such as attachment and resilience, will help the </a:t>
            </a:r>
            <a:r>
              <a:rPr lang="en-GB" sz="1200" kern="1200" dirty="0" err="1">
                <a:solidFill>
                  <a:schemeClr val="tx1"/>
                </a:solidFill>
                <a:effectLst/>
                <a:latin typeface="+mn-lt"/>
                <a:ea typeface="+mn-ea"/>
                <a:cs typeface="+mn-cs"/>
              </a:rPr>
              <a:t>HCp</a:t>
            </a:r>
            <a:r>
              <a:rPr lang="en-GB" sz="1200" kern="1200" dirty="0">
                <a:solidFill>
                  <a:schemeClr val="tx1"/>
                </a:solidFill>
                <a:effectLst/>
                <a:latin typeface="+mn-lt"/>
                <a:ea typeface="+mn-ea"/>
                <a:cs typeface="+mn-cs"/>
              </a:rPr>
              <a:t> better understand the patient and encourage personally tailored care. Developmental theories can improve the Hcp awareness of the client, their perception of their condition, and their responses to it in addition to preparing them to spot developmental disruptions.</a:t>
            </a:r>
          </a:p>
          <a:p>
            <a:r>
              <a:rPr lang="en-GB" sz="1200" kern="1200" dirty="0">
                <a:solidFill>
                  <a:schemeClr val="tx1"/>
                </a:solidFill>
                <a:effectLst/>
                <a:latin typeface="+mn-lt"/>
                <a:ea typeface="+mn-ea"/>
                <a:cs typeface="+mn-cs"/>
              </a:rPr>
              <a:t>According to developmental theories, the first few years and months of life are crucial for setting the groundwork for good mental health as an adult. Like physical health, mental health affects a person's quality of life. It improves our ability to operate in many areas of life—at work, in relationships, and in social settings—and also gives us the confidence to believe that we are valuable and accepted just as we are.</a:t>
            </a:r>
          </a:p>
          <a:p>
            <a:endParaRPr lang="en-US" dirty="0"/>
          </a:p>
        </p:txBody>
      </p:sp>
      <p:sp>
        <p:nvSpPr>
          <p:cNvPr id="4" name="Slide Number Placeholder 3"/>
          <p:cNvSpPr>
            <a:spLocks noGrp="1"/>
          </p:cNvSpPr>
          <p:nvPr>
            <p:ph type="sldNum" sz="quarter" idx="5"/>
          </p:nvPr>
        </p:nvSpPr>
        <p:spPr/>
        <p:txBody>
          <a:bodyPr/>
          <a:lstStyle/>
          <a:p>
            <a:fld id="{BAFF3127-6E0F-584C-89E5-6FA73FB3CC0D}" type="slidenum">
              <a:rPr lang="en-US" smtClean="0"/>
              <a:t>14</a:t>
            </a:fld>
            <a:endParaRPr lang="en-US"/>
          </a:p>
        </p:txBody>
      </p:sp>
    </p:spTree>
    <p:extLst>
      <p:ext uri="{BB962C8B-B14F-4D97-AF65-F5344CB8AC3E}">
        <p14:creationId xmlns:p14="http://schemas.microsoft.com/office/powerpoint/2010/main" val="4161969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8/1/22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2632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8/1/22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1553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8/1/22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27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8/1/22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21862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8/1/22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71701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8/1/22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6698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8/1/22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52581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8/1/22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72971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8/1/22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0980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8/1/22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11779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8/1/22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5818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8/1/22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49495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doi.org/10.1037/a0039875"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nursekey.com/mental-health-across-the-lifespa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14C34-F582-4EEF-86CE-F88761E52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a:extLst>
            <a:ext uri="{91240B29-F687-4F45-9708-019B960494DF}">
              <a14:hiddenLine xmlns:a14="http://schemas.microsoft.com/office/drawing/2010/main" w="1587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dient pastel colours on a top view">
            <a:extLst>
              <a:ext uri="{FF2B5EF4-FFF2-40B4-BE49-F238E27FC236}">
                <a16:creationId xmlns:a16="http://schemas.microsoft.com/office/drawing/2014/main" id="{DAFBC27E-624A-7830-26E1-EE416AAFBD47}"/>
              </a:ext>
            </a:extLst>
          </p:cNvPr>
          <p:cNvPicPr>
            <a:picLocks noChangeAspect="1"/>
          </p:cNvPicPr>
          <p:nvPr/>
        </p:nvPicPr>
        <p:blipFill rotWithShape="1">
          <a:blip r:embed="rId2"/>
          <a:srcRect t="12345" b="3386"/>
          <a:stretch/>
        </p:blipFill>
        <p:spPr>
          <a:xfrm>
            <a:off x="-1" y="10"/>
            <a:ext cx="12191999" cy="6857990"/>
          </a:xfrm>
          <a:prstGeom prst="rect">
            <a:avLst/>
          </a:prstGeom>
        </p:spPr>
      </p:pic>
      <p:sp>
        <p:nvSpPr>
          <p:cNvPr id="11" name="Rectangle 10">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D322B-7A23-431D-C368-17DA37BAC7BA}"/>
              </a:ext>
            </a:extLst>
          </p:cNvPr>
          <p:cNvSpPr>
            <a:spLocks noGrp="1"/>
          </p:cNvSpPr>
          <p:nvPr>
            <p:ph type="ctrTitle"/>
          </p:nvPr>
        </p:nvSpPr>
        <p:spPr>
          <a:xfrm>
            <a:off x="735791" y="3331444"/>
            <a:ext cx="6470692" cy="1229306"/>
          </a:xfrm>
        </p:spPr>
        <p:txBody>
          <a:bodyPr>
            <a:normAutofit fontScale="90000"/>
          </a:bodyPr>
          <a:lstStyle/>
          <a:p>
            <a:r>
              <a:rPr lang="en-US" sz="5400" dirty="0">
                <a:solidFill>
                  <a:schemeClr val="tx1"/>
                </a:solidFill>
              </a:rPr>
              <a:t>Erik Erickson’s  psychosocial theory</a:t>
            </a:r>
          </a:p>
        </p:txBody>
      </p:sp>
      <p:sp>
        <p:nvSpPr>
          <p:cNvPr id="3" name="Subtitle 2">
            <a:extLst>
              <a:ext uri="{FF2B5EF4-FFF2-40B4-BE49-F238E27FC236}">
                <a16:creationId xmlns:a16="http://schemas.microsoft.com/office/drawing/2014/main" id="{0992586D-108E-425A-7AE0-927E2A352121}"/>
              </a:ext>
            </a:extLst>
          </p:cNvPr>
          <p:cNvSpPr>
            <a:spLocks noGrp="1"/>
          </p:cNvSpPr>
          <p:nvPr>
            <p:ph type="subTitle" idx="1"/>
          </p:nvPr>
        </p:nvSpPr>
        <p:spPr>
          <a:xfrm>
            <a:off x="735791" y="4735799"/>
            <a:ext cx="6470693" cy="605256"/>
          </a:xfrm>
        </p:spPr>
        <p:txBody>
          <a:bodyPr>
            <a:normAutofit fontScale="47500" lnSpcReduction="20000"/>
          </a:bodyPr>
          <a:lstStyle/>
          <a:p>
            <a:r>
              <a:rPr lang="en-US" dirty="0"/>
              <a:t>BMHP4003 Psychology and Health and Social Care</a:t>
            </a:r>
          </a:p>
          <a:p>
            <a:r>
              <a:rPr lang="en-US" dirty="0"/>
              <a:t>Lecturer: Diya </a:t>
            </a:r>
            <a:r>
              <a:rPr lang="en-US" dirty="0" err="1"/>
              <a:t>ganguly</a:t>
            </a:r>
            <a:endParaRPr lang="en-US" dirty="0"/>
          </a:p>
        </p:txBody>
      </p:sp>
      <p:cxnSp>
        <p:nvCxnSpPr>
          <p:cNvPr id="13" name="Straight Connector 12">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20" name="!!footer rectangle">
            <a:extLst>
              <a:ext uri="{FF2B5EF4-FFF2-40B4-BE49-F238E27FC236}">
                <a16:creationId xmlns:a16="http://schemas.microsoft.com/office/drawing/2014/main" id="{C390A367-0330-4E03-9D5F-40308A797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A3E97BB5-16DF-BEAB-B7B8-B4659ED3C411}"/>
              </a:ext>
            </a:extLst>
          </p:cNvPr>
          <p:cNvSpPr txBox="1"/>
          <p:nvPr/>
        </p:nvSpPr>
        <p:spPr>
          <a:xfrm>
            <a:off x="8273494" y="4104322"/>
            <a:ext cx="3753852" cy="1477328"/>
          </a:xfrm>
          <a:prstGeom prst="rect">
            <a:avLst/>
          </a:prstGeom>
          <a:noFill/>
        </p:spPr>
        <p:txBody>
          <a:bodyPr wrap="square" rtlCol="0">
            <a:spAutoFit/>
          </a:bodyPr>
          <a:lstStyle/>
          <a:p>
            <a:r>
              <a:rPr lang="en-US" dirty="0"/>
              <a:t>Claudia </a:t>
            </a:r>
            <a:r>
              <a:rPr lang="en-US" dirty="0" err="1"/>
              <a:t>Dentampol</a:t>
            </a:r>
            <a:r>
              <a:rPr lang="en-US" dirty="0"/>
              <a:t> – 2030747</a:t>
            </a:r>
          </a:p>
          <a:p>
            <a:r>
              <a:rPr lang="en-US" dirty="0"/>
              <a:t>Samantha Paiva - 2027245</a:t>
            </a:r>
          </a:p>
          <a:p>
            <a:r>
              <a:rPr lang="en-US" dirty="0"/>
              <a:t>Bia Furtado- 2108269</a:t>
            </a:r>
          </a:p>
          <a:p>
            <a:r>
              <a:rPr lang="en-US" dirty="0"/>
              <a:t>Hannah Frimpong- 2022273</a:t>
            </a:r>
          </a:p>
          <a:p>
            <a:r>
              <a:rPr lang="en-US" dirty="0" err="1"/>
              <a:t>Fatmata</a:t>
            </a:r>
            <a:r>
              <a:rPr lang="en-US" dirty="0"/>
              <a:t> </a:t>
            </a:r>
            <a:r>
              <a:rPr lang="en-US" dirty="0" err="1"/>
              <a:t>Sillah</a:t>
            </a:r>
            <a:r>
              <a:rPr lang="en-US" dirty="0"/>
              <a:t> 2109661</a:t>
            </a:r>
          </a:p>
        </p:txBody>
      </p:sp>
    </p:spTree>
    <p:extLst>
      <p:ext uri="{BB962C8B-B14F-4D97-AF65-F5344CB8AC3E}">
        <p14:creationId xmlns:p14="http://schemas.microsoft.com/office/powerpoint/2010/main" val="148606261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95E07-18BD-1115-BCEF-09BA6E7F801F}"/>
              </a:ext>
            </a:extLst>
          </p:cNvPr>
          <p:cNvSpPr>
            <a:spLocks noGrp="1"/>
          </p:cNvSpPr>
          <p:nvPr>
            <p:ph type="title"/>
          </p:nvPr>
        </p:nvSpPr>
        <p:spPr/>
        <p:txBody>
          <a:bodyPr anchor="ctr">
            <a:normAutofit/>
          </a:bodyPr>
          <a:lstStyle/>
          <a:p>
            <a:r>
              <a:rPr lang="en-US" dirty="0">
                <a:solidFill>
                  <a:schemeClr val="tx1">
                    <a:lumMod val="95000"/>
                    <a:lumOff val="5000"/>
                  </a:schemeClr>
                </a:solidFill>
                <a:latin typeface="Times New Roman" panose="02020603050405020304" pitchFamily="18" charset="0"/>
                <a:cs typeface="Times New Roman" panose="02020603050405020304" pitchFamily="18" charset="0"/>
              </a:rPr>
              <a:t>Table of contents</a:t>
            </a:r>
            <a:endParaRPr lang="en-US"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039605A-55D0-E833-A94C-A3DBDFD11726}"/>
              </a:ext>
            </a:extLst>
          </p:cNvPr>
          <p:cNvSpPr>
            <a:spLocks noGrp="1"/>
          </p:cNvSpPr>
          <p:nvPr>
            <p:ph sz="half" idx="1"/>
          </p:nvPr>
        </p:nvSpPr>
        <p:spPr/>
        <p:txBody>
          <a:bodyPr>
            <a:normAutofit fontScale="32500" lnSpcReduction="20000"/>
          </a:bodyPr>
          <a:lstStyle/>
          <a:p>
            <a:pPr>
              <a:buFont typeface="Wingdings" pitchFamily="2" charset="2"/>
              <a:buChar char="v"/>
            </a:pPr>
            <a:r>
              <a:rPr lang="en-US" sz="6200" dirty="0">
                <a:latin typeface="Times New Roman" panose="02020603050405020304" pitchFamily="18" charset="0"/>
                <a:ea typeface="Apple Color Emoji" pitchFamily="2" charset="0"/>
                <a:cs typeface="Times New Roman" panose="02020603050405020304" pitchFamily="18" charset="0"/>
              </a:rPr>
              <a:t>Introduction</a:t>
            </a:r>
          </a:p>
          <a:p>
            <a:pPr>
              <a:buFont typeface="Wingdings" pitchFamily="2" charset="2"/>
              <a:buChar char="v"/>
            </a:pPr>
            <a:r>
              <a:rPr lang="en-US" sz="6200" dirty="0">
                <a:latin typeface="Times New Roman" panose="02020603050405020304" pitchFamily="18" charset="0"/>
                <a:ea typeface="Apple Color Emoji" pitchFamily="2" charset="0"/>
                <a:cs typeface="Times New Roman" panose="02020603050405020304" pitchFamily="18" charset="0"/>
              </a:rPr>
              <a:t>Introduction of the life-span theory chosen (Erickson stages of psychosocial development </a:t>
            </a:r>
          </a:p>
          <a:p>
            <a:pPr>
              <a:buFont typeface="Wingdings" pitchFamily="2" charset="2"/>
              <a:buChar char="v"/>
            </a:pPr>
            <a:r>
              <a:rPr lang="en-GB" sz="6200" dirty="0">
                <a:latin typeface="Times New Roman" panose="02020603050405020304" pitchFamily="18" charset="0"/>
                <a:ea typeface="Apple Color Emoji" pitchFamily="2" charset="0"/>
                <a:cs typeface="Times New Roman" panose="02020603050405020304" pitchFamily="18" charset="0"/>
              </a:rPr>
              <a:t>Lifespan psychology theory </a:t>
            </a:r>
          </a:p>
          <a:p>
            <a:pPr>
              <a:buFont typeface="Wingdings" pitchFamily="2" charset="2"/>
              <a:buChar char="v"/>
            </a:pPr>
            <a:r>
              <a:rPr lang="pt-PT" sz="6200" dirty="0" err="1">
                <a:latin typeface="Times New Roman" panose="02020603050405020304" pitchFamily="18" charset="0"/>
                <a:ea typeface="Apple Color Emoji" pitchFamily="2" charset="0"/>
                <a:cs typeface="Times New Roman" panose="02020603050405020304" pitchFamily="18" charset="0"/>
              </a:rPr>
              <a:t>Erikson's</a:t>
            </a:r>
            <a:r>
              <a:rPr lang="pt-PT" sz="6200" dirty="0">
                <a:latin typeface="Times New Roman" panose="02020603050405020304" pitchFamily="18" charset="0"/>
                <a:ea typeface="Apple Color Emoji" pitchFamily="2" charset="0"/>
                <a:cs typeface="Times New Roman" panose="02020603050405020304" pitchFamily="18" charset="0"/>
              </a:rPr>
              <a:t> </a:t>
            </a:r>
            <a:r>
              <a:rPr lang="pt-PT" sz="6200" dirty="0" err="1">
                <a:latin typeface="Times New Roman" panose="02020603050405020304" pitchFamily="18" charset="0"/>
                <a:ea typeface="Apple Color Emoji" pitchFamily="2" charset="0"/>
                <a:cs typeface="Times New Roman" panose="02020603050405020304" pitchFamily="18" charset="0"/>
              </a:rPr>
              <a:t>Pricipal</a:t>
            </a:r>
            <a:r>
              <a:rPr lang="pt-PT" sz="6200" dirty="0">
                <a:latin typeface="Times New Roman" panose="02020603050405020304" pitchFamily="18" charset="0"/>
                <a:ea typeface="Apple Color Emoji" pitchFamily="2" charset="0"/>
                <a:cs typeface="Times New Roman" panose="02020603050405020304" pitchFamily="18" charset="0"/>
              </a:rPr>
              <a:t> </a:t>
            </a:r>
            <a:r>
              <a:rPr lang="pt-PT" sz="6200" dirty="0" err="1">
                <a:latin typeface="Times New Roman" panose="02020603050405020304" pitchFamily="18" charset="0"/>
                <a:ea typeface="Apple Color Emoji" pitchFamily="2" charset="0"/>
                <a:cs typeface="Times New Roman" panose="02020603050405020304" pitchFamily="18" charset="0"/>
              </a:rPr>
              <a:t>assumpstions</a:t>
            </a:r>
            <a:endParaRPr lang="en-GB" sz="6200" dirty="0">
              <a:latin typeface="Times New Roman" panose="02020603050405020304" pitchFamily="18" charset="0"/>
              <a:ea typeface="Apple Color Emoji" pitchFamily="2" charset="0"/>
              <a:cs typeface="Times New Roman" panose="02020603050405020304" pitchFamily="18" charset="0"/>
            </a:endParaRPr>
          </a:p>
          <a:p>
            <a:endParaRPr lang="en-US" dirty="0"/>
          </a:p>
        </p:txBody>
      </p:sp>
      <p:sp>
        <p:nvSpPr>
          <p:cNvPr id="4" name="Content Placeholder 3">
            <a:extLst>
              <a:ext uri="{FF2B5EF4-FFF2-40B4-BE49-F238E27FC236}">
                <a16:creationId xmlns:a16="http://schemas.microsoft.com/office/drawing/2014/main" id="{5D6226F7-9FC8-A1EE-DFA4-4A5FD7367BDE}"/>
              </a:ext>
            </a:extLst>
          </p:cNvPr>
          <p:cNvSpPr>
            <a:spLocks noGrp="1"/>
          </p:cNvSpPr>
          <p:nvPr>
            <p:ph sz="half" idx="2"/>
          </p:nvPr>
        </p:nvSpPr>
        <p:spPr/>
        <p:txBody>
          <a:bodyPr>
            <a:normAutofit fontScale="32500" lnSpcReduction="20000"/>
          </a:bodyPr>
          <a:lstStyle/>
          <a:p>
            <a:pPr>
              <a:buFont typeface="Wingdings" pitchFamily="2" charset="2"/>
              <a:buChar char="v"/>
            </a:pPr>
            <a:r>
              <a:rPr lang="en-US" sz="5000" dirty="0">
                <a:latin typeface="Times New Roman" panose="02020603050405020304" pitchFamily="18" charset="0"/>
                <a:ea typeface="Apple Color Emoji" pitchFamily="2" charset="0"/>
                <a:cs typeface="Times New Roman" panose="02020603050405020304" pitchFamily="18" charset="0"/>
              </a:rPr>
              <a:t>What is the importance of the life-span psychology theory chosen?</a:t>
            </a:r>
          </a:p>
          <a:p>
            <a:pPr>
              <a:buFont typeface="Wingdings" pitchFamily="2" charset="2"/>
              <a:buChar char="v"/>
            </a:pPr>
            <a:r>
              <a:rPr lang="en-GB" sz="5000" dirty="0">
                <a:latin typeface="Times New Roman" panose="02020603050405020304" pitchFamily="18" charset="0"/>
                <a:ea typeface="Apple Color Emoji" pitchFamily="2" charset="0"/>
                <a:cs typeface="Times New Roman" panose="02020603050405020304" pitchFamily="18" charset="0"/>
              </a:rPr>
              <a:t>Critically evaluate the identified lifespan psychological theory </a:t>
            </a:r>
          </a:p>
          <a:p>
            <a:pPr>
              <a:buFont typeface="Wingdings" pitchFamily="2" charset="2"/>
              <a:buChar char="v"/>
            </a:pPr>
            <a:r>
              <a:rPr lang="en-US" sz="5000" dirty="0">
                <a:latin typeface="Times New Roman" panose="02020603050405020304" pitchFamily="18" charset="0"/>
                <a:ea typeface="Apple Color Emoji" pitchFamily="2" charset="0"/>
                <a:cs typeface="Times New Roman" panose="02020603050405020304" pitchFamily="18" charset="0"/>
              </a:rPr>
              <a:t>Capability and its interconnection with Ego</a:t>
            </a:r>
            <a:br>
              <a:rPr lang="en-US" sz="5000" dirty="0">
                <a:latin typeface="Times New Roman" panose="02020603050405020304" pitchFamily="18" charset="0"/>
                <a:ea typeface="Apple Color Emoji" pitchFamily="2" charset="0"/>
                <a:cs typeface="Times New Roman" panose="02020603050405020304" pitchFamily="18" charset="0"/>
              </a:rPr>
            </a:br>
            <a:r>
              <a:rPr lang="en-US" sz="5000" dirty="0">
                <a:latin typeface="Times New Roman" panose="02020603050405020304" pitchFamily="18" charset="0"/>
                <a:ea typeface="Apple Color Emoji" pitchFamily="2" charset="0"/>
                <a:cs typeface="Times New Roman" panose="02020603050405020304" pitchFamily="18" charset="0"/>
              </a:rPr>
              <a:t>(Strength)</a:t>
            </a:r>
          </a:p>
          <a:p>
            <a:pPr>
              <a:buFont typeface="Wingdings" pitchFamily="2" charset="2"/>
              <a:buChar char="v"/>
            </a:pPr>
            <a:r>
              <a:rPr lang="en-US" sz="5000" dirty="0">
                <a:latin typeface="Times New Roman" panose="02020603050405020304" pitchFamily="18" charset="0"/>
                <a:ea typeface="Apple Color Emoji" pitchFamily="2" charset="0"/>
                <a:cs typeface="Times New Roman" panose="02020603050405020304" pitchFamily="18" charset="0"/>
              </a:rPr>
              <a:t>Weaknesses/Limitation</a:t>
            </a:r>
          </a:p>
          <a:p>
            <a:r>
              <a:rPr lang="en-GB" sz="5000" dirty="0">
                <a:latin typeface="Times New Roman" panose="02020603050405020304" pitchFamily="18" charset="0"/>
                <a:ea typeface="Apple Color Emoji" pitchFamily="2" charset="0"/>
                <a:cs typeface="Times New Roman" panose="02020603050405020304" pitchFamily="18" charset="0"/>
              </a:rPr>
              <a:t>Linking Eric Ericksons theory to (infancy 0-1)</a:t>
            </a:r>
          </a:p>
          <a:p>
            <a:endParaRPr lang="en-US" dirty="0"/>
          </a:p>
        </p:txBody>
      </p:sp>
    </p:spTree>
    <p:extLst>
      <p:ext uri="{BB962C8B-B14F-4D97-AF65-F5344CB8AC3E}">
        <p14:creationId xmlns:p14="http://schemas.microsoft.com/office/powerpoint/2010/main" val="1721736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F4643-0E50-61B4-CD88-A2C0396AD6B7}"/>
              </a:ext>
            </a:extLst>
          </p:cNvPr>
          <p:cNvSpPr>
            <a:spLocks noGrp="1"/>
          </p:cNvSpPr>
          <p:nvPr>
            <p:ph type="title"/>
          </p:nvPr>
        </p:nvSpPr>
        <p:spPr>
          <a:xfrm>
            <a:off x="1097280" y="286603"/>
            <a:ext cx="10058400" cy="1450757"/>
          </a:xfrm>
        </p:spPr>
        <p:txBody>
          <a:bodyPr>
            <a:normAutofit/>
          </a:bodyPr>
          <a:lstStyle/>
          <a:p>
            <a:r>
              <a:rPr lang="en-US">
                <a:latin typeface="Times New Roman" panose="02020603050405020304" pitchFamily="18" charset="0"/>
                <a:cs typeface="Times New Roman" panose="02020603050405020304" pitchFamily="18" charset="0"/>
              </a:rPr>
              <a:t>Introduction</a:t>
            </a:r>
          </a:p>
        </p:txBody>
      </p:sp>
      <p:cxnSp>
        <p:nvCxnSpPr>
          <p:cNvPr id="1039"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32" name="Picture 8" descr="A person with a mustache&#10;&#10;Description automatically generated with low confidence">
            <a:extLst>
              <a:ext uri="{FF2B5EF4-FFF2-40B4-BE49-F238E27FC236}">
                <a16:creationId xmlns:a16="http://schemas.microsoft.com/office/drawing/2014/main" id="{1C3B3045-E90C-0113-1BA6-B65FEC6005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6475"/>
          <a:stretch/>
        </p:blipFill>
        <p:spPr bwMode="auto">
          <a:xfrm>
            <a:off x="7534656" y="2108200"/>
            <a:ext cx="3621024" cy="3600613"/>
          </a:xfrm>
          <a:prstGeom prst="rect">
            <a:avLst/>
          </a:prstGeom>
          <a:noFill/>
          <a:extLst>
            <a:ext uri="{909E8E84-426E-40DD-AFC4-6F175D3DCCD1}">
              <a14:hiddenFill xmlns:a14="http://schemas.microsoft.com/office/drawing/2010/main">
                <a:solidFill>
                  <a:srgbClr val="FFFFFF"/>
                </a:solidFill>
              </a14:hiddenFill>
            </a:ext>
          </a:extLst>
        </p:spPr>
      </p:pic>
      <p:sp>
        <p:nvSpPr>
          <p:cNvPr id="1041" name="Rectangle 1040">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4" name="Content Placeholder 6">
            <a:extLst>
              <a:ext uri="{FF2B5EF4-FFF2-40B4-BE49-F238E27FC236}">
                <a16:creationId xmlns:a16="http://schemas.microsoft.com/office/drawing/2014/main" id="{5E6CBB00-DE71-AC35-6B9F-E17B00431A93}"/>
              </a:ext>
            </a:extLst>
          </p:cNvPr>
          <p:cNvGraphicFramePr>
            <a:graphicFrameLocks noGrp="1"/>
          </p:cNvGraphicFramePr>
          <p:nvPr>
            <p:ph idx="1"/>
            <p:extLst>
              <p:ext uri="{D42A27DB-BD31-4B8C-83A1-F6EECF244321}">
                <p14:modId xmlns:p14="http://schemas.microsoft.com/office/powerpoint/2010/main" val="3987527904"/>
              </p:ext>
            </p:extLst>
          </p:nvPr>
        </p:nvGraphicFramePr>
        <p:xfrm>
          <a:off x="1097280" y="2108201"/>
          <a:ext cx="5575367"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1598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C8EB15A-43C2-CB86-2B68-ADC582CD0574}"/>
              </a:ext>
            </a:extLst>
          </p:cNvPr>
          <p:cNvSpPr>
            <a:spLocks noGrp="1"/>
          </p:cNvSpPr>
          <p:nvPr>
            <p:ph type="title"/>
          </p:nvPr>
        </p:nvSpPr>
        <p:spPr>
          <a:xfrm>
            <a:off x="1097280" y="286603"/>
            <a:ext cx="10058400" cy="1450757"/>
          </a:xfrm>
        </p:spPr>
        <p:txBody>
          <a:bodyPr anchor="ctr">
            <a:normAutofit/>
          </a:bodyPr>
          <a:lstStyle/>
          <a:p>
            <a:r>
              <a:rPr lang="en-US" sz="4100">
                <a:solidFill>
                  <a:srgbClr val="FFFFFF"/>
                </a:solidFill>
                <a:latin typeface="Times New Roman" panose="02020603050405020304" pitchFamily="18" charset="0"/>
                <a:cs typeface="Times New Roman" panose="02020603050405020304" pitchFamily="18" charset="0"/>
              </a:rPr>
              <a:t>Introduction of the life-span theory chosen (Erickson stages of psychosocial development</a:t>
            </a:r>
            <a:endParaRPr lang="en-US" sz="4100">
              <a:solidFill>
                <a:srgbClr val="FFFFFF"/>
              </a:solidFill>
            </a:endParaRPr>
          </a:p>
        </p:txBody>
      </p:sp>
      <p:sp>
        <p:nvSpPr>
          <p:cNvPr id="3" name="Content Placeholder 2">
            <a:extLst>
              <a:ext uri="{FF2B5EF4-FFF2-40B4-BE49-F238E27FC236}">
                <a16:creationId xmlns:a16="http://schemas.microsoft.com/office/drawing/2014/main" id="{C255C71E-8498-8187-6948-87E711E4D091}"/>
              </a:ext>
            </a:extLst>
          </p:cNvPr>
          <p:cNvSpPr>
            <a:spLocks noGrp="1"/>
          </p:cNvSpPr>
          <p:nvPr>
            <p:ph idx="1"/>
          </p:nvPr>
        </p:nvSpPr>
        <p:spPr>
          <a:xfrm>
            <a:off x="1096963" y="2675694"/>
            <a:ext cx="10058400" cy="3193294"/>
          </a:xfrm>
        </p:spPr>
        <p:txBody>
          <a:bodyPr>
            <a:normAutofit/>
          </a:bodyPr>
          <a:lstStyle/>
          <a:p>
            <a:pPr>
              <a:lnSpc>
                <a:spcPct val="110000"/>
              </a:lnSpc>
            </a:pPr>
            <a:r>
              <a:rPr lang="en-US" dirty="0">
                <a:latin typeface="Times New Roman" panose="02020603050405020304" pitchFamily="18" charset="0"/>
                <a:cs typeface="Times New Roman" panose="02020603050405020304" pitchFamily="18" charset="0"/>
              </a:rPr>
              <a:t>What do Erikson’s stages of psychosocial development entail?</a:t>
            </a:r>
            <a:endParaRPr lang="en-US">
              <a:latin typeface="Times New Roman" panose="02020603050405020304" pitchFamily="18" charset="0"/>
              <a:cs typeface="Times New Roman" panose="02020603050405020304" pitchFamily="18" charset="0"/>
            </a:endParaRPr>
          </a:p>
          <a:p>
            <a:pPr marL="0" indent="0">
              <a:lnSpc>
                <a:spcPct val="110000"/>
              </a:lnSpc>
              <a:buNone/>
            </a:pPr>
            <a:r>
              <a:rPr lang="en-US" dirty="0">
                <a:latin typeface="Times New Roman" panose="02020603050405020304" pitchFamily="18" charset="0"/>
                <a:cs typeface="Times New Roman" panose="02020603050405020304" pitchFamily="18" charset="0"/>
              </a:rPr>
              <a:t>The influence of one's lifetime of social experience was analyzed by Erikson and described in his theory. Erikson (1969) was fascinated by the ways in which social interaction and the formation of connections played a part in the maturation and expansion of human beings.</a:t>
            </a:r>
            <a:endParaRPr lang="en-US">
              <a:latin typeface="Times New Roman" panose="02020603050405020304" pitchFamily="18" charset="0"/>
              <a:cs typeface="Times New Roman" panose="02020603050405020304" pitchFamily="18" charset="0"/>
            </a:endParaRPr>
          </a:p>
          <a:p>
            <a:pPr marL="0" indent="0">
              <a:lnSpc>
                <a:spcPct val="110000"/>
              </a:lnSpc>
              <a:buNone/>
            </a:pPr>
            <a:r>
              <a:rPr lang="en-US" dirty="0">
                <a:latin typeface="Times New Roman" panose="02020603050405020304" pitchFamily="18" charset="0"/>
                <a:cs typeface="Times New Roman" panose="02020603050405020304" pitchFamily="18" charset="0"/>
              </a:rPr>
              <a:t>Erikson (1969) held the belief that an individual's personality evolved through a number of stages.</a:t>
            </a:r>
            <a:endParaRPr lang="en-US">
              <a:latin typeface="Times New Roman" panose="02020603050405020304" pitchFamily="18" charset="0"/>
              <a:cs typeface="Times New Roman" panose="02020603050405020304" pitchFamily="18" charset="0"/>
            </a:endParaRPr>
          </a:p>
          <a:p>
            <a:pPr marL="0" indent="0">
              <a:lnSpc>
                <a:spcPct val="110000"/>
              </a:lnSpc>
              <a:buNone/>
            </a:pPr>
            <a:r>
              <a:rPr lang="en-US" dirty="0">
                <a:latin typeface="Times New Roman" panose="02020603050405020304" pitchFamily="18" charset="0"/>
                <a:cs typeface="Times New Roman" panose="02020603050405020304" pitchFamily="18" charset="0"/>
              </a:rPr>
              <a:t>Malone et al (2016) argued that each stage in Erikson's theory of psychosocial development builds on the ones that came before it and set the path for subsequent phases of growth. Erikson postulated that humans go through a struggle that acts as a tipping point in their development at each stage in their lives.</a:t>
            </a:r>
            <a:endParaRPr lang="en-US">
              <a:latin typeface="Times New Roman" panose="02020603050405020304" pitchFamily="18" charset="0"/>
              <a:cs typeface="Times New Roman" panose="02020603050405020304" pitchFamily="18" charset="0"/>
            </a:endParaRPr>
          </a:p>
          <a:p>
            <a:pPr>
              <a:lnSpc>
                <a:spcPct val="110000"/>
              </a:lnSpc>
            </a:pPr>
            <a:endParaRPr lang="en-US"/>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04752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A44F55E-A6D3-7E12-8B93-AF529F8D7DC3}"/>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latin typeface="Times New Roman" panose="02020603050405020304" pitchFamily="18" charset="0"/>
                <a:cs typeface="Times New Roman" panose="02020603050405020304" pitchFamily="18" charset="0"/>
              </a:rPr>
              <a:t>Lifespan psychology theory </a:t>
            </a:r>
            <a:endParaRPr lang="en-US">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4B9CB80-E353-405D-8681-E02420252445}"/>
              </a:ext>
            </a:extLst>
          </p:cNvPr>
          <p:cNvSpPr>
            <a:spLocks noGrp="1"/>
          </p:cNvSpPr>
          <p:nvPr>
            <p:ph idx="1"/>
          </p:nvPr>
        </p:nvSpPr>
        <p:spPr>
          <a:xfrm>
            <a:off x="1096963" y="2675694"/>
            <a:ext cx="10058400" cy="3193294"/>
          </a:xfrm>
        </p:spPr>
        <p:txBody>
          <a:bodyPr>
            <a:normAutofit/>
          </a:bodyPr>
          <a:lstStyle/>
          <a:p>
            <a:r>
              <a:rPr lang="en-GB" dirty="0">
                <a:latin typeface="Times New Roman" panose="02020603050405020304" pitchFamily="18" charset="0"/>
                <a:cs typeface="Times New Roman" panose="02020603050405020304" pitchFamily="18" charset="0"/>
              </a:rPr>
              <a:t>It will also focus on different stages that are interrelated with the development of the children. </a:t>
            </a:r>
          </a:p>
          <a:p>
            <a:r>
              <a:rPr lang="en-GB" dirty="0">
                <a:latin typeface="Times New Roman" panose="02020603050405020304" pitchFamily="18" charset="0"/>
                <a:cs typeface="Times New Roman" panose="02020603050405020304" pitchFamily="18" charset="0"/>
              </a:rPr>
              <a:t>The different attributes related to trust versus mistrust is also important .</a:t>
            </a:r>
          </a:p>
          <a:p>
            <a:r>
              <a:rPr lang="en-GB" dirty="0">
                <a:latin typeface="Times New Roman" panose="02020603050405020304" pitchFamily="18" charset="0"/>
                <a:cs typeface="Times New Roman" panose="02020603050405020304" pitchFamily="18" charset="0"/>
              </a:rPr>
              <a:t>The sense of inadequacy is high.</a:t>
            </a:r>
          </a:p>
          <a:p>
            <a:r>
              <a:rPr lang="en-GB" dirty="0">
                <a:latin typeface="Times New Roman" panose="02020603050405020304" pitchFamily="18" charset="0"/>
                <a:cs typeface="Times New Roman" panose="02020603050405020304" pitchFamily="18" charset="0"/>
              </a:rPr>
              <a:t>It help to get a sense of competency </a:t>
            </a:r>
          </a:p>
          <a:p>
            <a:r>
              <a:rPr lang="en-GB" dirty="0">
                <a:latin typeface="Times New Roman" panose="02020603050405020304" pitchFamily="18" charset="0"/>
                <a:cs typeface="Times New Roman" panose="02020603050405020304" pitchFamily="18" charset="0"/>
              </a:rPr>
              <a:t>It allow the children to get the proper view over their personalities </a:t>
            </a:r>
          </a:p>
          <a:p>
            <a:endParaRPr lang="en-US"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41681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8A47F3-0E5D-0376-9007-75CF8B9187C5}"/>
              </a:ext>
            </a:extLst>
          </p:cNvPr>
          <p:cNvSpPr>
            <a:spLocks noGrp="1"/>
          </p:cNvSpPr>
          <p:nvPr>
            <p:ph type="title"/>
          </p:nvPr>
        </p:nvSpPr>
        <p:spPr>
          <a:xfrm>
            <a:off x="642257" y="634946"/>
            <a:ext cx="3690257" cy="1450757"/>
          </a:xfrm>
        </p:spPr>
        <p:txBody>
          <a:bodyPr>
            <a:normAutofit fontScale="90000"/>
          </a:bodyPr>
          <a:lstStyle/>
          <a:p>
            <a:r>
              <a:rPr lang="pt-PT" sz="4100" dirty="0" err="1">
                <a:latin typeface="Times New Roman" panose="02020603050405020304" pitchFamily="18" charset="0"/>
                <a:cs typeface="Times New Roman" panose="02020603050405020304" pitchFamily="18" charset="0"/>
              </a:rPr>
              <a:t>Erikson's</a:t>
            </a:r>
            <a:r>
              <a:rPr lang="pt-PT" sz="4100" dirty="0">
                <a:latin typeface="Times New Roman" panose="02020603050405020304" pitchFamily="18" charset="0"/>
                <a:cs typeface="Times New Roman" panose="02020603050405020304" pitchFamily="18" charset="0"/>
              </a:rPr>
              <a:t> </a:t>
            </a:r>
            <a:r>
              <a:rPr lang="pt-PT" sz="4100" dirty="0" err="1">
                <a:latin typeface="Times New Roman" panose="02020603050405020304" pitchFamily="18" charset="0"/>
                <a:cs typeface="Times New Roman" panose="02020603050405020304" pitchFamily="18" charset="0"/>
              </a:rPr>
              <a:t>Pricipal</a:t>
            </a:r>
            <a:r>
              <a:rPr lang="pt-PT" sz="4100" dirty="0">
                <a:latin typeface="Times New Roman" panose="02020603050405020304" pitchFamily="18" charset="0"/>
                <a:cs typeface="Times New Roman" panose="02020603050405020304" pitchFamily="18" charset="0"/>
              </a:rPr>
              <a:t> </a:t>
            </a:r>
            <a:r>
              <a:rPr lang="pt-PT" sz="4100" dirty="0" err="1">
                <a:latin typeface="Times New Roman" panose="02020603050405020304" pitchFamily="18" charset="0"/>
                <a:cs typeface="Times New Roman" panose="02020603050405020304" pitchFamily="18" charset="0"/>
              </a:rPr>
              <a:t>assumpstions</a:t>
            </a:r>
            <a:endParaRPr lang="en-US" sz="4100" dirty="0">
              <a:latin typeface="Times New Roman" panose="02020603050405020304" pitchFamily="18" charset="0"/>
              <a:cs typeface="Times New Roman" panose="02020603050405020304" pitchFamily="18" charset="0"/>
            </a:endParaRPr>
          </a:p>
        </p:txBody>
      </p:sp>
      <p:cxnSp>
        <p:nvCxnSpPr>
          <p:cNvPr id="17" name="Straight Connector 11">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797"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0CF059-EFB8-66E8-960E-936C87B5B18D}"/>
              </a:ext>
            </a:extLst>
          </p:cNvPr>
          <p:cNvSpPr>
            <a:spLocks noGrp="1"/>
          </p:cNvSpPr>
          <p:nvPr>
            <p:ph idx="1"/>
          </p:nvPr>
        </p:nvSpPr>
        <p:spPr>
          <a:xfrm>
            <a:off x="642257" y="2407436"/>
            <a:ext cx="3690257" cy="3461658"/>
          </a:xfrm>
        </p:spPr>
        <p:txBody>
          <a:bodyPr>
            <a:normAutofit/>
          </a:bodyPr>
          <a:lstStyle/>
          <a:p>
            <a:pPr>
              <a:lnSpc>
                <a:spcPct val="110000"/>
              </a:lnSpc>
            </a:pPr>
            <a:r>
              <a:rPr lang="pt-PT" dirty="0">
                <a:latin typeface="Times New Roman" panose="02020603050405020304" pitchFamily="18" charset="0"/>
                <a:cs typeface="Times New Roman" panose="02020603050405020304" pitchFamily="18" charset="0"/>
              </a:rPr>
              <a:t>Some </a:t>
            </a:r>
            <a:r>
              <a:rPr lang="pt-PT" dirty="0" err="1">
                <a:latin typeface="Times New Roman" panose="02020603050405020304" pitchFamily="18" charset="0"/>
                <a:cs typeface="Times New Roman" panose="02020603050405020304" pitchFamily="18" charset="0"/>
              </a:rPr>
              <a:t>of</a:t>
            </a:r>
            <a:r>
              <a:rPr lang="pt-PT" dirty="0">
                <a:latin typeface="Times New Roman" panose="02020603050405020304" pitchFamily="18" charset="0"/>
                <a:cs typeface="Times New Roman" panose="02020603050405020304" pitchFamily="18" charset="0"/>
              </a:rPr>
              <a:t> </a:t>
            </a:r>
            <a:r>
              <a:rPr lang="pt-PT" dirty="0" err="1">
                <a:latin typeface="Times New Roman" panose="02020603050405020304" pitchFamily="18" charset="0"/>
                <a:cs typeface="Times New Roman" panose="02020603050405020304" pitchFamily="18" charset="0"/>
              </a:rPr>
              <a:t>Erikson's</a:t>
            </a:r>
            <a:r>
              <a:rPr lang="pt-PT" dirty="0">
                <a:latin typeface="Times New Roman" panose="02020603050405020304" pitchFamily="18" charset="0"/>
                <a:cs typeface="Times New Roman" panose="02020603050405020304" pitchFamily="18" charset="0"/>
              </a:rPr>
              <a:t> </a:t>
            </a:r>
            <a:r>
              <a:rPr lang="pt-PT" dirty="0" err="1">
                <a:latin typeface="Times New Roman" panose="02020603050405020304" pitchFamily="18" charset="0"/>
                <a:cs typeface="Times New Roman" panose="02020603050405020304" pitchFamily="18" charset="0"/>
              </a:rPr>
              <a:t>assumptions</a:t>
            </a:r>
            <a:r>
              <a:rPr lang="pt-PT" dirty="0">
                <a:latin typeface="Times New Roman" panose="02020603050405020304" pitchFamily="18" charset="0"/>
                <a:cs typeface="Times New Roman" panose="02020603050405020304" pitchFamily="18" charset="0"/>
              </a:rPr>
              <a:t> </a:t>
            </a:r>
            <a:r>
              <a:rPr lang="pt-PT" dirty="0" err="1">
                <a:latin typeface="Times New Roman" panose="02020603050405020304" pitchFamily="18" charset="0"/>
                <a:cs typeface="Times New Roman" panose="02020603050405020304" pitchFamily="18" charset="0"/>
              </a:rPr>
              <a:t>were</a:t>
            </a:r>
            <a:r>
              <a:rPr lang="en-GB" dirty="0">
                <a:latin typeface="Times New Roman" panose="02020603050405020304" pitchFamily="18" charset="0"/>
                <a:cs typeface="Times New Roman" panose="02020603050405020304" pitchFamily="18" charset="0"/>
              </a:rPr>
              <a:t> that people generally have the same needs and personal development it’s a response to those, development occurs in phases, the progression of the phases reflects changes in an individual's motivation, </a:t>
            </a:r>
            <a:r>
              <a:rPr lang="en-GB" dirty="0">
                <a:latin typeface="Times New Roman" panose="02020603050405020304" pitchFamily="18" charset="0"/>
                <a:ea typeface="+mn-lt"/>
                <a:cs typeface="Times New Roman" panose="02020603050405020304" pitchFamily="18" charset="0"/>
              </a:rPr>
              <a:t>each level is distinguished by a psychological challenge that provides opportunity for growth.</a:t>
            </a:r>
            <a:endParaRPr lang="en-GB" dirty="0">
              <a:latin typeface="Times New Roman" panose="02020603050405020304" pitchFamily="18" charset="0"/>
              <a:cs typeface="Times New Roman" panose="02020603050405020304" pitchFamily="18" charset="0"/>
            </a:endParaRPr>
          </a:p>
          <a:p>
            <a:pPr>
              <a:lnSpc>
                <a:spcPct val="110000"/>
              </a:lnSpc>
            </a:pPr>
            <a:endParaRPr lang="en-US" dirty="0"/>
          </a:p>
        </p:txBody>
      </p:sp>
      <p:pic>
        <p:nvPicPr>
          <p:cNvPr id="5" name="Imagem 6" descr="Diagram&#10;&#10;Description automatically generated">
            <a:extLst>
              <a:ext uri="{FF2B5EF4-FFF2-40B4-BE49-F238E27FC236}">
                <a16:creationId xmlns:a16="http://schemas.microsoft.com/office/drawing/2014/main" id="{8FC949D6-4639-B519-F423-F104880DE4D0}"/>
              </a:ext>
            </a:extLst>
          </p:cNvPr>
          <p:cNvPicPr>
            <a:picLocks noChangeAspect="1"/>
          </p:cNvPicPr>
          <p:nvPr/>
        </p:nvPicPr>
        <p:blipFill rotWithShape="1">
          <a:blip r:embed="rId3"/>
          <a:srcRect r="13211" b="-1"/>
          <a:stretch/>
        </p:blipFill>
        <p:spPr>
          <a:xfrm>
            <a:off x="4648201" y="640081"/>
            <a:ext cx="6909801" cy="5314406"/>
          </a:xfrm>
          <a:prstGeom prst="rect">
            <a:avLst/>
          </a:prstGeom>
        </p:spPr>
      </p:pic>
      <p:sp>
        <p:nvSpPr>
          <p:cNvPr id="18" name="Rectangle 13">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4826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9228EA-AC02-A81C-9FBC-F54D3EC5FBDE}"/>
              </a:ext>
            </a:extLst>
          </p:cNvPr>
          <p:cNvSpPr>
            <a:spLocks noGrp="1"/>
          </p:cNvSpPr>
          <p:nvPr>
            <p:ph type="title"/>
          </p:nvPr>
        </p:nvSpPr>
        <p:spPr>
          <a:xfrm>
            <a:off x="1097280" y="286603"/>
            <a:ext cx="10058400" cy="1450757"/>
          </a:xfrm>
        </p:spPr>
        <p:txBody>
          <a:bodyPr>
            <a:normAutofit/>
          </a:bodyPr>
          <a:lstStyle/>
          <a:p>
            <a:r>
              <a:rPr lang="en-US" dirty="0">
                <a:latin typeface="Times New Roman" panose="02020603050405020304" pitchFamily="18" charset="0"/>
                <a:cs typeface="Times New Roman" panose="02020603050405020304" pitchFamily="18" charset="0"/>
              </a:rPr>
              <a:t>What is the importance of the life-span psychology theory chosen?</a:t>
            </a:r>
          </a:p>
        </p:txBody>
      </p:sp>
      <p:cxnSp>
        <p:nvCxnSpPr>
          <p:cNvPr id="11"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DF77BF-6283-E005-CD06-A12097FE96DE}"/>
              </a:ext>
            </a:extLst>
          </p:cNvPr>
          <p:cNvSpPr>
            <a:spLocks noGrp="1"/>
          </p:cNvSpPr>
          <p:nvPr>
            <p:ph idx="1"/>
          </p:nvPr>
        </p:nvSpPr>
        <p:spPr>
          <a:xfrm>
            <a:off x="1097280" y="2108201"/>
            <a:ext cx="5575367" cy="3760891"/>
          </a:xfrm>
        </p:spPr>
        <p:txBody>
          <a:bodyPr>
            <a:normAutofit/>
          </a:bodyPr>
          <a:lstStyle/>
          <a:p>
            <a:pPr>
              <a:lnSpc>
                <a:spcPct val="110000"/>
              </a:lnSpc>
            </a:pPr>
            <a:r>
              <a:rPr lang="en-US" dirty="0">
                <a:latin typeface="Times New Roman" panose="02020603050405020304" pitchFamily="18" charset="0"/>
                <a:cs typeface="Times New Roman" panose="02020603050405020304" pitchFamily="18" charset="0"/>
              </a:rPr>
              <a:t>Erikson's theory distinguished itself from many others in that it addressed development across the lifetime, including old age. Older folks require the ability to reflect on their lives and experience a feeling of accomplishment. Failure in this stage results in regret, resentment, and despair, whilst success results in sentiments of wisdom.</a:t>
            </a:r>
          </a:p>
          <a:p>
            <a:pPr>
              <a:lnSpc>
                <a:spcPct val="110000"/>
              </a:lnSpc>
            </a:pPr>
            <a:r>
              <a:rPr lang="en-US" dirty="0">
                <a:latin typeface="Times New Roman" panose="02020603050405020304" pitchFamily="18" charset="0"/>
                <a:cs typeface="Times New Roman" panose="02020603050405020304" pitchFamily="18" charset="0"/>
              </a:rPr>
              <a:t>Its significance stems from the fact that it gives a comprehensive perspective of development over the lifespan. It also </a:t>
            </a:r>
            <a:r>
              <a:rPr lang="en-US" dirty="0" err="1">
                <a:latin typeface="Times New Roman" panose="02020603050405020304" pitchFamily="18" charset="0"/>
                <a:cs typeface="Times New Roman" panose="02020603050405020304" pitchFamily="18" charset="0"/>
              </a:rPr>
              <a:t>emphasises</a:t>
            </a:r>
            <a:r>
              <a:rPr lang="en-US" dirty="0">
                <a:latin typeface="Times New Roman" panose="02020603050405020304" pitchFamily="18" charset="0"/>
                <a:cs typeface="Times New Roman" panose="02020603050405020304" pitchFamily="18" charset="0"/>
              </a:rPr>
              <a:t> the importance of social ties in growth.</a:t>
            </a:r>
          </a:p>
          <a:p>
            <a:pPr>
              <a:lnSpc>
                <a:spcPct val="110000"/>
              </a:lnSpc>
            </a:pPr>
            <a:endParaRPr lang="en-US" dirty="0"/>
          </a:p>
        </p:txBody>
      </p:sp>
      <p:pic>
        <p:nvPicPr>
          <p:cNvPr id="4" name="Picture 3" descr="One in a crowd">
            <a:extLst>
              <a:ext uri="{FF2B5EF4-FFF2-40B4-BE49-F238E27FC236}">
                <a16:creationId xmlns:a16="http://schemas.microsoft.com/office/drawing/2014/main" id="{2C2AD414-2BB1-0E4C-9165-391628B51B0F}"/>
              </a:ext>
            </a:extLst>
          </p:cNvPr>
          <p:cNvPicPr>
            <a:picLocks noChangeAspect="1"/>
          </p:cNvPicPr>
          <p:nvPr/>
        </p:nvPicPr>
        <p:blipFill rotWithShape="1">
          <a:blip r:embed="rId3"/>
          <a:srcRect l="15709" r="8866"/>
          <a:stretch/>
        </p:blipFill>
        <p:spPr>
          <a:xfrm>
            <a:off x="7534656" y="2108200"/>
            <a:ext cx="3621024" cy="3600613"/>
          </a:xfrm>
          <a:prstGeom prst="rect">
            <a:avLst/>
          </a:prstGeom>
        </p:spPr>
      </p:pic>
      <p:sp>
        <p:nvSpPr>
          <p:cNvPr id="13" name="Rectangle 12">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89261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7F38A91-A32B-EC4C-391F-7D0270F5D379}"/>
              </a:ext>
            </a:extLst>
          </p:cNvPr>
          <p:cNvSpPr>
            <a:spLocks noGrp="1"/>
          </p:cNvSpPr>
          <p:nvPr>
            <p:ph type="title"/>
          </p:nvPr>
        </p:nvSpPr>
        <p:spPr>
          <a:xfrm>
            <a:off x="1097280" y="286603"/>
            <a:ext cx="10058400" cy="1450757"/>
          </a:xfrm>
        </p:spPr>
        <p:txBody>
          <a:bodyPr anchor="ctr">
            <a:normAutofit/>
          </a:bodyPr>
          <a:lstStyle/>
          <a:p>
            <a:r>
              <a:rPr lang="en-GB" sz="3100" b="1">
                <a:solidFill>
                  <a:srgbClr val="FFFFFF"/>
                </a:solidFill>
                <a:latin typeface="Times New Roman" panose="02020603050405020304" pitchFamily="18" charset="0"/>
                <a:cs typeface="Times New Roman" panose="02020603050405020304" pitchFamily="18" charset="0"/>
              </a:rPr>
              <a:t>Critically evaluate the identified lifespan psychological theory </a:t>
            </a:r>
            <a:br>
              <a:rPr lang="en-GB" sz="3100">
                <a:solidFill>
                  <a:srgbClr val="FFFFFF"/>
                </a:solidFill>
                <a:latin typeface="Times New Roman" panose="02020603050405020304" pitchFamily="18" charset="0"/>
                <a:cs typeface="Times New Roman" panose="02020603050405020304" pitchFamily="18" charset="0"/>
              </a:rPr>
            </a:br>
            <a:endParaRPr lang="en-US" sz="31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42BC91D-4639-A41C-62EF-3A4FCCC34501}"/>
              </a:ext>
            </a:extLst>
          </p:cNvPr>
          <p:cNvSpPr>
            <a:spLocks noGrp="1"/>
          </p:cNvSpPr>
          <p:nvPr>
            <p:ph idx="1"/>
          </p:nvPr>
        </p:nvSpPr>
        <p:spPr>
          <a:xfrm>
            <a:off x="449691" y="2151879"/>
            <a:ext cx="10058400" cy="3193294"/>
          </a:xfrm>
        </p:spPr>
        <p:txBody>
          <a:bodyPr>
            <a:normAutofit fontScale="25000" lnSpcReduction="20000"/>
          </a:bodyPr>
          <a:lstStyle/>
          <a:p>
            <a:pPr>
              <a:lnSpc>
                <a:spcPct val="110000"/>
              </a:lnSpc>
            </a:pPr>
            <a:r>
              <a:rPr lang="en-GB" sz="6400" dirty="0">
                <a:latin typeface="Times New Roman" panose="02020603050405020304" pitchFamily="18" charset="0"/>
                <a:cs typeface="Times New Roman" panose="02020603050405020304" pitchFamily="18" charset="0"/>
              </a:rPr>
              <a:t>The different attributes of this theory are limited to the reduced point of view on human development. </a:t>
            </a:r>
          </a:p>
          <a:p>
            <a:pPr>
              <a:lnSpc>
                <a:spcPct val="110000"/>
              </a:lnSpc>
            </a:pPr>
            <a:r>
              <a:rPr lang="en-GB" sz="6400" dirty="0">
                <a:latin typeface="Times New Roman" panose="02020603050405020304" pitchFamily="18" charset="0"/>
                <a:cs typeface="Times New Roman" panose="02020603050405020304" pitchFamily="18" charset="0"/>
              </a:rPr>
              <a:t>The identification of the lifespan psychological theory basically helps to understand that the identification can </a:t>
            </a:r>
          </a:p>
          <a:p>
            <a:pPr>
              <a:lnSpc>
                <a:spcPct val="110000"/>
              </a:lnSpc>
            </a:pPr>
            <a:r>
              <a:rPr lang="en-GB" sz="6400" dirty="0">
                <a:latin typeface="Times New Roman" panose="02020603050405020304" pitchFamily="18" charset="0"/>
                <a:cs typeface="Times New Roman" panose="02020603050405020304" pitchFamily="18" charset="0"/>
              </a:rPr>
              <a:t>help to focus on the children's development stage. </a:t>
            </a:r>
          </a:p>
          <a:p>
            <a:pPr>
              <a:lnSpc>
                <a:spcPct val="110000"/>
              </a:lnSpc>
            </a:pPr>
            <a:r>
              <a:rPr lang="en-GB" sz="6400" dirty="0">
                <a:latin typeface="Times New Roman" panose="02020603050405020304" pitchFamily="18" charset="0"/>
                <a:cs typeface="Times New Roman" panose="02020603050405020304" pitchFamily="18" charset="0"/>
              </a:rPr>
              <a:t>&gt;It helps to manage the development in whole lifespan. </a:t>
            </a:r>
          </a:p>
          <a:p>
            <a:pPr>
              <a:lnSpc>
                <a:spcPct val="110000"/>
              </a:lnSpc>
            </a:pPr>
            <a:r>
              <a:rPr lang="en-GB" sz="6400" dirty="0">
                <a:latin typeface="Times New Roman" panose="02020603050405020304" pitchFamily="18" charset="0"/>
                <a:cs typeface="Times New Roman" panose="02020603050405020304" pitchFamily="18" charset="0"/>
              </a:rPr>
              <a:t>It allows the children to make their decision in whole lifespan </a:t>
            </a:r>
          </a:p>
          <a:p>
            <a:pPr>
              <a:lnSpc>
                <a:spcPct val="110000"/>
              </a:lnSpc>
            </a:pPr>
            <a:r>
              <a:rPr lang="en-GB" sz="6400" dirty="0">
                <a:latin typeface="Times New Roman" panose="02020603050405020304" pitchFamily="18" charset="0"/>
                <a:cs typeface="Times New Roman" panose="02020603050405020304" pitchFamily="18" charset="0"/>
              </a:rPr>
              <a:t>The theory is considered a psychological theory but it only focuses on the childhood stages and it is neglecting </a:t>
            </a:r>
          </a:p>
          <a:p>
            <a:pPr>
              <a:lnSpc>
                <a:spcPct val="110000"/>
              </a:lnSpc>
            </a:pPr>
            <a:r>
              <a:rPr lang="en-GB" sz="6400" dirty="0">
                <a:latin typeface="Times New Roman" panose="02020603050405020304" pitchFamily="18" charset="0"/>
                <a:cs typeface="Times New Roman" panose="02020603050405020304" pitchFamily="18" charset="0"/>
              </a:rPr>
              <a:t>the adulthood stages after the adolescent stage (Wood et al., 2019). </a:t>
            </a:r>
          </a:p>
          <a:p>
            <a:pPr>
              <a:lnSpc>
                <a:spcPct val="110000"/>
              </a:lnSpc>
            </a:pPr>
            <a:r>
              <a:rPr lang="en-GB" sz="6400" dirty="0">
                <a:latin typeface="Times New Roman" panose="02020603050405020304" pitchFamily="18" charset="0"/>
                <a:cs typeface="Times New Roman" panose="02020603050405020304" pitchFamily="18" charset="0"/>
              </a:rPr>
              <a:t>The chosen theory is criticized for supporting a limited view of Human development because it seen that theory is helpful only for childhood stages because the tourist focus only on childhood approaches which are also important to strengthen the base of human being by helping them with the key skills that I need to be focused on the childhood approaches. The different attributes related to the theory are limited and the theory basically focuses on childhood approaches that can come as a huge problem for human being. The theory is considered a </a:t>
            </a:r>
            <a:r>
              <a:rPr lang="en-GB" sz="6400" dirty="0" err="1">
                <a:latin typeface="Times New Roman" panose="02020603050405020304" pitchFamily="18" charset="0"/>
                <a:cs typeface="Times New Roman" panose="02020603050405020304" pitchFamily="18" charset="0"/>
              </a:rPr>
              <a:t>psyhcological</a:t>
            </a:r>
            <a:r>
              <a:rPr lang="en-GB" sz="6400" dirty="0">
                <a:latin typeface="Times New Roman" panose="02020603050405020304" pitchFamily="18" charset="0"/>
                <a:cs typeface="Times New Roman" panose="02020603050405020304" pitchFamily="18" charset="0"/>
              </a:rPr>
              <a:t> theory but it only focuses on the childhood stages and it is neglecting the adulthood stages after the adolescent stage ( Wood et al,.2019 </a:t>
            </a:r>
          </a:p>
          <a:p>
            <a:pPr>
              <a:lnSpc>
                <a:spcPct val="110000"/>
              </a:lnSpc>
            </a:pPr>
            <a:endParaRPr lang="en-US" sz="900" dirty="0"/>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62946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AD4F09C-BFC0-C020-8FDE-A7973E149026}"/>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latin typeface="Times New Roman" panose="02020603050405020304" pitchFamily="18" charset="0"/>
                <a:cs typeface="Times New Roman" panose="02020603050405020304" pitchFamily="18" charset="0"/>
              </a:rPr>
              <a:t>Capability and its interconnection with Ego</a:t>
            </a:r>
            <a:br>
              <a:rPr lang="en-US">
                <a:solidFill>
                  <a:srgbClr val="FFFFFF"/>
                </a:solidFill>
                <a:latin typeface="Times New Roman" panose="02020603050405020304" pitchFamily="18" charset="0"/>
                <a:cs typeface="Times New Roman" panose="02020603050405020304" pitchFamily="18" charset="0"/>
              </a:rPr>
            </a:br>
            <a:r>
              <a:rPr lang="en-US">
                <a:solidFill>
                  <a:srgbClr val="FFFFFF"/>
                </a:solidFill>
                <a:latin typeface="Times New Roman" panose="02020603050405020304" pitchFamily="18" charset="0"/>
                <a:cs typeface="Times New Roman" panose="02020603050405020304" pitchFamily="18" charset="0"/>
              </a:rPr>
              <a:t>(Strength)</a:t>
            </a:r>
          </a:p>
        </p:txBody>
      </p:sp>
      <p:sp>
        <p:nvSpPr>
          <p:cNvPr id="3" name="Content Placeholder 2">
            <a:extLst>
              <a:ext uri="{FF2B5EF4-FFF2-40B4-BE49-F238E27FC236}">
                <a16:creationId xmlns:a16="http://schemas.microsoft.com/office/drawing/2014/main" id="{01EC56E7-17E0-F5C2-00D5-180376C958E5}"/>
              </a:ext>
            </a:extLst>
          </p:cNvPr>
          <p:cNvSpPr>
            <a:spLocks noGrp="1"/>
          </p:cNvSpPr>
          <p:nvPr>
            <p:ph idx="1"/>
          </p:nvPr>
        </p:nvSpPr>
        <p:spPr>
          <a:xfrm>
            <a:off x="1096963" y="2675694"/>
            <a:ext cx="10058400" cy="3193294"/>
          </a:xfrm>
        </p:spPr>
        <p:txBody>
          <a:bodyPr>
            <a:normAutofit/>
          </a:bodyPr>
          <a:lstStyle/>
          <a:p>
            <a:pPr>
              <a:lnSpc>
                <a:spcPct val="110000"/>
              </a:lnSpc>
            </a:pPr>
            <a:r>
              <a:rPr lang="en-GB" sz="1500" dirty="0">
                <a:latin typeface="Times New Roman" panose="02020603050405020304" pitchFamily="18" charset="0"/>
                <a:cs typeface="Times New Roman" panose="02020603050405020304" pitchFamily="18" charset="0"/>
              </a:rPr>
              <a:t>The theorist believes that the sense of competencies is important for motivating behaviour and action. </a:t>
            </a:r>
          </a:p>
          <a:p>
            <a:pPr>
              <a:lnSpc>
                <a:spcPct val="110000"/>
              </a:lnSpc>
              <a:buFont typeface="Wingdings" pitchFamily="2" charset="2"/>
              <a:buChar char="v"/>
            </a:pPr>
            <a:r>
              <a:rPr lang="en-GB" sz="1500" dirty="0">
                <a:latin typeface="Times New Roman" panose="02020603050405020304" pitchFamily="18" charset="0"/>
                <a:cs typeface="Times New Roman" panose="02020603050405020304" pitchFamily="18" charset="0"/>
              </a:rPr>
              <a:t>Motivational behaviour and action are also important for focusing on the ego quality ego strength. </a:t>
            </a:r>
          </a:p>
          <a:p>
            <a:pPr>
              <a:lnSpc>
                <a:spcPct val="110000"/>
              </a:lnSpc>
              <a:buFont typeface="Wingdings" pitchFamily="2" charset="2"/>
              <a:buChar char="v"/>
            </a:pPr>
            <a:r>
              <a:rPr lang="en-GB" sz="1500" dirty="0">
                <a:latin typeface="Times New Roman" panose="02020603050405020304" pitchFamily="18" charset="0"/>
                <a:cs typeface="Times New Roman" panose="02020603050405020304" pitchFamily="18" charset="0"/>
              </a:rPr>
              <a:t>It helps to shape a new thoughts for the children &gt;It helps to shape up defence for children. </a:t>
            </a:r>
          </a:p>
          <a:p>
            <a:pPr>
              <a:lnSpc>
                <a:spcPct val="110000"/>
              </a:lnSpc>
            </a:pPr>
            <a:r>
              <a:rPr lang="en-GB" sz="1500" dirty="0">
                <a:latin typeface="Times New Roman" panose="02020603050405020304" pitchFamily="18" charset="0"/>
                <a:cs typeface="Times New Roman" panose="02020603050405020304" pitchFamily="18" charset="0"/>
              </a:rPr>
              <a:t>The tourist basically focuses on the sense of competencies and also allow the children to focus on their basic development that are very important for managing book quality as well as it is also helpful for focusing on the emergence of the sense in education in the aspect of development. Motivational behaviour is also important because it helps to manage the massages and also important for managing the ego strength to focus on the ego quality to get strength(Barry et.,2019. It also important for managing the self reflection to manage the thought and believers of children on different point of views n on various experience. </a:t>
            </a:r>
          </a:p>
          <a:p>
            <a:pPr>
              <a:lnSpc>
                <a:spcPct val="110000"/>
              </a:lnSpc>
            </a:pPr>
            <a:endParaRPr lang="en-US" sz="1500"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4383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04B15E2-FF31-85A4-231B-0A671FCB474A}"/>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latin typeface="Times New Roman" panose="02020603050405020304" pitchFamily="18" charset="0"/>
                <a:cs typeface="Times New Roman" panose="02020603050405020304" pitchFamily="18" charset="0"/>
              </a:rPr>
              <a:t>Weaknesses/Limitation</a:t>
            </a:r>
          </a:p>
        </p:txBody>
      </p:sp>
      <p:sp>
        <p:nvSpPr>
          <p:cNvPr id="3" name="Content Placeholder 2">
            <a:extLst>
              <a:ext uri="{FF2B5EF4-FFF2-40B4-BE49-F238E27FC236}">
                <a16:creationId xmlns:a16="http://schemas.microsoft.com/office/drawing/2014/main" id="{3E875BF1-BB88-B3F1-98E1-070CD7DC24CC}"/>
              </a:ext>
            </a:extLst>
          </p:cNvPr>
          <p:cNvSpPr>
            <a:spLocks noGrp="1"/>
          </p:cNvSpPr>
          <p:nvPr>
            <p:ph idx="1"/>
          </p:nvPr>
        </p:nvSpPr>
        <p:spPr>
          <a:xfrm>
            <a:off x="1096963" y="2675694"/>
            <a:ext cx="10058400" cy="3193294"/>
          </a:xfrm>
        </p:spPr>
        <p:txBody>
          <a:bodyPr>
            <a:normAutofit/>
          </a:bodyPr>
          <a:lstStyle/>
          <a:p>
            <a:pPr>
              <a:lnSpc>
                <a:spcPct val="110000"/>
              </a:lnSpc>
              <a:buFont typeface="Wingdings" pitchFamily="2" charset="2"/>
              <a:buChar char="v"/>
            </a:pPr>
            <a:r>
              <a:rPr lang="en-GB" sz="1700">
                <a:latin typeface="Times New Roman" panose="02020603050405020304" pitchFamily="18" charset="0"/>
                <a:cs typeface="Times New Roman" panose="02020603050405020304" pitchFamily="18" charset="0"/>
              </a:rPr>
              <a:t>There is a lack of elaboration between the connection of all stages. &gt;Better of elaboration is requires for the impact of culture on development</a:t>
            </a:r>
            <a:br>
              <a:rPr lang="en-GB" sz="1700">
                <a:latin typeface="Times New Roman" panose="02020603050405020304" pitchFamily="18" charset="0"/>
                <a:cs typeface="Times New Roman" panose="02020603050405020304" pitchFamily="18" charset="0"/>
              </a:rPr>
            </a:br>
            <a:r>
              <a:rPr lang="en-GB" sz="1700">
                <a:latin typeface="Times New Roman" panose="02020603050405020304" pitchFamily="18" charset="0"/>
                <a:cs typeface="Times New Roman" panose="02020603050405020304" pitchFamily="18" charset="0"/>
              </a:rPr>
              <a:t>It seems to focuses marly on childhood. </a:t>
            </a:r>
          </a:p>
          <a:p>
            <a:pPr>
              <a:lnSpc>
                <a:spcPct val="110000"/>
              </a:lnSpc>
              <a:buFont typeface="Wingdings" pitchFamily="2" charset="2"/>
              <a:buChar char="v"/>
            </a:pPr>
            <a:r>
              <a:rPr lang="en-GB" sz="1700">
                <a:latin typeface="Times New Roman" panose="02020603050405020304" pitchFamily="18" charset="0"/>
                <a:cs typeface="Times New Roman" panose="02020603050405020304" pitchFamily="18" charset="0"/>
              </a:rPr>
              <a:t>Better </a:t>
            </a:r>
          </a:p>
          <a:p>
            <a:pPr>
              <a:lnSpc>
                <a:spcPct val="110000"/>
              </a:lnSpc>
              <a:buFont typeface="Wingdings" pitchFamily="2" charset="2"/>
              <a:buChar char="v"/>
            </a:pPr>
            <a:r>
              <a:rPr lang="en-GB" sz="1700">
                <a:latin typeface="Times New Roman" panose="02020603050405020304" pitchFamily="18" charset="0"/>
                <a:cs typeface="Times New Roman" panose="02020603050405020304" pitchFamily="18" charset="0"/>
              </a:rPr>
              <a:t>The theory dose not elaborate on the specific types of experiences that are required to overcome the challenges presented in each stage. Erikson used confusing words like identity development, consolidation and foreclosure to describe identity without explanation. This may confuse readers .(online MWS program,2022 Despite the fact that is intended to cover a person entire life, the application of Erickson`s theory infancy and childhood than on adulthood.(</a:t>
            </a:r>
            <a:r>
              <a:rPr lang="en-GB" sz="1700" err="1">
                <a:latin typeface="Times New Roman" panose="02020603050405020304" pitchFamily="18" charset="0"/>
                <a:cs typeface="Times New Roman" panose="02020603050405020304" pitchFamily="18" charset="0"/>
              </a:rPr>
              <a:t>Baharati</a:t>
            </a:r>
            <a:r>
              <a:rPr lang="en-GB" sz="1700">
                <a:latin typeface="Times New Roman" panose="02020603050405020304" pitchFamily="18" charset="0"/>
                <a:cs typeface="Times New Roman" panose="02020603050405020304" pitchFamily="18" charset="0"/>
              </a:rPr>
              <a:t> 2021)This is the case Despite the fact that adulthood is the focus of the theory. </a:t>
            </a:r>
          </a:p>
          <a:p>
            <a:pPr>
              <a:lnSpc>
                <a:spcPct val="110000"/>
              </a:lnSpc>
            </a:pPr>
            <a:endParaRPr lang="en-US" sz="1700"/>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32809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2431CC1-7CEA-6C7A-1238-660F31DDE15C}"/>
              </a:ext>
            </a:extLst>
          </p:cNvPr>
          <p:cNvSpPr>
            <a:spLocks noGrp="1"/>
          </p:cNvSpPr>
          <p:nvPr>
            <p:ph type="title"/>
          </p:nvPr>
        </p:nvSpPr>
        <p:spPr>
          <a:xfrm>
            <a:off x="1097280" y="286603"/>
            <a:ext cx="10058400" cy="1450757"/>
          </a:xfrm>
        </p:spPr>
        <p:txBody>
          <a:bodyPr anchor="ctr">
            <a:normAutofit/>
          </a:bodyPr>
          <a:lstStyle/>
          <a:p>
            <a:r>
              <a:rPr lang="en-GB" sz="4100">
                <a:solidFill>
                  <a:srgbClr val="FFFFFF"/>
                </a:solidFill>
                <a:latin typeface="Times New Roman" panose="02020603050405020304" pitchFamily="18" charset="0"/>
                <a:cs typeface="Times New Roman" panose="02020603050405020304" pitchFamily="18" charset="0"/>
              </a:rPr>
              <a:t>Linking Eric Ericksons theory to (infancy 0-1) </a:t>
            </a:r>
            <a:br>
              <a:rPr lang="en-GB" sz="4100">
                <a:solidFill>
                  <a:srgbClr val="FFFFFF"/>
                </a:solidFill>
                <a:latin typeface="Times New Roman" panose="02020603050405020304" pitchFamily="18" charset="0"/>
                <a:cs typeface="Times New Roman" panose="02020603050405020304" pitchFamily="18" charset="0"/>
              </a:rPr>
            </a:br>
            <a:endParaRPr lang="en-US" sz="41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A0E4061-D7CE-1208-050E-7A16385C170D}"/>
              </a:ext>
            </a:extLst>
          </p:cNvPr>
          <p:cNvSpPr>
            <a:spLocks noGrp="1"/>
          </p:cNvSpPr>
          <p:nvPr>
            <p:ph idx="1"/>
          </p:nvPr>
        </p:nvSpPr>
        <p:spPr>
          <a:xfrm>
            <a:off x="1096963" y="2675694"/>
            <a:ext cx="10058400" cy="3193294"/>
          </a:xfrm>
        </p:spPr>
        <p:txBody>
          <a:bodyPr>
            <a:normAutofit/>
          </a:bodyPr>
          <a:lstStyle/>
          <a:p>
            <a:pPr>
              <a:buFont typeface="Wingdings" pitchFamily="2" charset="2"/>
              <a:buChar char="v"/>
            </a:pPr>
            <a:r>
              <a:rPr lang="en-GB" dirty="0">
                <a:latin typeface="Times New Roman" panose="02020603050405020304" pitchFamily="18" charset="0"/>
                <a:cs typeface="Times New Roman" panose="02020603050405020304" pitchFamily="18" charset="0"/>
              </a:rPr>
              <a:t>Linking Eric Ericksons theory to (infancy 0-1) </a:t>
            </a:r>
          </a:p>
          <a:p>
            <a:pPr>
              <a:buFont typeface="Wingdings" pitchFamily="2" charset="2"/>
              <a:buChar char="v"/>
            </a:pPr>
            <a:r>
              <a:rPr lang="en-GB" dirty="0">
                <a:latin typeface="Times New Roman" panose="02020603050405020304" pitchFamily="18" charset="0"/>
                <a:cs typeface="Times New Roman" panose="02020603050405020304" pitchFamily="18" charset="0"/>
              </a:rPr>
              <a:t>➢ This is the first stage in Ericksons theory of psychosocial development </a:t>
            </a:r>
          </a:p>
          <a:p>
            <a:pPr>
              <a:buFont typeface="Wingdings" pitchFamily="2" charset="2"/>
              <a:buChar char="v"/>
            </a:pPr>
            <a:r>
              <a:rPr lang="en-GB" dirty="0">
                <a:latin typeface="Times New Roman" panose="02020603050405020304" pitchFamily="18" charset="0"/>
                <a:cs typeface="Times New Roman" panose="02020603050405020304" pitchFamily="18" charset="0"/>
              </a:rPr>
              <a:t>➢ What happens during this stage ? </a:t>
            </a:r>
          </a:p>
          <a:p>
            <a:pPr>
              <a:buFont typeface="Wingdings" pitchFamily="2" charset="2"/>
              <a:buChar char="v"/>
            </a:pPr>
            <a:r>
              <a:rPr lang="en-GB" dirty="0">
                <a:latin typeface="Times New Roman" panose="02020603050405020304" pitchFamily="18" charset="0"/>
                <a:cs typeface="Times New Roman" panose="02020603050405020304" pitchFamily="18" charset="0"/>
              </a:rPr>
              <a:t>➢ The key to a babies successful development is their caregivers </a:t>
            </a:r>
          </a:p>
          <a:p>
            <a:endParaRPr lang="en-US"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79069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514754-7247-730C-17A6-30F2137FDB57}"/>
              </a:ext>
            </a:extLst>
          </p:cNvPr>
          <p:cNvSpPr>
            <a:spLocks noGrp="1"/>
          </p:cNvSpPr>
          <p:nvPr>
            <p:ph type="title"/>
          </p:nvPr>
        </p:nvSpPr>
        <p:spPr>
          <a:xfrm>
            <a:off x="5172074" y="286603"/>
            <a:ext cx="5983605" cy="1450757"/>
          </a:xfrm>
        </p:spPr>
        <p:txBody>
          <a:bodyPr>
            <a:normAutofit/>
          </a:bodyPr>
          <a:lstStyle/>
          <a:p>
            <a:r>
              <a:rPr lang="en-GB" dirty="0">
                <a:latin typeface="Times New Roman" panose="02020603050405020304" pitchFamily="18" charset="0"/>
                <a:cs typeface="Times New Roman" panose="02020603050405020304" pitchFamily="18" charset="0"/>
              </a:rPr>
              <a:t>Trust versus mistrust </a:t>
            </a:r>
            <a:br>
              <a:rPr lang="en-GB"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AE9AC72-0BA2-BF90-D78E-89EBEF3A321C}"/>
              </a:ext>
            </a:extLst>
          </p:cNvPr>
          <p:cNvPicPr>
            <a:picLocks noChangeAspect="1"/>
          </p:cNvPicPr>
          <p:nvPr/>
        </p:nvPicPr>
        <p:blipFill rotWithShape="1">
          <a:blip r:embed="rId2"/>
          <a:srcRect l="32510" r="27240"/>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016A49-1A70-E163-173A-BF8B3CADBCB3}"/>
              </a:ext>
            </a:extLst>
          </p:cNvPr>
          <p:cNvSpPr>
            <a:spLocks noGrp="1"/>
          </p:cNvSpPr>
          <p:nvPr>
            <p:ph idx="1"/>
          </p:nvPr>
        </p:nvSpPr>
        <p:spPr>
          <a:xfrm>
            <a:off x="5172074" y="2108201"/>
            <a:ext cx="5983606" cy="3760891"/>
          </a:xfrm>
        </p:spPr>
        <p:txBody>
          <a:bodyPr>
            <a:normAutofit/>
          </a:bodyPr>
          <a:lstStyle/>
          <a:p>
            <a:r>
              <a:rPr lang="en-GB" dirty="0">
                <a:latin typeface="Times New Roman" panose="02020603050405020304" pitchFamily="18" charset="0"/>
                <a:cs typeface="Times New Roman" panose="02020603050405020304" pitchFamily="18" charset="0"/>
              </a:rPr>
              <a:t>Crying is one of the most common strategies babies use to communicate with their caregivers. </a:t>
            </a:r>
          </a:p>
          <a:p>
            <a:r>
              <a:rPr lang="en-GB" dirty="0">
                <a:latin typeface="Times New Roman" panose="02020603050405020304" pitchFamily="18" charset="0"/>
                <a:cs typeface="Times New Roman" panose="02020603050405020304" pitchFamily="18" charset="0"/>
              </a:rPr>
              <a:t>➢  Lack of socialization or neglect during a child’s initial months of life may have an impact on their development later in life. </a:t>
            </a:r>
          </a:p>
          <a:p>
            <a:r>
              <a:rPr lang="en-GB" dirty="0">
                <a:latin typeface="Times New Roman" panose="02020603050405020304" pitchFamily="18" charset="0"/>
                <a:cs typeface="Times New Roman" panose="02020603050405020304" pitchFamily="18" charset="0"/>
              </a:rPr>
              <a:t>➢  Secure attachment style/insecure attachment style </a:t>
            </a:r>
          </a:p>
          <a:p>
            <a:endParaRPr lang="en-US" dirty="0">
              <a:latin typeface="Times New Roman" panose="02020603050405020304" pitchFamily="18" charset="0"/>
              <a:cs typeface="Times New Roman" panose="02020603050405020304" pitchFamily="18" charset="0"/>
            </a:endParaRPr>
          </a:p>
          <a:p>
            <a:endParaRPr lang="en-US"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52616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6C59017-71AD-EF5B-08CB-5AD0D3B7D8E0}"/>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latin typeface="Times New Roman" panose="02020603050405020304" pitchFamily="18" charset="0"/>
                <a:cs typeface="Times New Roman" panose="02020603050405020304" pitchFamily="18" charset="0"/>
              </a:rPr>
              <a:t>Understanding the role of lifespan psychology in everyday life </a:t>
            </a:r>
          </a:p>
        </p:txBody>
      </p:sp>
      <p:sp>
        <p:nvSpPr>
          <p:cNvPr id="3" name="Content Placeholder 2">
            <a:extLst>
              <a:ext uri="{FF2B5EF4-FFF2-40B4-BE49-F238E27FC236}">
                <a16:creationId xmlns:a16="http://schemas.microsoft.com/office/drawing/2014/main" id="{DE10A54A-AFB2-CF6A-93FF-438CFC37526B}"/>
              </a:ext>
            </a:extLst>
          </p:cNvPr>
          <p:cNvSpPr>
            <a:spLocks noGrp="1"/>
          </p:cNvSpPr>
          <p:nvPr>
            <p:ph idx="1"/>
          </p:nvPr>
        </p:nvSpPr>
        <p:spPr>
          <a:xfrm>
            <a:off x="1096963" y="2675694"/>
            <a:ext cx="10058400" cy="3193294"/>
          </a:xfrm>
        </p:spPr>
        <p:txBody>
          <a:bodyPr>
            <a:normAutofit/>
          </a:bodyPr>
          <a:lstStyle/>
          <a:p>
            <a:r>
              <a:rPr lang="en-GB" dirty="0">
                <a:latin typeface="Times New Roman" panose="02020603050405020304" pitchFamily="18" charset="0"/>
                <a:cs typeface="Times New Roman" panose="02020603050405020304" pitchFamily="18" charset="0"/>
              </a:rPr>
              <a:t>Developmental psychology studies how one grows and changes through time, not only during the infancy or adolescence stage but past the adulthood and until a stage Erik Erikson called of young adulthood, adulthood period and old age period.</a:t>
            </a:r>
          </a:p>
          <a:p>
            <a:r>
              <a:rPr lang="en-GB" dirty="0">
                <a:latin typeface="Times New Roman" panose="02020603050405020304" pitchFamily="18" charset="0"/>
                <a:cs typeface="Times New Roman" panose="02020603050405020304" pitchFamily="18" charset="0"/>
              </a:rPr>
              <a:t>Psychology is both a practical and theorical topic, like Sigmund Freud, Erik Erikson also believed that personality develops in a series of stages , according to his psychosocial theory in each of these stages we are confronted with a task or crisis that we need to solve to be able to achieve self-development.                                                                                                                                                                                                                                                                                                    </a:t>
            </a:r>
          </a:p>
          <a:p>
            <a:r>
              <a:rPr lang="en-US" dirty="0">
                <a:latin typeface="Times New Roman" panose="02020603050405020304" pitchFamily="18" charset="0"/>
                <a:cs typeface="Times New Roman" panose="02020603050405020304" pitchFamily="18" charset="0"/>
              </a:rPr>
              <a:t>People can make discoveries and adjustments to their lives as they relate to these findings via lifespan development, it helps one to get a better perception of themselves as well as others.</a:t>
            </a:r>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54149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E93FDA5-D427-A785-1C1A-19AD94679928}"/>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latin typeface="Times New Roman" panose="02020603050405020304" pitchFamily="18" charset="0"/>
                <a:cs typeface="Times New Roman" panose="02020603050405020304" pitchFamily="18" charset="0"/>
              </a:rPr>
              <a:t>Understanding the importance of lifespan psychology for healthcare </a:t>
            </a:r>
          </a:p>
        </p:txBody>
      </p:sp>
      <p:sp>
        <p:nvSpPr>
          <p:cNvPr id="3" name="Content Placeholder 2">
            <a:extLst>
              <a:ext uri="{FF2B5EF4-FFF2-40B4-BE49-F238E27FC236}">
                <a16:creationId xmlns:a16="http://schemas.microsoft.com/office/drawing/2014/main" id="{AAD5C458-E387-DFF8-3DF9-8D664BAB5188}"/>
              </a:ext>
            </a:extLst>
          </p:cNvPr>
          <p:cNvSpPr>
            <a:spLocks noGrp="1"/>
          </p:cNvSpPr>
          <p:nvPr>
            <p:ph idx="1"/>
          </p:nvPr>
        </p:nvSpPr>
        <p:spPr>
          <a:xfrm>
            <a:off x="1096963" y="2675694"/>
            <a:ext cx="10058400" cy="3193294"/>
          </a:xfrm>
        </p:spPr>
        <p:txBody>
          <a:bodyPr>
            <a:normAutofit/>
          </a:bodyPr>
          <a:lstStyle/>
          <a:p>
            <a:pPr>
              <a:lnSpc>
                <a:spcPct val="110000"/>
              </a:lnSpc>
            </a:pPr>
            <a:r>
              <a:rPr lang="en-US" dirty="0"/>
              <a:t> </a:t>
            </a:r>
            <a:r>
              <a:rPr lang="en-US" dirty="0">
                <a:latin typeface="Times New Roman" panose="02020603050405020304" pitchFamily="18" charset="0"/>
                <a:cs typeface="Times New Roman" panose="02020603050405020304" pitchFamily="18" charset="0"/>
              </a:rPr>
              <a:t>Healthcare providers are always in contact with patients who came from different backgrounds, cultures, and experiences.</a:t>
            </a:r>
            <a:endParaRPr lang="en-US">
              <a:latin typeface="Times New Roman" panose="02020603050405020304" pitchFamily="18" charset="0"/>
              <a:cs typeface="Times New Roman" panose="02020603050405020304" pitchFamily="18" charset="0"/>
            </a:endParaRPr>
          </a:p>
          <a:p>
            <a:pPr>
              <a:lnSpc>
                <a:spcPct val="110000"/>
              </a:lnSpc>
            </a:pPr>
            <a:r>
              <a:rPr lang="en-GB" dirty="0">
                <a:latin typeface="Times New Roman" panose="02020603050405020304" pitchFamily="18" charset="0"/>
                <a:cs typeface="Times New Roman" panose="02020603050405020304" pitchFamily="18" charset="0"/>
              </a:rPr>
              <a:t>In order to support and enable emotional development, cognitive development, and psychosocial health across the lifespan, the healthcare provider has the potential to provide clients and families with knowledge, tools, and interventions.  </a:t>
            </a:r>
            <a:endParaRPr lang="en-GB">
              <a:latin typeface="Times New Roman" panose="02020603050405020304" pitchFamily="18" charset="0"/>
              <a:cs typeface="Times New Roman" panose="02020603050405020304" pitchFamily="18" charset="0"/>
            </a:endParaRPr>
          </a:p>
          <a:p>
            <a:pPr>
              <a:lnSpc>
                <a:spcPct val="110000"/>
              </a:lnSpc>
            </a:pPr>
            <a:r>
              <a:rPr lang="en-GB" dirty="0">
                <a:latin typeface="Times New Roman" panose="02020603050405020304" pitchFamily="18" charset="0"/>
                <a:cs typeface="Times New Roman" panose="02020603050405020304" pitchFamily="18" charset="0"/>
              </a:rPr>
              <a:t>Developmental theories can improve the Hcp awareness of the client, their perception of their condition, and their responses to it in addition to preparing them to spot developmental disruptions.</a:t>
            </a:r>
            <a:endParaRPr lang="en-GB">
              <a:latin typeface="Times New Roman" panose="02020603050405020304" pitchFamily="18" charset="0"/>
              <a:cs typeface="Times New Roman" panose="02020603050405020304" pitchFamily="18" charset="0"/>
            </a:endParaRPr>
          </a:p>
          <a:p>
            <a:pPr>
              <a:lnSpc>
                <a:spcPct val="110000"/>
              </a:lnSpc>
            </a:pPr>
            <a:r>
              <a:rPr lang="en-US" dirty="0"/>
              <a:t> </a:t>
            </a:r>
            <a:endParaRPr lang="en-US"/>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73688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E917F9D-F442-C3BC-FDA1-B7058C364B90}"/>
              </a:ext>
            </a:extLst>
          </p:cNvPr>
          <p:cNvSpPr>
            <a:spLocks noGrp="1"/>
          </p:cNvSpPr>
          <p:nvPr>
            <p:ph type="title"/>
          </p:nvPr>
        </p:nvSpPr>
        <p:spPr>
          <a:xfrm>
            <a:off x="492369" y="605896"/>
            <a:ext cx="3642309" cy="5646208"/>
          </a:xfrm>
        </p:spPr>
        <p:txBody>
          <a:bodyPr anchor="ctr">
            <a:normAutofit/>
          </a:bodyPr>
          <a:lstStyle/>
          <a:p>
            <a:r>
              <a:rPr lang="en-US" dirty="0">
                <a:solidFill>
                  <a:srgbClr val="FFFFFF"/>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C1E1F253-A76A-9CB2-2005-421B9DBEE90D}"/>
              </a:ext>
            </a:extLst>
          </p:cNvPr>
          <p:cNvSpPr>
            <a:spLocks noGrp="1"/>
          </p:cNvSpPr>
          <p:nvPr>
            <p:ph idx="1"/>
          </p:nvPr>
        </p:nvSpPr>
        <p:spPr>
          <a:xfrm>
            <a:off x="5231958" y="605896"/>
            <a:ext cx="5923721" cy="5646208"/>
          </a:xfrm>
        </p:spPr>
        <p:txBody>
          <a:bodyPr anchor="ctr">
            <a:normAutofit/>
          </a:bodyPr>
          <a:lstStyle/>
          <a:p>
            <a:r>
              <a:rPr lang="en-US" sz="2400" dirty="0">
                <a:latin typeface="Times New Roman" panose="02020603050405020304" pitchFamily="18" charset="0"/>
                <a:cs typeface="Times New Roman" panose="02020603050405020304" pitchFamily="18" charset="0"/>
              </a:rPr>
              <a:t>With this work we were able to understand the great importance of lifespan theory in everyday life and how   every action taken in our life can affect in our development and can influence us in our </a:t>
            </a:r>
            <a:r>
              <a:rPr lang="en-US" sz="2400" dirty="0" err="1">
                <a:latin typeface="Times New Roman" panose="02020603050405020304" pitchFamily="18" charset="0"/>
                <a:cs typeface="Times New Roman" panose="02020603050405020304" pitchFamily="18" charset="0"/>
              </a:rPr>
              <a:t>behaviour</a:t>
            </a:r>
            <a:r>
              <a:rPr lang="en-US" sz="2400" dirty="0">
                <a:latin typeface="Times New Roman" panose="02020603050405020304" pitchFamily="18" charset="0"/>
                <a:cs typeface="Times New Roman" panose="02020603050405020304" pitchFamily="18" charset="0"/>
              </a:rPr>
              <a:t>, thoughts and feelings.</a:t>
            </a:r>
          </a:p>
          <a:p>
            <a:endParaRPr lang="en-US" sz="2400" dirty="0"/>
          </a:p>
        </p:txBody>
      </p:sp>
    </p:spTree>
    <p:extLst>
      <p:ext uri="{BB962C8B-B14F-4D97-AF65-F5344CB8AC3E}">
        <p14:creationId xmlns:p14="http://schemas.microsoft.com/office/powerpoint/2010/main" val="3512526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24943-9D15-7DF8-45FA-5A1221ACC884}"/>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E96868F-7AB6-3304-4F94-742981100171}"/>
              </a:ext>
            </a:extLst>
          </p:cNvPr>
          <p:cNvSpPr>
            <a:spLocks noGrp="1"/>
          </p:cNvSpPr>
          <p:nvPr>
            <p:ph idx="1"/>
          </p:nvPr>
        </p:nvSpPr>
        <p:spPr/>
        <p:txBody>
          <a:bodyPr>
            <a:normAutofit fontScale="77500" lnSpcReduction="20000"/>
          </a:bodyPr>
          <a:lstStyle/>
          <a:p>
            <a:r>
              <a:rPr lang="en-GB" dirty="0"/>
              <a:t>Wood, L., Williams, C., Billings, J. and Johnson, S., 2019. The role of psychology in a </a:t>
            </a:r>
          </a:p>
          <a:p>
            <a:r>
              <a:rPr lang="en-GB" dirty="0"/>
              <a:t>multidisciplinary psychiatric inpatient setting: Perspective from the multidisciplinary team. Psychology and Psychotherapy: Theory, Research and Practice, 92(4), pp.554-564. </a:t>
            </a:r>
          </a:p>
          <a:p>
            <a:r>
              <a:rPr lang="en-GB" dirty="0"/>
              <a:t>&lt;Barry, J.A., </a:t>
            </a:r>
            <a:r>
              <a:rPr lang="en-GB" dirty="0" err="1"/>
              <a:t>Kingerlee</a:t>
            </a:r>
            <a:r>
              <a:rPr lang="en-GB" dirty="0"/>
              <a:t>, R., Seager, M. and Sullivan, L. eds., 2019. The Palgrave handbook of male psychology and mental health. Cham: Palgrave </a:t>
            </a:r>
            <a:r>
              <a:rPr lang="en-GB" dirty="0" err="1"/>
              <a:t>Macmillanhara</a:t>
            </a:r>
            <a:r>
              <a:rPr lang="en-GB" dirty="0"/>
              <a:t> </a:t>
            </a:r>
          </a:p>
          <a:p>
            <a:r>
              <a:rPr lang="en-GB" dirty="0" err="1"/>
              <a:t>Baharati</a:t>
            </a:r>
            <a:r>
              <a:rPr lang="en-GB" dirty="0"/>
              <a:t>, K, 2021). Erickson`s Theory of Psychosocial development in :Why is still relevant today –Frequently Asked Questions. </a:t>
            </a:r>
          </a:p>
          <a:p>
            <a:pPr lvl="0">
              <a:buClr>
                <a:srgbClr val="B31166"/>
              </a:buClr>
            </a:pPr>
            <a:r>
              <a:rPr lang="en-US" dirty="0">
                <a:solidFill>
                  <a:srgbClr val="424242"/>
                </a:solidFill>
                <a:latin typeface="Times New Roman" panose="02020603050405020304" pitchFamily="18" charset="0"/>
                <a:cs typeface="Times New Roman" panose="02020603050405020304" pitchFamily="18" charset="0"/>
              </a:rPr>
              <a:t>Erikson, E.H. (1969) </a:t>
            </a:r>
            <a:r>
              <a:rPr lang="en-US" i="1" dirty="0">
                <a:solidFill>
                  <a:srgbClr val="424242"/>
                </a:solidFill>
                <a:latin typeface="Times New Roman" panose="02020603050405020304" pitchFamily="18" charset="0"/>
                <a:cs typeface="Times New Roman" panose="02020603050405020304" pitchFamily="18" charset="0"/>
              </a:rPr>
              <a:t>Childhood and Society</a:t>
            </a:r>
            <a:r>
              <a:rPr lang="en-US" dirty="0">
                <a:solidFill>
                  <a:srgbClr val="424242"/>
                </a:solidFill>
                <a:latin typeface="Times New Roman" panose="02020603050405020304" pitchFamily="18" charset="0"/>
                <a:cs typeface="Times New Roman" panose="02020603050405020304" pitchFamily="18" charset="0"/>
              </a:rPr>
              <a:t>. (2nd ed.). New York: Norton; 1993.</a:t>
            </a:r>
          </a:p>
          <a:p>
            <a:pPr lvl="0">
              <a:buClr>
                <a:srgbClr val="B31166"/>
              </a:buClr>
            </a:pPr>
            <a:r>
              <a:rPr lang="en-US" dirty="0">
                <a:solidFill>
                  <a:srgbClr val="424242"/>
                </a:solidFill>
                <a:latin typeface="Times New Roman" panose="02020603050405020304" pitchFamily="18" charset="0"/>
                <a:cs typeface="Times New Roman" panose="02020603050405020304" pitchFamily="18" charset="0"/>
              </a:rPr>
              <a:t>Malone JC, Liu SR, Vaillant GE, </a:t>
            </a:r>
            <a:r>
              <a:rPr lang="en-US" dirty="0" err="1">
                <a:solidFill>
                  <a:srgbClr val="424242"/>
                </a:solidFill>
                <a:latin typeface="Times New Roman" panose="02020603050405020304" pitchFamily="18" charset="0"/>
                <a:cs typeface="Times New Roman" panose="02020603050405020304" pitchFamily="18" charset="0"/>
              </a:rPr>
              <a:t>Rentz</a:t>
            </a:r>
            <a:r>
              <a:rPr lang="en-US" dirty="0">
                <a:solidFill>
                  <a:srgbClr val="424242"/>
                </a:solidFill>
                <a:latin typeface="Times New Roman" panose="02020603050405020304" pitchFamily="18" charset="0"/>
                <a:cs typeface="Times New Roman" panose="02020603050405020304" pitchFamily="18" charset="0"/>
              </a:rPr>
              <a:t> DM, Waldinger RJ. </a:t>
            </a:r>
            <a:r>
              <a:rPr lang="en-US" u="sng" dirty="0">
                <a:solidFill>
                  <a:srgbClr val="424242"/>
                </a:solidFill>
                <a:latin typeface="Times New Roman" panose="02020603050405020304" pitchFamily="18" charset="0"/>
                <a:cs typeface="Times New Roman" panose="02020603050405020304" pitchFamily="18" charset="0"/>
                <a:hlinkClick r:id="rId2"/>
              </a:rPr>
              <a:t>Midlife Eriksonian psychosocial development: Setting the stage for late-life cognitive and emotional health</a:t>
            </a:r>
            <a:r>
              <a:rPr lang="en-US" dirty="0">
                <a:solidFill>
                  <a:srgbClr val="424242"/>
                </a:solidFill>
                <a:latin typeface="Times New Roman" panose="02020603050405020304" pitchFamily="18" charset="0"/>
                <a:cs typeface="Times New Roman" panose="02020603050405020304" pitchFamily="18" charset="0"/>
              </a:rPr>
              <a:t>. </a:t>
            </a:r>
            <a:r>
              <a:rPr lang="en-US" i="1" dirty="0">
                <a:solidFill>
                  <a:srgbClr val="424242"/>
                </a:solidFill>
                <a:latin typeface="Times New Roman" panose="02020603050405020304" pitchFamily="18" charset="0"/>
                <a:cs typeface="Times New Roman" panose="02020603050405020304" pitchFamily="18" charset="0"/>
              </a:rPr>
              <a:t>Dev Psychol</a:t>
            </a:r>
            <a:r>
              <a:rPr lang="en-US" dirty="0">
                <a:solidFill>
                  <a:srgbClr val="424242"/>
                </a:solidFill>
                <a:latin typeface="Times New Roman" panose="02020603050405020304" pitchFamily="18" charset="0"/>
                <a:cs typeface="Times New Roman" panose="02020603050405020304" pitchFamily="18" charset="0"/>
              </a:rPr>
              <a:t>. 2016;52(3):496-508. doi:10.1037/a0039875</a:t>
            </a:r>
          </a:p>
          <a:p>
            <a:pPr marL="342900" lvl="0" indent="-342900" defTabSz="457200">
              <a:lnSpc>
                <a:spcPct val="100000"/>
              </a:lnSpc>
              <a:spcBef>
                <a:spcPts val="1000"/>
              </a:spcBef>
              <a:spcAft>
                <a:spcPts val="0"/>
              </a:spcAft>
              <a:buClr>
                <a:srgbClr val="B31166"/>
              </a:buClr>
              <a:buSzPct val="80000"/>
              <a:buFont typeface="Wingdings 3" charset="2"/>
              <a:buChar char=""/>
              <a:defRPr/>
            </a:pPr>
            <a:r>
              <a:rPr lang="en-US" sz="2000" dirty="0">
                <a:solidFill>
                  <a:prstClr val="black">
                    <a:lumMod val="75000"/>
                    <a:lumOff val="25000"/>
                  </a:prstClr>
                </a:solidFill>
                <a:latin typeface="Times New Roman" panose="02020603050405020304" pitchFamily="18" charset="0"/>
                <a:ea typeface="Calibri" panose="020F0502020204030204" pitchFamily="34" charset="0"/>
                <a:cs typeface="Times New Roman" panose="02020603050405020304" pitchFamily="18" charset="0"/>
              </a:rPr>
              <a:t>Arden, M.A. and Chilcot, J., 2020. Health psychology and the coronavirus (COVID‐19) global pandemic: A call for research. </a:t>
            </a:r>
            <a:r>
              <a:rPr lang="en-US" sz="2000" i="1" dirty="0">
                <a:solidFill>
                  <a:prstClr val="black">
                    <a:lumMod val="75000"/>
                    <a:lumOff val="25000"/>
                  </a:prstClr>
                </a:solidFill>
                <a:latin typeface="Times New Roman" panose="02020603050405020304" pitchFamily="18" charset="0"/>
                <a:ea typeface="Calibri" panose="020F0502020204030204" pitchFamily="34" charset="0"/>
                <a:cs typeface="Times New Roman" panose="02020603050405020304" pitchFamily="18" charset="0"/>
              </a:rPr>
              <a:t>British journal of health psychology</a:t>
            </a:r>
            <a:r>
              <a:rPr lang="en-US" sz="2000" dirty="0">
                <a:solidFill>
                  <a:prstClr val="black">
                    <a:lumMod val="75000"/>
                    <a:lumOff val="25000"/>
                  </a:prstClr>
                </a:solidFill>
                <a:latin typeface="Times New Roman" panose="02020603050405020304" pitchFamily="18" charset="0"/>
                <a:ea typeface="Calibri" panose="020F0502020204030204" pitchFamily="34" charset="0"/>
                <a:cs typeface="Times New Roman" panose="02020603050405020304" pitchFamily="18" charset="0"/>
              </a:rPr>
              <a:t>.</a:t>
            </a:r>
            <a:endParaRPr lang="en-GB" sz="2000" dirty="0">
              <a:solidFill>
                <a:prstClr val="black">
                  <a:lumMod val="75000"/>
                  <a:lumOff val="25000"/>
                </a:prstClr>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defTabSz="457200">
              <a:lnSpc>
                <a:spcPct val="100000"/>
              </a:lnSpc>
              <a:spcBef>
                <a:spcPts val="1000"/>
              </a:spcBef>
              <a:spcAft>
                <a:spcPts val="0"/>
              </a:spcAft>
              <a:buClr>
                <a:srgbClr val="B31166"/>
              </a:buClr>
              <a:buSzPct val="80000"/>
              <a:buFont typeface="Wingdings 3" charset="2"/>
              <a:buChar char=""/>
              <a:defRPr/>
            </a:pPr>
            <a:endParaRPr lang="en-US" sz="1600" dirty="0">
              <a:solidFill>
                <a:srgbClr val="474747"/>
              </a:solidFill>
              <a:latin typeface="Times New Roman" panose="02020603050405020304" pitchFamily="18" charset="0"/>
              <a:cs typeface="Times New Roman" panose="02020603050405020304" pitchFamily="18" charset="0"/>
            </a:endParaRPr>
          </a:p>
          <a:p>
            <a:endParaRPr lang="en-US" dirty="0"/>
          </a:p>
          <a:p>
            <a:endParaRPr lang="en-US" dirty="0"/>
          </a:p>
        </p:txBody>
      </p:sp>
    </p:spTree>
    <p:extLst>
      <p:ext uri="{BB962C8B-B14F-4D97-AF65-F5344CB8AC3E}">
        <p14:creationId xmlns:p14="http://schemas.microsoft.com/office/powerpoint/2010/main" val="4243594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C79B4-04FB-5CF3-FC15-7B084736EF5E}"/>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FC341D23-01EB-85B9-2D1C-6A6A8919A368}"/>
              </a:ext>
            </a:extLst>
          </p:cNvPr>
          <p:cNvSpPr>
            <a:spLocks noGrp="1"/>
          </p:cNvSpPr>
          <p:nvPr>
            <p:ph idx="1"/>
          </p:nvPr>
        </p:nvSpPr>
        <p:spPr/>
        <p:txBody>
          <a:bodyPr>
            <a:normAutofit fontScale="85000" lnSpcReduction="10000"/>
          </a:bodyPr>
          <a:lstStyle/>
          <a:p>
            <a:r>
              <a:rPr lang="en-GB" dirty="0"/>
              <a:t>Syed, M. and McLean, K.C., 2017. Erikson’s theory of psychosocial development. </a:t>
            </a:r>
          </a:p>
          <a:p>
            <a:r>
              <a:rPr lang="en-GB" dirty="0" err="1"/>
              <a:t>Berzoff</a:t>
            </a:r>
            <a:r>
              <a:rPr lang="en-GB" dirty="0"/>
              <a:t>, J., 2011. Psychosocial ego development: The theory of Erik Erikson. </a:t>
            </a:r>
            <a:r>
              <a:rPr lang="en-GB" i="1" dirty="0"/>
              <a:t>Inside out and outside in: Psychodynamic clinical theory and psychopathology in contemporary multicultural contexts</a:t>
            </a:r>
            <a:r>
              <a:rPr lang="en-GB" dirty="0"/>
              <a:t>, </a:t>
            </a:r>
            <a:r>
              <a:rPr lang="en-GB" i="1" dirty="0"/>
              <a:t>97</a:t>
            </a:r>
            <a:r>
              <a:rPr lang="en-GB" dirty="0"/>
              <a:t>, p.118. </a:t>
            </a:r>
          </a:p>
          <a:p>
            <a:r>
              <a:rPr lang="en-GB" dirty="0"/>
              <a:t>Sneed, J.R., Whitbourne, S.K. and </a:t>
            </a:r>
            <a:r>
              <a:rPr lang="en-GB" dirty="0" err="1"/>
              <a:t>Culang</a:t>
            </a:r>
            <a:r>
              <a:rPr lang="en-GB" dirty="0"/>
              <a:t>, M.E., 2006. Trust, identity, and ego integrity: </a:t>
            </a:r>
            <a:r>
              <a:rPr lang="en-GB" dirty="0" err="1"/>
              <a:t>Modeling</a:t>
            </a:r>
            <a:r>
              <a:rPr lang="en-GB" dirty="0"/>
              <a:t> Erikson’s core stages over 34 years. </a:t>
            </a:r>
            <a:r>
              <a:rPr lang="en-GB" i="1" dirty="0"/>
              <a:t>Journal of Adult Development</a:t>
            </a:r>
            <a:r>
              <a:rPr lang="en-GB" dirty="0"/>
              <a:t>, </a:t>
            </a:r>
            <a:r>
              <a:rPr lang="en-GB" i="1" dirty="0"/>
              <a:t>13</a:t>
            </a:r>
            <a:r>
              <a:rPr lang="en-GB" dirty="0"/>
              <a:t>(3), pp.148-157. </a:t>
            </a:r>
          </a:p>
          <a:p>
            <a:r>
              <a:rPr lang="en-GB" dirty="0"/>
              <a:t>https://</a:t>
            </a:r>
            <a:r>
              <a:rPr lang="en-GB" dirty="0" err="1"/>
              <a:t>www.youtube.com</a:t>
            </a:r>
            <a:r>
              <a:rPr lang="en-GB" dirty="0"/>
              <a:t>/</a:t>
            </a:r>
            <a:r>
              <a:rPr lang="en-GB" dirty="0" err="1"/>
              <a:t>watch?v</a:t>
            </a:r>
            <a:r>
              <a:rPr lang="en-GB" dirty="0"/>
              <a:t>=aK91tKKMTW0&amp;t=81s </a:t>
            </a:r>
          </a:p>
          <a:p>
            <a:r>
              <a:rPr lang="en-GB" dirty="0" err="1"/>
              <a:t>Kornadt</a:t>
            </a:r>
            <a:r>
              <a:rPr lang="en-GB" dirty="0"/>
              <a:t>, A.E., Kessler, E.M., </a:t>
            </a:r>
            <a:r>
              <a:rPr lang="en-GB" dirty="0" err="1"/>
              <a:t>Wurm</a:t>
            </a:r>
            <a:r>
              <a:rPr lang="en-GB" dirty="0"/>
              <a:t>, S., Bowen, C.E., </a:t>
            </a:r>
            <a:r>
              <a:rPr lang="en-GB" dirty="0" err="1"/>
              <a:t>Gabrian</a:t>
            </a:r>
            <a:r>
              <a:rPr lang="en-GB" dirty="0"/>
              <a:t>, M. and </a:t>
            </a:r>
            <a:r>
              <a:rPr lang="en-GB" dirty="0" err="1"/>
              <a:t>Klusmann</a:t>
            </a:r>
            <a:r>
              <a:rPr lang="en-GB" dirty="0"/>
              <a:t>, V., 2020. Views on ageing: A lifespan perspective. </a:t>
            </a:r>
            <a:r>
              <a:rPr lang="en-GB" i="1" dirty="0"/>
              <a:t>European Journal of Ageing</a:t>
            </a:r>
            <a:r>
              <a:rPr lang="en-GB" dirty="0"/>
              <a:t>, </a:t>
            </a:r>
            <a:r>
              <a:rPr lang="en-GB" i="1" dirty="0"/>
              <a:t>17</a:t>
            </a:r>
            <a:r>
              <a:rPr lang="en-GB" dirty="0"/>
              <a:t>(4), pp.387-401.</a:t>
            </a:r>
          </a:p>
          <a:p>
            <a:r>
              <a:rPr lang="en-GB" dirty="0" err="1"/>
              <a:t>hemes</a:t>
            </a:r>
            <a:r>
              <a:rPr lang="en-GB" dirty="0"/>
              <a:t>, U.F.O. (2017). </a:t>
            </a:r>
            <a:r>
              <a:rPr lang="en-GB" i="1" dirty="0"/>
              <a:t>Mental health across the lifespan</a:t>
            </a:r>
            <a:r>
              <a:rPr lang="en-GB" dirty="0"/>
              <a:t>. [online] Nurse Key. Available at: </a:t>
            </a:r>
            <a:r>
              <a:rPr lang="en-GB" dirty="0">
                <a:hlinkClick r:id="rId2"/>
              </a:rPr>
              <a:t>https://nursekey.com/mental-health-across-the-lifespan/</a:t>
            </a:r>
            <a:endParaRPr lang="en-US" dirty="0"/>
          </a:p>
        </p:txBody>
      </p:sp>
    </p:spTree>
    <p:extLst>
      <p:ext uri="{BB962C8B-B14F-4D97-AF65-F5344CB8AC3E}">
        <p14:creationId xmlns:p14="http://schemas.microsoft.com/office/powerpoint/2010/main" val="1616810141"/>
      </p:ext>
    </p:extLst>
  </p:cSld>
  <p:clrMapOvr>
    <a:masterClrMapping/>
  </p:clrMapOvr>
</p:sld>
</file>

<file path=ppt/theme/theme1.xml><?xml version="1.0" encoding="utf-8"?>
<a:theme xmlns:a="http://schemas.openxmlformats.org/drawingml/2006/main" name="RetrospectVTI">
  <a:themeElements>
    <a:clrScheme name="AnalogousFromLightSeedLeftStep">
      <a:dk1>
        <a:srgbClr val="000000"/>
      </a:dk1>
      <a:lt1>
        <a:srgbClr val="FFFFFF"/>
      </a:lt1>
      <a:dk2>
        <a:srgbClr val="41243E"/>
      </a:dk2>
      <a:lt2>
        <a:srgbClr val="E2E6E8"/>
      </a:lt2>
      <a:accent1>
        <a:srgbClr val="C39983"/>
      </a:accent1>
      <a:accent2>
        <a:srgbClr val="BF7A7F"/>
      </a:accent2>
      <a:accent3>
        <a:srgbClr val="CB92AE"/>
      </a:accent3>
      <a:accent4>
        <a:srgbClr val="BF7AB9"/>
      </a:accent4>
      <a:accent5>
        <a:srgbClr val="B892CB"/>
      </a:accent5>
      <a:accent6>
        <a:srgbClr val="8B7ABF"/>
      </a:accent6>
      <a:hlink>
        <a:srgbClr val="5B879D"/>
      </a:hlink>
      <a:folHlink>
        <a:srgbClr val="7F7F7F"/>
      </a:folHlink>
    </a:clrScheme>
    <a:fontScheme name="Retrospect">
      <a:majorFont>
        <a:latin typeface="Univers Condense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Univers"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738</TotalTime>
  <Words>2776</Words>
  <Application>Microsoft Macintosh PowerPoint</Application>
  <PresentationFormat>Widescreen</PresentationFormat>
  <Paragraphs>112</Paragraphs>
  <Slides>17</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Times New Roman</vt:lpstr>
      <vt:lpstr>Univers</vt:lpstr>
      <vt:lpstr>Univers Condensed</vt:lpstr>
      <vt:lpstr>Wingdings</vt:lpstr>
      <vt:lpstr>Wingdings 3</vt:lpstr>
      <vt:lpstr>RetrospectVTI</vt:lpstr>
      <vt:lpstr>Erik Erickson’s  psychosocial theory</vt:lpstr>
      <vt:lpstr>Table of contents</vt:lpstr>
      <vt:lpstr>Introduction</vt:lpstr>
      <vt:lpstr>Introduction of the life-span theory chosen (Erickson stages of psychosocial development</vt:lpstr>
      <vt:lpstr>Lifespan psychology theory </vt:lpstr>
      <vt:lpstr>Erikson's Pricipal assumpstions</vt:lpstr>
      <vt:lpstr>What is the importance of the life-span psychology theory chosen?</vt:lpstr>
      <vt:lpstr>Critically evaluate the identified lifespan psychological theory  </vt:lpstr>
      <vt:lpstr>Capability and its interconnection with Ego (Strength)</vt:lpstr>
      <vt:lpstr>Weaknesses/Limitation</vt:lpstr>
      <vt:lpstr>Linking Eric Ericksons theory to (infancy 0-1)  </vt:lpstr>
      <vt:lpstr>Trust versus mistrust  </vt:lpstr>
      <vt:lpstr>Understanding the role of lifespan psychology in everyday life </vt:lpstr>
      <vt:lpstr>Understanding the importance of lifespan psychology for healthcare </vt:lpstr>
      <vt:lpstr>Conclusion</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Erik Erickson’s  psychosocial theory</dc:title>
  <dc:creator>Bia Nancassa Baptista Furtado (2108260)</dc:creator>
  <cp:lastModifiedBy>Bia Nancassa Baptista Furtado (2108260)</cp:lastModifiedBy>
  <cp:revision>4</cp:revision>
  <dcterms:created xsi:type="dcterms:W3CDTF">2022-08-01T11:37:53Z</dcterms:created>
  <dcterms:modified xsi:type="dcterms:W3CDTF">2022-08-01T23:56:52Z</dcterms:modified>
</cp:coreProperties>
</file>