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BD01"/>
    <a:srgbClr val="8AD90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8"/>
    <p:restoredTop sz="58460"/>
  </p:normalViewPr>
  <p:slideViewPr>
    <p:cSldViewPr snapToGrid="0">
      <p:cViewPr varScale="1">
        <p:scale>
          <a:sx n="63" d="100"/>
          <a:sy n="63" d="100"/>
        </p:scale>
        <p:origin x="157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AC6ED0-A169-FB4E-9FC6-C1D840BEB010}" type="datetimeFigureOut">
              <a:rPr lang="en-US" smtClean="0"/>
              <a:t>3/4/26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BF37F2-3567-A640-A1F2-1C859D59CF6D}" type="slidenum">
              <a:rPr lang="en-US" smtClean="0"/>
              <a:t>‹#›</a:t>
            </a:fld>
            <a:endParaRPr lang="en-US"/>
          </a:p>
        </p:txBody>
      </p:sp>
    </p:spTree>
    <p:extLst>
      <p:ext uri="{BB962C8B-B14F-4D97-AF65-F5344CB8AC3E}">
        <p14:creationId xmlns:p14="http://schemas.microsoft.com/office/powerpoint/2010/main" val="3581528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Today I am presenting my brand extension for Duolingo, called Duolingo Career English Micro-Credentials. The purpose is to move Duolingo beyond general language learning into job-ready English proof for high-growth entry roles such as customer support, sales, healthcare reception, and junior tech teams. The offer is paid and stackable, so learners can complete a focused role pack, build progress over time, and earn micro-credentials that are meaningful in hiring. The core of the product is AI-speaking simulations that mirror workplace situations, combined with role-specific vocabulary and proctored performance checks to ensure credibility. For learners who want a widely recognised signal, the pathway can culminate in an optional Duolingo English Test add-on. This is commercially realistic because Duolingo already has an assessment revenue stream, and the English Test contributes around 6.1% of total 2024 revenue, which shows there is an existing trust anchor that can be scaled.</a:t>
            </a:r>
          </a:p>
          <a:p>
            <a:r>
              <a:rPr lang="en-US" b="1" dirty="0"/>
              <a:t>This extension fits current market trends because employers increasingly want short, verifiable skills signals that are easy to interpret, especially as skills-based hiring grows and AI reshapes job tasks. Micro-credentials are also gaining acceptance as a rapid upskilling route because they can serve learners, employers, and institutions at the same time. Finally, the extension supports sustainability by enabling remote training instead of travel, which can reduce emissions, while also expanding access through mobile-first delivery and modular pricing, making it more inclusive for time-poor and budget-conscious learners.</a:t>
            </a:r>
          </a:p>
          <a:p>
            <a:endParaRPr lang="en-US" b="1" dirty="0"/>
          </a:p>
        </p:txBody>
      </p:sp>
      <p:sp>
        <p:nvSpPr>
          <p:cNvPr id="4" name="Slide Number Placeholder 3"/>
          <p:cNvSpPr>
            <a:spLocks noGrp="1"/>
          </p:cNvSpPr>
          <p:nvPr>
            <p:ph type="sldNum" sz="quarter" idx="5"/>
          </p:nvPr>
        </p:nvSpPr>
        <p:spPr/>
        <p:txBody>
          <a:bodyPr/>
          <a:lstStyle/>
          <a:p>
            <a:fld id="{58BF37F2-3567-A640-A1F2-1C859D59CF6D}" type="slidenum">
              <a:rPr lang="en-US" smtClean="0"/>
              <a:t>1</a:t>
            </a:fld>
            <a:endParaRPr lang="en-US"/>
          </a:p>
        </p:txBody>
      </p:sp>
    </p:spTree>
    <p:extLst>
      <p:ext uri="{BB962C8B-B14F-4D97-AF65-F5344CB8AC3E}">
        <p14:creationId xmlns:p14="http://schemas.microsoft.com/office/powerpoint/2010/main" val="30061028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F8DA5-3D8F-8638-3F62-4B1C3557C5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E263F4A-1F4A-3A3E-EBA0-DA3F2DABEE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48E5F20-26CB-F5FD-8E6D-547377D08817}"/>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5" name="Footer Placeholder 4">
            <a:extLst>
              <a:ext uri="{FF2B5EF4-FFF2-40B4-BE49-F238E27FC236}">
                <a16:creationId xmlns:a16="http://schemas.microsoft.com/office/drawing/2014/main" id="{DE504220-D3A5-612D-BF3D-B86D31C397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217EC2-8843-4E71-79D3-1A0C75ED32D5}"/>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794503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C675-E7E4-A0C0-C541-777065F8838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34D575-E848-1EBD-A589-9618D0B903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EC756F-FA47-B526-D4A1-9BCACAF83D96}"/>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5" name="Footer Placeholder 4">
            <a:extLst>
              <a:ext uri="{FF2B5EF4-FFF2-40B4-BE49-F238E27FC236}">
                <a16:creationId xmlns:a16="http://schemas.microsoft.com/office/drawing/2014/main" id="{081AD77E-C447-83C4-E6DE-F24DF6ED30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356FCE-A538-7331-C2F4-E20E52CC0766}"/>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150093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F6D65-6C22-C927-2C64-9FD38311C9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0304C27-5827-65FE-5B99-3250A8331D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368653-C6AC-554D-C6A0-63D6103485E2}"/>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5" name="Footer Placeholder 4">
            <a:extLst>
              <a:ext uri="{FF2B5EF4-FFF2-40B4-BE49-F238E27FC236}">
                <a16:creationId xmlns:a16="http://schemas.microsoft.com/office/drawing/2014/main" id="{FF10D38C-86B8-BA30-0934-81E755DB3A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38BC20-2DC4-8DF6-3A4E-C9B948B6600B}"/>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3582329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68DBB-4473-BD59-1935-3FB1D5E9038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F579D1C-D0C2-3621-0C57-05C8FFB36C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A3A130A-9C25-2ED8-51B1-ACD2D04F87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C02675A-1A05-A614-AA09-D28DB0D466C1}"/>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6" name="Footer Placeholder 5">
            <a:extLst>
              <a:ext uri="{FF2B5EF4-FFF2-40B4-BE49-F238E27FC236}">
                <a16:creationId xmlns:a16="http://schemas.microsoft.com/office/drawing/2014/main" id="{4358EDEF-2BBE-43AA-2856-BCB707852A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C5561C-9030-9D1E-422F-C8DE3B71FB99}"/>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2436082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F64A0-CC83-B51E-F526-35A4841A966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F711858-2BFA-6D65-5942-BCD996CC8B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B8AE37-FF0C-1DF0-B998-FD894FB7A1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9648E7-6E6C-2C30-AA38-BDCC1CDB46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4B38F4-AB8B-1E77-C700-11E83DDAA2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5533BA0-E917-83D0-7AC3-62AF0A572622}"/>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8" name="Footer Placeholder 7">
            <a:extLst>
              <a:ext uri="{FF2B5EF4-FFF2-40B4-BE49-F238E27FC236}">
                <a16:creationId xmlns:a16="http://schemas.microsoft.com/office/drawing/2014/main" id="{7F7FE604-9FD4-1379-687F-ED812FF2D7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E81D3F1-0561-5DB5-6438-BD359413A62C}"/>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2514013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F0FA9-415C-D017-430D-C0606F220B2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2EB8302-E3C1-B2F3-B2AC-5E5E32412246}"/>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4" name="Footer Placeholder 3">
            <a:extLst>
              <a:ext uri="{FF2B5EF4-FFF2-40B4-BE49-F238E27FC236}">
                <a16:creationId xmlns:a16="http://schemas.microsoft.com/office/drawing/2014/main" id="{5694AAF8-9321-D922-6AD0-A158A623856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A102C6-DC35-7032-EA03-7E52178EAC06}"/>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1176131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6E55E3-F5BF-126F-50A4-9E3FC6076321}"/>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3" name="Footer Placeholder 2">
            <a:extLst>
              <a:ext uri="{FF2B5EF4-FFF2-40B4-BE49-F238E27FC236}">
                <a16:creationId xmlns:a16="http://schemas.microsoft.com/office/drawing/2014/main" id="{B134C2E4-6596-BC61-2A11-797AF37131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4FDC6E1-D4C4-AB48-D001-4EE1CDBD20F0}"/>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1949393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5823B-C317-B7D4-68E1-09A6D205EC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E5428C9-5819-E776-2127-8DCEB76908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68E0EBB-C2BB-CD37-4209-877A3C1939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62DC1A-8F44-BB03-C8D3-3F2BB544D435}"/>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6" name="Footer Placeholder 5">
            <a:extLst>
              <a:ext uri="{FF2B5EF4-FFF2-40B4-BE49-F238E27FC236}">
                <a16:creationId xmlns:a16="http://schemas.microsoft.com/office/drawing/2014/main" id="{781F3410-D73C-B9AD-340E-79316B4F4A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4FCAEC-6ADF-3D91-DE17-ED16FF921E38}"/>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3718309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5EA7B-56DE-F325-60F3-F2025152CC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FD9FDA-4CFA-AB92-B07C-298066073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AC63B6-6AC2-1B21-8157-3FE11AE303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0A1AA3-DCB2-D3FC-58D4-896397E9472F}"/>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6" name="Footer Placeholder 5">
            <a:extLst>
              <a:ext uri="{FF2B5EF4-FFF2-40B4-BE49-F238E27FC236}">
                <a16:creationId xmlns:a16="http://schemas.microsoft.com/office/drawing/2014/main" id="{D2C876D2-0EC8-7AA2-42D2-35FCA83FEA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CA6E62-27F3-B87A-9004-3E726296291C}"/>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1830760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B5A1B-D75E-CB65-DF59-713021CEBF6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6996AE0-0867-69F9-FF04-B7C20F9A7F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F93602-B9F7-1E17-7970-71BE1CFFC45B}"/>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5" name="Footer Placeholder 4">
            <a:extLst>
              <a:ext uri="{FF2B5EF4-FFF2-40B4-BE49-F238E27FC236}">
                <a16:creationId xmlns:a16="http://schemas.microsoft.com/office/drawing/2014/main" id="{110F0C82-CB23-1439-CB7B-740014F677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4E3E88-B381-C3D3-3555-269CA7763173}"/>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3173568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149D0A-04ED-DB11-22B1-DDD1EDACCF9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B3716F-74DF-1995-3D2F-7CA0FA1E2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7661AB-A7E3-58F8-AEB0-53F321325BCA}"/>
              </a:ext>
            </a:extLst>
          </p:cNvPr>
          <p:cNvSpPr>
            <a:spLocks noGrp="1"/>
          </p:cNvSpPr>
          <p:nvPr>
            <p:ph type="dt" sz="half" idx="10"/>
          </p:nvPr>
        </p:nvSpPr>
        <p:spPr/>
        <p:txBody>
          <a:bodyPr/>
          <a:lstStyle/>
          <a:p>
            <a:fld id="{96B24233-E149-D842-AE66-DC18AF804DAE}" type="datetimeFigureOut">
              <a:rPr lang="en-US" smtClean="0"/>
              <a:t>3/4/26</a:t>
            </a:fld>
            <a:endParaRPr lang="en-US"/>
          </a:p>
        </p:txBody>
      </p:sp>
      <p:sp>
        <p:nvSpPr>
          <p:cNvPr id="5" name="Footer Placeholder 4">
            <a:extLst>
              <a:ext uri="{FF2B5EF4-FFF2-40B4-BE49-F238E27FC236}">
                <a16:creationId xmlns:a16="http://schemas.microsoft.com/office/drawing/2014/main" id="{AF4B0D32-4ADA-FB33-B721-8C526A05BC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92B8EB-FD27-B4AF-91F2-74AFFDBC54BA}"/>
              </a:ext>
            </a:extLst>
          </p:cNvPr>
          <p:cNvSpPr>
            <a:spLocks noGrp="1"/>
          </p:cNvSpPr>
          <p:nvPr>
            <p:ph type="sldNum" sz="quarter" idx="12"/>
          </p:nvPr>
        </p:nvSpPr>
        <p:spPr/>
        <p:txBody>
          <a:bodyPr/>
          <a:lstStyle/>
          <a:p>
            <a:fld id="{D1DEFCD9-E1B6-4443-B0DC-B938B7585D71}" type="slidenum">
              <a:rPr lang="en-US" smtClean="0"/>
              <a:t>‹#›</a:t>
            </a:fld>
            <a:endParaRPr lang="en-US"/>
          </a:p>
        </p:txBody>
      </p:sp>
    </p:spTree>
    <p:extLst>
      <p:ext uri="{BB962C8B-B14F-4D97-AF65-F5344CB8AC3E}">
        <p14:creationId xmlns:p14="http://schemas.microsoft.com/office/powerpoint/2010/main" val="185912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B00338-64E9-6A65-6ED6-F842CCCEF8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BB946C7-C85E-5084-9748-9B501F2D03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3628EE-4EDC-2C4C-05A1-D7690545A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B24233-E149-D842-AE66-DC18AF804DAE}" type="datetimeFigureOut">
              <a:rPr lang="en-US" smtClean="0"/>
              <a:t>3/4/26</a:t>
            </a:fld>
            <a:endParaRPr lang="en-US"/>
          </a:p>
        </p:txBody>
      </p:sp>
      <p:sp>
        <p:nvSpPr>
          <p:cNvPr id="5" name="Footer Placeholder 4">
            <a:extLst>
              <a:ext uri="{FF2B5EF4-FFF2-40B4-BE49-F238E27FC236}">
                <a16:creationId xmlns:a16="http://schemas.microsoft.com/office/drawing/2014/main" id="{EFED3099-0FD6-CC6E-89C7-C08F6FCE54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D9B1D5C-2290-87DD-214D-D06A3D2C22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DEFCD9-E1B6-4443-B0DC-B938B7585D71}" type="slidenum">
              <a:rPr lang="en-US" smtClean="0"/>
              <a:t>‹#›</a:t>
            </a:fld>
            <a:endParaRPr lang="en-US"/>
          </a:p>
        </p:txBody>
      </p:sp>
    </p:spTree>
    <p:extLst>
      <p:ext uri="{BB962C8B-B14F-4D97-AF65-F5344CB8AC3E}">
        <p14:creationId xmlns:p14="http://schemas.microsoft.com/office/powerpoint/2010/main" val="6067673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AD90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77C8A-EB9D-AD3E-FA1B-FFD0DD16D894}"/>
              </a:ext>
            </a:extLst>
          </p:cNvPr>
          <p:cNvSpPr>
            <a:spLocks noGrp="1"/>
          </p:cNvSpPr>
          <p:nvPr>
            <p:ph type="ctrTitle"/>
          </p:nvPr>
        </p:nvSpPr>
        <p:spPr>
          <a:xfrm>
            <a:off x="1524000" y="169327"/>
            <a:ext cx="9144000" cy="474617"/>
          </a:xfrm>
          <a:solidFill>
            <a:srgbClr val="F6BD01"/>
          </a:solidFill>
          <a:ln w="28575">
            <a:solidFill>
              <a:schemeClr val="tx1"/>
            </a:solidFill>
          </a:ln>
        </p:spPr>
        <p:txBody>
          <a:bodyPr>
            <a:normAutofit/>
          </a:bodyPr>
          <a:lstStyle/>
          <a:p>
            <a:r>
              <a:rPr lang="en-US" sz="2400" b="1" dirty="0">
                <a:latin typeface="Cambria" panose="02040503050406030204" pitchFamily="18" charset="0"/>
              </a:rPr>
              <a:t>Element 1</a:t>
            </a:r>
          </a:p>
        </p:txBody>
      </p:sp>
      <p:sp>
        <p:nvSpPr>
          <p:cNvPr id="3" name="Subtitle 2">
            <a:extLst>
              <a:ext uri="{FF2B5EF4-FFF2-40B4-BE49-F238E27FC236}">
                <a16:creationId xmlns:a16="http://schemas.microsoft.com/office/drawing/2014/main" id="{16C4C86D-5A85-5FDA-90D3-442904807595}"/>
              </a:ext>
            </a:extLst>
          </p:cNvPr>
          <p:cNvSpPr>
            <a:spLocks noGrp="1"/>
          </p:cNvSpPr>
          <p:nvPr>
            <p:ph type="subTitle" idx="1"/>
          </p:nvPr>
        </p:nvSpPr>
        <p:spPr>
          <a:xfrm>
            <a:off x="1900172" y="940668"/>
            <a:ext cx="5984381" cy="1728702"/>
          </a:xfrm>
          <a:solidFill>
            <a:schemeClr val="accent4">
              <a:lumMod val="40000"/>
              <a:lumOff val="60000"/>
            </a:schemeClr>
          </a:solidFill>
          <a:ln w="28575">
            <a:solidFill>
              <a:schemeClr val="tx1"/>
            </a:solidFill>
          </a:ln>
        </p:spPr>
        <p:txBody>
          <a:bodyPr>
            <a:noAutofit/>
          </a:bodyPr>
          <a:lstStyle/>
          <a:p>
            <a:r>
              <a:rPr lang="en-US" sz="1200" b="1" dirty="0">
                <a:latin typeface="Cambria" panose="02040503050406030204" pitchFamily="18" charset="0"/>
              </a:rPr>
              <a:t>Duolingo will launch Duolingo Career English Micro-Credentials, a paid, stackable credential line that converts Duolingo’s proven engagement engine into job-ready English pathways for high-growth roles such as customer support, sales, healthcare reception, and junior tech teams. The extension bundles AI-speaking simulations, role-specific vocabulary, and proctored performance checks into micro-credentials that employers can trust, then culminates in an optional Duolingo English Test add-on for externally </a:t>
            </a:r>
            <a:r>
              <a:rPr lang="en-US" sz="1200" b="1" dirty="0" err="1">
                <a:latin typeface="Cambria" panose="02040503050406030204" pitchFamily="18" charset="0"/>
              </a:rPr>
              <a:t>recognisable</a:t>
            </a:r>
            <a:r>
              <a:rPr lang="en-US" sz="1200" b="1" dirty="0">
                <a:latin typeface="Cambria" panose="02040503050406030204" pitchFamily="18" charset="0"/>
              </a:rPr>
              <a:t> proof. This leverages Duolingo’s documented ability to scale learning and assessment revenue streams, including the English Test contributing approximately 6.1% of 2024 total revenue, signalling an existing </a:t>
            </a:r>
            <a:r>
              <a:rPr lang="en-US" sz="1200" b="1" dirty="0" err="1">
                <a:latin typeface="Cambria" panose="02040503050406030204" pitchFamily="18" charset="0"/>
              </a:rPr>
              <a:t>monetisable</a:t>
            </a:r>
            <a:r>
              <a:rPr lang="en-US" sz="1200" b="1" dirty="0">
                <a:latin typeface="Cambria" panose="02040503050406030204" pitchFamily="18" charset="0"/>
              </a:rPr>
              <a:t> trust anchor for expansion (Duolingo, 2025). </a:t>
            </a:r>
          </a:p>
        </p:txBody>
      </p:sp>
      <p:sp>
        <p:nvSpPr>
          <p:cNvPr id="4" name="Title 1">
            <a:extLst>
              <a:ext uri="{FF2B5EF4-FFF2-40B4-BE49-F238E27FC236}">
                <a16:creationId xmlns:a16="http://schemas.microsoft.com/office/drawing/2014/main" id="{0D3E0B6E-E4D3-4F87-DBF7-94249E6001A7}"/>
              </a:ext>
            </a:extLst>
          </p:cNvPr>
          <p:cNvSpPr txBox="1">
            <a:spLocks/>
          </p:cNvSpPr>
          <p:nvPr/>
        </p:nvSpPr>
        <p:spPr>
          <a:xfrm>
            <a:off x="91491" y="1346769"/>
            <a:ext cx="1788020" cy="885304"/>
          </a:xfrm>
          <a:prstGeom prst="rect">
            <a:avLst/>
          </a:prstGeom>
          <a:solidFill>
            <a:srgbClr val="F6BD01"/>
          </a:solidFill>
          <a:ln w="28575">
            <a:solidFill>
              <a:schemeClr val="tx1"/>
            </a:solidFill>
          </a:ln>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1" dirty="0">
                <a:latin typeface="Cambria" panose="02040503050406030204" pitchFamily="18" charset="0"/>
              </a:rPr>
              <a:t>Brand Extension Concept</a:t>
            </a:r>
          </a:p>
        </p:txBody>
      </p:sp>
      <p:sp>
        <p:nvSpPr>
          <p:cNvPr id="5" name="Title 1">
            <a:extLst>
              <a:ext uri="{FF2B5EF4-FFF2-40B4-BE49-F238E27FC236}">
                <a16:creationId xmlns:a16="http://schemas.microsoft.com/office/drawing/2014/main" id="{6A2F94E4-D869-5E0F-52B1-CE614D89DFA8}"/>
              </a:ext>
            </a:extLst>
          </p:cNvPr>
          <p:cNvSpPr txBox="1">
            <a:spLocks/>
          </p:cNvSpPr>
          <p:nvPr/>
        </p:nvSpPr>
        <p:spPr>
          <a:xfrm>
            <a:off x="70831" y="3164023"/>
            <a:ext cx="1829340" cy="942576"/>
          </a:xfrm>
          <a:prstGeom prst="rect">
            <a:avLst/>
          </a:prstGeom>
          <a:solidFill>
            <a:srgbClr val="F6BD01"/>
          </a:solidFill>
          <a:ln w="28575">
            <a:solidFill>
              <a:schemeClr val="tx1"/>
            </a:solidFill>
          </a:ln>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1" dirty="0">
                <a:latin typeface="Cambria" panose="02040503050406030204" pitchFamily="18" charset="0"/>
              </a:rPr>
              <a:t>Brand Extension Concept</a:t>
            </a:r>
          </a:p>
        </p:txBody>
      </p:sp>
      <p:sp>
        <p:nvSpPr>
          <p:cNvPr id="7" name="Subtitle 2">
            <a:extLst>
              <a:ext uri="{FF2B5EF4-FFF2-40B4-BE49-F238E27FC236}">
                <a16:creationId xmlns:a16="http://schemas.microsoft.com/office/drawing/2014/main" id="{442A69B8-3067-0C6F-216B-FEAAE87F4605}"/>
              </a:ext>
            </a:extLst>
          </p:cNvPr>
          <p:cNvSpPr txBox="1">
            <a:spLocks/>
          </p:cNvSpPr>
          <p:nvPr/>
        </p:nvSpPr>
        <p:spPr>
          <a:xfrm>
            <a:off x="1900173" y="2749662"/>
            <a:ext cx="5984381" cy="1857490"/>
          </a:xfrm>
          <a:prstGeom prst="rect">
            <a:avLst/>
          </a:prstGeom>
          <a:solidFill>
            <a:schemeClr val="accent4">
              <a:lumMod val="40000"/>
              <a:lumOff val="60000"/>
            </a:schemeClr>
          </a:solidFill>
          <a:ln w="28575">
            <a:solidFill>
              <a:schemeClr val="tx1"/>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400" b="1" dirty="0">
                <a:latin typeface="Cambria" panose="02040503050406030204" pitchFamily="18" charset="0"/>
              </a:rPr>
              <a:t>The extension advances sustainability by reducing travel-intensive training and enabling remote skill development, which can materially cut emissions while maintaining learner satisfaction, as shown in carbon-footprint comparisons of online versus in-person education delivery (Wang et al., 2025). Commercially, it supports inclusive access through mobile-first delivery and modular pricing, aligning with modern brand-building logic that growth comes from expanding participation and lifetime value through differentiated offerings and clear value propositions (Kotler et al., 2022). </a:t>
            </a:r>
          </a:p>
        </p:txBody>
      </p:sp>
      <p:sp>
        <p:nvSpPr>
          <p:cNvPr id="8" name="Title 1">
            <a:extLst>
              <a:ext uri="{FF2B5EF4-FFF2-40B4-BE49-F238E27FC236}">
                <a16:creationId xmlns:a16="http://schemas.microsoft.com/office/drawing/2014/main" id="{96D8E9BC-8508-813C-EEAF-1B2456D95334}"/>
              </a:ext>
            </a:extLst>
          </p:cNvPr>
          <p:cNvSpPr txBox="1">
            <a:spLocks/>
          </p:cNvSpPr>
          <p:nvPr/>
        </p:nvSpPr>
        <p:spPr>
          <a:xfrm>
            <a:off x="70831" y="5168402"/>
            <a:ext cx="1829341" cy="974333"/>
          </a:xfrm>
          <a:prstGeom prst="rect">
            <a:avLst/>
          </a:prstGeom>
          <a:solidFill>
            <a:srgbClr val="F6BD01"/>
          </a:solidFill>
          <a:ln w="28575">
            <a:solidFill>
              <a:schemeClr val="tx1"/>
            </a:solidFill>
          </a:ln>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 b="1" dirty="0">
                <a:latin typeface="Cambria" panose="02040503050406030204" pitchFamily="18" charset="0"/>
              </a:rPr>
              <a:t>Market Appeal and Trend Fit</a:t>
            </a:r>
          </a:p>
        </p:txBody>
      </p:sp>
      <p:sp>
        <p:nvSpPr>
          <p:cNvPr id="9" name="Subtitle 2">
            <a:extLst>
              <a:ext uri="{FF2B5EF4-FFF2-40B4-BE49-F238E27FC236}">
                <a16:creationId xmlns:a16="http://schemas.microsoft.com/office/drawing/2014/main" id="{4B200FFD-3B41-AF04-A413-3EAD61030958}"/>
              </a:ext>
            </a:extLst>
          </p:cNvPr>
          <p:cNvSpPr txBox="1">
            <a:spLocks/>
          </p:cNvSpPr>
          <p:nvPr/>
        </p:nvSpPr>
        <p:spPr>
          <a:xfrm>
            <a:off x="1900172" y="4705506"/>
            <a:ext cx="5984381" cy="2067230"/>
          </a:xfrm>
          <a:prstGeom prst="rect">
            <a:avLst/>
          </a:prstGeom>
          <a:solidFill>
            <a:schemeClr val="accent4">
              <a:lumMod val="40000"/>
              <a:lumOff val="60000"/>
            </a:schemeClr>
          </a:solidFill>
          <a:ln w="28575">
            <a:solidFill>
              <a:schemeClr val="tx1"/>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400" b="1" dirty="0">
                <a:latin typeface="Cambria" panose="02040503050406030204" pitchFamily="18" charset="0"/>
              </a:rPr>
              <a:t>Demand is shifting toward short, verifiable skills signals that employers can interpret quickly, especially as hiring becomes more skills-based and AI accelerates role redesign. Systematic evidence shows micro-credentials are increasingly positioned as vehicles for rapid upskilling that serve learners, employers, institutions, and government, which makes this extension commercially credible to both customers and investors (Varadarajan et al., 2023). Duolingo also benefits from rising institutional acceptance of its assessment products, strengthening credibility in high-stakes contexts that matter to paying learners (Financial Times, 2026). </a:t>
            </a:r>
          </a:p>
        </p:txBody>
      </p:sp>
      <p:pic>
        <p:nvPicPr>
          <p:cNvPr id="1026" name="Picture 2" descr="Duolingo logo and symbol, meaning, history, PNG">
            <a:extLst>
              <a:ext uri="{FF2B5EF4-FFF2-40B4-BE49-F238E27FC236}">
                <a16:creationId xmlns:a16="http://schemas.microsoft.com/office/drawing/2014/main" id="{E37C0F16-4E45-11F8-1E02-001D4C67E7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9568" y="66656"/>
            <a:ext cx="1219200" cy="67738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85E3A672-CDDB-F15B-100C-4DC9978001D1}"/>
              </a:ext>
            </a:extLst>
          </p:cNvPr>
          <p:cNvPicPr>
            <a:picLocks noChangeAspect="1"/>
          </p:cNvPicPr>
          <p:nvPr/>
        </p:nvPicPr>
        <p:blipFill>
          <a:blip r:embed="rId4"/>
          <a:stretch>
            <a:fillRect/>
          </a:stretch>
        </p:blipFill>
        <p:spPr>
          <a:xfrm>
            <a:off x="8049297" y="831760"/>
            <a:ext cx="3919472" cy="5940976"/>
          </a:xfrm>
          <a:prstGeom prst="rect">
            <a:avLst/>
          </a:prstGeom>
        </p:spPr>
      </p:pic>
    </p:spTree>
    <p:extLst>
      <p:ext uri="{BB962C8B-B14F-4D97-AF65-F5344CB8AC3E}">
        <p14:creationId xmlns:p14="http://schemas.microsoft.com/office/powerpoint/2010/main" val="1757221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569</Words>
  <Application>Microsoft Macintosh PowerPoint</Application>
  <PresentationFormat>Widescreen</PresentationFormat>
  <Paragraphs>10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Cambria</vt:lpstr>
      <vt:lpstr>Office Theme</vt:lpstr>
      <vt:lpstr>Element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c:creator>
  <cp:lastModifiedBy></cp:lastModifiedBy>
  <cp:revision>1</cp:revision>
  <dcterms:created xsi:type="dcterms:W3CDTF">2026-03-04T12:29:06Z</dcterms:created>
  <dcterms:modified xsi:type="dcterms:W3CDTF">2026-03-04T13:06:29Z</dcterms:modified>
</cp:coreProperties>
</file>