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8CB8B"/>
    <a:srgbClr val="B1F2BC"/>
    <a:srgbClr val="E9D9FA"/>
    <a:srgbClr val="D1AFF7"/>
    <a:srgbClr val="FA9EE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2E1971-009D-8366-EEEC-3D060AD0EB1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A751902-3533-41D1-489D-496551A0510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603D101-5D57-6391-7DAF-517BFC5E782F}"/>
              </a:ext>
            </a:extLst>
          </p:cNvPr>
          <p:cNvSpPr>
            <a:spLocks noGrp="1"/>
          </p:cNvSpPr>
          <p:nvPr>
            <p:ph type="dt" sz="half" idx="10"/>
          </p:nvPr>
        </p:nvSpPr>
        <p:spPr/>
        <p:txBody>
          <a:bodyPr/>
          <a:lstStyle/>
          <a:p>
            <a:fld id="{4369E6FA-7CC0-7445-892B-7B07834644C5}" type="datetimeFigureOut">
              <a:rPr lang="en-US" smtClean="0"/>
              <a:t>5/10/25</a:t>
            </a:fld>
            <a:endParaRPr lang="en-US"/>
          </a:p>
        </p:txBody>
      </p:sp>
      <p:sp>
        <p:nvSpPr>
          <p:cNvPr id="5" name="Footer Placeholder 4">
            <a:extLst>
              <a:ext uri="{FF2B5EF4-FFF2-40B4-BE49-F238E27FC236}">
                <a16:creationId xmlns:a16="http://schemas.microsoft.com/office/drawing/2014/main" id="{0B09B07D-3186-BCC7-72F1-129D9AAF14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4FD1A3D-066F-F29D-8039-061F1ED77E1C}"/>
              </a:ext>
            </a:extLst>
          </p:cNvPr>
          <p:cNvSpPr>
            <a:spLocks noGrp="1"/>
          </p:cNvSpPr>
          <p:nvPr>
            <p:ph type="sldNum" sz="quarter" idx="12"/>
          </p:nvPr>
        </p:nvSpPr>
        <p:spPr/>
        <p:txBody>
          <a:bodyPr/>
          <a:lstStyle/>
          <a:p>
            <a:fld id="{2A41848D-CF42-1B41-B35F-DD57BC0DEF89}" type="slidenum">
              <a:rPr lang="en-US" smtClean="0"/>
              <a:t>‹#›</a:t>
            </a:fld>
            <a:endParaRPr lang="en-US"/>
          </a:p>
        </p:txBody>
      </p:sp>
    </p:spTree>
    <p:extLst>
      <p:ext uri="{BB962C8B-B14F-4D97-AF65-F5344CB8AC3E}">
        <p14:creationId xmlns:p14="http://schemas.microsoft.com/office/powerpoint/2010/main" val="15430566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A5511-DAEE-0C70-7E0B-5A23CC2B93B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BD9B048-DAF2-745F-89BA-FA1638EC584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E48DEC-C602-2759-46AE-D04FAB218FDF}"/>
              </a:ext>
            </a:extLst>
          </p:cNvPr>
          <p:cNvSpPr>
            <a:spLocks noGrp="1"/>
          </p:cNvSpPr>
          <p:nvPr>
            <p:ph type="dt" sz="half" idx="10"/>
          </p:nvPr>
        </p:nvSpPr>
        <p:spPr/>
        <p:txBody>
          <a:bodyPr/>
          <a:lstStyle/>
          <a:p>
            <a:fld id="{4369E6FA-7CC0-7445-892B-7B07834644C5}" type="datetimeFigureOut">
              <a:rPr lang="en-US" smtClean="0"/>
              <a:t>5/10/25</a:t>
            </a:fld>
            <a:endParaRPr lang="en-US"/>
          </a:p>
        </p:txBody>
      </p:sp>
      <p:sp>
        <p:nvSpPr>
          <p:cNvPr id="5" name="Footer Placeholder 4">
            <a:extLst>
              <a:ext uri="{FF2B5EF4-FFF2-40B4-BE49-F238E27FC236}">
                <a16:creationId xmlns:a16="http://schemas.microsoft.com/office/drawing/2014/main" id="{F4842D03-B4D2-5288-5DC7-1582264CFC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D27F41-ED7F-7C02-C2A3-49728C8F384D}"/>
              </a:ext>
            </a:extLst>
          </p:cNvPr>
          <p:cNvSpPr>
            <a:spLocks noGrp="1"/>
          </p:cNvSpPr>
          <p:nvPr>
            <p:ph type="sldNum" sz="quarter" idx="12"/>
          </p:nvPr>
        </p:nvSpPr>
        <p:spPr/>
        <p:txBody>
          <a:bodyPr/>
          <a:lstStyle/>
          <a:p>
            <a:fld id="{2A41848D-CF42-1B41-B35F-DD57BC0DEF89}" type="slidenum">
              <a:rPr lang="en-US" smtClean="0"/>
              <a:t>‹#›</a:t>
            </a:fld>
            <a:endParaRPr lang="en-US"/>
          </a:p>
        </p:txBody>
      </p:sp>
    </p:spTree>
    <p:extLst>
      <p:ext uri="{BB962C8B-B14F-4D97-AF65-F5344CB8AC3E}">
        <p14:creationId xmlns:p14="http://schemas.microsoft.com/office/powerpoint/2010/main" val="2962003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166FA6-C83B-68D2-7C51-92A1E5CEE8F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7C787CE-3DC1-AA30-6F1B-A9B3DE36AC4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E73E261-4B2D-F47F-1A2B-93CDD04352D7}"/>
              </a:ext>
            </a:extLst>
          </p:cNvPr>
          <p:cNvSpPr>
            <a:spLocks noGrp="1"/>
          </p:cNvSpPr>
          <p:nvPr>
            <p:ph type="dt" sz="half" idx="10"/>
          </p:nvPr>
        </p:nvSpPr>
        <p:spPr/>
        <p:txBody>
          <a:bodyPr/>
          <a:lstStyle/>
          <a:p>
            <a:fld id="{4369E6FA-7CC0-7445-892B-7B07834644C5}" type="datetimeFigureOut">
              <a:rPr lang="en-US" smtClean="0"/>
              <a:t>5/10/25</a:t>
            </a:fld>
            <a:endParaRPr lang="en-US"/>
          </a:p>
        </p:txBody>
      </p:sp>
      <p:sp>
        <p:nvSpPr>
          <p:cNvPr id="5" name="Footer Placeholder 4">
            <a:extLst>
              <a:ext uri="{FF2B5EF4-FFF2-40B4-BE49-F238E27FC236}">
                <a16:creationId xmlns:a16="http://schemas.microsoft.com/office/drawing/2014/main" id="{BFA12D7E-6E27-AC7F-6BAF-9EFD9466F1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9B2D074-B9A9-DB08-AAF0-6B804762E365}"/>
              </a:ext>
            </a:extLst>
          </p:cNvPr>
          <p:cNvSpPr>
            <a:spLocks noGrp="1"/>
          </p:cNvSpPr>
          <p:nvPr>
            <p:ph type="sldNum" sz="quarter" idx="12"/>
          </p:nvPr>
        </p:nvSpPr>
        <p:spPr/>
        <p:txBody>
          <a:bodyPr/>
          <a:lstStyle/>
          <a:p>
            <a:fld id="{2A41848D-CF42-1B41-B35F-DD57BC0DEF89}" type="slidenum">
              <a:rPr lang="en-US" smtClean="0"/>
              <a:t>‹#›</a:t>
            </a:fld>
            <a:endParaRPr lang="en-US"/>
          </a:p>
        </p:txBody>
      </p:sp>
    </p:spTree>
    <p:extLst>
      <p:ext uri="{BB962C8B-B14F-4D97-AF65-F5344CB8AC3E}">
        <p14:creationId xmlns:p14="http://schemas.microsoft.com/office/powerpoint/2010/main" val="2012790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AAE7-4520-D40F-2FB6-E85A1787F87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ED40653-4575-E4DC-5A0A-B383C648D10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6DF23DA-272B-F403-5D61-1F76DF811E0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A751E71-897A-36DB-0F92-2AAC7E263CC0}"/>
              </a:ext>
            </a:extLst>
          </p:cNvPr>
          <p:cNvSpPr>
            <a:spLocks noGrp="1"/>
          </p:cNvSpPr>
          <p:nvPr>
            <p:ph type="dt" sz="half" idx="10"/>
          </p:nvPr>
        </p:nvSpPr>
        <p:spPr/>
        <p:txBody>
          <a:bodyPr/>
          <a:lstStyle/>
          <a:p>
            <a:fld id="{4369E6FA-7CC0-7445-892B-7B07834644C5}" type="datetimeFigureOut">
              <a:rPr lang="en-US" smtClean="0"/>
              <a:t>5/10/25</a:t>
            </a:fld>
            <a:endParaRPr lang="en-US"/>
          </a:p>
        </p:txBody>
      </p:sp>
      <p:sp>
        <p:nvSpPr>
          <p:cNvPr id="6" name="Footer Placeholder 5">
            <a:extLst>
              <a:ext uri="{FF2B5EF4-FFF2-40B4-BE49-F238E27FC236}">
                <a16:creationId xmlns:a16="http://schemas.microsoft.com/office/drawing/2014/main" id="{0A0A5EFF-DDE9-C02F-17D1-0999B50EBF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7912AF-00F5-6832-77AD-AEE3616C77ED}"/>
              </a:ext>
            </a:extLst>
          </p:cNvPr>
          <p:cNvSpPr>
            <a:spLocks noGrp="1"/>
          </p:cNvSpPr>
          <p:nvPr>
            <p:ph type="sldNum" sz="quarter" idx="12"/>
          </p:nvPr>
        </p:nvSpPr>
        <p:spPr/>
        <p:txBody>
          <a:bodyPr/>
          <a:lstStyle/>
          <a:p>
            <a:fld id="{2A41848D-CF42-1B41-B35F-DD57BC0DEF89}" type="slidenum">
              <a:rPr lang="en-US" smtClean="0"/>
              <a:t>‹#›</a:t>
            </a:fld>
            <a:endParaRPr lang="en-US"/>
          </a:p>
        </p:txBody>
      </p:sp>
    </p:spTree>
    <p:extLst>
      <p:ext uri="{BB962C8B-B14F-4D97-AF65-F5344CB8AC3E}">
        <p14:creationId xmlns:p14="http://schemas.microsoft.com/office/powerpoint/2010/main" val="6143909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7BB90-9210-5FB6-B15F-5B669CFAC051}"/>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3573157-6225-68A6-4B57-FDF1F2008C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1A8083C-E75E-704E-386E-715F61D2695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C2A54E8-2275-9A4E-6100-B5A75F02FE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DDD7728-9B70-EE1B-BB6E-BF7AA448505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E517416-82D7-4697-A491-D80FEEF8420F}"/>
              </a:ext>
            </a:extLst>
          </p:cNvPr>
          <p:cNvSpPr>
            <a:spLocks noGrp="1"/>
          </p:cNvSpPr>
          <p:nvPr>
            <p:ph type="dt" sz="half" idx="10"/>
          </p:nvPr>
        </p:nvSpPr>
        <p:spPr/>
        <p:txBody>
          <a:bodyPr/>
          <a:lstStyle/>
          <a:p>
            <a:fld id="{4369E6FA-7CC0-7445-892B-7B07834644C5}" type="datetimeFigureOut">
              <a:rPr lang="en-US" smtClean="0"/>
              <a:t>5/10/25</a:t>
            </a:fld>
            <a:endParaRPr lang="en-US"/>
          </a:p>
        </p:txBody>
      </p:sp>
      <p:sp>
        <p:nvSpPr>
          <p:cNvPr id="8" name="Footer Placeholder 7">
            <a:extLst>
              <a:ext uri="{FF2B5EF4-FFF2-40B4-BE49-F238E27FC236}">
                <a16:creationId xmlns:a16="http://schemas.microsoft.com/office/drawing/2014/main" id="{4CB69597-8FFF-C308-85E8-83420497E7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4D20B16-BD07-4876-D660-F85A6D363012}"/>
              </a:ext>
            </a:extLst>
          </p:cNvPr>
          <p:cNvSpPr>
            <a:spLocks noGrp="1"/>
          </p:cNvSpPr>
          <p:nvPr>
            <p:ph type="sldNum" sz="quarter" idx="12"/>
          </p:nvPr>
        </p:nvSpPr>
        <p:spPr/>
        <p:txBody>
          <a:bodyPr/>
          <a:lstStyle/>
          <a:p>
            <a:fld id="{2A41848D-CF42-1B41-B35F-DD57BC0DEF89}" type="slidenum">
              <a:rPr lang="en-US" smtClean="0"/>
              <a:t>‹#›</a:t>
            </a:fld>
            <a:endParaRPr lang="en-US"/>
          </a:p>
        </p:txBody>
      </p:sp>
    </p:spTree>
    <p:extLst>
      <p:ext uri="{BB962C8B-B14F-4D97-AF65-F5344CB8AC3E}">
        <p14:creationId xmlns:p14="http://schemas.microsoft.com/office/powerpoint/2010/main" val="13694587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51A4A-6943-AF01-815C-FA9BDD111D9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A32FC2CC-3475-7ED2-CA78-4B7E48875F4D}"/>
              </a:ext>
            </a:extLst>
          </p:cNvPr>
          <p:cNvSpPr>
            <a:spLocks noGrp="1"/>
          </p:cNvSpPr>
          <p:nvPr>
            <p:ph type="dt" sz="half" idx="10"/>
          </p:nvPr>
        </p:nvSpPr>
        <p:spPr/>
        <p:txBody>
          <a:bodyPr/>
          <a:lstStyle/>
          <a:p>
            <a:fld id="{4369E6FA-7CC0-7445-892B-7B07834644C5}" type="datetimeFigureOut">
              <a:rPr lang="en-US" smtClean="0"/>
              <a:t>5/10/25</a:t>
            </a:fld>
            <a:endParaRPr lang="en-US"/>
          </a:p>
        </p:txBody>
      </p:sp>
      <p:sp>
        <p:nvSpPr>
          <p:cNvPr id="4" name="Footer Placeholder 3">
            <a:extLst>
              <a:ext uri="{FF2B5EF4-FFF2-40B4-BE49-F238E27FC236}">
                <a16:creationId xmlns:a16="http://schemas.microsoft.com/office/drawing/2014/main" id="{97800543-DEDB-5128-EF6D-17F9FE85E21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D36686F-9554-1452-668D-737E9AF25810}"/>
              </a:ext>
            </a:extLst>
          </p:cNvPr>
          <p:cNvSpPr>
            <a:spLocks noGrp="1"/>
          </p:cNvSpPr>
          <p:nvPr>
            <p:ph type="sldNum" sz="quarter" idx="12"/>
          </p:nvPr>
        </p:nvSpPr>
        <p:spPr/>
        <p:txBody>
          <a:bodyPr/>
          <a:lstStyle/>
          <a:p>
            <a:fld id="{2A41848D-CF42-1B41-B35F-DD57BC0DEF89}" type="slidenum">
              <a:rPr lang="en-US" smtClean="0"/>
              <a:t>‹#›</a:t>
            </a:fld>
            <a:endParaRPr lang="en-US"/>
          </a:p>
        </p:txBody>
      </p:sp>
    </p:spTree>
    <p:extLst>
      <p:ext uri="{BB962C8B-B14F-4D97-AF65-F5344CB8AC3E}">
        <p14:creationId xmlns:p14="http://schemas.microsoft.com/office/powerpoint/2010/main" val="35950136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A72CBF-A22D-EA66-4244-DB0C9897F986}"/>
              </a:ext>
            </a:extLst>
          </p:cNvPr>
          <p:cNvSpPr>
            <a:spLocks noGrp="1"/>
          </p:cNvSpPr>
          <p:nvPr>
            <p:ph type="dt" sz="half" idx="10"/>
          </p:nvPr>
        </p:nvSpPr>
        <p:spPr/>
        <p:txBody>
          <a:bodyPr/>
          <a:lstStyle/>
          <a:p>
            <a:fld id="{4369E6FA-7CC0-7445-892B-7B07834644C5}" type="datetimeFigureOut">
              <a:rPr lang="en-US" smtClean="0"/>
              <a:t>5/10/25</a:t>
            </a:fld>
            <a:endParaRPr lang="en-US"/>
          </a:p>
        </p:txBody>
      </p:sp>
      <p:sp>
        <p:nvSpPr>
          <p:cNvPr id="3" name="Footer Placeholder 2">
            <a:extLst>
              <a:ext uri="{FF2B5EF4-FFF2-40B4-BE49-F238E27FC236}">
                <a16:creationId xmlns:a16="http://schemas.microsoft.com/office/drawing/2014/main" id="{CAA7ABF6-3E66-F28C-E867-5968AA21146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0997DD3-C36F-08E1-EA5F-C62FC8DCDC2B}"/>
              </a:ext>
            </a:extLst>
          </p:cNvPr>
          <p:cNvSpPr>
            <a:spLocks noGrp="1"/>
          </p:cNvSpPr>
          <p:nvPr>
            <p:ph type="sldNum" sz="quarter" idx="12"/>
          </p:nvPr>
        </p:nvSpPr>
        <p:spPr/>
        <p:txBody>
          <a:bodyPr/>
          <a:lstStyle/>
          <a:p>
            <a:fld id="{2A41848D-CF42-1B41-B35F-DD57BC0DEF89}" type="slidenum">
              <a:rPr lang="en-US" smtClean="0"/>
              <a:t>‹#›</a:t>
            </a:fld>
            <a:endParaRPr lang="en-US"/>
          </a:p>
        </p:txBody>
      </p:sp>
    </p:spTree>
    <p:extLst>
      <p:ext uri="{BB962C8B-B14F-4D97-AF65-F5344CB8AC3E}">
        <p14:creationId xmlns:p14="http://schemas.microsoft.com/office/powerpoint/2010/main" val="3405459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8C2CE-824D-DECE-5050-13430C65F6D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2ABF660-A71A-2D45-262C-424818F5799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3B09DD5-E34B-2B98-76C2-0B743591992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CFA8E6B-6501-DE73-45B4-E4B9147629C5}"/>
              </a:ext>
            </a:extLst>
          </p:cNvPr>
          <p:cNvSpPr>
            <a:spLocks noGrp="1"/>
          </p:cNvSpPr>
          <p:nvPr>
            <p:ph type="dt" sz="half" idx="10"/>
          </p:nvPr>
        </p:nvSpPr>
        <p:spPr/>
        <p:txBody>
          <a:bodyPr/>
          <a:lstStyle/>
          <a:p>
            <a:fld id="{4369E6FA-7CC0-7445-892B-7B07834644C5}" type="datetimeFigureOut">
              <a:rPr lang="en-US" smtClean="0"/>
              <a:t>5/10/25</a:t>
            </a:fld>
            <a:endParaRPr lang="en-US"/>
          </a:p>
        </p:txBody>
      </p:sp>
      <p:sp>
        <p:nvSpPr>
          <p:cNvPr id="6" name="Footer Placeholder 5">
            <a:extLst>
              <a:ext uri="{FF2B5EF4-FFF2-40B4-BE49-F238E27FC236}">
                <a16:creationId xmlns:a16="http://schemas.microsoft.com/office/drawing/2014/main" id="{36B6EEDC-E2C3-7E18-FAD6-D0DC74997FC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7F2FD62-3B99-C18C-4B8E-7E6AA03C7D43}"/>
              </a:ext>
            </a:extLst>
          </p:cNvPr>
          <p:cNvSpPr>
            <a:spLocks noGrp="1"/>
          </p:cNvSpPr>
          <p:nvPr>
            <p:ph type="sldNum" sz="quarter" idx="12"/>
          </p:nvPr>
        </p:nvSpPr>
        <p:spPr/>
        <p:txBody>
          <a:bodyPr/>
          <a:lstStyle/>
          <a:p>
            <a:fld id="{2A41848D-CF42-1B41-B35F-DD57BC0DEF89}" type="slidenum">
              <a:rPr lang="en-US" smtClean="0"/>
              <a:t>‹#›</a:t>
            </a:fld>
            <a:endParaRPr lang="en-US"/>
          </a:p>
        </p:txBody>
      </p:sp>
    </p:spTree>
    <p:extLst>
      <p:ext uri="{BB962C8B-B14F-4D97-AF65-F5344CB8AC3E}">
        <p14:creationId xmlns:p14="http://schemas.microsoft.com/office/powerpoint/2010/main" val="25483538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D1995-31F9-00DF-899C-85EC522D168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0324FD7-4C5E-0A4F-15C8-5DEB0A82DF9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BF9D47B-9BD1-BB3A-7095-3247597204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51B08F-BF91-437B-EBDA-2750FF1E4772}"/>
              </a:ext>
            </a:extLst>
          </p:cNvPr>
          <p:cNvSpPr>
            <a:spLocks noGrp="1"/>
          </p:cNvSpPr>
          <p:nvPr>
            <p:ph type="dt" sz="half" idx="10"/>
          </p:nvPr>
        </p:nvSpPr>
        <p:spPr/>
        <p:txBody>
          <a:bodyPr/>
          <a:lstStyle/>
          <a:p>
            <a:fld id="{4369E6FA-7CC0-7445-892B-7B07834644C5}" type="datetimeFigureOut">
              <a:rPr lang="en-US" smtClean="0"/>
              <a:t>5/10/25</a:t>
            </a:fld>
            <a:endParaRPr lang="en-US"/>
          </a:p>
        </p:txBody>
      </p:sp>
      <p:sp>
        <p:nvSpPr>
          <p:cNvPr id="6" name="Footer Placeholder 5">
            <a:extLst>
              <a:ext uri="{FF2B5EF4-FFF2-40B4-BE49-F238E27FC236}">
                <a16:creationId xmlns:a16="http://schemas.microsoft.com/office/drawing/2014/main" id="{8A4E1260-944A-9A08-0FB3-66D962C5D5F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CC182A-8A05-655C-A669-FDBE2828150F}"/>
              </a:ext>
            </a:extLst>
          </p:cNvPr>
          <p:cNvSpPr>
            <a:spLocks noGrp="1"/>
          </p:cNvSpPr>
          <p:nvPr>
            <p:ph type="sldNum" sz="quarter" idx="12"/>
          </p:nvPr>
        </p:nvSpPr>
        <p:spPr/>
        <p:txBody>
          <a:bodyPr/>
          <a:lstStyle/>
          <a:p>
            <a:fld id="{2A41848D-CF42-1B41-B35F-DD57BC0DEF89}" type="slidenum">
              <a:rPr lang="en-US" smtClean="0"/>
              <a:t>‹#›</a:t>
            </a:fld>
            <a:endParaRPr lang="en-US"/>
          </a:p>
        </p:txBody>
      </p:sp>
    </p:spTree>
    <p:extLst>
      <p:ext uri="{BB962C8B-B14F-4D97-AF65-F5344CB8AC3E}">
        <p14:creationId xmlns:p14="http://schemas.microsoft.com/office/powerpoint/2010/main" val="1679487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B9E3F5-9FB5-802F-2842-8281758408D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36524D9-7CFA-40C6-CA36-7EF6B410D2D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46E0544-5B38-FD20-A78C-97A24BA933A8}"/>
              </a:ext>
            </a:extLst>
          </p:cNvPr>
          <p:cNvSpPr>
            <a:spLocks noGrp="1"/>
          </p:cNvSpPr>
          <p:nvPr>
            <p:ph type="dt" sz="half" idx="10"/>
          </p:nvPr>
        </p:nvSpPr>
        <p:spPr/>
        <p:txBody>
          <a:bodyPr/>
          <a:lstStyle/>
          <a:p>
            <a:fld id="{4369E6FA-7CC0-7445-892B-7B07834644C5}" type="datetimeFigureOut">
              <a:rPr lang="en-US" smtClean="0"/>
              <a:t>5/10/25</a:t>
            </a:fld>
            <a:endParaRPr lang="en-US"/>
          </a:p>
        </p:txBody>
      </p:sp>
      <p:sp>
        <p:nvSpPr>
          <p:cNvPr id="5" name="Footer Placeholder 4">
            <a:extLst>
              <a:ext uri="{FF2B5EF4-FFF2-40B4-BE49-F238E27FC236}">
                <a16:creationId xmlns:a16="http://schemas.microsoft.com/office/drawing/2014/main" id="{2C20E8FD-5C66-0146-B97A-4C5950F916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92C05B-84AA-22B1-2732-0B0C949E1B74}"/>
              </a:ext>
            </a:extLst>
          </p:cNvPr>
          <p:cNvSpPr>
            <a:spLocks noGrp="1"/>
          </p:cNvSpPr>
          <p:nvPr>
            <p:ph type="sldNum" sz="quarter" idx="12"/>
          </p:nvPr>
        </p:nvSpPr>
        <p:spPr/>
        <p:txBody>
          <a:bodyPr/>
          <a:lstStyle/>
          <a:p>
            <a:fld id="{2A41848D-CF42-1B41-B35F-DD57BC0DEF89}" type="slidenum">
              <a:rPr lang="en-US" smtClean="0"/>
              <a:t>‹#›</a:t>
            </a:fld>
            <a:endParaRPr lang="en-US"/>
          </a:p>
        </p:txBody>
      </p:sp>
    </p:spTree>
    <p:extLst>
      <p:ext uri="{BB962C8B-B14F-4D97-AF65-F5344CB8AC3E}">
        <p14:creationId xmlns:p14="http://schemas.microsoft.com/office/powerpoint/2010/main" val="318893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0F92F5A-13D6-7179-6CA5-461502069AB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5D99F50-45C2-740F-E556-40C63AEC958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AD78F72-C59E-DBEE-BF36-FE86DA9A0DBB}"/>
              </a:ext>
            </a:extLst>
          </p:cNvPr>
          <p:cNvSpPr>
            <a:spLocks noGrp="1"/>
          </p:cNvSpPr>
          <p:nvPr>
            <p:ph type="dt" sz="half" idx="10"/>
          </p:nvPr>
        </p:nvSpPr>
        <p:spPr/>
        <p:txBody>
          <a:bodyPr/>
          <a:lstStyle/>
          <a:p>
            <a:fld id="{4369E6FA-7CC0-7445-892B-7B07834644C5}" type="datetimeFigureOut">
              <a:rPr lang="en-US" smtClean="0"/>
              <a:t>5/10/25</a:t>
            </a:fld>
            <a:endParaRPr lang="en-US"/>
          </a:p>
        </p:txBody>
      </p:sp>
      <p:sp>
        <p:nvSpPr>
          <p:cNvPr id="5" name="Footer Placeholder 4">
            <a:extLst>
              <a:ext uri="{FF2B5EF4-FFF2-40B4-BE49-F238E27FC236}">
                <a16:creationId xmlns:a16="http://schemas.microsoft.com/office/drawing/2014/main" id="{351A4C2E-1110-E4B6-462F-41B2B747174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DCBD9AF-073D-932F-9621-6E027EADDBAE}"/>
              </a:ext>
            </a:extLst>
          </p:cNvPr>
          <p:cNvSpPr>
            <a:spLocks noGrp="1"/>
          </p:cNvSpPr>
          <p:nvPr>
            <p:ph type="sldNum" sz="quarter" idx="12"/>
          </p:nvPr>
        </p:nvSpPr>
        <p:spPr/>
        <p:txBody>
          <a:bodyPr/>
          <a:lstStyle/>
          <a:p>
            <a:fld id="{2A41848D-CF42-1B41-B35F-DD57BC0DEF89}" type="slidenum">
              <a:rPr lang="en-US" smtClean="0"/>
              <a:t>‹#›</a:t>
            </a:fld>
            <a:endParaRPr lang="en-US"/>
          </a:p>
        </p:txBody>
      </p:sp>
    </p:spTree>
    <p:extLst>
      <p:ext uri="{BB962C8B-B14F-4D97-AF65-F5344CB8AC3E}">
        <p14:creationId xmlns:p14="http://schemas.microsoft.com/office/powerpoint/2010/main" val="563515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491CD7-24F2-58E8-8BA6-139CF8800E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5B7AF0A-F156-BFF0-53F6-49CA3DF0ADA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EDDD243-BFE9-6F30-11AE-B6D58721EC6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369E6FA-7CC0-7445-892B-7B07834644C5}" type="datetimeFigureOut">
              <a:rPr lang="en-US" smtClean="0"/>
              <a:t>5/10/25</a:t>
            </a:fld>
            <a:endParaRPr lang="en-US"/>
          </a:p>
        </p:txBody>
      </p:sp>
      <p:sp>
        <p:nvSpPr>
          <p:cNvPr id="5" name="Footer Placeholder 4">
            <a:extLst>
              <a:ext uri="{FF2B5EF4-FFF2-40B4-BE49-F238E27FC236}">
                <a16:creationId xmlns:a16="http://schemas.microsoft.com/office/drawing/2014/main" id="{DE4D86FC-1280-723D-33B4-579223D20B8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0635F2F8-A0AC-CC59-1FE0-88A6B9B42A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A41848D-CF42-1B41-B35F-DD57BC0DEF89}" type="slidenum">
              <a:rPr lang="en-US" smtClean="0"/>
              <a:t>‹#›</a:t>
            </a:fld>
            <a:endParaRPr lang="en-US"/>
          </a:p>
        </p:txBody>
      </p:sp>
    </p:spTree>
    <p:extLst>
      <p:ext uri="{BB962C8B-B14F-4D97-AF65-F5344CB8AC3E}">
        <p14:creationId xmlns:p14="http://schemas.microsoft.com/office/powerpoint/2010/main" val="21217196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hyperlink" Target="https://www.autism.org.uk/advice-and-guidance/topics/behaviour/masking#:~:text=gender%20&#8211;%20autistic%20women%20and%20girls,girls%20must%20learn%20how%20to" TargetMode="External"/><Relationship Id="rId13" Type="http://schemas.openxmlformats.org/officeDocument/2006/relationships/hyperlink" Target="https://www.oxfordhealth.nhs.uk/wp-content/uploads/sites/22/2021/08/LEGO-Therapy.docx" TargetMode="External"/><Relationship Id="rId3" Type="http://schemas.openxmlformats.org/officeDocument/2006/relationships/hyperlink" Target="https://attentionautism.co.uk/attention-autism-programme/" TargetMode="External"/><Relationship Id="rId7" Type="http://schemas.openxmlformats.org/officeDocument/2006/relationships/hyperlink" Target="https://lifeofdrmom.com/what-is-autism-spectrum-disorder/" TargetMode="External"/><Relationship Id="rId12" Type="http://schemas.openxmlformats.org/officeDocument/2006/relationships/hyperlink" Target="https://www.autism.org.uk/advice-and-guidance/professional-practice/lego-pilot" TargetMode="External"/><Relationship Id="rId2" Type="http://schemas.openxmlformats.org/officeDocument/2006/relationships/hyperlink" Target="https://www.legislation.gov.uk/anaw/2016/2/contents" TargetMode="External"/><Relationship Id="rId16" Type="http://schemas.openxmlformats.org/officeDocument/2006/relationships/hyperlink" Target="https://pmc.ncbi.nlm.nih.gov/articles/PMC5152684/" TargetMode="External"/><Relationship Id="rId1" Type="http://schemas.openxmlformats.org/officeDocument/2006/relationships/slideLayout" Target="../slideLayouts/slideLayout2.xml"/><Relationship Id="rId6" Type="http://schemas.openxmlformats.org/officeDocument/2006/relationships/hyperlink" Target="https://cannondisability.com/blog/autism-benefits-for-children/" TargetMode="External"/><Relationship Id="rId11" Type="http://schemas.openxmlformats.org/officeDocument/2006/relationships/hyperlink" Target="https://www.scope.org.uk/social-model-of-disability" TargetMode="External"/><Relationship Id="rId5" Type="http://schemas.openxmlformats.org/officeDocument/2006/relationships/hyperlink" Target="https://www.gov.wales/sites/default/files/publications/2018-03/educational-psychologists-in-wales.pdf" TargetMode="External"/><Relationship Id="rId15" Type="http://schemas.openxmlformats.org/officeDocument/2006/relationships/hyperlink" Target="https://doi.org/10.1007/s43440-021-00244-0" TargetMode="External"/><Relationship Id="rId10" Type="http://schemas.openxmlformats.org/officeDocument/2006/relationships/hyperlink" Target="https://doi.org/10.1177/13623613241227518" TargetMode="External"/><Relationship Id="rId4" Type="http://schemas.openxmlformats.org/officeDocument/2006/relationships/hyperlink" Target="https://www.autism.org.uk/advice-and-guidance/topics/education/extra-help-at-school/england" TargetMode="External"/><Relationship Id="rId9" Type="http://schemas.openxmlformats.org/officeDocument/2006/relationships/hyperlink" Target="https://www.nhs.uk/conditions/autism/signs/children/" TargetMode="External"/><Relationship Id="rId14" Type="http://schemas.openxmlformats.org/officeDocument/2006/relationships/hyperlink" Target="https://www.autism.org.uk/advice-and-guidance/professional-practice/school-inclus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A9EE8"/>
        </a:solidFill>
        <a:effectLst/>
      </p:bgPr>
    </p:bg>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6932494B-8913-9ECA-35F5-DF13EF4B5639}"/>
              </a:ext>
            </a:extLst>
          </p:cNvPr>
          <p:cNvSpPr/>
          <p:nvPr/>
        </p:nvSpPr>
        <p:spPr>
          <a:xfrm>
            <a:off x="-20985" y="513774"/>
            <a:ext cx="5997921" cy="1229019"/>
          </a:xfrm>
          <a:prstGeom prst="roundRect">
            <a:avLst/>
          </a:prstGeom>
          <a:solidFill>
            <a:schemeClr val="accent4">
              <a:lumMod val="40000"/>
              <a:lumOff val="60000"/>
            </a:schemeClr>
          </a:soli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200" u="sng" dirty="0">
                <a:solidFill>
                  <a:schemeClr val="bg1">
                    <a:lumMod val="10000"/>
                  </a:schemeClr>
                </a:solidFill>
              </a:rPr>
              <a:t>Introduction</a:t>
            </a:r>
            <a:r>
              <a:rPr lang="en-GB" u="sng" dirty="0">
                <a:solidFill>
                  <a:schemeClr val="bg1">
                    <a:lumMod val="10000"/>
                  </a:schemeClr>
                </a:solidFill>
              </a:rPr>
              <a:t> </a:t>
            </a:r>
          </a:p>
          <a:p>
            <a:r>
              <a:rPr lang="en-GB" sz="1000" dirty="0">
                <a:solidFill>
                  <a:schemeClr val="tx1"/>
                </a:solidFill>
              </a:rPr>
              <a:t>The Additional learning need chosen to be discussed in this academic poster is Autism. According to Liu, S (2019) Autistic Spectrum Disorder is a disorder that effects the child’s social communication, social skills and behaviours towards peers and authoritative figures. It is stated that 2 percent of children have been diagnosed with autism and this Is mostly common in boys over girls. </a:t>
            </a:r>
          </a:p>
          <a:p>
            <a:endParaRPr lang="en-GB" sz="1000" dirty="0">
              <a:solidFill>
                <a:schemeClr val="tx1"/>
              </a:solidFill>
            </a:endParaRPr>
          </a:p>
          <a:p>
            <a:pPr algn="r"/>
            <a:endParaRPr lang="en-GB" sz="1000" dirty="0">
              <a:solidFill>
                <a:schemeClr val="bg1">
                  <a:lumMod val="10000"/>
                </a:schemeClr>
              </a:solidFill>
            </a:endParaRPr>
          </a:p>
        </p:txBody>
      </p:sp>
      <p:sp>
        <p:nvSpPr>
          <p:cNvPr id="9" name="TextBox 8">
            <a:extLst>
              <a:ext uri="{FF2B5EF4-FFF2-40B4-BE49-F238E27FC236}">
                <a16:creationId xmlns:a16="http://schemas.microsoft.com/office/drawing/2014/main" id="{3DFD527F-FDA0-E203-6EC6-9859B8849813}"/>
              </a:ext>
            </a:extLst>
          </p:cNvPr>
          <p:cNvSpPr txBox="1"/>
          <p:nvPr/>
        </p:nvSpPr>
        <p:spPr>
          <a:xfrm>
            <a:off x="5184115" y="2518372"/>
            <a:ext cx="1828800" cy="1828800"/>
          </a:xfrm>
          <a:prstGeom prst="rect">
            <a:avLst/>
          </a:prstGeom>
          <a:noFill/>
        </p:spPr>
        <p:txBody>
          <a:bodyPr wrap="square" rtlCol="0">
            <a:spAutoFit/>
          </a:bodyPr>
          <a:lstStyle/>
          <a:p>
            <a:pPr algn="l"/>
            <a:endParaRPr lang="en-US"/>
          </a:p>
        </p:txBody>
      </p:sp>
      <p:sp>
        <p:nvSpPr>
          <p:cNvPr id="10" name="Rectangle: Rounded Corners 9">
            <a:extLst>
              <a:ext uri="{FF2B5EF4-FFF2-40B4-BE49-F238E27FC236}">
                <a16:creationId xmlns:a16="http://schemas.microsoft.com/office/drawing/2014/main" id="{E6C60576-1DED-7D00-E6D7-2EF574751D59}"/>
              </a:ext>
            </a:extLst>
          </p:cNvPr>
          <p:cNvSpPr/>
          <p:nvPr/>
        </p:nvSpPr>
        <p:spPr>
          <a:xfrm>
            <a:off x="1623547" y="3454189"/>
            <a:ext cx="2299621" cy="1598055"/>
          </a:xfrm>
          <a:prstGeom prst="round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endParaRPr lang="en-GB" sz="1000" u="sng" dirty="0">
              <a:solidFill>
                <a:schemeClr val="tx1"/>
              </a:solidFill>
            </a:endParaRPr>
          </a:p>
        </p:txBody>
      </p:sp>
      <p:sp>
        <p:nvSpPr>
          <p:cNvPr id="11" name="TextBox 10">
            <a:extLst>
              <a:ext uri="{FF2B5EF4-FFF2-40B4-BE49-F238E27FC236}">
                <a16:creationId xmlns:a16="http://schemas.microsoft.com/office/drawing/2014/main" id="{20BB3457-6B4B-54A8-0E81-E99C243928CF}"/>
              </a:ext>
            </a:extLst>
          </p:cNvPr>
          <p:cNvSpPr txBox="1"/>
          <p:nvPr/>
        </p:nvSpPr>
        <p:spPr>
          <a:xfrm>
            <a:off x="5177828" y="2518372"/>
            <a:ext cx="1828800" cy="1828800"/>
          </a:xfrm>
          <a:prstGeom prst="rect">
            <a:avLst/>
          </a:prstGeom>
          <a:noFill/>
        </p:spPr>
        <p:txBody>
          <a:bodyPr wrap="square" rtlCol="0">
            <a:spAutoFit/>
          </a:bodyPr>
          <a:lstStyle/>
          <a:p>
            <a:pPr algn="l"/>
            <a:endParaRPr lang="en-US" dirty="0"/>
          </a:p>
        </p:txBody>
      </p:sp>
      <p:sp>
        <p:nvSpPr>
          <p:cNvPr id="12" name="Rectangle: Rounded Corners 11">
            <a:extLst>
              <a:ext uri="{FF2B5EF4-FFF2-40B4-BE49-F238E27FC236}">
                <a16:creationId xmlns:a16="http://schemas.microsoft.com/office/drawing/2014/main" id="{2C0F14D5-43F5-0B40-9F6C-32FF73DA41BE}"/>
              </a:ext>
            </a:extLst>
          </p:cNvPr>
          <p:cNvSpPr/>
          <p:nvPr/>
        </p:nvSpPr>
        <p:spPr>
          <a:xfrm>
            <a:off x="5980709" y="489446"/>
            <a:ext cx="6211291" cy="3857726"/>
          </a:xfrm>
          <a:prstGeom prst="roundRect">
            <a:avLst/>
          </a:prstGeom>
          <a:solidFill>
            <a:srgbClr val="E9D9FA"/>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200" u="sng" dirty="0">
                <a:solidFill>
                  <a:schemeClr val="tx1"/>
                </a:solidFill>
              </a:rPr>
              <a:t>Impacts on barriers on children with Autism </a:t>
            </a:r>
          </a:p>
          <a:p>
            <a:r>
              <a:rPr lang="en-GB" sz="1000" kern="100" dirty="0">
                <a:solidFill>
                  <a:schemeClr val="tx1"/>
                </a:solidFill>
                <a:effectLst/>
                <a:ea typeface="Times New Roman" panose="02020603050405020304" pitchFamily="18" charset="0"/>
                <a:cs typeface="Times New Roman" panose="02020603050405020304" pitchFamily="18" charset="0"/>
              </a:rPr>
              <a:t>A child with Autism Spectrum Disorder will face challenges and barriers through their life, whether this be in their social life or education. Gainsborough, J (2022) states that their research shows that there has been an increase in funding and research on the biological understandings of autism, yet a lack of funding and research for the diagnosis process, resources and intervention and support for autistic children, arguably, more important for the development and success for children with suspected or diagnosed autism. Furthermore, Gainsborough, J (2022) discusses the barriers of the Double Empathy Problem. This problem is the lack of understanding that, while autistic children struggle to understand the workings of their own mind and behaviours – the reverse is also seen. It is seen that, non-autistic people struggle to understand the workings of an autistic child’s mind. This causes challenges for autistic children to be able to access effective and understood intervention, due to mutual misunderstanding. Moreover, Brittany, J and </a:t>
            </a:r>
            <a:r>
              <a:rPr lang="en-GB" sz="1000" kern="100" dirty="0" err="1">
                <a:solidFill>
                  <a:schemeClr val="tx1"/>
                </a:solidFill>
                <a:effectLst/>
                <a:ea typeface="Times New Roman" panose="02020603050405020304" pitchFamily="18" charset="0"/>
                <a:cs typeface="Times New Roman" panose="02020603050405020304" pitchFamily="18" charset="0"/>
              </a:rPr>
              <a:t>Ausderau</a:t>
            </a:r>
            <a:r>
              <a:rPr lang="en-GB" sz="1000" kern="100" dirty="0">
                <a:solidFill>
                  <a:schemeClr val="tx1"/>
                </a:solidFill>
                <a:effectLst/>
                <a:ea typeface="Times New Roman" panose="02020603050405020304" pitchFamily="18" charset="0"/>
                <a:cs typeface="Times New Roman" panose="02020603050405020304" pitchFamily="18" charset="0"/>
              </a:rPr>
              <a:t>, K (2024) continues the discussion on the challenges that autistic children face throughout education, one challenge they discuss is the issues autistic children face with transitioning. Children make several transitions during their school day – one being mealtimes. This struggle causes restricted diets and a negative relationship with food for the child which will affect their school day routine as the child’s mood, focus and ability to self-regulate will decline. Furthermore, The Scope Organisation (no date) discusses the Social Model of Disability. This model states that people are disabled by barriers in society, not due to their disability, but due to social places not being accessible to disabled people. Disabled people are also negatively effected by society’s judgemental attitudes towards disabled people, which is that disabled people cannot do certain things or work certain jobs. This creates a ‘glass ceiling’ for disabled and disordered people and give them a lack of confidence and independence. Removing these barriers for disabled people will create freedom and equity and will give disabled people complete choice and control over the decisions they make day to day continued into adult life.</a:t>
            </a:r>
          </a:p>
          <a:p>
            <a:endParaRPr lang="en-US" sz="1200" dirty="0">
              <a:solidFill>
                <a:schemeClr val="tx1"/>
              </a:solidFill>
            </a:endParaRPr>
          </a:p>
        </p:txBody>
      </p:sp>
      <p:sp>
        <p:nvSpPr>
          <p:cNvPr id="14" name="Rectangle: Rounded Corners 13">
            <a:extLst>
              <a:ext uri="{FF2B5EF4-FFF2-40B4-BE49-F238E27FC236}">
                <a16:creationId xmlns:a16="http://schemas.microsoft.com/office/drawing/2014/main" id="{7C338D3B-FBE3-F80D-8A64-5657133E233A}"/>
              </a:ext>
            </a:extLst>
          </p:cNvPr>
          <p:cNvSpPr/>
          <p:nvPr/>
        </p:nvSpPr>
        <p:spPr>
          <a:xfrm>
            <a:off x="-17212" y="1742793"/>
            <a:ext cx="5997921" cy="5115206"/>
          </a:xfrm>
          <a:prstGeom prst="roundRect">
            <a:avLst/>
          </a:prstGeom>
          <a:solidFill>
            <a:srgbClr val="B1F2BC"/>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200" u="sng" dirty="0">
                <a:solidFill>
                  <a:schemeClr val="tx1"/>
                </a:solidFill>
              </a:rPr>
              <a:t>Identifying and diagnosing Autism  </a:t>
            </a:r>
          </a:p>
          <a:p>
            <a:pPr algn="ctr"/>
            <a:endParaRPr lang="en-GB" sz="1200" u="sng" dirty="0">
              <a:solidFill>
                <a:schemeClr val="tx1"/>
              </a:solidFill>
            </a:endParaRPr>
          </a:p>
          <a:p>
            <a:r>
              <a:rPr lang="en-GB" sz="1000" kern="100" dirty="0">
                <a:solidFill>
                  <a:schemeClr val="tx1"/>
                </a:solidFill>
                <a:effectLst/>
                <a:ea typeface="Times New Roman" panose="02020603050405020304" pitchFamily="18" charset="0"/>
                <a:cs typeface="Times New Roman" panose="02020603050405020304" pitchFamily="18" charset="0"/>
              </a:rPr>
              <a:t>According to the NHS (2022) there are multiple signs of autism in young children. Signs of autism in young children include, not responding to their name when being called, a lack of or no eye contact, being exceptionally upset and dis regulated when hearing, smelling or tasting something that they dislike, making repetitive movements such as, flapping their hands. NHS (2022) also state that there is a significant difference in how girls present autistic traits compared to how boys present autistic traits. Girls will often ‘mask’ their symptoms by copying their peers to be able to ‘fit in’ socially. They may also withdraw completely from situations that they feel uncomfortable in, in an attempt to hide their discomfort, this means that girls appear to be coping in these social situations making identifying their autistic traits harder to spot than boys. Duvall, S.</a:t>
            </a:r>
            <a:r>
              <a:rPr lang="en-GB" sz="1000" i="1" kern="100" dirty="0">
                <a:solidFill>
                  <a:schemeClr val="tx1"/>
                </a:solidFill>
                <a:effectLst/>
                <a:ea typeface="Times New Roman" panose="02020603050405020304" pitchFamily="18" charset="0"/>
                <a:cs typeface="Times New Roman" panose="02020603050405020304" pitchFamily="18" charset="0"/>
              </a:rPr>
              <a:t> et al</a:t>
            </a:r>
            <a:r>
              <a:rPr lang="en-GB" sz="1000" kern="100" dirty="0">
                <a:solidFill>
                  <a:schemeClr val="tx1"/>
                </a:solidFill>
                <a:effectLst/>
                <a:ea typeface="Times New Roman" panose="02020603050405020304" pitchFamily="18" charset="0"/>
                <a:cs typeface="Times New Roman" panose="02020603050405020304" pitchFamily="18" charset="0"/>
              </a:rPr>
              <a:t>. (2021) continues to explore the diagnosis process and its challenges by stating that autism is difficult to diagnose for multiple reasons. They state that, often, if the practitioner is not confident in whether the child is presenting with autistic traits, they will not explore the possibility of creating a referral for the child in an attempt to avoid uncomfortable conversations with parents and multi-agencies. In addition to this, it is said that the diagnosis process is long and difficult, meaning that often, parents and practitioners do not want to go through with it, especially if the child appears to be ‘coping’ in their educational setting. Diagnosing a child with possible autism can also be challenging because there are no definite symptoms. There are multiple screening methods to identify whether a child has autism. One of these screening methods includes the Screening Tool for Autism in Toddlers and Young children (STAT). The STAT is an interactive screening tool with the aim to differentiate children with autistic tendencies compared to other developmental disorders. An autism specialist performs the STAT to children aged 2 to 2 ½ with suspected autism. This method is designed for practitioners and multi-agencies such as speech and language specialists as it focuses on the child’s behaviours and characteristics towards play and interactions with peers and practitioners. The specialist will complete a form that states whether the child passed, failed or refused to take part in the activity. If the child refuses or fails multiple activities, they will be put forward for referral (</a:t>
            </a:r>
            <a:r>
              <a:rPr lang="en-GB" sz="1000" kern="100" dirty="0" err="1">
                <a:solidFill>
                  <a:schemeClr val="tx1"/>
                </a:solidFill>
                <a:effectLst/>
                <a:ea typeface="Times New Roman" panose="02020603050405020304" pitchFamily="18" charset="0"/>
                <a:cs typeface="Times New Roman" panose="02020603050405020304" pitchFamily="18" charset="0"/>
              </a:rPr>
              <a:t>Thabtah</a:t>
            </a:r>
            <a:r>
              <a:rPr lang="en-GB" sz="1000" kern="100" dirty="0">
                <a:solidFill>
                  <a:schemeClr val="tx1"/>
                </a:solidFill>
                <a:effectLst/>
                <a:ea typeface="Times New Roman" panose="02020603050405020304" pitchFamily="18" charset="0"/>
                <a:cs typeface="Times New Roman" panose="02020603050405020304" pitchFamily="18" charset="0"/>
              </a:rPr>
              <a:t>, F. And Peebles, D. 2019). </a:t>
            </a:r>
          </a:p>
          <a:p>
            <a:endParaRPr lang="en-US" sz="1200" dirty="0">
              <a:solidFill>
                <a:schemeClr val="tx1"/>
              </a:solidFill>
            </a:endParaRPr>
          </a:p>
        </p:txBody>
      </p:sp>
      <p:sp>
        <p:nvSpPr>
          <p:cNvPr id="15" name="TextBox 14">
            <a:extLst>
              <a:ext uri="{FF2B5EF4-FFF2-40B4-BE49-F238E27FC236}">
                <a16:creationId xmlns:a16="http://schemas.microsoft.com/office/drawing/2014/main" id="{8BC1B683-3277-AD0C-F3BE-D09BFFA0265C}"/>
              </a:ext>
            </a:extLst>
          </p:cNvPr>
          <p:cNvSpPr txBox="1"/>
          <p:nvPr/>
        </p:nvSpPr>
        <p:spPr>
          <a:xfrm>
            <a:off x="3355315" y="2741074"/>
            <a:ext cx="1828800" cy="1828800"/>
          </a:xfrm>
          <a:prstGeom prst="rect">
            <a:avLst/>
          </a:prstGeom>
          <a:noFill/>
        </p:spPr>
        <p:txBody>
          <a:bodyPr wrap="square" rtlCol="0">
            <a:spAutoFit/>
          </a:bodyPr>
          <a:lstStyle/>
          <a:p>
            <a:pPr algn="l"/>
            <a:endParaRPr lang="en-US" dirty="0"/>
          </a:p>
        </p:txBody>
      </p:sp>
      <p:sp>
        <p:nvSpPr>
          <p:cNvPr id="16" name="Rectangle: Rounded Corners 15">
            <a:extLst>
              <a:ext uri="{FF2B5EF4-FFF2-40B4-BE49-F238E27FC236}">
                <a16:creationId xmlns:a16="http://schemas.microsoft.com/office/drawing/2014/main" id="{DB4D5A37-6CA8-4348-CAEB-8F94D846187D}"/>
              </a:ext>
            </a:extLst>
          </p:cNvPr>
          <p:cNvSpPr/>
          <p:nvPr/>
        </p:nvSpPr>
        <p:spPr>
          <a:xfrm>
            <a:off x="5973164" y="4347172"/>
            <a:ext cx="6211291" cy="2510827"/>
          </a:xfrm>
          <a:prstGeom prst="roundRect">
            <a:avLst/>
          </a:prstGeom>
          <a:solidFill>
            <a:srgbClr val="F8CB8B"/>
          </a:solidFill>
        </p:spPr>
        <p:style>
          <a:lnRef idx="2">
            <a:schemeClr val="accent1">
              <a:shade val="15000"/>
            </a:schemeClr>
          </a:lnRef>
          <a:fillRef idx="1">
            <a:schemeClr val="accent1"/>
          </a:fillRef>
          <a:effectRef idx="0">
            <a:schemeClr val="accent1"/>
          </a:effectRef>
          <a:fontRef idx="minor">
            <a:schemeClr val="lt1"/>
          </a:fontRef>
        </p:style>
        <p:txBody>
          <a:bodyPr rtlCol="0" anchor="t"/>
          <a:lstStyle/>
          <a:p>
            <a:pPr algn="ctr"/>
            <a:r>
              <a:rPr lang="en-GB" sz="1200" u="sng" dirty="0">
                <a:solidFill>
                  <a:schemeClr val="tx1"/>
                </a:solidFill>
              </a:rPr>
              <a:t>Support strategies for children with Autism </a:t>
            </a:r>
          </a:p>
          <a:p>
            <a:r>
              <a:rPr lang="en-GB" sz="1000" kern="100" dirty="0">
                <a:solidFill>
                  <a:schemeClr val="tx1"/>
                </a:solidFill>
                <a:effectLst/>
                <a:ea typeface="Times New Roman" panose="02020603050405020304" pitchFamily="18" charset="0"/>
                <a:cs typeface="Times New Roman" panose="02020603050405020304" pitchFamily="18" charset="0"/>
              </a:rPr>
              <a:t>Children with autism require tailored intervention by an experienced practitioner during their early years in order to develop their social skills, independence and speech and language. According to Birth to 5 Matters Organisation (no date) it is important that caregivers practise inclusive leadership whereby they treat every child as the same. This helps to build trusting and secure relationships between the child and their practitioner and a sense of belonging or the child. Furthermore, a setting that provides equity is important for the child to gain tailored and effective intervention as equity aims to achieve success for each individual by treating them differently based on their needs. There are many support strategies that aim to develop autistic children physically, emotionally and socially. One support strategy includes Lego therapy. Lego therapy aims to develop social skills to be able to increase the child’s ability to be able to play naturally and create conversation with peers and in groups. It is important for children with autism to be encouraged to take turns, share, follow rules and engage in conversations by asking and answering questions (Brodie, C. And Mather, V 2017). Oxford Health NHS Foundation Trust (2020) goes on to say that it is important that the children are not building their towers in silence. The adult should be encouraging conversations between the children with an aim to form friendships and meaningful conversations based on all of their interests. </a:t>
            </a:r>
          </a:p>
          <a:p>
            <a:endParaRPr lang="en-US" sz="1200" dirty="0">
              <a:solidFill>
                <a:schemeClr val="tx1"/>
              </a:solidFill>
            </a:endParaRPr>
          </a:p>
        </p:txBody>
      </p:sp>
      <p:sp>
        <p:nvSpPr>
          <p:cNvPr id="17" name="TextBox 16">
            <a:extLst>
              <a:ext uri="{FF2B5EF4-FFF2-40B4-BE49-F238E27FC236}">
                <a16:creationId xmlns:a16="http://schemas.microsoft.com/office/drawing/2014/main" id="{73D611CE-9C00-0025-C206-5ECA3CFC6DFA}"/>
              </a:ext>
            </a:extLst>
          </p:cNvPr>
          <p:cNvSpPr txBox="1"/>
          <p:nvPr/>
        </p:nvSpPr>
        <p:spPr>
          <a:xfrm>
            <a:off x="2125050" y="144916"/>
            <a:ext cx="9921089" cy="369332"/>
          </a:xfrm>
          <a:prstGeom prst="rect">
            <a:avLst/>
          </a:prstGeom>
          <a:noFill/>
        </p:spPr>
        <p:txBody>
          <a:bodyPr wrap="square" rtlCol="0">
            <a:spAutoFit/>
          </a:bodyPr>
          <a:lstStyle/>
          <a:p>
            <a:pPr algn="l"/>
            <a:r>
              <a:rPr lang="en-GB" b="1" u="sng" dirty="0"/>
              <a:t>Identifying, diagnosing and supporting children with Autistic Spectrum Disorder</a:t>
            </a:r>
            <a:endParaRPr lang="en-US" b="1" u="sng" dirty="0"/>
          </a:p>
        </p:txBody>
      </p:sp>
    </p:spTree>
    <p:extLst>
      <p:ext uri="{BB962C8B-B14F-4D97-AF65-F5344CB8AC3E}">
        <p14:creationId xmlns:p14="http://schemas.microsoft.com/office/powerpoint/2010/main" val="3286471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11BA9-0A2C-BC86-CD20-EFAAFAC28449}"/>
              </a:ext>
            </a:extLst>
          </p:cNvPr>
          <p:cNvSpPr>
            <a:spLocks noGrp="1"/>
          </p:cNvSpPr>
          <p:nvPr>
            <p:ph type="title"/>
          </p:nvPr>
        </p:nvSpPr>
        <p:spPr/>
        <p:txBody>
          <a:bodyPr>
            <a:normAutofit/>
          </a:bodyPr>
          <a:lstStyle/>
          <a:p>
            <a:pPr algn="ctr"/>
            <a:r>
              <a:rPr lang="en-GB" sz="1000" dirty="0">
                <a:solidFill>
                  <a:srgbClr val="000000"/>
                </a:solidFill>
                <a:effectLst/>
                <a:latin typeface="Aptos" panose="020B0004020202020204" pitchFamily="34" charset="0"/>
                <a:ea typeface="Times New Roman" panose="020F0502020204030204" pitchFamily="34" charset="0"/>
                <a:cs typeface="Times New Roman" panose="020F0502020204030204" pitchFamily="34" charset="0"/>
              </a:rPr>
              <a:t>I confirm that I have not used any Artificial Intelligence tools in the research and creation of this assignment. I confirm that I have not presented any AI generated materials as my own work. I confirm I have copies of my drafts, notes, and other resources I used, which I may be asked to provide in evidence.</a:t>
            </a:r>
            <a:br>
              <a:rPr lang="en-GB" sz="1000" dirty="0">
                <a:solidFill>
                  <a:srgbClr val="000000"/>
                </a:solidFill>
                <a:effectLst/>
                <a:latin typeface="Aptos" panose="020B0004020202020204" pitchFamily="34" charset="0"/>
                <a:ea typeface="Times New Roman" panose="020F0502020204030204" pitchFamily="34" charset="0"/>
                <a:cs typeface="Times New Roman" panose="020F0502020204030204" pitchFamily="34" charset="0"/>
              </a:rPr>
            </a:br>
            <a:br>
              <a:rPr lang="en-GB" sz="1000" dirty="0">
                <a:solidFill>
                  <a:srgbClr val="000000"/>
                </a:solidFill>
                <a:effectLst/>
                <a:latin typeface="Aptos" panose="020B0004020202020204" pitchFamily="34" charset="0"/>
                <a:ea typeface="Times New Roman" panose="020F0502020204030204" pitchFamily="34" charset="0"/>
                <a:cs typeface="Times New Roman" panose="020F0502020204030204" pitchFamily="34" charset="0"/>
              </a:rPr>
            </a:br>
            <a:r>
              <a:rPr lang="en-GB" sz="1000" b="1" u="sng" dirty="0">
                <a:solidFill>
                  <a:srgbClr val="000000"/>
                </a:solidFill>
                <a:effectLst/>
                <a:latin typeface="Aptos" panose="020B0004020202020204" pitchFamily="34" charset="0"/>
                <a:ea typeface="Times New Roman" panose="020F0502020204030204" pitchFamily="34" charset="0"/>
                <a:cs typeface="Times New Roman" panose="020F0502020204030204" pitchFamily="34" charset="0"/>
              </a:rPr>
              <a:t>Reference list </a:t>
            </a:r>
            <a:br>
              <a:rPr lang="en-GB" sz="1000" b="1" u="sng" dirty="0">
                <a:effectLst/>
                <a:latin typeface="Aptos" panose="020B0004020202020204" pitchFamily="34" charset="0"/>
                <a:ea typeface="Times New Roman" panose="020F0502020204030204" pitchFamily="34" charset="0"/>
                <a:cs typeface="Times New Roman" panose="020F0502020204030204" pitchFamily="34" charset="0"/>
              </a:rPr>
            </a:br>
            <a:endParaRPr lang="en-US" sz="1000" b="1" u="sng" dirty="0"/>
          </a:p>
        </p:txBody>
      </p:sp>
      <p:sp>
        <p:nvSpPr>
          <p:cNvPr id="3" name="Content Placeholder 2">
            <a:extLst>
              <a:ext uri="{FF2B5EF4-FFF2-40B4-BE49-F238E27FC236}">
                <a16:creationId xmlns:a16="http://schemas.microsoft.com/office/drawing/2014/main" id="{576B4A82-0E16-52B8-7100-2B00F232D190}"/>
              </a:ext>
            </a:extLst>
          </p:cNvPr>
          <p:cNvSpPr>
            <a:spLocks noGrp="1"/>
          </p:cNvSpPr>
          <p:nvPr>
            <p:ph idx="1"/>
          </p:nvPr>
        </p:nvSpPr>
        <p:spPr>
          <a:xfrm>
            <a:off x="276634" y="1270000"/>
            <a:ext cx="11077166" cy="4906963"/>
          </a:xfrm>
        </p:spPr>
        <p:txBody>
          <a:bodyPr>
            <a:normAutofit fontScale="92500" lnSpcReduction="20000"/>
          </a:bodyPr>
          <a:lstStyle/>
          <a:p>
            <a:pPr marL="0" indent="0">
              <a:buNone/>
            </a:pPr>
            <a:r>
              <a:rPr lang="en-GB" sz="1000" b="0" i="0" u="none" strike="noStrike" dirty="0">
                <a:solidFill>
                  <a:srgbClr val="000000"/>
                </a:solidFill>
                <a:effectLst/>
              </a:rPr>
              <a:t>Participation, E. (2016) </a:t>
            </a:r>
            <a:r>
              <a:rPr lang="en-GB" sz="1000" b="0" i="1" u="none" strike="noStrike" dirty="0">
                <a:solidFill>
                  <a:srgbClr val="000000"/>
                </a:solidFill>
                <a:effectLst/>
              </a:rPr>
              <a:t>Regulation and inspection of social care (wales) act 2016</a:t>
            </a:r>
            <a:r>
              <a:rPr lang="en-GB" sz="1000" b="0" i="0" u="none" strike="noStrike" dirty="0">
                <a:solidFill>
                  <a:srgbClr val="000000"/>
                </a:solidFill>
                <a:effectLst/>
              </a:rPr>
              <a:t>, </a:t>
            </a:r>
            <a:r>
              <a:rPr lang="en-GB" sz="1000" b="0" i="1" u="none" strike="noStrike" dirty="0">
                <a:solidFill>
                  <a:srgbClr val="000000"/>
                </a:solidFill>
                <a:effectLst/>
              </a:rPr>
              <a:t>Legislation.gov.uk</a:t>
            </a:r>
            <a:r>
              <a:rPr lang="en-GB" sz="1000" b="0" i="0" u="none" strike="noStrike" dirty="0">
                <a:solidFill>
                  <a:srgbClr val="000000"/>
                </a:solidFill>
                <a:effectLst/>
              </a:rPr>
              <a:t>. Available at: </a:t>
            </a:r>
            <a:r>
              <a:rPr lang="en-GB" sz="1000" b="0" i="0" u="none" strike="noStrike" dirty="0">
                <a:solidFill>
                  <a:srgbClr val="000000"/>
                </a:solidFill>
                <a:effectLst/>
                <a:hlinkClick r:id="rId2"/>
              </a:rPr>
              <a:t>https://www.legislation.gov.uk/</a:t>
            </a:r>
            <a:r>
              <a:rPr lang="en-GB" sz="1000" b="0" i="0" u="none" strike="noStrike" dirty="0" err="1">
                <a:solidFill>
                  <a:srgbClr val="000000"/>
                </a:solidFill>
                <a:effectLst/>
                <a:hlinkClick r:id="rId2"/>
              </a:rPr>
              <a:t>anaw</a:t>
            </a:r>
            <a:r>
              <a:rPr lang="en-GB" sz="1000" b="0" i="0" u="none" strike="noStrike" dirty="0">
                <a:solidFill>
                  <a:srgbClr val="000000"/>
                </a:solidFill>
                <a:effectLst/>
                <a:hlinkClick r:id="rId2"/>
              </a:rPr>
              <a:t>/2016/2/contents</a:t>
            </a:r>
            <a:r>
              <a:rPr lang="en-GB" sz="1000" b="0" i="0" u="none" strike="noStrike" dirty="0">
                <a:solidFill>
                  <a:srgbClr val="000000"/>
                </a:solidFill>
                <a:effectLst/>
              </a:rPr>
              <a:t> (Accessed: 29 March 2025). </a:t>
            </a:r>
          </a:p>
          <a:p>
            <a:pPr marL="0" indent="0">
              <a:buNone/>
            </a:pPr>
            <a:r>
              <a:rPr lang="en-GB" sz="1000" b="0" i="1" u="none" strike="noStrike" dirty="0">
                <a:solidFill>
                  <a:srgbClr val="000000"/>
                </a:solidFill>
                <a:effectLst/>
              </a:rPr>
              <a:t>Attention autism programme - attention autism ltd: UK &amp; ireland</a:t>
            </a:r>
            <a:r>
              <a:rPr lang="en-GB" sz="1000" b="0" i="0" u="none" strike="noStrike" dirty="0">
                <a:solidFill>
                  <a:srgbClr val="000000"/>
                </a:solidFill>
                <a:effectLst/>
              </a:rPr>
              <a:t> (2024) </a:t>
            </a:r>
            <a:r>
              <a:rPr lang="en-GB" sz="1000" b="0" i="1" u="none" strike="noStrike" dirty="0">
                <a:solidFill>
                  <a:srgbClr val="000000"/>
                </a:solidFill>
                <a:effectLst/>
              </a:rPr>
              <a:t>Attention Autism Ltd</a:t>
            </a:r>
            <a:r>
              <a:rPr lang="en-GB" sz="1000" b="0" i="0" u="none" strike="noStrike" dirty="0">
                <a:solidFill>
                  <a:srgbClr val="000000"/>
                </a:solidFill>
                <a:effectLst/>
              </a:rPr>
              <a:t>. Available at: </a:t>
            </a:r>
            <a:r>
              <a:rPr lang="en-GB" sz="1000" b="0" i="0" u="none" strike="noStrike" dirty="0">
                <a:solidFill>
                  <a:srgbClr val="000000"/>
                </a:solidFill>
                <a:effectLst/>
                <a:hlinkClick r:id="rId3"/>
              </a:rPr>
              <a:t>https://</a:t>
            </a:r>
            <a:r>
              <a:rPr lang="en-GB" sz="1000" b="0" i="0" u="none" strike="noStrike" dirty="0" err="1">
                <a:solidFill>
                  <a:srgbClr val="000000"/>
                </a:solidFill>
                <a:effectLst/>
                <a:hlinkClick r:id="rId3"/>
              </a:rPr>
              <a:t>attentionautism.co.uk</a:t>
            </a:r>
            <a:r>
              <a:rPr lang="en-GB" sz="1000" b="0" i="0" u="none" strike="noStrike" dirty="0">
                <a:solidFill>
                  <a:srgbClr val="000000"/>
                </a:solidFill>
                <a:effectLst/>
                <a:hlinkClick r:id="rId3"/>
              </a:rPr>
              <a:t>/attention-autism-programme/</a:t>
            </a:r>
            <a:r>
              <a:rPr lang="en-GB" sz="1000" b="0" i="0" u="none" strike="noStrike" dirty="0">
                <a:solidFill>
                  <a:srgbClr val="000000"/>
                </a:solidFill>
                <a:effectLst/>
              </a:rPr>
              <a:t> (Accessed: 10 May 2025). </a:t>
            </a:r>
          </a:p>
          <a:p>
            <a:pPr marL="0" indent="0">
              <a:buNone/>
            </a:pPr>
            <a:r>
              <a:rPr lang="en-GB" sz="1000" b="0" i="1" u="none" strike="noStrike" dirty="0">
                <a:solidFill>
                  <a:srgbClr val="000000"/>
                </a:solidFill>
                <a:effectLst/>
              </a:rPr>
              <a:t>Extra help at school in England</a:t>
            </a:r>
            <a:r>
              <a:rPr lang="en-GB" sz="1000" b="0" i="0" u="none" strike="noStrike" dirty="0">
                <a:solidFill>
                  <a:srgbClr val="000000"/>
                </a:solidFill>
                <a:effectLst/>
              </a:rPr>
              <a:t> (2025) </a:t>
            </a:r>
            <a:r>
              <a:rPr lang="en-GB" sz="1000" b="0" i="1" u="none" strike="noStrike" dirty="0">
                <a:solidFill>
                  <a:srgbClr val="000000"/>
                </a:solidFill>
                <a:effectLst/>
              </a:rPr>
              <a:t>undefined</a:t>
            </a:r>
            <a:r>
              <a:rPr lang="en-GB" sz="1000" b="0" i="0" u="none" strike="noStrike" dirty="0">
                <a:solidFill>
                  <a:srgbClr val="000000"/>
                </a:solidFill>
                <a:effectLst/>
              </a:rPr>
              <a:t>. Available at: </a:t>
            </a:r>
            <a:r>
              <a:rPr lang="en-GB" sz="1000" b="0" i="0" u="none" strike="noStrike" dirty="0">
                <a:solidFill>
                  <a:srgbClr val="000000"/>
                </a:solidFill>
                <a:effectLst/>
                <a:hlinkClick r:id="rId4"/>
              </a:rPr>
              <a:t>https://www.autism.org.uk/advice-and-guidance/topics/education/extra-help-at-school/england</a:t>
            </a:r>
            <a:r>
              <a:rPr lang="en-GB" sz="1000" b="0" i="0" u="none" strike="noStrike" dirty="0">
                <a:solidFill>
                  <a:srgbClr val="000000"/>
                </a:solidFill>
                <a:effectLst/>
              </a:rPr>
              <a:t> (Accessed: 10 May 2025). </a:t>
            </a:r>
          </a:p>
          <a:p>
            <a:pPr marL="0" indent="0">
              <a:buNone/>
            </a:pPr>
            <a:r>
              <a:rPr lang="en-GB" sz="1000" b="0" i="1" u="none" strike="noStrike" dirty="0">
                <a:solidFill>
                  <a:srgbClr val="000000"/>
                </a:solidFill>
                <a:effectLst/>
              </a:rPr>
              <a:t>Gov</a:t>
            </a:r>
            <a:r>
              <a:rPr lang="en-GB" sz="1000" b="0" i="0" u="none" strike="noStrike" dirty="0">
                <a:solidFill>
                  <a:srgbClr val="000000"/>
                </a:solidFill>
                <a:effectLst/>
              </a:rPr>
              <a:t> (2016) </a:t>
            </a:r>
            <a:r>
              <a:rPr lang="en-GB" sz="1000" b="0" i="1" u="none" strike="noStrike" dirty="0">
                <a:solidFill>
                  <a:srgbClr val="000000"/>
                </a:solidFill>
                <a:effectLst/>
              </a:rPr>
              <a:t>Educational psychologists In Wales</a:t>
            </a:r>
            <a:r>
              <a:rPr lang="en-GB" sz="1000" b="0" i="0" u="none" strike="noStrike" dirty="0">
                <a:solidFill>
                  <a:srgbClr val="000000"/>
                </a:solidFill>
                <a:effectLst/>
              </a:rPr>
              <a:t>. Available at: </a:t>
            </a:r>
            <a:r>
              <a:rPr lang="en-GB" sz="1000" b="0" i="0" u="none" strike="noStrike" dirty="0">
                <a:solidFill>
                  <a:srgbClr val="000000"/>
                </a:solidFill>
                <a:effectLst/>
                <a:hlinkClick r:id="rId5"/>
              </a:rPr>
              <a:t>https://www.gov.wales/sites/default/files/publications/2018-03/educational-psychologists-in-wales.pdf</a:t>
            </a:r>
            <a:r>
              <a:rPr lang="en-GB" sz="1000" b="0" i="0" u="none" strike="noStrike" dirty="0">
                <a:solidFill>
                  <a:srgbClr val="000000"/>
                </a:solidFill>
                <a:effectLst/>
              </a:rPr>
              <a:t> (Accessed: 10 May 2025). </a:t>
            </a:r>
          </a:p>
          <a:p>
            <a:pPr marL="0" indent="0">
              <a:buNone/>
            </a:pPr>
            <a:r>
              <a:rPr lang="en-GB" sz="1000" b="0" i="0" u="none" strike="noStrike" dirty="0">
                <a:solidFill>
                  <a:srgbClr val="000000"/>
                </a:solidFill>
                <a:effectLst/>
              </a:rPr>
              <a:t>Cannon, D. (2025) </a:t>
            </a:r>
            <a:r>
              <a:rPr lang="en-GB" sz="1000" b="0" i="1" u="none" strike="noStrike" dirty="0">
                <a:solidFill>
                  <a:srgbClr val="000000"/>
                </a:solidFill>
                <a:effectLst/>
              </a:rPr>
              <a:t>Autism benefits for children</a:t>
            </a:r>
            <a:r>
              <a:rPr lang="en-GB" sz="1000" b="0" i="0" u="none" strike="noStrike" dirty="0">
                <a:solidFill>
                  <a:srgbClr val="000000"/>
                </a:solidFill>
                <a:effectLst/>
              </a:rPr>
              <a:t>, </a:t>
            </a:r>
            <a:r>
              <a:rPr lang="en-GB" sz="1000" b="0" i="1" u="none" strike="noStrike" dirty="0">
                <a:solidFill>
                  <a:srgbClr val="000000"/>
                </a:solidFill>
                <a:effectLst/>
              </a:rPr>
              <a:t>Cannon Disability Law</a:t>
            </a:r>
            <a:r>
              <a:rPr lang="en-GB" sz="1000" b="0" i="0" u="none" strike="noStrike" dirty="0">
                <a:solidFill>
                  <a:srgbClr val="000000"/>
                </a:solidFill>
                <a:effectLst/>
              </a:rPr>
              <a:t>. Available at: </a:t>
            </a:r>
            <a:r>
              <a:rPr lang="en-GB" sz="1000" b="0" i="0" u="none" strike="noStrike" dirty="0">
                <a:solidFill>
                  <a:srgbClr val="000000"/>
                </a:solidFill>
                <a:effectLst/>
                <a:hlinkClick r:id="rId6"/>
              </a:rPr>
              <a:t>https://</a:t>
            </a:r>
            <a:r>
              <a:rPr lang="en-GB" sz="1000" b="0" i="0" u="none" strike="noStrike" dirty="0" err="1">
                <a:solidFill>
                  <a:srgbClr val="000000"/>
                </a:solidFill>
                <a:effectLst/>
                <a:hlinkClick r:id="rId6"/>
              </a:rPr>
              <a:t>cannondisability.com</a:t>
            </a:r>
            <a:r>
              <a:rPr lang="en-GB" sz="1000" b="0" i="0" u="none" strike="noStrike" dirty="0">
                <a:solidFill>
                  <a:srgbClr val="000000"/>
                </a:solidFill>
                <a:effectLst/>
                <a:hlinkClick r:id="rId6"/>
              </a:rPr>
              <a:t>/blog/autism-benefits-for-children/</a:t>
            </a:r>
            <a:r>
              <a:rPr lang="en-GB" sz="1000" b="0" i="0" u="none" strike="noStrike" dirty="0">
                <a:solidFill>
                  <a:srgbClr val="000000"/>
                </a:solidFill>
                <a:effectLst/>
              </a:rPr>
              <a:t> (Accessed: 10 May 2025). </a:t>
            </a:r>
          </a:p>
          <a:p>
            <a:pPr marL="0" indent="0">
              <a:buNone/>
            </a:pPr>
            <a:r>
              <a:rPr lang="en-GB" sz="1000" b="0" i="0" u="none" strike="noStrike" dirty="0">
                <a:solidFill>
                  <a:srgbClr val="000000"/>
                </a:solidFill>
                <a:effectLst/>
              </a:rPr>
              <a:t>Liu, Dr.S. (2019) </a:t>
            </a:r>
            <a:r>
              <a:rPr lang="en-GB" sz="1000" b="0" i="1" u="none" strike="noStrike" dirty="0">
                <a:solidFill>
                  <a:srgbClr val="000000"/>
                </a:solidFill>
                <a:effectLst/>
              </a:rPr>
              <a:t>Life of dr. mom</a:t>
            </a:r>
            <a:r>
              <a:rPr lang="en-GB" sz="1000" b="0" i="0" u="none" strike="noStrike" dirty="0">
                <a:solidFill>
                  <a:srgbClr val="000000"/>
                </a:solidFill>
                <a:effectLst/>
              </a:rPr>
              <a:t>, </a:t>
            </a:r>
            <a:r>
              <a:rPr lang="en-GB" sz="1000" b="0" i="1" u="none" strike="noStrike" dirty="0">
                <a:solidFill>
                  <a:srgbClr val="000000"/>
                </a:solidFill>
                <a:effectLst/>
              </a:rPr>
              <a:t>Life of Dr Mom</a:t>
            </a:r>
            <a:r>
              <a:rPr lang="en-GB" sz="1000" b="0" i="0" u="none" strike="noStrike" dirty="0">
                <a:solidFill>
                  <a:srgbClr val="000000"/>
                </a:solidFill>
                <a:effectLst/>
              </a:rPr>
              <a:t>. Available at: </a:t>
            </a:r>
            <a:r>
              <a:rPr lang="en-GB" sz="1000" b="0" i="0" u="none" strike="noStrike" dirty="0">
                <a:solidFill>
                  <a:srgbClr val="000000"/>
                </a:solidFill>
                <a:effectLst/>
                <a:hlinkClick r:id="rId7"/>
              </a:rPr>
              <a:t>https://</a:t>
            </a:r>
            <a:r>
              <a:rPr lang="en-GB" sz="1000" b="0" i="0" u="none" strike="noStrike" dirty="0" err="1">
                <a:solidFill>
                  <a:srgbClr val="000000"/>
                </a:solidFill>
                <a:effectLst/>
                <a:hlinkClick r:id="rId7"/>
              </a:rPr>
              <a:t>lifeofdrmom.com</a:t>
            </a:r>
            <a:r>
              <a:rPr lang="en-GB" sz="1000" b="0" i="0" u="none" strike="noStrike" dirty="0">
                <a:solidFill>
                  <a:srgbClr val="000000"/>
                </a:solidFill>
                <a:effectLst/>
                <a:hlinkClick r:id="rId7"/>
              </a:rPr>
              <a:t>/what-is-autism-spectrum-disorder/</a:t>
            </a:r>
            <a:r>
              <a:rPr lang="en-GB" sz="1000" b="0" i="0" u="none" strike="noStrike" dirty="0">
                <a:solidFill>
                  <a:srgbClr val="000000"/>
                </a:solidFill>
                <a:effectLst/>
              </a:rPr>
              <a:t> (Accessed: 10 May 2025). </a:t>
            </a:r>
          </a:p>
          <a:p>
            <a:pPr marL="0" indent="0">
              <a:buNone/>
            </a:pPr>
            <a:r>
              <a:rPr lang="en-GB" sz="1000" b="0" i="1" u="none" strike="noStrike" dirty="0">
                <a:solidFill>
                  <a:srgbClr val="000000"/>
                </a:solidFill>
                <a:effectLst/>
              </a:rPr>
              <a:t>Masking</a:t>
            </a:r>
            <a:r>
              <a:rPr lang="en-GB" sz="1000" b="0" i="0" u="none" strike="noStrike" dirty="0">
                <a:solidFill>
                  <a:srgbClr val="000000"/>
                </a:solidFill>
                <a:effectLst/>
              </a:rPr>
              <a:t> (2025) </a:t>
            </a:r>
            <a:r>
              <a:rPr lang="en-GB" sz="1000" b="0" i="1" u="none" strike="noStrike" dirty="0">
                <a:solidFill>
                  <a:srgbClr val="000000"/>
                </a:solidFill>
                <a:effectLst/>
              </a:rPr>
              <a:t>undefined</a:t>
            </a:r>
            <a:r>
              <a:rPr lang="en-GB" sz="1000" b="0" i="0" u="none" strike="noStrike" dirty="0">
                <a:solidFill>
                  <a:srgbClr val="000000"/>
                </a:solidFill>
                <a:effectLst/>
              </a:rPr>
              <a:t>. Available at: </a:t>
            </a:r>
            <a:r>
              <a:rPr lang="en-GB" sz="1000" b="0" i="0" u="none" strike="noStrike" dirty="0">
                <a:solidFill>
                  <a:srgbClr val="000000"/>
                </a:solidFill>
                <a:effectLst/>
                <a:hlinkClick r:id="rId8"/>
              </a:rPr>
              <a:t>https://www.autism.org.uk/advice-and-guidance/topics/behaviour/masking#:~:text=gender%20–%20autistic%20women%20and%</a:t>
            </a:r>
            <a:r>
              <a:rPr lang="en-GB" sz="1000" b="0" i="0" u="none" strike="noStrike" dirty="0" err="1">
                <a:solidFill>
                  <a:srgbClr val="000000"/>
                </a:solidFill>
                <a:effectLst/>
                <a:hlinkClick r:id="rId8"/>
              </a:rPr>
              <a:t>20girls,girls</a:t>
            </a:r>
            <a:r>
              <a:rPr lang="en-GB" sz="1000" b="0" i="0" u="none" strike="noStrike" dirty="0">
                <a:solidFill>
                  <a:srgbClr val="000000"/>
                </a:solidFill>
                <a:effectLst/>
                <a:hlinkClick r:id="rId8"/>
              </a:rPr>
              <a:t>%20must%20learn%20how%20to</a:t>
            </a:r>
            <a:r>
              <a:rPr lang="en-GB" sz="1000" b="0" i="0" u="none" strike="noStrike" dirty="0">
                <a:solidFill>
                  <a:srgbClr val="000000"/>
                </a:solidFill>
                <a:effectLst/>
              </a:rPr>
              <a:t> (Accessed: 10 May 2025). </a:t>
            </a:r>
          </a:p>
          <a:p>
            <a:pPr marL="0" indent="0">
              <a:buNone/>
            </a:pPr>
            <a:r>
              <a:rPr lang="en-GB" sz="1000" kern="100" dirty="0">
                <a:solidFill>
                  <a:srgbClr val="000000"/>
                </a:solidFill>
                <a:effectLst/>
                <a:latin typeface="Calibri" panose="020F0502020204030204" pitchFamily="34" charset="0"/>
                <a:ea typeface="Times New Roman" panose="02020603050405020304" pitchFamily="18" charset="0"/>
                <a:cs typeface="Open Sans" panose="020F0502020204030204" pitchFamily="34" charset="0"/>
              </a:rPr>
              <a:t>Duvall, S. et al. (2021) ‘A road map for identifying autism spectrum disorder: </a:t>
            </a:r>
            <a:r>
              <a:rPr lang="en-GB" sz="1000" kern="100" dirty="0" err="1">
                <a:solidFill>
                  <a:srgbClr val="000000"/>
                </a:solidFill>
                <a:effectLst/>
                <a:latin typeface="Calibri" panose="020F0502020204030204" pitchFamily="34" charset="0"/>
                <a:ea typeface="Times New Roman" panose="02020603050405020304" pitchFamily="18" charset="0"/>
                <a:cs typeface="Open Sans" panose="020F0502020204030204" pitchFamily="34" charset="0"/>
              </a:rPr>
              <a:t>Recognizing</a:t>
            </a:r>
            <a:r>
              <a:rPr lang="en-GB" sz="1000" kern="100" dirty="0">
                <a:solidFill>
                  <a:srgbClr val="000000"/>
                </a:solidFill>
                <a:effectLst/>
                <a:latin typeface="Calibri" panose="020F0502020204030204" pitchFamily="34" charset="0"/>
                <a:ea typeface="Times New Roman" panose="02020603050405020304" pitchFamily="18" charset="0"/>
                <a:cs typeface="Open Sans" panose="020F0502020204030204" pitchFamily="34" charset="0"/>
              </a:rPr>
              <a:t> and evaluating characteristics that should raise red or “pink” flags to guide accurate differential diagnosis’, </a:t>
            </a:r>
            <a:r>
              <a:rPr lang="en-GB" sz="1000" i="1" kern="100" dirty="0">
                <a:solidFill>
                  <a:srgbClr val="000000"/>
                </a:solidFill>
                <a:effectLst/>
                <a:latin typeface="Calibri" panose="020F0502020204030204" pitchFamily="34" charset="0"/>
                <a:ea typeface="Times New Roman" panose="02020603050405020304" pitchFamily="18" charset="0"/>
                <a:cs typeface="Open Sans" panose="020F0502020204030204" pitchFamily="34" charset="0"/>
              </a:rPr>
              <a:t>The Clinical Neuropsychologist</a:t>
            </a:r>
            <a:r>
              <a:rPr lang="en-GB" sz="1000" kern="100" dirty="0">
                <a:solidFill>
                  <a:srgbClr val="000000"/>
                </a:solidFill>
                <a:effectLst/>
                <a:latin typeface="Calibri" panose="020F0502020204030204" pitchFamily="34" charset="0"/>
                <a:ea typeface="Times New Roman" panose="02020603050405020304" pitchFamily="18" charset="0"/>
                <a:cs typeface="Open Sans" panose="020F0502020204030204" pitchFamily="34" charset="0"/>
              </a:rPr>
              <a:t>, 36(5), pp. 1172–1207. </a:t>
            </a:r>
            <a:r>
              <a:rPr lang="en-GB" sz="1000" kern="100" dirty="0" err="1">
                <a:solidFill>
                  <a:srgbClr val="000000"/>
                </a:solidFill>
                <a:effectLst/>
                <a:latin typeface="Calibri" panose="020F0502020204030204" pitchFamily="34" charset="0"/>
                <a:ea typeface="Times New Roman" panose="02020603050405020304" pitchFamily="18" charset="0"/>
                <a:cs typeface="Open Sans" panose="020F0502020204030204" pitchFamily="34" charset="0"/>
              </a:rPr>
              <a:t>doi</a:t>
            </a:r>
            <a:r>
              <a:rPr lang="en-GB" sz="1000" kern="100" dirty="0">
                <a:solidFill>
                  <a:srgbClr val="000000"/>
                </a:solidFill>
                <a:effectLst/>
                <a:latin typeface="Calibri" panose="020F0502020204030204" pitchFamily="34" charset="0"/>
                <a:ea typeface="Times New Roman" panose="02020603050405020304" pitchFamily="18" charset="0"/>
                <a:cs typeface="Open Sans" panose="020F0502020204030204" pitchFamily="34" charset="0"/>
              </a:rPr>
              <a:t>: 10.1080/13854046.2021.1921276.</a:t>
            </a:r>
          </a:p>
          <a:p>
            <a:pPr marL="0" indent="0">
              <a:buNone/>
            </a:pPr>
            <a:r>
              <a:rPr lang="en-GB" sz="1000" b="0" i="1" u="none" strike="noStrike" dirty="0">
                <a:solidFill>
                  <a:srgbClr val="000000"/>
                </a:solidFill>
                <a:effectLst/>
              </a:rPr>
              <a:t>Signs of autism in children</a:t>
            </a:r>
            <a:r>
              <a:rPr lang="en-GB" sz="1000" b="0" i="0" u="none" strike="noStrike" dirty="0">
                <a:solidFill>
                  <a:srgbClr val="000000"/>
                </a:solidFill>
                <a:effectLst/>
              </a:rPr>
              <a:t> (2022) </a:t>
            </a:r>
            <a:r>
              <a:rPr lang="en-GB" sz="1000" b="0" i="1" u="none" strike="noStrike" dirty="0">
                <a:solidFill>
                  <a:srgbClr val="000000"/>
                </a:solidFill>
                <a:effectLst/>
              </a:rPr>
              <a:t>NHS choices</a:t>
            </a:r>
            <a:r>
              <a:rPr lang="en-GB" sz="1000" b="0" i="0" u="none" strike="noStrike" dirty="0">
                <a:solidFill>
                  <a:srgbClr val="000000"/>
                </a:solidFill>
                <a:effectLst/>
              </a:rPr>
              <a:t>. Available at: </a:t>
            </a:r>
            <a:r>
              <a:rPr lang="en-GB" sz="1000" b="0" i="0" u="none" strike="noStrike" dirty="0">
                <a:solidFill>
                  <a:srgbClr val="000000"/>
                </a:solidFill>
                <a:effectLst/>
                <a:hlinkClick r:id="rId9"/>
              </a:rPr>
              <a:t>https://</a:t>
            </a:r>
            <a:r>
              <a:rPr lang="en-GB" sz="1000" b="0" i="0" u="none" strike="noStrike" dirty="0" err="1">
                <a:solidFill>
                  <a:srgbClr val="000000"/>
                </a:solidFill>
                <a:effectLst/>
                <a:hlinkClick r:id="rId9"/>
              </a:rPr>
              <a:t>www.nhs.uk</a:t>
            </a:r>
            <a:r>
              <a:rPr lang="en-GB" sz="1000" b="0" i="0" u="none" strike="noStrike" dirty="0">
                <a:solidFill>
                  <a:srgbClr val="000000"/>
                </a:solidFill>
                <a:effectLst/>
                <a:hlinkClick r:id="rId9"/>
              </a:rPr>
              <a:t>/conditions/autism/signs/children/</a:t>
            </a:r>
            <a:r>
              <a:rPr lang="en-GB" sz="1000" b="0" i="0" u="none" strike="noStrike" dirty="0">
                <a:solidFill>
                  <a:srgbClr val="000000"/>
                </a:solidFill>
                <a:effectLst/>
              </a:rPr>
              <a:t> (Accessed: 10 May 2025). </a:t>
            </a:r>
          </a:p>
          <a:p>
            <a:pPr marL="0" indent="0">
              <a:buNone/>
            </a:pPr>
            <a:r>
              <a:rPr lang="en-GB" sz="1000" kern="100" dirty="0" err="1">
                <a:ea typeface="Times New Roman" panose="02020603050405020304" pitchFamily="18" charset="0"/>
                <a:cs typeface="Arial" panose="020B0604020202020204" pitchFamily="34" charset="0"/>
              </a:rPr>
              <a:t>Thabtah</a:t>
            </a:r>
            <a:r>
              <a:rPr lang="en-GB" sz="1000" kern="100" dirty="0">
                <a:effectLst/>
                <a:ea typeface="Times New Roman" panose="02020603050405020304" pitchFamily="18" charset="0"/>
                <a:cs typeface="Arial" panose="020B0604020202020204" pitchFamily="34" charset="0"/>
              </a:rPr>
              <a:t>, F. and Peebles, D., 2019. </a:t>
            </a:r>
            <a:r>
              <a:rPr lang="en-GB" sz="1000" i="1" kern="100" dirty="0">
                <a:effectLst/>
                <a:ea typeface="Times New Roman" panose="02020603050405020304" pitchFamily="18" charset="0"/>
                <a:cs typeface="Arial" panose="020B0604020202020204" pitchFamily="34" charset="0"/>
              </a:rPr>
              <a:t>Early autism screening: a comprehensive review. International journal of environmental research and public health, 16(18), p.3502.a </a:t>
            </a:r>
          </a:p>
          <a:p>
            <a:pPr marL="0" indent="0">
              <a:buNone/>
            </a:pPr>
            <a:r>
              <a:rPr lang="en-GB" sz="1000" i="1" kern="100" dirty="0">
                <a:effectLst/>
                <a:ea typeface="Times New Roman" panose="02020603050405020304" pitchFamily="18" charset="0"/>
                <a:cs typeface="Arial" panose="020B0604020202020204" pitchFamily="34" charset="0"/>
              </a:rPr>
              <a:t>Gainsborough, J. (ed.) (2022) Effective support and education of autistic young people</a:t>
            </a:r>
            <a:r>
              <a:rPr lang="en-GB" sz="1000" i="1" kern="100" dirty="0">
                <a:effectLst/>
                <a:ea typeface="Times New Roman" panose="02020603050405020304" pitchFamily="18" charset="0"/>
                <a:cs typeface="Times New Roman" panose="02020603050405020304" pitchFamily="18" charset="0"/>
              </a:rPr>
              <a:t> </a:t>
            </a:r>
            <a:r>
              <a:rPr lang="en-GB" sz="1000" i="1" kern="100" dirty="0">
                <a:effectLst/>
                <a:ea typeface="Times New Roman" panose="02020603050405020304" pitchFamily="18" charset="0"/>
                <a:cs typeface="Arial" panose="020B0604020202020204" pitchFamily="34" charset="0"/>
              </a:rPr>
              <a:t>: educational psychology perspectives. London</a:t>
            </a:r>
            <a:r>
              <a:rPr lang="en-GB" sz="1000" i="1" kern="100" dirty="0">
                <a:effectLst/>
                <a:ea typeface="Times New Roman" panose="02020603050405020304" pitchFamily="18" charset="0"/>
                <a:cs typeface="Times New Roman" panose="02020603050405020304" pitchFamily="18" charset="0"/>
              </a:rPr>
              <a:t> </a:t>
            </a:r>
            <a:r>
              <a:rPr lang="en-GB" sz="1000" i="1" kern="100" dirty="0">
                <a:effectLst/>
                <a:ea typeface="Times New Roman" panose="02020603050405020304" pitchFamily="18" charset="0"/>
                <a:cs typeface="Arial" panose="020B0604020202020204" pitchFamily="34" charset="0"/>
              </a:rPr>
              <a:t>; Jessica Kingsley Publishers.</a:t>
            </a:r>
          </a:p>
          <a:p>
            <a:pPr marL="0" indent="0">
              <a:buNone/>
            </a:pPr>
            <a:r>
              <a:rPr lang="en-GB" sz="1000" kern="100" dirty="0">
                <a:effectLst/>
                <a:ea typeface="Times New Roman" panose="02020603050405020304" pitchFamily="18" charset="0"/>
                <a:cs typeface="Times New Roman" panose="02020603050405020304" pitchFamily="18" charset="0"/>
              </a:rPr>
              <a:t>St. John, B.M. and </a:t>
            </a:r>
            <a:r>
              <a:rPr lang="en-GB" sz="1000" kern="100" dirty="0" err="1">
                <a:effectLst/>
                <a:ea typeface="Times New Roman" panose="02020603050405020304" pitchFamily="18" charset="0"/>
                <a:cs typeface="Times New Roman" panose="02020603050405020304" pitchFamily="18" charset="0"/>
              </a:rPr>
              <a:t>Ausderau</a:t>
            </a:r>
            <a:r>
              <a:rPr lang="en-GB" sz="1000" kern="100" dirty="0">
                <a:effectLst/>
                <a:ea typeface="Times New Roman" panose="02020603050405020304" pitchFamily="18" charset="0"/>
                <a:cs typeface="Times New Roman" panose="02020603050405020304" pitchFamily="18" charset="0"/>
              </a:rPr>
              <a:t>, K.K. (2024) ‘The </a:t>
            </a:r>
            <a:r>
              <a:rPr lang="en-GB" sz="1000" kern="100" dirty="0" err="1">
                <a:effectLst/>
                <a:ea typeface="Times New Roman" panose="02020603050405020304" pitchFamily="18" charset="0"/>
                <a:cs typeface="Times New Roman" panose="02020603050405020304" pitchFamily="18" charset="0"/>
              </a:rPr>
              <a:t>characterization</a:t>
            </a:r>
            <a:r>
              <a:rPr lang="en-GB" sz="1000" kern="100" dirty="0">
                <a:effectLst/>
                <a:ea typeface="Times New Roman" panose="02020603050405020304" pitchFamily="18" charset="0"/>
                <a:cs typeface="Times New Roman" panose="02020603050405020304" pitchFamily="18" charset="0"/>
              </a:rPr>
              <a:t> of feeding challenges in autistic children’, </a:t>
            </a:r>
            <a:r>
              <a:rPr lang="en-GB" sz="1000" i="1" kern="100" dirty="0">
                <a:effectLst/>
                <a:ea typeface="Times New Roman" panose="02020603050405020304" pitchFamily="18" charset="0"/>
                <a:cs typeface="Times New Roman" panose="02020603050405020304" pitchFamily="18" charset="0"/>
              </a:rPr>
              <a:t>Autism : the international journal of research and practice</a:t>
            </a:r>
            <a:r>
              <a:rPr lang="en-GB" sz="1000" kern="100" dirty="0">
                <a:effectLst/>
                <a:ea typeface="Times New Roman" panose="02020603050405020304" pitchFamily="18" charset="0"/>
                <a:cs typeface="Times New Roman" panose="02020603050405020304" pitchFamily="18" charset="0"/>
              </a:rPr>
              <a:t>, 28(9), pp. 2381–2393. Available at: </a:t>
            </a:r>
            <a:r>
              <a:rPr lang="en-GB" sz="1000" u="sng" kern="100" dirty="0">
                <a:solidFill>
                  <a:srgbClr val="0563C1"/>
                </a:solidFill>
                <a:effectLst/>
                <a:ea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https://</a:t>
            </a:r>
            <a:r>
              <a:rPr lang="en-GB" sz="1000" u="sng" kern="100" dirty="0" err="1">
                <a:solidFill>
                  <a:srgbClr val="0563C1"/>
                </a:solidFill>
                <a:effectLst/>
                <a:ea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doi.org</a:t>
            </a:r>
            <a:r>
              <a:rPr lang="en-GB" sz="1000" u="sng" kern="100" dirty="0">
                <a:effectLst/>
                <a:ea typeface="Times New Roman" panose="02020603050405020304" pitchFamily="18" charset="0"/>
                <a:cs typeface="Times New Roman" panose="02020603050405020304" pitchFamily="18" charset="0"/>
                <a:hlinkClick r:id="rId10">
                  <a:extLst>
                    <a:ext uri="{A12FA001-AC4F-418D-AE19-62706E023703}">
                      <ahyp:hlinkClr xmlns:ahyp="http://schemas.microsoft.com/office/drawing/2018/hyperlinkcolor" val="tx"/>
                    </a:ext>
                  </a:extLst>
                </a:hlinkClick>
              </a:rPr>
              <a:t>/10.1177/13623613241227518</a:t>
            </a:r>
            <a:r>
              <a:rPr lang="en-GB" sz="1000" u="sng" kern="100" dirty="0">
                <a:ea typeface="Times New Roman" panose="02020603050405020304" pitchFamily="18" charset="0"/>
                <a:cs typeface="Times New Roman" panose="02020603050405020304" pitchFamily="18" charset="0"/>
              </a:rPr>
              <a:t>. </a:t>
            </a:r>
          </a:p>
          <a:p>
            <a:pPr marL="0" indent="0">
              <a:buNone/>
            </a:pPr>
            <a:r>
              <a:rPr lang="en-GB" sz="1000" b="0" i="1" u="none" strike="noStrike" dirty="0">
                <a:solidFill>
                  <a:srgbClr val="000000"/>
                </a:solidFill>
                <a:effectLst/>
              </a:rPr>
              <a:t>Social Model of Disability: Disability Charity Scope UK</a:t>
            </a:r>
            <a:r>
              <a:rPr lang="en-GB" sz="1000" b="0" i="0" u="none" strike="noStrike" dirty="0">
                <a:solidFill>
                  <a:srgbClr val="000000"/>
                </a:solidFill>
                <a:effectLst/>
              </a:rPr>
              <a:t> (no date) </a:t>
            </a:r>
            <a:r>
              <a:rPr lang="en-GB" sz="1000" b="0" i="1" u="none" strike="noStrike" dirty="0">
                <a:solidFill>
                  <a:srgbClr val="000000"/>
                </a:solidFill>
                <a:effectLst/>
              </a:rPr>
              <a:t>Scope</a:t>
            </a:r>
            <a:r>
              <a:rPr lang="en-GB" sz="1000" b="0" i="0" u="none" strike="noStrike" dirty="0">
                <a:solidFill>
                  <a:srgbClr val="000000"/>
                </a:solidFill>
                <a:effectLst/>
              </a:rPr>
              <a:t>. Available at: </a:t>
            </a:r>
            <a:r>
              <a:rPr lang="en-GB" sz="1000" b="0" i="0" u="none" strike="noStrike" dirty="0">
                <a:solidFill>
                  <a:srgbClr val="000000"/>
                </a:solidFill>
                <a:effectLst/>
                <a:hlinkClick r:id="rId11"/>
              </a:rPr>
              <a:t>https://www.scope.org.uk/social-model-of-disability</a:t>
            </a:r>
            <a:r>
              <a:rPr lang="en-GB" sz="1000" b="0" i="0" u="none" strike="noStrike" dirty="0">
                <a:solidFill>
                  <a:srgbClr val="000000"/>
                </a:solidFill>
                <a:effectLst/>
              </a:rPr>
              <a:t> (Accessed: 10 May 2025). </a:t>
            </a:r>
          </a:p>
          <a:p>
            <a:pPr marL="0" indent="0">
              <a:buNone/>
            </a:pPr>
            <a:r>
              <a:rPr lang="en-GB" sz="1000" b="0" i="0" u="none" strike="noStrike" dirty="0">
                <a:solidFill>
                  <a:srgbClr val="000000"/>
                </a:solidFill>
                <a:effectLst/>
              </a:rPr>
              <a:t>Brodie, C. and Mather, V. (2017) </a:t>
            </a:r>
            <a:r>
              <a:rPr lang="en-GB" sz="1000" b="0" i="1" u="none" strike="noStrike" dirty="0">
                <a:solidFill>
                  <a:srgbClr val="000000"/>
                </a:solidFill>
                <a:effectLst/>
              </a:rPr>
              <a:t>Using Lego therapy with autistic pupils</a:t>
            </a:r>
            <a:r>
              <a:rPr lang="en-GB" sz="1000" b="0" i="0" u="none" strike="noStrike" dirty="0">
                <a:solidFill>
                  <a:srgbClr val="000000"/>
                </a:solidFill>
                <a:effectLst/>
              </a:rPr>
              <a:t>, </a:t>
            </a:r>
            <a:r>
              <a:rPr lang="en-GB" sz="1000" b="0" i="1" u="none" strike="noStrike" dirty="0">
                <a:solidFill>
                  <a:srgbClr val="000000"/>
                </a:solidFill>
                <a:effectLst/>
              </a:rPr>
              <a:t>undefined</a:t>
            </a:r>
            <a:r>
              <a:rPr lang="en-GB" sz="1000" b="0" i="0" u="none" strike="noStrike" dirty="0">
                <a:solidFill>
                  <a:srgbClr val="000000"/>
                </a:solidFill>
                <a:effectLst/>
              </a:rPr>
              <a:t>. Available at: </a:t>
            </a:r>
            <a:r>
              <a:rPr lang="en-GB" sz="1000" b="0" i="0" u="none" strike="noStrike" dirty="0">
                <a:solidFill>
                  <a:srgbClr val="000000"/>
                </a:solidFill>
                <a:effectLst/>
                <a:hlinkClick r:id="rId12"/>
              </a:rPr>
              <a:t>https://www.autism.org.uk/advice-and-guidance/professional-practice/lego-pilot</a:t>
            </a:r>
            <a:r>
              <a:rPr lang="en-GB" sz="1000" b="0" i="0" u="none" strike="noStrike" dirty="0">
                <a:solidFill>
                  <a:srgbClr val="000000"/>
                </a:solidFill>
                <a:effectLst/>
              </a:rPr>
              <a:t> (Accessed: 10 May 2025).</a:t>
            </a:r>
          </a:p>
          <a:p>
            <a:pPr marL="0" indent="0">
              <a:buNone/>
            </a:pPr>
            <a:r>
              <a:rPr lang="en-GB" sz="1000" b="0" i="0" u="none" strike="noStrike" dirty="0">
                <a:solidFill>
                  <a:srgbClr val="000000"/>
                </a:solidFill>
                <a:effectLst/>
              </a:rPr>
              <a:t> </a:t>
            </a:r>
            <a:r>
              <a:rPr lang="en-GB" sz="1000" b="0" i="1" u="none" strike="noStrike" dirty="0">
                <a:solidFill>
                  <a:srgbClr val="000000"/>
                </a:solidFill>
                <a:effectLst/>
              </a:rPr>
              <a:t>Lego therapy</a:t>
            </a:r>
            <a:r>
              <a:rPr lang="en-GB" sz="1000" b="0" i="0" u="none" strike="noStrike" dirty="0">
                <a:solidFill>
                  <a:srgbClr val="000000"/>
                </a:solidFill>
                <a:effectLst/>
              </a:rPr>
              <a:t> (2020) </a:t>
            </a:r>
            <a:r>
              <a:rPr lang="en-GB" sz="1000" b="0" i="1" u="none" strike="noStrike" dirty="0">
                <a:solidFill>
                  <a:srgbClr val="000000"/>
                </a:solidFill>
                <a:effectLst/>
              </a:rPr>
              <a:t>What is Lego therapy?</a:t>
            </a:r>
            <a:r>
              <a:rPr lang="en-GB" sz="1000" b="0" i="0" u="none" strike="noStrike" dirty="0">
                <a:solidFill>
                  <a:srgbClr val="000000"/>
                </a:solidFill>
                <a:effectLst/>
              </a:rPr>
              <a:t> Available at: </a:t>
            </a:r>
            <a:r>
              <a:rPr lang="en-GB" sz="1000" b="0" i="0" u="none" strike="noStrike" dirty="0">
                <a:solidFill>
                  <a:srgbClr val="000000"/>
                </a:solidFill>
                <a:effectLst/>
                <a:hlinkClick r:id="rId13"/>
              </a:rPr>
              <a:t>https://</a:t>
            </a:r>
            <a:r>
              <a:rPr lang="en-GB" sz="1000" b="0" i="0" u="none" strike="noStrike" dirty="0" err="1">
                <a:solidFill>
                  <a:srgbClr val="000000"/>
                </a:solidFill>
                <a:effectLst/>
                <a:hlinkClick r:id="rId13"/>
              </a:rPr>
              <a:t>www.oxfordhealth.nhs.uk</a:t>
            </a:r>
            <a:r>
              <a:rPr lang="en-GB" sz="1000" b="0" i="0" u="none" strike="noStrike" dirty="0">
                <a:solidFill>
                  <a:srgbClr val="000000"/>
                </a:solidFill>
                <a:effectLst/>
                <a:hlinkClick r:id="rId13"/>
              </a:rPr>
              <a:t>/</a:t>
            </a:r>
            <a:r>
              <a:rPr lang="en-GB" sz="1000" b="0" i="0" u="none" strike="noStrike" dirty="0" err="1">
                <a:solidFill>
                  <a:srgbClr val="000000"/>
                </a:solidFill>
                <a:effectLst/>
                <a:hlinkClick r:id="rId13"/>
              </a:rPr>
              <a:t>wp-content</a:t>
            </a:r>
            <a:r>
              <a:rPr lang="en-GB" sz="1000" b="0" i="0" u="none" strike="noStrike" dirty="0">
                <a:solidFill>
                  <a:srgbClr val="000000"/>
                </a:solidFill>
                <a:effectLst/>
                <a:hlinkClick r:id="rId13"/>
              </a:rPr>
              <a:t>/uploads/sites/22/2021/08/LEGO-Therapy.docx</a:t>
            </a:r>
            <a:r>
              <a:rPr lang="en-GB" sz="1000" b="0" i="0" u="none" strike="noStrike" dirty="0">
                <a:solidFill>
                  <a:srgbClr val="000000"/>
                </a:solidFill>
                <a:effectLst/>
              </a:rPr>
              <a:t>  (Accessed: 10 May 2025).</a:t>
            </a:r>
          </a:p>
          <a:p>
            <a:pPr marL="0" indent="0">
              <a:buNone/>
            </a:pPr>
            <a:r>
              <a:rPr lang="en-GB" sz="1000" b="0" i="0" u="none" strike="noStrike" dirty="0">
                <a:solidFill>
                  <a:srgbClr val="000000"/>
                </a:solidFill>
                <a:effectLst/>
              </a:rPr>
              <a:t> </a:t>
            </a:r>
            <a:r>
              <a:rPr lang="en-GB" sz="1000" b="0" i="0" u="none" strike="noStrike" dirty="0" err="1">
                <a:solidFill>
                  <a:srgbClr val="000000"/>
                </a:solidFill>
                <a:effectLst/>
              </a:rPr>
              <a:t>Phytanza</a:t>
            </a:r>
            <a:r>
              <a:rPr lang="en-GB" sz="1000" b="0" i="0" u="none" strike="noStrike" dirty="0">
                <a:solidFill>
                  <a:srgbClr val="000000"/>
                </a:solidFill>
                <a:effectLst/>
              </a:rPr>
              <a:t>, D. and </a:t>
            </a:r>
            <a:r>
              <a:rPr lang="en-GB" sz="1000" b="0" i="0" u="none" strike="noStrike" dirty="0" err="1">
                <a:solidFill>
                  <a:srgbClr val="000000"/>
                </a:solidFill>
                <a:effectLst/>
              </a:rPr>
              <a:t>Burhaein</a:t>
            </a:r>
            <a:r>
              <a:rPr lang="en-GB" sz="1000" b="0" i="0" u="none" strike="noStrike" dirty="0">
                <a:solidFill>
                  <a:srgbClr val="000000"/>
                </a:solidFill>
                <a:effectLst/>
              </a:rPr>
              <a:t>, E. (2019) </a:t>
            </a:r>
            <a:r>
              <a:rPr lang="en-GB" sz="1000" b="0" i="1" u="none" strike="noStrike" dirty="0">
                <a:solidFill>
                  <a:srgbClr val="000000"/>
                </a:solidFill>
                <a:effectLst/>
              </a:rPr>
              <a:t>Aquatic Activities As Play Therapy Children Autism Spectrum Disorder</a:t>
            </a:r>
            <a:r>
              <a:rPr lang="en-GB" sz="1000" b="0" i="0" u="none" strike="noStrike" dirty="0">
                <a:solidFill>
                  <a:srgbClr val="000000"/>
                </a:solidFill>
                <a:effectLst/>
              </a:rPr>
              <a:t>. </a:t>
            </a:r>
          </a:p>
          <a:p>
            <a:pPr marL="0" indent="0">
              <a:buNone/>
            </a:pPr>
            <a:r>
              <a:rPr lang="en-GB" sz="1000" b="0" i="0" u="none" strike="noStrike" dirty="0">
                <a:effectLst/>
              </a:rPr>
              <a:t>Cutting , A. (2018) </a:t>
            </a:r>
            <a:r>
              <a:rPr lang="en-GB" sz="1000" b="0" i="1" u="none" strike="noStrike" dirty="0">
                <a:effectLst/>
              </a:rPr>
              <a:t>Top 5 autism tips: Inclusion in education</a:t>
            </a:r>
            <a:r>
              <a:rPr lang="en-GB" sz="1000" b="0" i="0" u="none" strike="noStrike" dirty="0">
                <a:effectLst/>
              </a:rPr>
              <a:t>, </a:t>
            </a:r>
            <a:r>
              <a:rPr lang="en-GB" sz="1000" b="0" i="1" u="none" strike="noStrike" dirty="0">
                <a:effectLst/>
              </a:rPr>
              <a:t>undefined</a:t>
            </a:r>
            <a:r>
              <a:rPr lang="en-GB" sz="1000" b="0" i="0" u="none" strike="noStrike" dirty="0">
                <a:effectLst/>
              </a:rPr>
              <a:t>. Available at: </a:t>
            </a:r>
            <a:r>
              <a:rPr lang="en-GB" sz="1000" b="0" i="0" u="none" strike="noStrike" dirty="0">
                <a:effectLst/>
                <a:hlinkClick r:id="rId14"/>
              </a:rPr>
              <a:t>https://www.autism.org.uk/advice-and-guidance/professional-practice/school-inclusion</a:t>
            </a:r>
            <a:r>
              <a:rPr lang="en-GB" sz="1000" b="0" i="0" u="none" strike="noStrike" dirty="0">
                <a:effectLst/>
              </a:rPr>
              <a:t> (Accessed: 10 May 2025). </a:t>
            </a:r>
          </a:p>
          <a:p>
            <a:pPr marL="0" indent="0">
              <a:buNone/>
            </a:pPr>
            <a:r>
              <a:rPr lang="en-GB" sz="1100" kern="100" dirty="0">
                <a:effectLst/>
                <a:ea typeface="Times New Roman" panose="02020603050405020304" pitchFamily="18" charset="0"/>
                <a:cs typeface="Times New Roman" panose="02020603050405020304" pitchFamily="18" charset="0"/>
              </a:rPr>
              <a:t>bin Hassan, M.A. and </a:t>
            </a:r>
            <a:r>
              <a:rPr lang="en-GB" sz="1100" kern="100" dirty="0" err="1">
                <a:effectLst/>
                <a:ea typeface="Times New Roman" panose="02020603050405020304" pitchFamily="18" charset="0"/>
                <a:cs typeface="Times New Roman" panose="02020603050405020304" pitchFamily="18" charset="0"/>
              </a:rPr>
              <a:t>Khairuddin</a:t>
            </a:r>
            <a:r>
              <a:rPr lang="en-GB" sz="1100" kern="100" dirty="0">
                <a:effectLst/>
                <a:ea typeface="Times New Roman" panose="02020603050405020304" pitchFamily="18" charset="0"/>
                <a:cs typeface="Times New Roman" panose="02020603050405020304" pitchFamily="18" charset="0"/>
              </a:rPr>
              <a:t>, K.F., Social Skills of Children with Autism During Independent Play Activities.</a:t>
            </a:r>
          </a:p>
          <a:p>
            <a:pPr marL="0" indent="0">
              <a:buNone/>
            </a:pPr>
            <a:r>
              <a:rPr lang="en-GB" sz="1100" kern="100" dirty="0">
                <a:effectLst/>
                <a:ea typeface="Times New Roman" panose="02020603050405020304" pitchFamily="18" charset="0"/>
                <a:cs typeface="Times New Roman" panose="02020603050405020304" pitchFamily="18" charset="0"/>
              </a:rPr>
              <a:t> Joon, P., Kumar, A. and Parle, M. (2021) ‘What is autism?’, Pharmacological reports, 73(5), pp. 1255–1264. Available at: </a:t>
            </a:r>
            <a:r>
              <a:rPr lang="en-GB" sz="1100" u="sng" kern="100" dirty="0">
                <a:solidFill>
                  <a:srgbClr val="0563C1"/>
                </a:solidFill>
                <a:effectLst/>
                <a:ea typeface="Times New Roman" panose="02020603050405020304" pitchFamily="18" charset="0"/>
                <a:cs typeface="Times New Roman" panose="02020603050405020304" pitchFamily="18" charset="0"/>
                <a:hlinkClick r:id="rId15">
                  <a:extLst>
                    <a:ext uri="{A12FA001-AC4F-418D-AE19-62706E023703}">
                      <ahyp:hlinkClr xmlns:ahyp="http://schemas.microsoft.com/office/drawing/2018/hyperlinkcolor" val="tx"/>
                    </a:ext>
                  </a:extLst>
                </a:hlinkClick>
              </a:rPr>
              <a:t>https://</a:t>
            </a:r>
            <a:r>
              <a:rPr lang="en-GB" sz="1100" u="sng" kern="100" dirty="0" err="1">
                <a:solidFill>
                  <a:srgbClr val="0563C1"/>
                </a:solidFill>
                <a:effectLst/>
                <a:ea typeface="Times New Roman" panose="02020603050405020304" pitchFamily="18" charset="0"/>
                <a:cs typeface="Times New Roman" panose="02020603050405020304" pitchFamily="18" charset="0"/>
                <a:hlinkClick r:id="rId15">
                  <a:extLst>
                    <a:ext uri="{A12FA001-AC4F-418D-AE19-62706E023703}">
                      <ahyp:hlinkClr xmlns:ahyp="http://schemas.microsoft.com/office/drawing/2018/hyperlinkcolor" val="tx"/>
                    </a:ext>
                  </a:extLst>
                </a:hlinkClick>
              </a:rPr>
              <a:t>doi.org</a:t>
            </a:r>
            <a:r>
              <a:rPr lang="en-GB" sz="1100" u="sng" kern="100" dirty="0">
                <a:effectLst/>
                <a:ea typeface="Times New Roman" panose="02020603050405020304" pitchFamily="18" charset="0"/>
                <a:cs typeface="Times New Roman" panose="02020603050405020304" pitchFamily="18" charset="0"/>
                <a:hlinkClick r:id="rId15">
                  <a:extLst>
                    <a:ext uri="{A12FA001-AC4F-418D-AE19-62706E023703}">
                      <ahyp:hlinkClr xmlns:ahyp="http://schemas.microsoft.com/office/drawing/2018/hyperlinkcolor" val="tx"/>
                    </a:ext>
                  </a:extLst>
                </a:hlinkClick>
              </a:rPr>
              <a:t>/10.1007/s43440-021-00244-0</a:t>
            </a:r>
            <a:r>
              <a:rPr lang="en-GB" sz="1100" kern="100" dirty="0">
                <a:effectLst/>
                <a:ea typeface="Times New Roman" panose="02020603050405020304" pitchFamily="18" charset="0"/>
                <a:cs typeface="Times New Roman" panose="02020603050405020304" pitchFamily="18" charset="0"/>
              </a:rPr>
              <a:t>.</a:t>
            </a:r>
          </a:p>
          <a:p>
            <a:pPr marL="0" indent="0">
              <a:buNone/>
            </a:pPr>
            <a:r>
              <a:rPr lang="en-GB" sz="1100" b="0" i="0" u="none" strike="noStrike" dirty="0">
                <a:solidFill>
                  <a:srgbClr val="000000"/>
                </a:solidFill>
                <a:effectLst/>
              </a:rPr>
              <a:t>Garbacz, S.A., McIntyre, L.L. and Santiago, R.T. (2017) </a:t>
            </a:r>
            <a:r>
              <a:rPr lang="en-GB" sz="1100" b="0" i="1" u="none" strike="noStrike" dirty="0">
                <a:solidFill>
                  <a:srgbClr val="000000"/>
                </a:solidFill>
                <a:effectLst/>
              </a:rPr>
              <a:t>Family involvement and parent-teacher relationships for students with autism spectrum disorders</a:t>
            </a:r>
            <a:r>
              <a:rPr lang="en-GB" sz="1100" b="0" i="0" u="none" strike="noStrike" dirty="0">
                <a:solidFill>
                  <a:srgbClr val="000000"/>
                </a:solidFill>
                <a:effectLst/>
              </a:rPr>
              <a:t>, </a:t>
            </a:r>
            <a:r>
              <a:rPr lang="en-GB" sz="1100" b="0" i="1" u="none" strike="noStrike" dirty="0">
                <a:solidFill>
                  <a:srgbClr val="000000"/>
                </a:solidFill>
                <a:effectLst/>
              </a:rPr>
              <a:t>School psychology quarterly : the official journal of the Division of School Psychology, American Psychological Association</a:t>
            </a:r>
            <a:r>
              <a:rPr lang="en-GB" sz="1100" b="0" i="0" u="none" strike="noStrike" dirty="0">
                <a:solidFill>
                  <a:srgbClr val="000000"/>
                </a:solidFill>
                <a:effectLst/>
              </a:rPr>
              <a:t>. Available at: </a:t>
            </a:r>
            <a:r>
              <a:rPr lang="en-GB" sz="1100" b="0" i="0" u="none" strike="noStrike" dirty="0">
                <a:solidFill>
                  <a:srgbClr val="000000"/>
                </a:solidFill>
                <a:effectLst/>
                <a:hlinkClick r:id="rId16"/>
              </a:rPr>
              <a:t>https://</a:t>
            </a:r>
            <a:r>
              <a:rPr lang="en-GB" sz="1100" b="0" i="0" u="none" strike="noStrike" dirty="0" err="1">
                <a:solidFill>
                  <a:srgbClr val="000000"/>
                </a:solidFill>
                <a:effectLst/>
                <a:hlinkClick r:id="rId16"/>
              </a:rPr>
              <a:t>pmc.ncbi.nlm.nih.gov</a:t>
            </a:r>
            <a:r>
              <a:rPr lang="en-GB" sz="1100" b="0" i="0" u="none" strike="noStrike" dirty="0">
                <a:solidFill>
                  <a:srgbClr val="000000"/>
                </a:solidFill>
                <a:effectLst/>
                <a:hlinkClick r:id="rId16"/>
              </a:rPr>
              <a:t>/articles/PMC5152684/</a:t>
            </a:r>
            <a:r>
              <a:rPr lang="en-GB" sz="1100" b="0" i="0" u="none" strike="noStrike" dirty="0">
                <a:solidFill>
                  <a:srgbClr val="000000"/>
                </a:solidFill>
                <a:effectLst/>
              </a:rPr>
              <a:t> (Accessed: 10 May 2025). </a:t>
            </a:r>
          </a:p>
          <a:p>
            <a:pPr marL="0" indent="0">
              <a:buNone/>
            </a:pPr>
            <a:endParaRPr lang="en-GB" sz="1100" kern="100" dirty="0">
              <a:effectLst/>
              <a:ea typeface="Times New Roman" panose="02020603050405020304" pitchFamily="18" charset="0"/>
              <a:cs typeface="Times New Roman" panose="02020603050405020304" pitchFamily="18" charset="0"/>
            </a:endParaRPr>
          </a:p>
          <a:p>
            <a:pPr marL="0" indent="0">
              <a:buNone/>
            </a:pPr>
            <a:endParaRPr lang="en-GB" sz="1100" b="0" i="0" u="none" strike="noStrike" dirty="0">
              <a:effectLst/>
            </a:endParaRPr>
          </a:p>
          <a:p>
            <a:pPr marL="0" indent="0">
              <a:buNone/>
            </a:pPr>
            <a:endParaRPr lang="en-GB" sz="1000" b="0" i="0" u="none" strike="noStrike" dirty="0">
              <a:solidFill>
                <a:srgbClr val="000000"/>
              </a:solidFill>
              <a:effectLst/>
            </a:endParaRPr>
          </a:p>
          <a:p>
            <a:pPr marL="0" indent="0">
              <a:buNone/>
            </a:pPr>
            <a:endParaRPr lang="en-GB" sz="1000" b="0" i="0" u="none" strike="noStrike" dirty="0">
              <a:solidFill>
                <a:srgbClr val="000000"/>
              </a:solidFill>
              <a:effectLst/>
            </a:endParaRPr>
          </a:p>
          <a:p>
            <a:pPr marL="0" indent="0">
              <a:buNone/>
            </a:pPr>
            <a:endParaRPr lang="en-GB" sz="1000" kern="100" dirty="0">
              <a:effectLst/>
              <a:ea typeface="Times New Roman" panose="02020603050405020304" pitchFamily="18" charset="0"/>
              <a:cs typeface="Times New Roman" panose="02020603050405020304" pitchFamily="18" charset="0"/>
            </a:endParaRPr>
          </a:p>
          <a:p>
            <a:pPr marL="0" indent="0">
              <a:buNone/>
            </a:pPr>
            <a:endParaRPr lang="en-GB" sz="1000" b="0" i="0" u="none" strike="noStrike" dirty="0">
              <a:effectLst/>
            </a:endParaRPr>
          </a:p>
          <a:p>
            <a:pPr marL="0" indent="0">
              <a:buNone/>
            </a:pPr>
            <a:endParaRPr lang="en-GB" sz="1000" kern="100" dirty="0">
              <a:effectLst/>
              <a:latin typeface="Aptos" panose="020B0004020202020204" pitchFamily="34" charset="0"/>
              <a:ea typeface="Times New Roman" panose="02020603050405020304" pitchFamily="18" charset="0"/>
              <a:cs typeface="Times New Roman" panose="02020603050405020304" pitchFamily="18" charset="0"/>
            </a:endParaRPr>
          </a:p>
          <a:p>
            <a:pPr marL="0" indent="0">
              <a:buNone/>
            </a:pPr>
            <a:endParaRPr lang="en-GB" sz="1000" b="0" i="0" u="none" strike="noStrike" dirty="0">
              <a:solidFill>
                <a:srgbClr val="000000"/>
              </a:solidFill>
              <a:effectLst/>
            </a:endParaRPr>
          </a:p>
          <a:p>
            <a:pPr marL="0" indent="0">
              <a:buNone/>
            </a:pPr>
            <a:endParaRPr lang="en-GB" sz="1000" b="0" i="0" u="none" strike="noStrike" dirty="0">
              <a:solidFill>
                <a:srgbClr val="000000"/>
              </a:solidFill>
              <a:effectLst/>
            </a:endParaRPr>
          </a:p>
        </p:txBody>
      </p:sp>
    </p:spTree>
    <p:extLst>
      <p:ext uri="{BB962C8B-B14F-4D97-AF65-F5344CB8AC3E}">
        <p14:creationId xmlns:p14="http://schemas.microsoft.com/office/powerpoint/2010/main" val="40183789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I confirm that I have not used any Artificial Intelligence tools in the research and creation of this assignment. I confirm that I have not presented any AI generated materials as my own work. I confirm I have copies of my drafts, notes, and other resources I used, which I may be asked to provide in evidence.  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Molly Gosney (2300697)</dc:creator>
  <cp:lastModifiedBy>Molly Gosney (2300697)</cp:lastModifiedBy>
  <cp:revision>4</cp:revision>
  <dcterms:created xsi:type="dcterms:W3CDTF">2025-05-06T15:49:48Z</dcterms:created>
  <dcterms:modified xsi:type="dcterms:W3CDTF">2025-05-11T15:33:22Z</dcterms:modified>
</cp:coreProperties>
</file>