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349" r:id="rId2"/>
    <p:sldId id="350" r:id="rId3"/>
    <p:sldId id="351" r:id="rId4"/>
    <p:sldId id="352" r:id="rId5"/>
    <p:sldId id="269" r:id="rId6"/>
    <p:sldId id="298" r:id="rId7"/>
    <p:sldId id="324" r:id="rId8"/>
    <p:sldId id="325" r:id="rId9"/>
    <p:sldId id="326" r:id="rId10"/>
    <p:sldId id="327" r:id="rId11"/>
    <p:sldId id="328" r:id="rId12"/>
    <p:sldId id="329" r:id="rId13"/>
    <p:sldId id="330" r:id="rId14"/>
    <p:sldId id="331" r:id="rId15"/>
    <p:sldId id="332" r:id="rId16"/>
    <p:sldId id="333" r:id="rId17"/>
    <p:sldId id="334" r:id="rId18"/>
    <p:sldId id="340" r:id="rId19"/>
    <p:sldId id="337" r:id="rId20"/>
    <p:sldId id="267" r:id="rId21"/>
    <p:sldId id="264" r:id="rId22"/>
    <p:sldId id="302" r:id="rId23"/>
    <p:sldId id="268" r:id="rId24"/>
    <p:sldId id="270" r:id="rId25"/>
    <p:sldId id="272" r:id="rId26"/>
    <p:sldId id="271" r:id="rId27"/>
    <p:sldId id="277" r:id="rId28"/>
    <p:sldId id="278" r:id="rId29"/>
    <p:sldId id="282" r:id="rId30"/>
    <p:sldId id="284" r:id="rId31"/>
    <p:sldId id="341" r:id="rId32"/>
    <p:sldId id="338" r:id="rId33"/>
    <p:sldId id="287" r:id="rId34"/>
    <p:sldId id="289" r:id="rId35"/>
    <p:sldId id="291" r:id="rId36"/>
    <p:sldId id="342" r:id="rId37"/>
    <p:sldId id="294" r:id="rId38"/>
    <p:sldId id="343" r:id="rId39"/>
    <p:sldId id="296" r:id="rId40"/>
    <p:sldId id="336" r:id="rId41"/>
    <p:sldId id="344" r:id="rId4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97" autoAdjust="0"/>
    <p:restoredTop sz="97143" autoAdjust="0"/>
  </p:normalViewPr>
  <p:slideViewPr>
    <p:cSldViewPr>
      <p:cViewPr varScale="1">
        <p:scale>
          <a:sx n="44" d="100"/>
          <a:sy n="44" d="100"/>
        </p:scale>
        <p:origin x="854" y="62"/>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51"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31/01/2018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1/31/2018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a:p>
            <a:pPr>
              <a:spcBef>
                <a:spcPct val="0"/>
              </a:spcBef>
            </a:pPr>
            <a:endParaRPr lang="en-GB"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763118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4162536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20713" y="4211638"/>
            <a:ext cx="5486400" cy="4114800"/>
          </a:xfrm>
          <a:noFill/>
        </p:spPr>
        <p:txBody>
          <a:bodyPr wrap="square" numCol="1" anchor="t" anchorCtr="0" compatLnSpc="1">
            <a:prstTxWarp prst="textNoShape">
              <a:avLst/>
            </a:prstTxWarp>
          </a:bodyPr>
          <a:lstStyle/>
          <a:p>
            <a:pPr>
              <a:spcBef>
                <a:spcPct val="0"/>
              </a:spcBef>
            </a:pPr>
            <a:endParaRPr lang="en-GB"/>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7</a:t>
            </a:fld>
            <a:endParaRPr lang="en-US">
              <a:cs typeface="Arial" charset="0"/>
            </a:endParaRPr>
          </a:p>
        </p:txBody>
      </p:sp>
    </p:spTree>
    <p:extLst>
      <p:ext uri="{BB962C8B-B14F-4D97-AF65-F5344CB8AC3E}">
        <p14:creationId xmlns:p14="http://schemas.microsoft.com/office/powerpoint/2010/main" val="3573502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8</a:t>
            </a:fld>
            <a:endParaRPr lang="en-US">
              <a:cs typeface="Arial" charset="0"/>
            </a:endParaRPr>
          </a:p>
        </p:txBody>
      </p:sp>
    </p:spTree>
    <p:extLst>
      <p:ext uri="{BB962C8B-B14F-4D97-AF65-F5344CB8AC3E}">
        <p14:creationId xmlns:p14="http://schemas.microsoft.com/office/powerpoint/2010/main" val="1674886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9</a:t>
            </a:fld>
            <a:endParaRPr lang="en-US">
              <a:cs typeface="Arial" charset="0"/>
            </a:endParaRPr>
          </a:p>
        </p:txBody>
      </p:sp>
    </p:spTree>
    <p:extLst>
      <p:ext uri="{BB962C8B-B14F-4D97-AF65-F5344CB8AC3E}">
        <p14:creationId xmlns:p14="http://schemas.microsoft.com/office/powerpoint/2010/main" val="194178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10</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1037915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112961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The most straightforward.</a:t>
            </a:r>
          </a:p>
          <a:p>
            <a:pPr>
              <a:spcBef>
                <a:spcPct val="0"/>
              </a:spcBef>
            </a:pPr>
            <a:r>
              <a:rPr lang="en-GB"/>
              <a:t>Our reference list appears at the end of your submission</a:t>
            </a:r>
            <a:endParaRPr lang="en-US"/>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13</a:t>
            </a:fld>
            <a:endParaRPr lang="en-US">
              <a:cs typeface="Arial" charset="0"/>
            </a:endParaRPr>
          </a:p>
        </p:txBody>
      </p:sp>
    </p:spTree>
    <p:extLst>
      <p:ext uri="{BB962C8B-B14F-4D97-AF65-F5344CB8AC3E}">
        <p14:creationId xmlns:p14="http://schemas.microsoft.com/office/powerpoint/2010/main" val="3840977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 little more complex but the same format still applies</a:t>
            </a:r>
            <a:endParaRPr lang="en-US"/>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14</a:t>
            </a:fld>
            <a:endParaRPr lang="en-US">
              <a:cs typeface="Arial" charset="0"/>
            </a:endParaRPr>
          </a:p>
        </p:txBody>
      </p:sp>
    </p:spTree>
    <p:extLst>
      <p:ext uri="{BB962C8B-B14F-4D97-AF65-F5344CB8AC3E}">
        <p14:creationId xmlns:p14="http://schemas.microsoft.com/office/powerpoint/2010/main" val="1221940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Just checking everyone’s awake – the quotation is as fictional as one of Austen’s novels!</a:t>
            </a:r>
          </a:p>
          <a:p>
            <a:pPr>
              <a:spcBef>
                <a:spcPct val="0"/>
              </a:spcBef>
            </a:pPr>
            <a:r>
              <a:rPr lang="en-GB"/>
              <a:t>Ephemeral – hence the date.</a:t>
            </a:r>
          </a:p>
          <a:p>
            <a:pPr>
              <a:spcBef>
                <a:spcPct val="0"/>
              </a:spcBef>
            </a:pPr>
            <a:r>
              <a:rPr lang="en-GB"/>
              <a:t>Avoid commercial sites BusinessBalls etc – always seek out the primary source</a:t>
            </a:r>
            <a:endParaRPr lang="en-US"/>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15</a:t>
            </a:fld>
            <a:endParaRPr lang="en-US">
              <a:cs typeface="Arial" charset="0"/>
            </a:endParaRPr>
          </a:p>
        </p:txBody>
      </p:sp>
    </p:spTree>
    <p:extLst>
      <p:ext uri="{BB962C8B-B14F-4D97-AF65-F5344CB8AC3E}">
        <p14:creationId xmlns:p14="http://schemas.microsoft.com/office/powerpoint/2010/main" val="362838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16</a:t>
            </a:fld>
            <a:endParaRPr lang="en-US">
              <a:cs typeface="Arial" charset="0"/>
            </a:endParaRPr>
          </a:p>
        </p:txBody>
      </p:sp>
    </p:spTree>
    <p:extLst>
      <p:ext uri="{BB962C8B-B14F-4D97-AF65-F5344CB8AC3E}">
        <p14:creationId xmlns:p14="http://schemas.microsoft.com/office/powerpoint/2010/main" val="2251223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Always attempt to refer to the primary source</a:t>
            </a:r>
          </a:p>
          <a:p>
            <a:pPr>
              <a:spcBef>
                <a:spcPct val="0"/>
              </a:spcBef>
            </a:pPr>
            <a:r>
              <a:rPr lang="en-GB"/>
              <a:t>When in doubt – confer with your tutor</a:t>
            </a:r>
          </a:p>
          <a:p>
            <a:pPr>
              <a:spcBef>
                <a:spcPct val="0"/>
              </a:spcBef>
            </a:pPr>
            <a:r>
              <a:rPr lang="en-GB"/>
              <a:t>Check those on-line assets available to you also</a:t>
            </a:r>
            <a:endParaRPr lang="en-US"/>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17</a:t>
            </a:fld>
            <a:endParaRPr lang="en-US">
              <a:cs typeface="Arial" charset="0"/>
            </a:endParaRPr>
          </a:p>
        </p:txBody>
      </p:sp>
    </p:spTree>
    <p:extLst>
      <p:ext uri="{BB962C8B-B14F-4D97-AF65-F5344CB8AC3E}">
        <p14:creationId xmlns:p14="http://schemas.microsoft.com/office/powerpoint/2010/main" val="2812319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19</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Feedback from individual note that if a situation arises during the observation where it becomes impossible for the observer to get feedback the reason must be noted</a:t>
            </a:r>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Coffee/Tea Break after slide 19.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31</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Could this just turn into moaning shop? E.g. study days, organisation, timing, support, who can help? Learning styles, meeting mentor, booking in mentor sessions,  etc (This should feed int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38</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40</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31/01/2018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31/01/2018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31/01/2018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31/01/2018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31/01/2018</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31/01/2018</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31/01/2018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31/01/2018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31/01/2018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31/01/2018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31/01/2018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mailto:a.fillery-travis@uwtsd.ac.uk" TargetMode="External"/><Relationship Id="rId5" Type="http://schemas.openxmlformats.org/officeDocument/2006/relationships/hyperlink" Target="mailto:l.m.harris@ydds.pcydds.ac.uk" TargetMode="Externa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pemberley.com/janeinfo/litallus.ht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308475"/>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Sarah Loxdale</a:t>
            </a:r>
          </a:p>
          <a:p>
            <a:pPr algn="ctr" fontAlgn="auto">
              <a:spcBef>
                <a:spcPts val="0"/>
              </a:spcBef>
              <a:spcAft>
                <a:spcPts val="0"/>
              </a:spcAft>
              <a:defRPr/>
            </a:pPr>
            <a:r>
              <a:rPr lang="en-GB" sz="2000" kern="0" dirty="0" err="1" smtClean="0">
                <a:solidFill>
                  <a:schemeClr val="bg1"/>
                </a:solidFill>
                <a:latin typeface="Arial"/>
                <a:cs typeface="+mn-cs"/>
              </a:rPr>
              <a:t>Darlithydd</a:t>
            </a:r>
            <a:r>
              <a:rPr lang="en-GB" sz="2000" kern="0" dirty="0" smtClean="0">
                <a:solidFill>
                  <a:schemeClr val="bg1"/>
                </a:solidFill>
                <a:latin typeface="Arial"/>
                <a:cs typeface="+mn-cs"/>
              </a:rPr>
              <a:t> </a:t>
            </a:r>
            <a:r>
              <a:rPr lang="en-GB" sz="2000" kern="0" dirty="0">
                <a:solidFill>
                  <a:schemeClr val="bg1"/>
                </a:solidFill>
                <a:latin typeface="Arial"/>
                <a:cs typeface="+mn-cs"/>
              </a:rPr>
              <a:t>/ </a:t>
            </a:r>
            <a:r>
              <a:rPr lang="en-GB" sz="2000" kern="0" dirty="0" err="1">
                <a:solidFill>
                  <a:schemeClr val="bg1"/>
                </a:solidFill>
                <a:latin typeface="Arial"/>
                <a:cs typeface="+mn-cs"/>
              </a:rPr>
              <a:t>Cyfarwyddwr</a:t>
            </a:r>
            <a:r>
              <a:rPr lang="en-GB" sz="2000" kern="0" dirty="0">
                <a:solidFill>
                  <a:schemeClr val="bg1"/>
                </a:solidFill>
                <a:latin typeface="Arial"/>
                <a:cs typeface="+mn-cs"/>
              </a:rPr>
              <a:t> </a:t>
            </a:r>
            <a:r>
              <a:rPr lang="en-GB" sz="2000" kern="0" dirty="0" err="1">
                <a:solidFill>
                  <a:schemeClr val="bg1"/>
                </a:solidFill>
                <a:latin typeface="Arial"/>
                <a:cs typeface="+mn-cs"/>
              </a:rPr>
              <a:t>Rhaglen</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smtClean="0">
                <a:solidFill>
                  <a:schemeClr val="bg1"/>
                </a:solidFill>
                <a:latin typeface="Arial"/>
                <a:cs typeface="+mn-cs"/>
              </a:rPr>
              <a:t>Lecturer </a:t>
            </a:r>
            <a:r>
              <a:rPr lang="en-GB" sz="2000" i="1" kern="0" dirty="0">
                <a:solidFill>
                  <a:schemeClr val="bg1"/>
                </a:solidFill>
                <a:latin typeface="Arial"/>
                <a:cs typeface="+mn-cs"/>
              </a:rPr>
              <a:t>/ Programme Director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smtClean="0">
                <a:solidFill>
                  <a:schemeClr val="bg1"/>
                </a:solidFill>
                <a:latin typeface="Arial"/>
                <a:cs typeface="+mn-cs"/>
              </a:rPr>
              <a:t>Dr Annette </a:t>
            </a:r>
            <a:r>
              <a:rPr lang="en-GB" sz="2000" i="1" kern="0" dirty="0" err="1" smtClean="0">
                <a:solidFill>
                  <a:schemeClr val="bg1"/>
                </a:solidFill>
                <a:latin typeface="Arial"/>
                <a:cs typeface="+mn-cs"/>
              </a:rPr>
              <a:t>Fillery</a:t>
            </a:r>
            <a:r>
              <a:rPr lang="en-GB" sz="2000" i="1" kern="0" dirty="0" smtClean="0">
                <a:solidFill>
                  <a:schemeClr val="bg1"/>
                </a:solidFill>
                <a:latin typeface="Arial"/>
                <a:cs typeface="+mn-cs"/>
              </a:rPr>
              <a:t>-Travis</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a:solidFill>
                  <a:schemeClr val="bg1"/>
                </a:solidFill>
                <a:latin typeface="Arial"/>
                <a:cs typeface="+mn-cs"/>
              </a:rPr>
              <a:t>Athrofa</a:t>
            </a:r>
            <a:r>
              <a:rPr lang="en-GB" sz="2000" i="1" kern="0" dirty="0">
                <a:solidFill>
                  <a:schemeClr val="bg1"/>
                </a:solidFill>
                <a:latin typeface="Arial"/>
                <a:cs typeface="+mn-cs"/>
              </a:rPr>
              <a:t> </a:t>
            </a:r>
            <a:r>
              <a:rPr lang="en-GB" sz="2000" i="1" kern="0" dirty="0" err="1">
                <a:solidFill>
                  <a:schemeClr val="bg1"/>
                </a:solidFill>
                <a:latin typeface="Arial"/>
                <a:cs typeface="+mn-cs"/>
              </a:rPr>
              <a:t>Cymru</a:t>
            </a:r>
            <a:r>
              <a:rPr lang="en-GB" sz="2000" i="1" kern="0" dirty="0">
                <a:solidFill>
                  <a:schemeClr val="bg1"/>
                </a:solidFill>
                <a:latin typeface="Arial"/>
                <a:cs typeface="+mn-cs"/>
              </a:rPr>
              <a:t> </a:t>
            </a:r>
            <a:r>
              <a:rPr lang="en-GB" sz="2000" i="1" kern="0" dirty="0" err="1">
                <a:solidFill>
                  <a:schemeClr val="bg1"/>
                </a:solidFill>
                <a:latin typeface="Arial"/>
                <a:cs typeface="+mn-cs"/>
              </a:rPr>
              <a:t>Dysgu</a:t>
            </a:r>
            <a:r>
              <a:rPr lang="en-GB" sz="2000" i="1" kern="0" dirty="0">
                <a:solidFill>
                  <a:schemeClr val="bg1"/>
                </a:solidFill>
                <a:latin typeface="Arial"/>
                <a:cs typeface="+mn-cs"/>
              </a:rPr>
              <a:t> </a:t>
            </a:r>
            <a:r>
              <a:rPr lang="en-GB" sz="2000" i="1" kern="0" dirty="0" err="1">
                <a:solidFill>
                  <a:schemeClr val="bg1"/>
                </a:solidFill>
                <a:latin typeface="Arial"/>
                <a:cs typeface="+mn-cs"/>
              </a:rPr>
              <a:t>Seiliedig</a:t>
            </a:r>
            <a:r>
              <a:rPr lang="en-GB" sz="2000" i="1" kern="0" dirty="0">
                <a:solidFill>
                  <a:schemeClr val="bg1"/>
                </a:solidFill>
                <a:latin typeface="Arial"/>
                <a:cs typeface="+mn-cs"/>
              </a:rPr>
              <a:t> </a:t>
            </a:r>
            <a:r>
              <a:rPr lang="en-GB" sz="2000" i="1" kern="0" dirty="0" err="1">
                <a:solidFill>
                  <a:schemeClr val="bg1"/>
                </a:solidFill>
                <a:latin typeface="Arial"/>
                <a:cs typeface="+mn-cs"/>
              </a:rPr>
              <a:t>ar</a:t>
            </a:r>
            <a:r>
              <a:rPr lang="en-GB" sz="2000" i="1" kern="0" dirty="0">
                <a:solidFill>
                  <a:schemeClr val="bg1"/>
                </a:solidFill>
                <a:latin typeface="Arial"/>
                <a:cs typeface="+mn-cs"/>
              </a:rPr>
              <a:t> </a:t>
            </a:r>
            <a:r>
              <a:rPr lang="en-GB" sz="2000" i="1" kern="0" dirty="0" err="1">
                <a:solidFill>
                  <a:schemeClr val="bg1"/>
                </a:solidFill>
                <a:latin typeface="Arial"/>
                <a:cs typeface="+mn-cs"/>
              </a:rPr>
              <a:t>Waith</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Wales Institute for Work-based Learning</a:t>
            </a:r>
          </a:p>
        </p:txBody>
      </p:sp>
    </p:spTree>
    <p:extLst>
      <p:ext uri="{BB962C8B-B14F-4D97-AF65-F5344CB8AC3E}">
        <p14:creationId xmlns:p14="http://schemas.microsoft.com/office/powerpoint/2010/main" val="5658998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smtClean="0"/>
              <a:t>Gwybodaeth</a:t>
            </a:r>
            <a:r>
              <a:rPr lang="en-GB" sz="3600" dirty="0" smtClean="0"/>
              <a:t> am y </a:t>
            </a:r>
            <a:r>
              <a:rPr lang="en-GB" sz="3600" dirty="0" err="1" smtClean="0"/>
              <a:t>Brifysgol</a:t>
            </a:r>
            <a:r>
              <a:rPr lang="en-GB" sz="3600" dirty="0" smtClean="0"/>
              <a:t> -</a:t>
            </a:r>
            <a:r>
              <a:rPr lang="en-GB" sz="3600" i="1" dirty="0" smtClean="0"/>
              <a:t>Information about the University</a:t>
            </a:r>
            <a:endParaRPr lang="en-GB" sz="3600" i="1" dirty="0"/>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smtClean="0"/>
              <a:t>Campysau</a:t>
            </a:r>
            <a:r>
              <a:rPr lang="en-GB" sz="2000" dirty="0" smtClean="0"/>
              <a:t>: / </a:t>
            </a:r>
            <a:r>
              <a:rPr lang="en-GB" sz="2000" i="1" dirty="0" smtClean="0"/>
              <a:t>Campuses</a:t>
            </a:r>
            <a:r>
              <a:rPr lang="en-GB" sz="2000" dirty="0" smtClean="0"/>
              <a:t>: </a:t>
            </a:r>
            <a:r>
              <a:rPr lang="en-GB" sz="2000" dirty="0" err="1" smtClean="0"/>
              <a:t>Caerfyrddin</a:t>
            </a:r>
            <a:r>
              <a:rPr lang="en-GB" sz="2000" dirty="0" smtClean="0"/>
              <a:t> / Carmarthen; </a:t>
            </a:r>
            <a:r>
              <a:rPr lang="en-GB" sz="2000" dirty="0" err="1" smtClean="0"/>
              <a:t>Llambed</a:t>
            </a:r>
            <a:r>
              <a:rPr lang="en-GB" sz="2000" dirty="0" smtClean="0"/>
              <a:t> /  </a:t>
            </a:r>
            <a:r>
              <a:rPr lang="en-GB" sz="2000" i="1" dirty="0" err="1" smtClean="0"/>
              <a:t>Lampeter</a:t>
            </a:r>
            <a:r>
              <a:rPr lang="en-GB" sz="2000" i="1" dirty="0" smtClean="0"/>
              <a:t>;</a:t>
            </a:r>
            <a:r>
              <a:rPr lang="en-GB" sz="2000" dirty="0" smtClean="0"/>
              <a:t>  </a:t>
            </a:r>
            <a:r>
              <a:rPr lang="en-GB" sz="2000" dirty="0" err="1" smtClean="0"/>
              <a:t>Abertawe</a:t>
            </a:r>
            <a:r>
              <a:rPr lang="en-GB" sz="2000" dirty="0" smtClean="0"/>
              <a:t> / </a:t>
            </a:r>
            <a:r>
              <a:rPr lang="en-GB" sz="2000" i="1" dirty="0" smtClean="0"/>
              <a:t>Swansea</a:t>
            </a:r>
            <a:r>
              <a:rPr lang="en-GB" sz="2000" dirty="0" smtClean="0"/>
              <a:t>; </a:t>
            </a:r>
            <a:r>
              <a:rPr lang="en-GB" sz="2000" dirty="0" err="1" smtClean="0"/>
              <a:t>Caerdydd</a:t>
            </a:r>
            <a:r>
              <a:rPr lang="en-GB" sz="2000" dirty="0" smtClean="0"/>
              <a:t> /  </a:t>
            </a:r>
            <a:r>
              <a:rPr lang="en-GB" sz="2000" i="1" dirty="0" smtClean="0"/>
              <a:t>Cardiff</a:t>
            </a:r>
            <a:r>
              <a:rPr lang="en-GB" sz="2000" dirty="0" smtClean="0"/>
              <a:t> (WIAV); </a:t>
            </a:r>
            <a:r>
              <a:rPr lang="en-GB" sz="2000" dirty="0" err="1" smtClean="0"/>
              <a:t>Llundain</a:t>
            </a:r>
            <a:r>
              <a:rPr lang="en-GB" sz="2000" dirty="0" smtClean="0"/>
              <a:t> / </a:t>
            </a:r>
            <a:r>
              <a:rPr lang="en-GB" sz="2000" i="1" dirty="0" smtClean="0"/>
              <a:t>London</a:t>
            </a:r>
          </a:p>
          <a:p>
            <a:pPr>
              <a:spcBef>
                <a:spcPct val="0"/>
              </a:spcBef>
            </a:pPr>
            <a:r>
              <a:rPr lang="en-GB" sz="2000" dirty="0" smtClean="0"/>
              <a:t>Sector </a:t>
            </a:r>
            <a:r>
              <a:rPr lang="en-GB" sz="2000" dirty="0" err="1" smtClean="0"/>
              <a:t>Ddeuol</a:t>
            </a:r>
            <a:r>
              <a:rPr lang="en-GB" sz="2000" dirty="0" smtClean="0"/>
              <a:t>  / </a:t>
            </a:r>
            <a:r>
              <a:rPr lang="en-GB" sz="2000" i="1" dirty="0" smtClean="0"/>
              <a:t>Dual sector</a:t>
            </a:r>
          </a:p>
          <a:p>
            <a:pPr>
              <a:spcBef>
                <a:spcPct val="0"/>
              </a:spcBef>
            </a:pPr>
            <a:r>
              <a:rPr lang="en-GB" sz="2000" dirty="0" err="1" smtClean="0"/>
              <a:t>Pwysigrwydd</a:t>
            </a:r>
            <a:r>
              <a:rPr lang="en-GB" sz="2000" dirty="0" smtClean="0"/>
              <a:t> </a:t>
            </a:r>
            <a:r>
              <a:rPr lang="en-GB" sz="2000" dirty="0" err="1" smtClean="0"/>
              <a:t>darpariaeth</a:t>
            </a:r>
            <a:r>
              <a:rPr lang="en-GB" sz="2000" dirty="0" smtClean="0"/>
              <a:t> </a:t>
            </a:r>
            <a:r>
              <a:rPr lang="en-GB" sz="2000" dirty="0" err="1" smtClean="0"/>
              <a:t>dysgu</a:t>
            </a:r>
            <a:r>
              <a:rPr lang="en-GB" sz="2000" dirty="0" smtClean="0"/>
              <a:t> </a:t>
            </a:r>
            <a:r>
              <a:rPr lang="en-GB" sz="2000" dirty="0" err="1" smtClean="0"/>
              <a:t>seiliedig</a:t>
            </a:r>
            <a:r>
              <a:rPr lang="en-GB" sz="2000" dirty="0" smtClean="0"/>
              <a:t> </a:t>
            </a:r>
            <a:r>
              <a:rPr lang="en-GB" sz="2000" dirty="0" err="1" smtClean="0"/>
              <a:t>ar</a:t>
            </a:r>
            <a:r>
              <a:rPr lang="en-GB" sz="2000" dirty="0" smtClean="0"/>
              <a:t> </a:t>
            </a:r>
            <a:r>
              <a:rPr lang="en-GB" sz="2000" dirty="0" err="1" smtClean="0"/>
              <a:t>waith</a:t>
            </a:r>
            <a:r>
              <a:rPr lang="en-GB" sz="2000" dirty="0" smtClean="0"/>
              <a:t> a </a:t>
            </a:r>
            <a:r>
              <a:rPr lang="en-GB" sz="2000" dirty="0" err="1" smtClean="0"/>
              <a:t>hawliau</a:t>
            </a:r>
            <a:r>
              <a:rPr lang="en-GB" sz="2000" dirty="0" smtClean="0"/>
              <a:t> </a:t>
            </a:r>
            <a:r>
              <a:rPr lang="en-GB" sz="2000" dirty="0" err="1" smtClean="0"/>
              <a:t>dysgwyr</a:t>
            </a:r>
            <a:r>
              <a:rPr lang="en-GB" sz="2000" dirty="0" smtClean="0"/>
              <a:t> / </a:t>
            </a:r>
            <a:r>
              <a:rPr lang="en-GB" sz="2000" i="1" dirty="0" smtClean="0"/>
              <a:t>Importance of work-based learning provision and your entitlements as a student</a:t>
            </a:r>
          </a:p>
          <a:p>
            <a:r>
              <a:rPr lang="en-GB" sz="2000" dirty="0" err="1" smtClean="0"/>
              <a:t>www.pcydds.ac.uk</a:t>
            </a:r>
            <a:r>
              <a:rPr lang="en-GB" sz="2000" dirty="0" smtClean="0"/>
              <a:t> / www.uwtsd.ac.uk</a:t>
            </a:r>
          </a:p>
          <a:p>
            <a:endParaRPr lang="en-GB" dirty="0" smtClean="0"/>
          </a:p>
          <a:p>
            <a:endParaRPr lang="en-GB" dirty="0" smtClean="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extLst>
      <p:ext uri="{BB962C8B-B14F-4D97-AF65-F5344CB8AC3E}">
        <p14:creationId xmlns:p14="http://schemas.microsoft.com/office/powerpoint/2010/main" val="3765230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smtClean="0"/>
              <a:t>Cysylltiadau allweddol ar gyfer eich rhaglen </a:t>
            </a:r>
            <a:br>
              <a:rPr lang="en-GB" sz="2800" smtClean="0"/>
            </a:br>
            <a:r>
              <a:rPr lang="en-GB" sz="2800" i="1" smtClean="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smtClean="0">
                <a:solidFill>
                  <a:schemeClr val="accent6">
                    <a:lumMod val="75000"/>
                  </a:schemeClr>
                </a:solidFill>
              </a:rPr>
              <a:t>Sarah Loxdale</a:t>
            </a:r>
            <a:r>
              <a:rPr lang="en-GB" sz="2300" dirty="0" smtClean="0"/>
              <a:t>– </a:t>
            </a:r>
            <a:r>
              <a:rPr lang="en-GB" sz="2300" dirty="0" err="1"/>
              <a:t>D</a:t>
            </a:r>
            <a:r>
              <a:rPr lang="en-GB" sz="2300" dirty="0" err="1" smtClean="0"/>
              <a:t>arlithydd</a:t>
            </a:r>
            <a:r>
              <a:rPr lang="en-GB" sz="2300" dirty="0" smtClean="0"/>
              <a:t> a </a:t>
            </a:r>
            <a:r>
              <a:rPr lang="en-GB" sz="2300" dirty="0" err="1" smtClean="0"/>
              <a:t>Chyfarwyddwr</a:t>
            </a:r>
            <a:r>
              <a:rPr lang="en-GB" sz="2300" dirty="0" smtClean="0"/>
              <a:t> </a:t>
            </a:r>
            <a:r>
              <a:rPr lang="en-GB" sz="2300" dirty="0" err="1" smtClean="0"/>
              <a:t>Rhaglen</a:t>
            </a:r>
            <a:r>
              <a:rPr lang="en-GB" sz="2300" dirty="0" smtClean="0"/>
              <a:t> y </a:t>
            </a:r>
            <a:r>
              <a:rPr lang="en-GB" sz="2300" dirty="0" err="1" smtClean="0"/>
              <a:t>Dystysgrif</a:t>
            </a:r>
            <a:r>
              <a:rPr lang="en-GB" sz="2300" dirty="0" smtClean="0"/>
              <a:t> </a:t>
            </a:r>
            <a:r>
              <a:rPr lang="en-GB" sz="2300" dirty="0" err="1" smtClean="0"/>
              <a:t>Raddedig</a:t>
            </a:r>
            <a:r>
              <a:rPr lang="en-GB" sz="2300" dirty="0" smtClean="0"/>
              <a:t> / </a:t>
            </a:r>
            <a:r>
              <a:rPr lang="en-GB" sz="2300" i="1" dirty="0" smtClean="0"/>
              <a:t>Lecturer and Programme Director for Graduate Certificate</a:t>
            </a:r>
            <a:r>
              <a:rPr lang="en-GB" sz="2300" dirty="0" smtClean="0"/>
              <a:t> </a:t>
            </a:r>
            <a:r>
              <a:rPr lang="en-GB" sz="2300" dirty="0" smtClean="0">
                <a:hlinkClick r:id="rId3"/>
              </a:rPr>
              <a:t>S.Loxdale@uwtsd.ac.uk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Ann Beaumont </a:t>
            </a:r>
            <a:r>
              <a:rPr lang="en-GB" sz="2300" dirty="0" smtClean="0"/>
              <a:t>– </a:t>
            </a:r>
            <a:r>
              <a:rPr lang="en-GB" sz="2300" dirty="0" err="1" smtClean="0"/>
              <a:t>Swyddog</a:t>
            </a:r>
            <a:r>
              <a:rPr lang="en-GB" sz="2300" dirty="0" smtClean="0"/>
              <a:t> </a:t>
            </a:r>
            <a:r>
              <a:rPr lang="en-GB" sz="2300" dirty="0" err="1" smtClean="0"/>
              <a:t>Gweinyddol</a:t>
            </a:r>
            <a:r>
              <a:rPr lang="en-GB" sz="2300" dirty="0" smtClean="0"/>
              <a:t> – </a:t>
            </a:r>
            <a:r>
              <a:rPr lang="en-GB" sz="2300" dirty="0" err="1" smtClean="0"/>
              <a:t>Fframwaith</a:t>
            </a:r>
            <a:r>
              <a:rPr lang="en-GB" sz="2300" dirty="0" smtClean="0"/>
              <a:t> </a:t>
            </a:r>
            <a:r>
              <a:rPr lang="en-GB" sz="2300" dirty="0" err="1" smtClean="0"/>
              <a:t>Arfer</a:t>
            </a:r>
            <a:r>
              <a:rPr lang="en-GB" sz="2300" dirty="0" smtClean="0"/>
              <a:t> </a:t>
            </a:r>
            <a:r>
              <a:rPr lang="en-GB" sz="2300" dirty="0" err="1" smtClean="0"/>
              <a:t>Proffesiynol</a:t>
            </a:r>
            <a:r>
              <a:rPr lang="en-GB" sz="2300" dirty="0" smtClean="0"/>
              <a:t> / </a:t>
            </a:r>
            <a:r>
              <a:rPr lang="en-GB" sz="2300" i="1" dirty="0" smtClean="0"/>
              <a:t>Administrative Officer – Professional Practice </a:t>
            </a:r>
            <a:r>
              <a:rPr lang="en-GB" sz="2300" i="1" dirty="0" err="1" smtClean="0"/>
              <a:t>Framewok</a:t>
            </a:r>
            <a:r>
              <a:rPr lang="en-GB" sz="2300" dirty="0" smtClean="0"/>
              <a:t> </a:t>
            </a:r>
            <a:r>
              <a:rPr lang="en-GB" sz="2300" dirty="0" smtClean="0">
                <a:hlinkClick r:id="rId4"/>
              </a:rPr>
              <a:t>a.beaumont@uwtsd.ac.uk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Lowri Harris </a:t>
            </a:r>
            <a:r>
              <a:rPr lang="en-GB" sz="2300" dirty="0" smtClean="0"/>
              <a:t>– </a:t>
            </a:r>
            <a:r>
              <a:rPr lang="en-GB" sz="2300" dirty="0" err="1" smtClean="0"/>
              <a:t>Darlithydd</a:t>
            </a:r>
            <a:r>
              <a:rPr lang="en-GB" sz="2300" dirty="0" smtClean="0"/>
              <a:t> </a:t>
            </a:r>
            <a:r>
              <a:rPr lang="en-GB" sz="2300" dirty="0" err="1" smtClean="0"/>
              <a:t>Dysgu</a:t>
            </a:r>
            <a:r>
              <a:rPr lang="en-GB" sz="2300" dirty="0" smtClean="0"/>
              <a:t> </a:t>
            </a:r>
            <a:r>
              <a:rPr lang="en-GB" sz="2300" dirty="0" err="1" smtClean="0"/>
              <a:t>Seiliedig</a:t>
            </a:r>
            <a:r>
              <a:rPr lang="en-GB" sz="2300" dirty="0" smtClean="0"/>
              <a:t> </a:t>
            </a:r>
            <a:r>
              <a:rPr lang="en-GB" sz="2300" dirty="0" err="1" smtClean="0"/>
              <a:t>ar</a:t>
            </a:r>
            <a:r>
              <a:rPr lang="en-GB" sz="2300" dirty="0" smtClean="0"/>
              <a:t> </a:t>
            </a:r>
            <a:r>
              <a:rPr lang="en-GB" sz="2300" dirty="0" err="1" smtClean="0"/>
              <a:t>Waith</a:t>
            </a:r>
            <a:r>
              <a:rPr lang="en-GB" sz="2300" dirty="0" smtClean="0"/>
              <a:t> / </a:t>
            </a:r>
            <a:r>
              <a:rPr lang="en-GB" sz="2300" i="1" dirty="0" smtClean="0"/>
              <a:t>Lecturer in Work-based Learning</a:t>
            </a:r>
            <a:r>
              <a:rPr lang="en-GB" sz="2300" dirty="0" smtClean="0"/>
              <a:t> </a:t>
            </a:r>
            <a:r>
              <a:rPr lang="en-GB" sz="2300" dirty="0" smtClean="0">
                <a:hlinkClick r:id="rId5"/>
              </a:rPr>
              <a:t>l.m.harris@uwtsd.ac.uk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Dr Annette </a:t>
            </a:r>
            <a:r>
              <a:rPr lang="en-GB" sz="2300" b="1" dirty="0" err="1" smtClean="0">
                <a:solidFill>
                  <a:schemeClr val="accent6">
                    <a:lumMod val="75000"/>
                  </a:schemeClr>
                </a:solidFill>
              </a:rPr>
              <a:t>Fillery</a:t>
            </a:r>
            <a:r>
              <a:rPr lang="en-GB" sz="2300" b="1" dirty="0" smtClean="0">
                <a:solidFill>
                  <a:schemeClr val="accent6">
                    <a:lumMod val="75000"/>
                  </a:schemeClr>
                </a:solidFill>
              </a:rPr>
              <a:t>-Travis </a:t>
            </a:r>
            <a:r>
              <a:rPr lang="en-GB" sz="2300" dirty="0" smtClean="0"/>
              <a:t>– </a:t>
            </a:r>
            <a:r>
              <a:rPr lang="en-GB" sz="2300" dirty="0" err="1" smtClean="0"/>
              <a:t>Pennaeth</a:t>
            </a:r>
            <a:r>
              <a:rPr lang="en-GB" sz="2300" dirty="0" smtClean="0"/>
              <a:t> </a:t>
            </a:r>
            <a:r>
              <a:rPr lang="en-GB" sz="2300" dirty="0" err="1" smtClean="0"/>
              <a:t>Athrofa</a:t>
            </a:r>
            <a:r>
              <a:rPr lang="en-GB" sz="2300" dirty="0" smtClean="0"/>
              <a:t> </a:t>
            </a:r>
            <a:r>
              <a:rPr lang="en-GB" sz="2300" dirty="0" err="1" smtClean="0"/>
              <a:t>Cymru</a:t>
            </a:r>
            <a:r>
              <a:rPr lang="en-GB" sz="2300" dirty="0" smtClean="0"/>
              <a:t> </a:t>
            </a:r>
            <a:r>
              <a:rPr lang="en-GB" sz="2300" dirty="0" err="1" smtClean="0"/>
              <a:t>ar</a:t>
            </a:r>
            <a:r>
              <a:rPr lang="en-GB" sz="2300" dirty="0" smtClean="0"/>
              <a:t> </a:t>
            </a:r>
            <a:r>
              <a:rPr lang="en-GB" sz="2300" dirty="0" err="1" smtClean="0"/>
              <a:t>gyfer</a:t>
            </a:r>
            <a:r>
              <a:rPr lang="en-GB" sz="2300" dirty="0" smtClean="0"/>
              <a:t> </a:t>
            </a:r>
            <a:r>
              <a:rPr lang="en-GB" sz="2300" dirty="0" err="1" smtClean="0"/>
              <a:t>Dysgu</a:t>
            </a:r>
            <a:r>
              <a:rPr lang="en-GB" sz="2300" dirty="0" smtClean="0"/>
              <a:t> </a:t>
            </a:r>
            <a:r>
              <a:rPr lang="en-GB" sz="2300" dirty="0" err="1" smtClean="0"/>
              <a:t>Seiliedig</a:t>
            </a:r>
            <a:r>
              <a:rPr lang="en-GB" sz="2300" dirty="0" smtClean="0"/>
              <a:t> </a:t>
            </a:r>
            <a:r>
              <a:rPr lang="en-GB" sz="2300" dirty="0" err="1" smtClean="0"/>
              <a:t>ar</a:t>
            </a:r>
            <a:r>
              <a:rPr lang="en-GB" sz="2300" dirty="0" smtClean="0"/>
              <a:t> </a:t>
            </a:r>
            <a:r>
              <a:rPr lang="en-GB" sz="2300" dirty="0" err="1" smtClean="0"/>
              <a:t>Waith</a:t>
            </a:r>
            <a:r>
              <a:rPr lang="en-GB" sz="2300" dirty="0" smtClean="0"/>
              <a:t> / </a:t>
            </a:r>
            <a:r>
              <a:rPr lang="en-GB" sz="2300" i="1" dirty="0" smtClean="0"/>
              <a:t>Head Wales Institute for  Work-based Learning </a:t>
            </a:r>
            <a:r>
              <a:rPr lang="en-GB" sz="2300" dirty="0" smtClean="0">
                <a:hlinkClick r:id="rId6"/>
              </a:rPr>
              <a:t>a.fillery-travis@uwtsd.ac.uk</a:t>
            </a:r>
            <a:endParaRPr lang="en-GB" sz="2300" dirty="0" smtClean="0"/>
          </a:p>
          <a:p>
            <a:pPr marL="0" indent="0" fontAlgn="auto">
              <a:spcAft>
                <a:spcPts val="0"/>
              </a:spcAft>
              <a:buFont typeface="Arial" pitchFamily="34" charset="0"/>
              <a:buNone/>
              <a:defRPr/>
            </a:pPr>
            <a:endParaRPr lang="en-GB" sz="2300" dirty="0" smtClean="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smtClean="0"/>
              <a:t>Mae’r</a:t>
            </a:r>
            <a:r>
              <a:rPr lang="en-GB" sz="2800" dirty="0" smtClean="0"/>
              <a:t> </a:t>
            </a:r>
            <a:r>
              <a:rPr lang="en-GB" sz="2800" dirty="0" err="1" smtClean="0"/>
              <a:t>Dystysgrif</a:t>
            </a:r>
            <a:r>
              <a:rPr lang="en-GB" sz="2800" dirty="0" smtClean="0"/>
              <a:t> </a:t>
            </a:r>
            <a:r>
              <a:rPr lang="en-GB" sz="2800" dirty="0" err="1" smtClean="0"/>
              <a:t>Addysg</a:t>
            </a:r>
            <a:r>
              <a:rPr lang="en-GB" sz="2800" dirty="0" smtClean="0"/>
              <a:t> </a:t>
            </a:r>
            <a:r>
              <a:rPr lang="en-GB" sz="2800" dirty="0" err="1" smtClean="0"/>
              <a:t>yn</a:t>
            </a:r>
            <a:r>
              <a:rPr lang="en-GB" sz="2800" dirty="0" smtClean="0"/>
              <a:t>: </a:t>
            </a:r>
            <a:br>
              <a:rPr lang="en-GB" sz="2800" dirty="0" smtClean="0"/>
            </a:br>
            <a:r>
              <a:rPr lang="en-GB" sz="2800" i="1" dirty="0" smtClean="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smtClean="0"/>
              <a:t>Level 6 qualification in the CQFW</a:t>
            </a:r>
          </a:p>
          <a:p>
            <a:pPr fontAlgn="auto">
              <a:spcBef>
                <a:spcPts val="0"/>
              </a:spcBef>
              <a:spcAft>
                <a:spcPts val="0"/>
              </a:spcAft>
              <a:buFont typeface="Arial" pitchFamily="34" charset="0"/>
              <a:buChar char="•"/>
              <a:defRPr/>
            </a:pPr>
            <a:r>
              <a:rPr lang="en-GB" sz="2800" dirty="0" smtClean="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Chwricwlwm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extLst>
      <p:ext uri="{BB962C8B-B14F-4D97-AF65-F5344CB8AC3E}">
        <p14:creationId xmlns:p14="http://schemas.microsoft.com/office/powerpoint/2010/main" val="30504477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rtlCol="0">
            <a:normAutofit fontScale="90000"/>
          </a:bodyPr>
          <a:lstStyle/>
          <a:p>
            <a:pPr fontAlgn="auto">
              <a:spcAft>
                <a:spcPts val="0"/>
              </a:spcAft>
              <a:defRPr/>
            </a:pPr>
            <a:r>
              <a:rPr lang="en-GB" sz="4000" dirty="0" err="1">
                <a:latin typeface="Arial" charset="0"/>
              </a:rPr>
              <a:t>Disgrifiad</a:t>
            </a:r>
            <a:r>
              <a:rPr lang="en-GB" sz="4000" dirty="0">
                <a:latin typeface="Arial" charset="0"/>
              </a:rPr>
              <a:t> </a:t>
            </a:r>
            <a:r>
              <a:rPr lang="en-GB" sz="4000" dirty="0" err="1">
                <a:latin typeface="Arial" charset="0"/>
              </a:rPr>
              <a:t>Modiwl</a:t>
            </a:r>
            <a:r>
              <a:rPr lang="en-GB" sz="4000" dirty="0">
                <a:latin typeface="Arial" charset="0"/>
              </a:rPr>
              <a:t> / Module Descriptor</a:t>
            </a:r>
            <a:endParaRPr lang="en-GB" dirty="0">
              <a:latin typeface="Arial" charset="0"/>
            </a:endParaRPr>
          </a:p>
        </p:txBody>
      </p:sp>
      <p:sp>
        <p:nvSpPr>
          <p:cNvPr id="57346" name="Rectangle 5"/>
          <p:cNvSpPr>
            <a:spLocks noGrp="1" noChangeArrowheads="1"/>
          </p:cNvSpPr>
          <p:nvPr>
            <p:ph type="body" sz="half" idx="1"/>
          </p:nvPr>
        </p:nvSpPr>
        <p:spPr>
          <a:xfrm>
            <a:off x="457200" y="1600200"/>
            <a:ext cx="4038600" cy="3989388"/>
          </a:xfrm>
        </p:spPr>
        <p:txBody>
          <a:bodyPr/>
          <a:lstStyle/>
          <a:p>
            <a:pPr>
              <a:buFontTx/>
              <a:buNone/>
            </a:pPr>
            <a:r>
              <a:rPr lang="en-GB" sz="2400" b="1" dirty="0" err="1">
                <a:latin typeface="Arial" charset="0"/>
              </a:rPr>
              <a:t>Gweler</a:t>
            </a:r>
            <a:r>
              <a:rPr lang="en-GB" sz="2400" b="1" dirty="0">
                <a:latin typeface="Arial" charset="0"/>
              </a:rPr>
              <a:t> </a:t>
            </a:r>
            <a:r>
              <a:rPr lang="en-GB" sz="2400" b="1" dirty="0" err="1">
                <a:latin typeface="Arial" charset="0"/>
              </a:rPr>
              <a:t>llawlyfr</a:t>
            </a:r>
            <a:endParaRPr lang="en-GB" sz="2400" b="1" dirty="0">
              <a:latin typeface="Arial" charset="0"/>
            </a:endParaRPr>
          </a:p>
          <a:p>
            <a:r>
              <a:rPr lang="en-GB" sz="2400" dirty="0" err="1">
                <a:latin typeface="Arial" charset="0"/>
              </a:rPr>
              <a:t>Tudalen</a:t>
            </a:r>
            <a:r>
              <a:rPr lang="en-GB" sz="2400" dirty="0">
                <a:latin typeface="Arial" charset="0"/>
              </a:rPr>
              <a:t> 11</a:t>
            </a:r>
          </a:p>
        </p:txBody>
      </p:sp>
      <p:sp>
        <p:nvSpPr>
          <p:cNvPr id="57347" name="Rectangle 6"/>
          <p:cNvSpPr>
            <a:spLocks noGrp="1" noChangeArrowheads="1"/>
          </p:cNvSpPr>
          <p:nvPr>
            <p:ph type="body" sz="half" idx="2"/>
          </p:nvPr>
        </p:nvSpPr>
        <p:spPr>
          <a:xfrm>
            <a:off x="4648200" y="1600200"/>
            <a:ext cx="4038600" cy="3989388"/>
          </a:xfrm>
        </p:spPr>
        <p:txBody>
          <a:bodyPr/>
          <a:lstStyle/>
          <a:p>
            <a:pPr>
              <a:buFontTx/>
              <a:buNone/>
            </a:pPr>
            <a:r>
              <a:rPr lang="en-GB" sz="2400" b="1" dirty="0">
                <a:latin typeface="Arial" charset="0"/>
              </a:rPr>
              <a:t>See handbook</a:t>
            </a:r>
          </a:p>
          <a:p>
            <a:r>
              <a:rPr lang="en-GB" sz="2400" dirty="0">
                <a:latin typeface="Arial" charset="0"/>
              </a:rPr>
              <a:t>Page 11</a:t>
            </a:r>
          </a:p>
          <a:p>
            <a:pPr>
              <a:buFontTx/>
              <a:buNone/>
            </a:pPr>
            <a:endParaRPr lang="en-GB" sz="2400" dirty="0">
              <a:latin typeface="Arial"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a:xfrm>
            <a:off x="457200" y="274638"/>
            <a:ext cx="8229600" cy="777875"/>
          </a:xfrm>
        </p:spPr>
        <p:txBody>
          <a:bodyPr/>
          <a:lstStyle/>
          <a:p>
            <a:r>
              <a:rPr lang="en-GB">
                <a:latin typeface="Arial" charset="0"/>
              </a:rPr>
              <a:t>Asesiad / Assessment </a:t>
            </a:r>
          </a:p>
        </p:txBody>
      </p:sp>
      <p:sp>
        <p:nvSpPr>
          <p:cNvPr id="58370" name="Content Placeholder 2"/>
          <p:cNvSpPr>
            <a:spLocks noGrp="1"/>
          </p:cNvSpPr>
          <p:nvPr>
            <p:ph sz="half" idx="1"/>
          </p:nvPr>
        </p:nvSpPr>
        <p:spPr>
          <a:xfrm>
            <a:off x="457200" y="1600200"/>
            <a:ext cx="4038600" cy="3989388"/>
          </a:xfrm>
        </p:spPr>
        <p:txBody>
          <a:bodyPr/>
          <a:lstStyle/>
          <a:p>
            <a:pPr marL="0" indent="0">
              <a:buFontTx/>
              <a:buNone/>
            </a:pPr>
            <a:r>
              <a:rPr lang="en-GB" sz="2000" dirty="0" err="1">
                <a:latin typeface="Arial" charset="0"/>
              </a:rPr>
              <a:t>Gweler</a:t>
            </a:r>
            <a:r>
              <a:rPr lang="en-GB" sz="2000" dirty="0">
                <a:latin typeface="Arial" charset="0"/>
              </a:rPr>
              <a:t> </a:t>
            </a:r>
            <a:r>
              <a:rPr lang="en-GB" sz="2000" dirty="0" err="1">
                <a:latin typeface="Arial" charset="0"/>
              </a:rPr>
              <a:t>llawlyfr</a:t>
            </a:r>
            <a:r>
              <a:rPr lang="en-GB" sz="2000" dirty="0">
                <a:latin typeface="Arial" charset="0"/>
              </a:rPr>
              <a:t> </a:t>
            </a:r>
            <a:r>
              <a:rPr lang="en-GB" sz="2000" dirty="0">
                <a:solidFill>
                  <a:srgbClr val="FF0000"/>
                </a:solidFill>
                <a:latin typeface="Arial" charset="0"/>
              </a:rPr>
              <a:t>(</a:t>
            </a:r>
            <a:r>
              <a:rPr lang="en-GB" sz="2000" dirty="0" smtClean="0">
                <a:solidFill>
                  <a:srgbClr val="FF0000"/>
                </a:solidFill>
                <a:latin typeface="Arial" charset="0"/>
              </a:rPr>
              <a:t>Tud.16+)</a:t>
            </a:r>
            <a:r>
              <a:rPr lang="en-GB" sz="2000" dirty="0" smtClean="0">
                <a:latin typeface="Arial" charset="0"/>
              </a:rPr>
              <a:t> </a:t>
            </a:r>
            <a:endParaRPr lang="en-GB" sz="2000" dirty="0">
              <a:latin typeface="Arial" charset="0"/>
            </a:endParaRPr>
          </a:p>
          <a:p>
            <a:pPr marL="0" indent="0">
              <a:buFontTx/>
              <a:buNone/>
            </a:pPr>
            <a:endParaRPr lang="en-GB" sz="2000" dirty="0">
              <a:latin typeface="Arial" charset="0"/>
            </a:endParaRPr>
          </a:p>
          <a:p>
            <a:pPr marL="0" indent="0">
              <a:buFontTx/>
              <a:buNone/>
            </a:pPr>
            <a:endParaRPr lang="en-GB" sz="2000" dirty="0">
              <a:latin typeface="Arial" charset="0"/>
            </a:endParaRPr>
          </a:p>
          <a:p>
            <a:pPr marL="0" indent="0">
              <a:buNone/>
            </a:pPr>
            <a:r>
              <a:rPr lang="en-GB" sz="2000" dirty="0" err="1"/>
              <a:t>Mi</a:t>
            </a:r>
            <a:r>
              <a:rPr lang="en-GB" sz="2000" dirty="0"/>
              <a:t> </a:t>
            </a:r>
            <a:r>
              <a:rPr lang="en-GB" sz="2000" dirty="0" err="1"/>
              <a:t>fydd</a:t>
            </a:r>
            <a:r>
              <a:rPr lang="en-GB" sz="2000" dirty="0"/>
              <a:t> </a:t>
            </a:r>
            <a:r>
              <a:rPr lang="en-GB" sz="2000" dirty="0" err="1"/>
              <a:t>cefnogaeth</a:t>
            </a:r>
            <a:r>
              <a:rPr lang="en-GB" sz="2000" dirty="0"/>
              <a:t> a </a:t>
            </a:r>
            <a:r>
              <a:rPr lang="en-GB" sz="2000" dirty="0" err="1"/>
              <a:t>chyngor</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darparu</a:t>
            </a:r>
            <a:r>
              <a:rPr lang="en-GB" sz="2000" dirty="0"/>
              <a:t> </a:t>
            </a:r>
            <a:r>
              <a:rPr lang="en-GB" sz="2000" dirty="0" err="1"/>
              <a:t>ar</a:t>
            </a:r>
            <a:r>
              <a:rPr lang="en-GB" sz="2000" dirty="0"/>
              <a:t> </a:t>
            </a:r>
            <a:r>
              <a:rPr lang="en-GB" sz="2000" dirty="0" err="1"/>
              <a:t>ddarnau</a:t>
            </a:r>
            <a:r>
              <a:rPr lang="en-GB" sz="2000" dirty="0"/>
              <a:t> </a:t>
            </a:r>
            <a:r>
              <a:rPr lang="en-GB" sz="2000" dirty="0" err="1"/>
              <a:t>o’r</a:t>
            </a:r>
            <a:r>
              <a:rPr lang="en-GB" sz="2000" dirty="0"/>
              <a:t> </a:t>
            </a:r>
            <a:r>
              <a:rPr lang="en-GB" sz="2000" dirty="0" err="1"/>
              <a:t>portffolio</a:t>
            </a:r>
            <a:r>
              <a:rPr lang="en-GB" sz="2000" dirty="0"/>
              <a:t> </a:t>
            </a:r>
            <a:r>
              <a:rPr lang="en-GB" sz="2000" dirty="0" err="1"/>
              <a:t>yn</a:t>
            </a:r>
            <a:r>
              <a:rPr lang="en-GB" sz="2000" dirty="0"/>
              <a:t> y </a:t>
            </a:r>
            <a:r>
              <a:rPr lang="en-GB" sz="2000" dirty="0" err="1"/>
              <a:t>gweithdai</a:t>
            </a:r>
            <a:r>
              <a:rPr lang="en-GB" sz="2000" dirty="0"/>
              <a:t> </a:t>
            </a:r>
            <a:r>
              <a:rPr lang="en-GB" sz="2000" dirty="0" err="1"/>
              <a:t>neu</a:t>
            </a:r>
            <a:r>
              <a:rPr lang="en-GB" sz="2000" dirty="0"/>
              <a:t> </a:t>
            </a:r>
            <a:r>
              <a:rPr lang="en-GB" sz="2000" dirty="0" err="1"/>
              <a:t>trwy</a:t>
            </a:r>
            <a:r>
              <a:rPr lang="en-GB" sz="2000" dirty="0"/>
              <a:t> </a:t>
            </a:r>
            <a:r>
              <a:rPr lang="en-GB" sz="2000" dirty="0" err="1"/>
              <a:t>drefnu</a:t>
            </a:r>
            <a:r>
              <a:rPr lang="en-GB" sz="2000" dirty="0"/>
              <a:t> </a:t>
            </a:r>
            <a:r>
              <a:rPr lang="en-GB" sz="2000" dirty="0" err="1"/>
              <a:t>sesiynau</a:t>
            </a:r>
            <a:r>
              <a:rPr lang="en-GB" sz="2000" dirty="0"/>
              <a:t> </a:t>
            </a:r>
            <a:r>
              <a:rPr lang="en-GB" sz="2000" dirty="0" err="1"/>
              <a:t>unigol</a:t>
            </a:r>
            <a:r>
              <a:rPr lang="en-GB" sz="2000" dirty="0"/>
              <a:t> </a:t>
            </a:r>
            <a:r>
              <a:rPr lang="en-GB" sz="2000" dirty="0" err="1"/>
              <a:t>gan</a:t>
            </a:r>
            <a:r>
              <a:rPr lang="en-GB" sz="2000" dirty="0"/>
              <a:t> </a:t>
            </a:r>
            <a:r>
              <a:rPr lang="en-GB" sz="2000" dirty="0" err="1"/>
              <a:t>yr</a:t>
            </a:r>
            <a:r>
              <a:rPr lang="en-GB" sz="2000" dirty="0"/>
              <a:t> </a:t>
            </a:r>
            <a:r>
              <a:rPr lang="en-GB" sz="2000" dirty="0" err="1"/>
              <a:t>uned</a:t>
            </a:r>
            <a:r>
              <a:rPr lang="en-GB" sz="2000" dirty="0"/>
              <a:t> </a:t>
            </a:r>
            <a:r>
              <a:rPr lang="en-GB" sz="2000" dirty="0" err="1"/>
              <a:t>hyfforddi</a:t>
            </a:r>
            <a:r>
              <a:rPr lang="en-GB" sz="2000" dirty="0"/>
              <a:t>  </a:t>
            </a:r>
          </a:p>
          <a:p>
            <a:pPr marL="0" indent="0">
              <a:buNone/>
            </a:pPr>
            <a:r>
              <a:rPr lang="en-GB" sz="2000" dirty="0"/>
              <a:t> </a:t>
            </a:r>
          </a:p>
        </p:txBody>
      </p:sp>
      <p:sp>
        <p:nvSpPr>
          <p:cNvPr id="58371" name="Content Placeholder 3"/>
          <p:cNvSpPr>
            <a:spLocks noGrp="1"/>
          </p:cNvSpPr>
          <p:nvPr>
            <p:ph sz="half" idx="2"/>
          </p:nvPr>
        </p:nvSpPr>
        <p:spPr>
          <a:xfrm>
            <a:off x="4648200" y="1600200"/>
            <a:ext cx="4038600" cy="3989388"/>
          </a:xfrm>
        </p:spPr>
        <p:txBody>
          <a:bodyPr/>
          <a:lstStyle/>
          <a:p>
            <a:pPr marL="0" indent="0">
              <a:buFont typeface="Arial" charset="0"/>
              <a:buNone/>
            </a:pPr>
            <a:r>
              <a:rPr lang="en-GB" sz="2000" dirty="0">
                <a:latin typeface="Arial" charset="0"/>
              </a:rPr>
              <a:t>See handbook </a:t>
            </a:r>
            <a:r>
              <a:rPr lang="en-GB" sz="2000" dirty="0">
                <a:solidFill>
                  <a:srgbClr val="FF0000"/>
                </a:solidFill>
                <a:latin typeface="Arial" charset="0"/>
              </a:rPr>
              <a:t>(Page </a:t>
            </a:r>
            <a:r>
              <a:rPr lang="en-GB" sz="2000" dirty="0" smtClean="0">
                <a:solidFill>
                  <a:srgbClr val="FF0000"/>
                </a:solidFill>
                <a:latin typeface="Arial" charset="0"/>
              </a:rPr>
              <a:t>16+)</a:t>
            </a:r>
            <a:r>
              <a:rPr lang="en-GB" sz="2000" dirty="0" smtClean="0">
                <a:latin typeface="Arial" charset="0"/>
              </a:rPr>
              <a:t> </a:t>
            </a:r>
            <a:endParaRPr lang="en-GB" sz="2000" dirty="0">
              <a:latin typeface="Arial" charset="0"/>
            </a:endParaRPr>
          </a:p>
          <a:p>
            <a:pPr marL="0" indent="0">
              <a:buFontTx/>
              <a:buNone/>
            </a:pPr>
            <a:endParaRPr lang="en-GB" sz="2000" dirty="0">
              <a:latin typeface="Arial" charset="0"/>
            </a:endParaRPr>
          </a:p>
          <a:p>
            <a:pPr marL="0" indent="0">
              <a:buFontTx/>
              <a:buNone/>
            </a:pPr>
            <a:r>
              <a:rPr lang="en-GB" sz="2000" dirty="0">
                <a:latin typeface="Arial" charset="0"/>
              </a:rPr>
              <a:t> </a:t>
            </a:r>
          </a:p>
          <a:p>
            <a:pPr marL="0" indent="0">
              <a:buFontTx/>
              <a:buNone/>
            </a:pPr>
            <a:r>
              <a:rPr lang="en-GB" sz="2000" dirty="0">
                <a:latin typeface="Arial" charset="0"/>
              </a:rPr>
              <a:t>Guidance, support and advice on sections of the portfolio with be provided within the workshops or may be arranged individually by the training department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3786187"/>
          </a:xfrm>
          <a:prstGeom prst="rect">
            <a:avLst/>
          </a:prstGeom>
          <a:noFill/>
        </p:spPr>
        <p:txBody>
          <a:bodyPr>
            <a:spAutoFit/>
          </a:bodyPr>
          <a:lstStyle/>
          <a:p>
            <a:pPr algn="ctr" fontAlgn="auto">
              <a:spcBef>
                <a:spcPts val="0"/>
              </a:spcBef>
              <a:spcAft>
                <a:spcPts val="0"/>
              </a:spcAft>
              <a:defRPr/>
            </a:pPr>
            <a:r>
              <a:rPr lang="en-GB" sz="4800" b="1" dirty="0" err="1">
                <a:solidFill>
                  <a:srgbClr val="FFFFFF"/>
                </a:solidFill>
                <a:latin typeface="+mn-lt"/>
                <a:ea typeface="+mj-ea"/>
                <a:cs typeface="+mj-cs"/>
              </a:rPr>
              <a:t>Llên-ladrad</a:t>
            </a:r>
            <a:r>
              <a:rPr lang="en-GB" sz="4800" b="1" dirty="0">
                <a:solidFill>
                  <a:srgbClr val="FFFFFF"/>
                </a:solidFill>
                <a:latin typeface="+mn-lt"/>
                <a:ea typeface="+mj-ea"/>
                <a:cs typeface="+mj-cs"/>
              </a:rPr>
              <a:t> a </a:t>
            </a:r>
            <a:r>
              <a:rPr lang="en-GB" sz="4800" b="1" dirty="0" err="1">
                <a:solidFill>
                  <a:srgbClr val="FFFFFF"/>
                </a:solidFill>
                <a:latin typeface="+mn-lt"/>
                <a:ea typeface="+mj-ea"/>
                <a:cs typeface="+mj-cs"/>
              </a:rPr>
              <a:t>Chyfeirnodi</a:t>
            </a:r>
            <a:endParaRPr lang="en-GB" sz="4800" b="1" dirty="0">
              <a:solidFill>
                <a:srgbClr val="FFFFFF"/>
              </a:solidFill>
              <a:latin typeface="+mn-lt"/>
              <a:ea typeface="+mj-ea"/>
              <a:cs typeface="+mj-cs"/>
            </a:endParaRPr>
          </a:p>
          <a:p>
            <a:pPr algn="ctr" fontAlgn="auto">
              <a:spcBef>
                <a:spcPts val="0"/>
              </a:spcBef>
              <a:spcAft>
                <a:spcPts val="0"/>
              </a:spcAft>
              <a:defRPr/>
            </a:pPr>
            <a:endParaRPr lang="en-GB" sz="4800" b="1" dirty="0">
              <a:solidFill>
                <a:srgbClr val="FFFFFF"/>
              </a:solidFill>
              <a:latin typeface="+mn-lt"/>
              <a:ea typeface="+mj-ea"/>
              <a:cs typeface="+mj-cs"/>
            </a:endParaRPr>
          </a:p>
          <a:p>
            <a:pPr algn="ctr" fontAlgn="auto">
              <a:spcBef>
                <a:spcPts val="0"/>
              </a:spcBef>
              <a:spcAft>
                <a:spcPts val="0"/>
              </a:spcAft>
              <a:defRPr/>
            </a:pPr>
            <a:r>
              <a:rPr lang="en-GB" sz="4800" b="1" i="1" dirty="0">
                <a:solidFill>
                  <a:srgbClr val="FFFFFF"/>
                </a:solidFill>
                <a:latin typeface="+mn-lt"/>
                <a:ea typeface="+mj-ea"/>
                <a:cs typeface="+mj-cs"/>
              </a:rPr>
              <a:t>Plagiarism and Referencing</a:t>
            </a: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endParaRPr lang="en-GB" sz="4800" b="1" dirty="0">
              <a:solidFill>
                <a:srgbClr val="FFFFFF"/>
              </a:solidFill>
              <a:latin typeface="+mn-lt"/>
              <a:cs typeface="+mn-c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6007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Diffiniad</a:t>
            </a:r>
            <a:r>
              <a:rPr lang="en-GB" sz="3200" dirty="0">
                <a:solidFill>
                  <a:prstClr val="black"/>
                </a:solidFill>
                <a:latin typeface="+mn-lt"/>
                <a:ea typeface="+mj-ea"/>
                <a:cs typeface="+mj-cs"/>
              </a:rPr>
              <a:t> o </a:t>
            </a:r>
            <a:r>
              <a:rPr lang="en-GB" sz="3200" dirty="0" err="1">
                <a:solidFill>
                  <a:prstClr val="black"/>
                </a:solidFill>
                <a:latin typeface="+mn-lt"/>
                <a:ea typeface="+mj-ea"/>
                <a:cs typeface="+mj-cs"/>
              </a:rPr>
              <a:t>Lên</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ladrad</a:t>
            </a:r>
            <a:r>
              <a:rPr lang="en-GB" sz="3200" dirty="0">
                <a:solidFill>
                  <a:prstClr val="black"/>
                </a:solidFill>
                <a:latin typeface="+mn-lt"/>
                <a:ea typeface="+mj-ea"/>
                <a:cs typeface="+mj-cs"/>
              </a:rPr>
              <a:t> </a:t>
            </a:r>
          </a:p>
          <a:p>
            <a:pPr fontAlgn="auto">
              <a:spcBef>
                <a:spcPts val="0"/>
              </a:spcBef>
              <a:spcAft>
                <a:spcPts val="0"/>
              </a:spcAft>
              <a:defRPr/>
            </a:pPr>
            <a:r>
              <a:rPr lang="en-GB" sz="3200" i="1" dirty="0">
                <a:solidFill>
                  <a:prstClr val="black"/>
                </a:solidFill>
                <a:latin typeface="+mn-lt"/>
                <a:ea typeface="+mj-ea"/>
                <a:cs typeface="+mj-cs"/>
              </a:rPr>
              <a:t>Plagiarism defined</a:t>
            </a:r>
          </a:p>
          <a:p>
            <a:pPr algn="ctr" fontAlgn="auto">
              <a:spcBef>
                <a:spcPts val="0"/>
              </a:spcBef>
              <a:spcAft>
                <a:spcPts val="0"/>
              </a:spcAft>
              <a:defRPr/>
            </a:pPr>
            <a:endParaRPr lang="en-GB" sz="1000" i="1" dirty="0">
              <a:solidFill>
                <a:prstClr val="black"/>
              </a:solidFill>
              <a:latin typeface="+mn-lt"/>
              <a:ea typeface="+mj-ea"/>
              <a:cs typeface="+mj-cs"/>
            </a:endParaRPr>
          </a:p>
          <a:p>
            <a:pPr fontAlgn="auto">
              <a:spcBef>
                <a:spcPts val="0"/>
              </a:spcBef>
              <a:spcAft>
                <a:spcPts val="0"/>
              </a:spcAft>
              <a:defRPr/>
            </a:pPr>
            <a:r>
              <a:rPr lang="en-US" sz="3200" dirty="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dirty="0">
                <a:solidFill>
                  <a:prstClr val="black"/>
                </a:solidFill>
                <a:latin typeface="+mn-lt"/>
                <a:cs typeface="+mn-cs"/>
              </a:rPr>
              <a:t>Fishman, 2010</a:t>
            </a:r>
          </a:p>
          <a:p>
            <a:pPr algn="ctr" fontAlgn="auto">
              <a:spcBef>
                <a:spcPts val="0"/>
              </a:spcBef>
              <a:spcAft>
                <a:spcPts val="0"/>
              </a:spcAft>
              <a:defRPr/>
            </a:pPr>
            <a:endParaRPr lang="en-GB" sz="3200" i="1" dirty="0">
              <a:latin typeface="+mn-lt"/>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6228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Sut</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ddylid</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cyfeirnodi</a:t>
            </a:r>
            <a:r>
              <a:rPr lang="en-GB" sz="3200" dirty="0">
                <a:solidFill>
                  <a:prstClr val="black"/>
                </a:solidFill>
                <a:latin typeface="+mn-lt"/>
                <a:ea typeface="+mj-ea"/>
                <a:cs typeface="+mj-cs"/>
              </a:rPr>
              <a:t>?</a:t>
            </a:r>
          </a:p>
          <a:p>
            <a:pPr fontAlgn="auto">
              <a:spcBef>
                <a:spcPts val="0"/>
              </a:spcBef>
              <a:spcAft>
                <a:spcPts val="0"/>
              </a:spcAft>
              <a:defRPr/>
            </a:pPr>
            <a:r>
              <a:rPr lang="en-GB" sz="3200" i="1" dirty="0">
                <a:solidFill>
                  <a:prstClr val="black"/>
                </a:solidFill>
                <a:latin typeface="+mn-lt"/>
                <a:ea typeface="+mj-ea"/>
                <a:cs typeface="+mj-cs"/>
              </a:rPr>
              <a:t>So how should I cite this?</a:t>
            </a:r>
          </a:p>
          <a:p>
            <a:pPr fontAlgn="auto">
              <a:spcBef>
                <a:spcPts val="0"/>
              </a:spcBef>
              <a:spcAft>
                <a:spcPts val="0"/>
              </a:spcAft>
              <a:defRPr/>
            </a:pPr>
            <a:endParaRPr lang="en-GB" sz="3200" dirty="0">
              <a:solidFill>
                <a:prstClr val="black"/>
              </a:solidFill>
              <a:latin typeface="+mn-lt"/>
              <a:ea typeface="+mj-ea"/>
              <a:cs typeface="+mj-cs"/>
            </a:endParaRPr>
          </a:p>
          <a:p>
            <a:pPr fontAlgn="auto">
              <a:spcBef>
                <a:spcPct val="20000"/>
              </a:spcBef>
              <a:spcAft>
                <a:spcPts val="0"/>
              </a:spcAft>
              <a:defRPr/>
            </a:pPr>
            <a:r>
              <a:rPr lang="en-GB" sz="3200" dirty="0">
                <a:solidFill>
                  <a:prstClr val="black"/>
                </a:solidFill>
                <a:latin typeface="+mn-lt"/>
                <a:cs typeface="+mn-cs"/>
              </a:rPr>
              <a:t>Fishman, T. (2010) </a:t>
            </a:r>
            <a:r>
              <a:rPr lang="en-GB" sz="3200" i="1" dirty="0" err="1">
                <a:solidFill>
                  <a:srgbClr val="FF0000"/>
                </a:solidFill>
                <a:latin typeface="+mn-lt"/>
                <a:cs typeface="+mn-cs"/>
              </a:rPr>
              <a:t>dyfynwyd</a:t>
            </a:r>
            <a:r>
              <a:rPr lang="en-GB" sz="3200" i="1" dirty="0">
                <a:solidFill>
                  <a:srgbClr val="FF0000"/>
                </a:solidFill>
                <a:latin typeface="+mn-lt"/>
                <a:cs typeface="+mn-cs"/>
              </a:rPr>
              <a:t> </a:t>
            </a:r>
            <a:r>
              <a:rPr lang="en-GB" sz="3200" i="1" dirty="0" err="1">
                <a:solidFill>
                  <a:srgbClr val="FF0000"/>
                </a:solidFill>
                <a:latin typeface="+mn-lt"/>
                <a:cs typeface="+mn-cs"/>
              </a:rPr>
              <a:t>yn</a:t>
            </a:r>
            <a:r>
              <a:rPr lang="en-GB" sz="3200" i="1" dirty="0">
                <a:solidFill>
                  <a:srgbClr val="FF0000"/>
                </a:solidFill>
                <a:latin typeface="+mn-lt"/>
                <a:cs typeface="+mn-cs"/>
              </a:rPr>
              <a:t> </a:t>
            </a:r>
            <a:r>
              <a:rPr lang="en-GB" sz="3200" dirty="0">
                <a:solidFill>
                  <a:prstClr val="black"/>
                </a:solidFill>
                <a:latin typeface="+mn-lt"/>
                <a:cs typeface="+mn-cs"/>
              </a:rPr>
              <a:t>/ cited in </a:t>
            </a:r>
            <a:r>
              <a:rPr lang="en-GB" sz="3200" dirty="0" err="1">
                <a:solidFill>
                  <a:prstClr val="black"/>
                </a:solidFill>
                <a:latin typeface="+mn-lt"/>
                <a:cs typeface="+mn-cs"/>
              </a:rPr>
              <a:t>Fearn</a:t>
            </a:r>
            <a:r>
              <a:rPr lang="en-GB" sz="3200" dirty="0">
                <a:solidFill>
                  <a:prstClr val="black"/>
                </a:solidFill>
                <a:latin typeface="+mn-lt"/>
                <a:cs typeface="+mn-cs"/>
              </a:rPr>
              <a:t>, H. ‘Is it plagiarism? Well it is rather difficult to say.’ [</a:t>
            </a:r>
            <a:r>
              <a:rPr lang="en-GB" sz="3200" i="1" dirty="0" err="1">
                <a:solidFill>
                  <a:srgbClr val="FF0000"/>
                </a:solidFill>
                <a:latin typeface="+mn-lt"/>
                <a:cs typeface="+mn-cs"/>
              </a:rPr>
              <a:t>Ar</a:t>
            </a:r>
            <a:r>
              <a:rPr lang="en-GB" sz="3200" i="1" dirty="0">
                <a:solidFill>
                  <a:srgbClr val="FF0000"/>
                </a:solidFill>
                <a:latin typeface="+mn-lt"/>
                <a:cs typeface="+mn-cs"/>
              </a:rPr>
              <a:t> </a:t>
            </a:r>
            <a:r>
              <a:rPr lang="en-GB" sz="3200" i="1" dirty="0" err="1">
                <a:solidFill>
                  <a:srgbClr val="FF0000"/>
                </a:solidFill>
                <a:latin typeface="+mn-lt"/>
                <a:cs typeface="+mn-cs"/>
              </a:rPr>
              <a:t>lein</a:t>
            </a:r>
            <a:r>
              <a:rPr lang="en-GB" sz="3200" i="1" dirty="0">
                <a:solidFill>
                  <a:srgbClr val="FF0000"/>
                </a:solidFill>
                <a:latin typeface="+mn-lt"/>
                <a:cs typeface="+mn-cs"/>
              </a:rPr>
              <a:t> </a:t>
            </a:r>
            <a:r>
              <a:rPr lang="en-GB" sz="3200" dirty="0">
                <a:solidFill>
                  <a:prstClr val="black"/>
                </a:solidFill>
                <a:latin typeface="+mn-lt"/>
                <a:cs typeface="+mn-cs"/>
              </a:rPr>
              <a:t>/ Online], Available: http://www.timeshighereducation.co.uk/412292.article [</a:t>
            </a:r>
            <a:r>
              <a:rPr lang="en-GB" sz="3200" i="1" dirty="0">
                <a:solidFill>
                  <a:srgbClr val="FF0000"/>
                </a:solidFill>
                <a:latin typeface="+mn-lt"/>
                <a:cs typeface="+mn-cs"/>
              </a:rPr>
              <a:t>29 </a:t>
            </a:r>
            <a:r>
              <a:rPr lang="en-GB" sz="3200" i="1" dirty="0" err="1">
                <a:solidFill>
                  <a:srgbClr val="FF0000"/>
                </a:solidFill>
                <a:latin typeface="+mn-lt"/>
                <a:cs typeface="+mn-cs"/>
              </a:rPr>
              <a:t>Ebrill</a:t>
            </a:r>
            <a:r>
              <a:rPr lang="en-GB" sz="3200" i="1" dirty="0">
                <a:solidFill>
                  <a:srgbClr val="FF0000"/>
                </a:solidFill>
                <a:latin typeface="+mn-lt"/>
                <a:cs typeface="+mn-cs"/>
              </a:rPr>
              <a:t> 2013 </a:t>
            </a:r>
            <a:r>
              <a:rPr lang="en-GB" sz="3200" dirty="0">
                <a:solidFill>
                  <a:prstClr val="black"/>
                </a:solidFill>
                <a:latin typeface="+mn-lt"/>
                <a:cs typeface="+mn-cs"/>
              </a:rPr>
              <a:t>/ 29 April 2013]</a:t>
            </a:r>
            <a:endParaRPr lang="en-US" sz="3200" dirty="0">
              <a:solidFill>
                <a:prstClr val="black"/>
              </a:solidFill>
              <a:latin typeface="+mn-lt"/>
              <a:cs typeface="+mn-cs"/>
            </a:endParaRPr>
          </a:p>
          <a:p>
            <a:pPr fontAlgn="auto">
              <a:spcBef>
                <a:spcPts val="0"/>
              </a:spcBef>
              <a:spcAft>
                <a:spcPts val="0"/>
              </a:spcAft>
              <a:defRPr/>
            </a:pPr>
            <a:endParaRPr lang="en-GB" sz="3200" dirty="0">
              <a:latin typeface="+mn-lt"/>
              <a:cs typeface="+mn-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dirty="0">
              <a:solidFill>
                <a:prstClr val="black"/>
              </a:solidFill>
              <a:latin typeface="+mn-lt"/>
              <a:ea typeface="+mj-ea"/>
              <a:cs typeface="+mj-cs"/>
            </a:endParaRPr>
          </a:p>
          <a:p>
            <a:pPr fontAlgn="auto">
              <a:spcBef>
                <a:spcPts val="0"/>
              </a:spcBef>
              <a:spcAft>
                <a:spcPts val="0"/>
              </a:spcAft>
              <a:defRPr/>
            </a:pPr>
            <a:endParaRPr lang="en-GB" sz="3600" dirty="0">
              <a:latin typeface="+mn-lt"/>
              <a:cs typeface="+mn-cs"/>
            </a:endParaRPr>
          </a:p>
        </p:txBody>
      </p:sp>
      <p:sp>
        <p:nvSpPr>
          <p:cNvPr id="5" name="TextBox 4"/>
          <p:cNvSpPr txBox="1"/>
          <p:nvPr/>
        </p:nvSpPr>
        <p:spPr>
          <a:xfrm>
            <a:off x="179388" y="620713"/>
            <a:ext cx="4248150" cy="4708525"/>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R</a:t>
            </a:r>
            <a:r>
              <a:rPr lang="en-GB" sz="3200" dirty="0">
                <a:solidFill>
                  <a:prstClr val="black"/>
                </a:solidFill>
                <a:latin typeface="+mn-lt"/>
                <a:ea typeface="+mj-ea"/>
                <a:cs typeface="+mj-cs"/>
              </a:rPr>
              <a:t>HAI ENGHREIFFTIAU</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Copïo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heb</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ddangos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mai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copi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yw</a:t>
            </a:r>
            <a:r>
              <a:rPr lang="en-GB" sz="2400" dirty="0">
                <a:solidFill>
                  <a:prstClr val="black"/>
                </a:solidFill>
                <a:latin typeface="+mn-lt"/>
                <a:ea typeface="+mj-ea"/>
                <a:cs typeface="+mj-cs"/>
              </a:rPr>
              <a:t> e. </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Talu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rhywun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arall</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wneud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drosoch</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a:solidFill>
                  <a:prstClr val="black"/>
                </a:solidFill>
                <a:latin typeface="+mn-lt"/>
                <a:ea typeface="+mj-ea"/>
                <a:cs typeface="+mj-cs"/>
              </a:rPr>
              <a:t>Dim </a:t>
            </a:r>
            <a:r>
              <a:rPr lang="en-GB" sz="2400" dirty="0" err="1">
                <a:solidFill>
                  <a:prstClr val="black"/>
                </a:solidFill>
                <a:latin typeface="+mn-lt"/>
                <a:ea typeface="+mj-ea"/>
                <a:cs typeface="+mj-cs"/>
              </a:rPr>
              <a:t>danogs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eich</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ffynonellau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gair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neu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weithred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ddigon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clir</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Gweithio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gydag</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eraill</a:t>
            </a:r>
            <a:r>
              <a:rPr lang="en-GB" sz="2400" dirty="0">
                <a:solidFill>
                  <a:prstClr val="black"/>
                </a:solidFill>
                <a:latin typeface="+mn-lt"/>
                <a:ea typeface="+mj-ea"/>
                <a:cs typeface="+mj-cs"/>
              </a:rPr>
              <a:t> a dim </a:t>
            </a:r>
            <a:r>
              <a:rPr lang="en-GB" sz="2400" dirty="0" err="1">
                <a:solidFill>
                  <a:prstClr val="black"/>
                </a:solidFill>
                <a:latin typeface="+mn-lt"/>
                <a:ea typeface="+mj-ea"/>
                <a:cs typeface="+mj-cs"/>
              </a:rPr>
              <a:t>cydnabod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rhannu’r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gwaith</a:t>
            </a:r>
            <a:endParaRPr lang="en-GB" sz="2400" dirty="0">
              <a:solidFill>
                <a:prstClr val="black"/>
              </a:solidFill>
              <a:latin typeface="+mn-lt"/>
              <a:ea typeface="+mj-ea"/>
              <a:cs typeface="+mj-cs"/>
            </a:endParaRPr>
          </a:p>
          <a:p>
            <a:pPr fontAlgn="auto">
              <a:spcBef>
                <a:spcPts val="0"/>
              </a:spcBef>
              <a:spcAft>
                <a:spcPts val="0"/>
              </a:spcAft>
              <a:defRPr/>
            </a:pPr>
            <a:endParaRPr lang="en-GB" sz="2800" cap="all" dirty="0">
              <a:solidFill>
                <a:prstClr val="black"/>
              </a:solidFill>
              <a:latin typeface="+mn-lt"/>
              <a:ea typeface="+mj-ea"/>
              <a:cs typeface="+mj-cs"/>
            </a:endParaRPr>
          </a:p>
        </p:txBody>
      </p:sp>
      <p:sp>
        <p:nvSpPr>
          <p:cNvPr id="6" name="TextBox 5"/>
          <p:cNvSpPr txBox="1"/>
          <p:nvPr/>
        </p:nvSpPr>
        <p:spPr>
          <a:xfrm>
            <a:off x="4643438" y="619125"/>
            <a:ext cx="4176712" cy="4646613"/>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Some examples</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Working closely with others and not acknowledging the shared work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3438" y="476250"/>
            <a:ext cx="4176712" cy="4525963"/>
          </a:xfrm>
        </p:spPr>
        <p:txBody>
          <a:bodyPr rtlCol="0">
            <a:normAutofit fontScale="62500" lnSpcReduction="20000"/>
          </a:bodyPr>
          <a:lstStyle/>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Harvard Referencing - </a:t>
            </a:r>
          </a:p>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dirty="0"/>
          </a:p>
          <a:p>
            <a:pPr marL="0" indent="0" fontAlgn="auto">
              <a:lnSpc>
                <a:spcPct val="120000"/>
              </a:lnSpc>
              <a:spcBef>
                <a:spcPts val="0"/>
              </a:spcBef>
              <a:spcAft>
                <a:spcPts val="0"/>
              </a:spcAft>
              <a:buFont typeface="Arial" pitchFamily="34" charset="0"/>
              <a:buNone/>
              <a:defRPr/>
            </a:pPr>
            <a:r>
              <a:rPr lang="en-GB" dirty="0"/>
              <a:t>A reference is complete when we know:</a:t>
            </a:r>
          </a:p>
          <a:p>
            <a:pPr marL="514350" indent="-457200" fontAlgn="auto">
              <a:lnSpc>
                <a:spcPct val="120000"/>
              </a:lnSpc>
              <a:spcBef>
                <a:spcPts val="0"/>
              </a:spcBef>
              <a:spcAft>
                <a:spcPts val="0"/>
              </a:spcAft>
              <a:buFont typeface="Arial" pitchFamily="34" charset="0"/>
              <a:buChar char="•"/>
              <a:defRPr/>
            </a:pPr>
            <a:r>
              <a:rPr lang="en-GB" dirty="0"/>
              <a:t>Who wrote it or edited it?</a:t>
            </a:r>
          </a:p>
          <a:p>
            <a:pPr marL="514350" indent="-457200" fontAlgn="auto">
              <a:lnSpc>
                <a:spcPct val="120000"/>
              </a:lnSpc>
              <a:spcBef>
                <a:spcPts val="0"/>
              </a:spcBef>
              <a:spcAft>
                <a:spcPts val="0"/>
              </a:spcAft>
              <a:buFont typeface="Arial" pitchFamily="34" charset="0"/>
              <a:buChar char="•"/>
              <a:defRPr/>
            </a:pPr>
            <a:r>
              <a:rPr lang="en-GB" dirty="0"/>
              <a:t>When was it published?</a:t>
            </a:r>
          </a:p>
          <a:p>
            <a:pPr marL="514350" indent="-457200" fontAlgn="auto">
              <a:lnSpc>
                <a:spcPct val="120000"/>
              </a:lnSpc>
              <a:spcBef>
                <a:spcPts val="0"/>
              </a:spcBef>
              <a:spcAft>
                <a:spcPts val="0"/>
              </a:spcAft>
              <a:buFont typeface="Arial" pitchFamily="34" charset="0"/>
              <a:buChar char="•"/>
              <a:defRPr/>
            </a:pPr>
            <a:r>
              <a:rPr lang="en-GB" dirty="0"/>
              <a:t>What’s it called?</a:t>
            </a:r>
          </a:p>
          <a:p>
            <a:pPr marL="514350" indent="-457200" fontAlgn="auto">
              <a:lnSpc>
                <a:spcPct val="120000"/>
              </a:lnSpc>
              <a:spcBef>
                <a:spcPts val="0"/>
              </a:spcBef>
              <a:spcAft>
                <a:spcPts val="0"/>
              </a:spcAft>
              <a:buFont typeface="Arial" pitchFamily="34" charset="0"/>
              <a:buChar char="•"/>
              <a:defRPr/>
            </a:pPr>
            <a:r>
              <a:rPr lang="en-GB" dirty="0"/>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dirty="0"/>
              <a:t>Where was it published?</a:t>
            </a:r>
          </a:p>
          <a:p>
            <a:pPr marL="514350" indent="-457200" fontAlgn="auto">
              <a:lnSpc>
                <a:spcPct val="120000"/>
              </a:lnSpc>
              <a:spcBef>
                <a:spcPts val="0"/>
              </a:spcBef>
              <a:spcAft>
                <a:spcPts val="0"/>
              </a:spcAft>
              <a:buFont typeface="Arial" pitchFamily="34" charset="0"/>
              <a:buChar char="•"/>
              <a:defRPr/>
            </a:pPr>
            <a:r>
              <a:rPr lang="en-GB" dirty="0"/>
              <a:t>Who published it?</a:t>
            </a:r>
          </a:p>
          <a:p>
            <a:pPr marL="514350" indent="-457200" fontAlgn="auto">
              <a:lnSpc>
                <a:spcPct val="120000"/>
              </a:lnSpc>
              <a:spcBef>
                <a:spcPts val="0"/>
              </a:spcBef>
              <a:spcAft>
                <a:spcPts val="0"/>
              </a:spcAft>
              <a:buFont typeface="Arial" pitchFamily="34" charset="0"/>
              <a:buChar char="•"/>
              <a:defRPr/>
            </a:pPr>
            <a:r>
              <a:rPr lang="en-GB" dirty="0"/>
              <a:t>What page is the relevant material on?</a:t>
            </a:r>
            <a:endParaRPr lang="en-US" dirty="0"/>
          </a:p>
        </p:txBody>
      </p:sp>
      <p:sp>
        <p:nvSpPr>
          <p:cNvPr id="4" name="TextBox 3"/>
          <p:cNvSpPr txBox="1"/>
          <p:nvPr/>
        </p:nvSpPr>
        <p:spPr>
          <a:xfrm>
            <a:off x="250825" y="476250"/>
            <a:ext cx="4249738" cy="5110163"/>
          </a:xfrm>
          <a:prstGeom prst="rect">
            <a:avLst/>
          </a:prstGeom>
          <a:noFill/>
        </p:spPr>
        <p:txBody>
          <a:bodyPr>
            <a:spAutoFit/>
          </a:bodyPr>
          <a:lstStyle/>
          <a:p>
            <a:pPr fontAlgn="auto">
              <a:spcBef>
                <a:spcPts val="0"/>
              </a:spcBef>
              <a:spcAft>
                <a:spcPts val="0"/>
              </a:spcAft>
              <a:defRPr/>
            </a:pPr>
            <a:r>
              <a:rPr lang="en-GB" sz="2400" b="1" dirty="0" err="1">
                <a:latin typeface="+mn-lt"/>
                <a:cs typeface="+mn-cs"/>
              </a:rPr>
              <a:t>Cyfeirnodi</a:t>
            </a:r>
            <a:r>
              <a:rPr lang="en-GB" sz="2400" b="1" dirty="0">
                <a:latin typeface="+mn-lt"/>
                <a:cs typeface="+mn-cs"/>
              </a:rPr>
              <a:t> Harvard – 7 </a:t>
            </a:r>
            <a:r>
              <a:rPr lang="en-GB" sz="2400" b="1" dirty="0" err="1">
                <a:latin typeface="+mn-lt"/>
                <a:cs typeface="+mn-cs"/>
              </a:rPr>
              <a:t>Cwestiwn</a:t>
            </a:r>
            <a:endParaRPr lang="en-GB" sz="2400" b="1" dirty="0">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r>
              <a:rPr lang="en-GB" sz="2000" dirty="0">
                <a:latin typeface="+mn-lt"/>
                <a:cs typeface="+mn-cs"/>
              </a:rPr>
              <a:t>Mae </a:t>
            </a:r>
            <a:r>
              <a:rPr lang="en-GB" sz="2000" dirty="0" err="1">
                <a:latin typeface="+mn-lt"/>
                <a:cs typeface="+mn-cs"/>
              </a:rPr>
              <a:t>cyfeirnod</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gyflwan</a:t>
            </a:r>
            <a:r>
              <a:rPr lang="en-GB" sz="2000" dirty="0">
                <a:latin typeface="+mn-lt"/>
                <a:cs typeface="+mn-cs"/>
              </a:rPr>
              <a:t> pan </a:t>
            </a:r>
            <a:r>
              <a:rPr lang="en-GB" sz="2000" dirty="0" err="1">
                <a:latin typeface="+mn-lt"/>
                <a:cs typeface="+mn-cs"/>
              </a:rPr>
              <a:t>fyddwn</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gwybod</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ysgrifennodd</a:t>
            </a:r>
            <a:r>
              <a:rPr lang="en-GB" sz="2000" dirty="0">
                <a:latin typeface="+mn-lt"/>
                <a:cs typeface="+mn-cs"/>
              </a:rPr>
              <a:t> / </a:t>
            </a:r>
            <a:r>
              <a:rPr lang="en-GB" sz="2000" dirty="0" err="1">
                <a:latin typeface="+mn-lt"/>
                <a:cs typeface="+mn-cs"/>
              </a:rPr>
              <a:t>olygodd</a:t>
            </a:r>
            <a:r>
              <a:rPr lang="en-GB" sz="2000" dirty="0">
                <a:latin typeface="+mn-lt"/>
                <a:cs typeface="+mn-cs"/>
              </a:rPr>
              <a:t> y </a:t>
            </a:r>
            <a:r>
              <a:rPr lang="en-GB" sz="2000" dirty="0" err="1">
                <a:latin typeface="+mn-lt"/>
                <a:cs typeface="+mn-cs"/>
              </a:rPr>
              <a:t>gwaith</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Pryd</a:t>
            </a:r>
            <a:r>
              <a:rPr lang="en-GB" sz="2000" dirty="0">
                <a:latin typeface="+mn-lt"/>
                <a:cs typeface="+mn-cs"/>
              </a:rPr>
              <a:t> y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a:t>
            </a:r>
            <a:r>
              <a:rPr lang="en-GB" sz="2000" dirty="0">
                <a:latin typeface="+mn-lt"/>
                <a:cs typeface="+mn-cs"/>
              </a:rPr>
              <a:t> </a:t>
            </a:r>
            <a:r>
              <a:rPr lang="en-GB" sz="2000" dirty="0" err="1">
                <a:latin typeface="+mn-lt"/>
                <a:cs typeface="+mn-cs"/>
              </a:rPr>
              <a:t>ei</a:t>
            </a:r>
            <a:r>
              <a:rPr lang="en-GB" sz="2000" dirty="0">
                <a:latin typeface="+mn-lt"/>
                <a:cs typeface="+mn-cs"/>
              </a:rPr>
              <a:t> </a:t>
            </a:r>
            <a:r>
              <a:rPr lang="en-GB" sz="2000" dirty="0" err="1">
                <a:latin typeface="+mn-lt"/>
                <a:cs typeface="+mn-cs"/>
              </a:rPr>
              <a:t>enw</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yw’r</a:t>
            </a:r>
            <a:r>
              <a:rPr lang="en-GB" sz="2000" dirty="0">
                <a:latin typeface="+mn-lt"/>
                <a:cs typeface="+mn-cs"/>
              </a:rPr>
              <a:t> </a:t>
            </a:r>
            <a:r>
              <a:rPr lang="en-GB" sz="2000" dirty="0" err="1">
                <a:latin typeface="+mn-lt"/>
                <a:cs typeface="+mn-cs"/>
              </a:rPr>
              <a:t>ffynhonnell</a:t>
            </a:r>
            <a:r>
              <a:rPr lang="en-GB" sz="2000" dirty="0">
                <a:latin typeface="+mn-lt"/>
                <a:cs typeface="+mn-cs"/>
              </a:rPr>
              <a:t> (</a:t>
            </a:r>
            <a:r>
              <a:rPr lang="en-GB" sz="2000" dirty="0" err="1">
                <a:latin typeface="+mn-lt"/>
                <a:cs typeface="+mn-cs"/>
              </a:rPr>
              <a:t>llyfr</a:t>
            </a:r>
            <a:r>
              <a:rPr lang="en-GB" sz="2000" dirty="0">
                <a:latin typeface="+mn-lt"/>
                <a:cs typeface="+mn-cs"/>
              </a:rPr>
              <a:t>, </a:t>
            </a:r>
            <a:r>
              <a:rPr lang="en-GB" sz="2000" dirty="0" err="1">
                <a:latin typeface="+mn-lt"/>
                <a:cs typeface="+mn-cs"/>
              </a:rPr>
              <a:t>erthygl</a:t>
            </a:r>
            <a:r>
              <a:rPr lang="en-GB" sz="2000" dirty="0">
                <a:latin typeface="+mn-lt"/>
                <a:cs typeface="+mn-cs"/>
              </a:rPr>
              <a:t>, </a:t>
            </a:r>
            <a:r>
              <a:rPr lang="en-GB" sz="2000" dirty="0" err="1">
                <a:latin typeface="+mn-lt"/>
                <a:cs typeface="+mn-cs"/>
              </a:rPr>
              <a:t>gwefan</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Ble</a:t>
            </a:r>
            <a:r>
              <a:rPr lang="en-GB" sz="2000" dirty="0">
                <a:latin typeface="+mn-lt"/>
                <a:cs typeface="+mn-cs"/>
              </a:rPr>
              <a:t>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gyhoeddodd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Ar</a:t>
            </a:r>
            <a:r>
              <a:rPr lang="en-GB" sz="2000" dirty="0">
                <a:latin typeface="+mn-lt"/>
                <a:cs typeface="+mn-cs"/>
              </a:rPr>
              <a:t> </a:t>
            </a:r>
            <a:r>
              <a:rPr lang="en-GB" sz="2000" dirty="0" err="1">
                <a:latin typeface="+mn-lt"/>
                <a:cs typeface="+mn-cs"/>
              </a:rPr>
              <a:t>ba</a:t>
            </a:r>
            <a:r>
              <a:rPr lang="en-GB" sz="2000" dirty="0">
                <a:latin typeface="+mn-lt"/>
                <a:cs typeface="+mn-cs"/>
              </a:rPr>
              <a:t> </a:t>
            </a:r>
            <a:r>
              <a:rPr lang="en-GB" sz="2000" dirty="0" err="1">
                <a:latin typeface="+mn-lt"/>
                <a:cs typeface="+mn-cs"/>
              </a:rPr>
              <a:t>dudalen</a:t>
            </a:r>
            <a:r>
              <a:rPr lang="en-GB" sz="2000" dirty="0">
                <a:latin typeface="+mn-lt"/>
                <a:cs typeface="+mn-cs"/>
              </a:rPr>
              <a:t> </a:t>
            </a:r>
            <a:r>
              <a:rPr lang="en-GB" sz="2000" dirty="0" err="1">
                <a:latin typeface="+mn-lt"/>
                <a:cs typeface="+mn-cs"/>
              </a:rPr>
              <a:t>mae’r</a:t>
            </a:r>
            <a:r>
              <a:rPr lang="en-GB" sz="2000" dirty="0">
                <a:latin typeface="+mn-lt"/>
                <a:cs typeface="+mn-cs"/>
              </a:rPr>
              <a:t> </a:t>
            </a:r>
            <a:r>
              <a:rPr lang="en-GB" sz="2000" dirty="0" err="1">
                <a:latin typeface="+mn-lt"/>
                <a:cs typeface="+mn-cs"/>
              </a:rPr>
              <a:t>deunydd</a:t>
            </a:r>
            <a:r>
              <a:rPr lang="en-GB" sz="2000" dirty="0">
                <a:latin typeface="+mn-lt"/>
                <a:cs typeface="+mn-cs"/>
              </a:rPr>
              <a:t> y </a:t>
            </a:r>
            <a:r>
              <a:rPr lang="en-GB" sz="2000" dirty="0" err="1">
                <a:latin typeface="+mn-lt"/>
                <a:cs typeface="+mn-cs"/>
              </a:rPr>
              <a:t>cyfeiriwyd</a:t>
            </a:r>
            <a:r>
              <a:rPr lang="en-GB" sz="2000" dirty="0">
                <a:latin typeface="+mn-lt"/>
                <a:cs typeface="+mn-cs"/>
              </a:rPr>
              <a:t> </a:t>
            </a:r>
            <a:r>
              <a:rPr lang="en-GB" sz="2000" dirty="0" err="1">
                <a:latin typeface="+mn-lt"/>
                <a:cs typeface="+mn-cs"/>
              </a:rPr>
              <a:t>ato</a:t>
            </a:r>
            <a:r>
              <a:rPr lang="en-GB" sz="2000" dirty="0">
                <a:latin typeface="+mn-lt"/>
                <a:cs typeface="+mn-cs"/>
              </a:rPr>
              <a:t>?</a:t>
            </a:r>
          </a:p>
          <a:p>
            <a:pPr marL="342900" indent="-342900" fontAlgn="auto">
              <a:spcBef>
                <a:spcPts val="0"/>
              </a:spcBef>
              <a:spcAft>
                <a:spcPts val="0"/>
              </a:spcAft>
              <a:buFont typeface="Arial" pitchFamily="34" charset="0"/>
              <a:buChar char="•"/>
              <a:defRPr/>
            </a:pPr>
            <a:endParaRPr lang="en-GB" sz="2000" dirty="0">
              <a:latin typeface="+mn-lt"/>
              <a:cs typeface="+mn-cs"/>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a:t>Cyfeirnodi Llyfrau</a:t>
            </a:r>
            <a:br>
              <a:rPr lang="en-GB" sz="3600"/>
            </a:br>
            <a:r>
              <a:rPr lang="en-GB" sz="3600" i="1"/>
              <a:t>Referencing Books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92500" lnSpcReduction="1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‘what distinguishes stylistics from literary criticism on the one hand...’ (</a:t>
            </a:r>
            <a:r>
              <a:rPr lang="en-GB" dirty="0" err="1"/>
              <a:t>Widdowson</a:t>
            </a:r>
            <a:r>
              <a:rPr lang="en-GB" dirty="0"/>
              <a:t>, 1975:3). (</a:t>
            </a:r>
            <a:r>
              <a:rPr lang="en-GB" i="1" dirty="0" err="1">
                <a:solidFill>
                  <a:srgbClr val="FF0000"/>
                </a:solidFill>
              </a:rPr>
              <a:t>neu</a:t>
            </a:r>
            <a:r>
              <a:rPr lang="en-GB" i="1" dirty="0">
                <a:solidFill>
                  <a:srgbClr val="FF0000"/>
                </a:solidFill>
              </a:rPr>
              <a:t> </a:t>
            </a:r>
            <a:r>
              <a:rPr lang="en-GB" i="1" dirty="0" err="1">
                <a:solidFill>
                  <a:srgbClr val="FF0000"/>
                </a:solidFill>
              </a:rPr>
              <a:t>tud</a:t>
            </a:r>
            <a:r>
              <a:rPr lang="en-GB" i="1" dirty="0">
                <a:solidFill>
                  <a:srgbClr val="FF0000"/>
                </a:solidFill>
              </a:rPr>
              <a:t>. 3 </a:t>
            </a:r>
            <a:r>
              <a:rPr lang="en-GB" dirty="0"/>
              <a:t>/ or p.3)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a:t>/ In the reference list:</a:t>
            </a:r>
          </a:p>
          <a:p>
            <a:pPr marL="0" indent="0" fontAlgn="auto">
              <a:spcAft>
                <a:spcPts val="0"/>
              </a:spcAft>
              <a:buFont typeface="Arial" pitchFamily="34" charset="0"/>
              <a:buNone/>
              <a:defRPr/>
            </a:pPr>
            <a:r>
              <a:rPr lang="en-GB" dirty="0" err="1"/>
              <a:t>Widdowson</a:t>
            </a:r>
            <a:r>
              <a:rPr lang="en-GB" dirty="0"/>
              <a:t>, H.G. (1975) </a:t>
            </a:r>
            <a:r>
              <a:rPr lang="en-GB" i="1" dirty="0"/>
              <a:t>Stylistics and the Teaching of Literature</a:t>
            </a:r>
            <a:r>
              <a:rPr lang="en-GB" dirty="0"/>
              <a:t>. London: Longman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a:t>Cyfeirnodi Erthyglau mewn Cyfnodolion </a:t>
            </a:r>
            <a:r>
              <a:rPr lang="en-GB" sz="3600" i="1"/>
              <a:t>Referencing Journal Articles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775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‘keeping silent while someone else discloses facilitates dominance’ (Jenkins and Kramer, 1978:80)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a:t>
            </a:r>
            <a:r>
              <a:rPr lang="en-GB" i="1" dirty="0"/>
              <a:t>In the reference list:</a:t>
            </a:r>
          </a:p>
          <a:p>
            <a:pPr marL="0" indent="0" fontAlgn="auto">
              <a:spcAft>
                <a:spcPts val="0"/>
              </a:spcAft>
              <a:buFont typeface="Arial" pitchFamily="34" charset="0"/>
              <a:buNone/>
              <a:defRPr/>
            </a:pPr>
            <a:r>
              <a:rPr lang="en-GB" dirty="0"/>
              <a:t>Jenkins, L. and Kramer, C. (1978) ‘Small Group Processes: Learning from Women’ </a:t>
            </a:r>
            <a:r>
              <a:rPr lang="en-GB" i="1" dirty="0"/>
              <a:t>Women’s Studies International Quarterly</a:t>
            </a:r>
            <a:r>
              <a:rPr lang="en-GB" dirty="0"/>
              <a:t> 1(1):67-84.</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Mwy</a:t>
            </a:r>
            <a:r>
              <a:rPr lang="en-GB" i="1" dirty="0">
                <a:solidFill>
                  <a:srgbClr val="FF0000"/>
                </a:solidFill>
              </a:rPr>
              <a:t> </a:t>
            </a:r>
            <a:r>
              <a:rPr lang="en-GB" i="1" dirty="0" err="1">
                <a:solidFill>
                  <a:srgbClr val="FF0000"/>
                </a:solidFill>
              </a:rPr>
              <a:t>na</a:t>
            </a:r>
            <a:r>
              <a:rPr lang="en-GB" i="1" dirty="0">
                <a:solidFill>
                  <a:srgbClr val="FF0000"/>
                </a:solidFill>
              </a:rPr>
              <a:t> </a:t>
            </a:r>
            <a:r>
              <a:rPr lang="en-GB" i="1" dirty="0" err="1">
                <a:solidFill>
                  <a:srgbClr val="FF0000"/>
                </a:solidFill>
              </a:rPr>
              <a:t>dau</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a:t>
            </a:r>
            <a:r>
              <a:rPr lang="en-GB" i="1" dirty="0"/>
              <a:t>More than two authors?</a:t>
            </a:r>
            <a:endParaRPr lang="en-US"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a:t>Cyfeirnodi Gwefannau</a:t>
            </a:r>
            <a:br>
              <a:rPr lang="en-GB" sz="3600"/>
            </a:br>
            <a:r>
              <a:rPr lang="en-GB" sz="3600" i="1"/>
              <a:t>Referencing Websites</a:t>
            </a:r>
            <a:endParaRPr lang="en-US" sz="3600" i="1"/>
          </a:p>
        </p:txBody>
      </p:sp>
      <p:sp>
        <p:nvSpPr>
          <p:cNvPr id="3" name="Content Placeholder 2"/>
          <p:cNvSpPr>
            <a:spLocks noGrp="1"/>
          </p:cNvSpPr>
          <p:nvPr>
            <p:ph idx="1"/>
          </p:nvPr>
        </p:nvSpPr>
        <p:spPr>
          <a:xfrm>
            <a:off x="457200" y="1600200"/>
            <a:ext cx="8229600" cy="3916363"/>
          </a:xfrm>
        </p:spPr>
        <p:txBody>
          <a:bodyPr rtlCol="0">
            <a:noAutofit/>
          </a:bodyPr>
          <a:lstStyle/>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testun</a:t>
            </a:r>
            <a:r>
              <a:rPr lang="en-GB" sz="2400" i="1" dirty="0">
                <a:solidFill>
                  <a:srgbClr val="FF0000"/>
                </a:solidFill>
              </a:rPr>
              <a:t>: </a:t>
            </a:r>
            <a:r>
              <a:rPr lang="en-GB" sz="2400" dirty="0"/>
              <a:t>/ </a:t>
            </a:r>
            <a:r>
              <a:rPr lang="en-GB" sz="2400" i="1" dirty="0"/>
              <a:t>In the text:</a:t>
            </a:r>
          </a:p>
          <a:p>
            <a:pPr marL="0" indent="0" fontAlgn="auto">
              <a:spcAft>
                <a:spcPts val="0"/>
              </a:spcAft>
              <a:buFont typeface="Arial" pitchFamily="34" charset="0"/>
              <a:buNone/>
              <a:defRPr/>
            </a:pPr>
            <a:r>
              <a:rPr lang="en-GB" sz="2400" dirty="0"/>
              <a:t>‘Jane Austen was a wonderful gymnast’ (</a:t>
            </a:r>
            <a:r>
              <a:rPr lang="en-GB" sz="2400" i="1" dirty="0"/>
              <a:t>The Republic of Pemberley</a:t>
            </a:r>
            <a:r>
              <a:rPr lang="en-GB" sz="2400" dirty="0"/>
              <a:t>, </a:t>
            </a:r>
            <a:r>
              <a:rPr lang="en-GB" sz="2400" i="1" dirty="0">
                <a:solidFill>
                  <a:srgbClr val="FF0000"/>
                </a:solidFill>
              </a:rPr>
              <a:t>dim </a:t>
            </a:r>
            <a:r>
              <a:rPr lang="en-GB" sz="2400" i="1" dirty="0" err="1">
                <a:solidFill>
                  <a:srgbClr val="FF0000"/>
                </a:solidFill>
              </a:rPr>
              <a:t>dyddiad</a:t>
            </a:r>
            <a:r>
              <a:rPr lang="en-GB" sz="2400" i="1" dirty="0"/>
              <a:t> </a:t>
            </a:r>
            <a:r>
              <a:rPr lang="en-GB" sz="2400" dirty="0"/>
              <a:t>/ no date) (</a:t>
            </a:r>
            <a:r>
              <a:rPr lang="en-GB" sz="2400" i="1" dirty="0" err="1">
                <a:solidFill>
                  <a:srgbClr val="FF0000"/>
                </a:solidFill>
              </a:rPr>
              <a:t>neu</a:t>
            </a:r>
            <a:r>
              <a:rPr lang="en-GB" sz="2400" i="1" dirty="0">
                <a:solidFill>
                  <a:srgbClr val="FF0000"/>
                </a:solidFill>
              </a:rPr>
              <a:t> D.D. </a:t>
            </a:r>
            <a:r>
              <a:rPr lang="en-GB" sz="2400" dirty="0"/>
              <a:t>or N.D.)</a:t>
            </a:r>
          </a:p>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rhestr</a:t>
            </a:r>
            <a:r>
              <a:rPr lang="en-GB" sz="2400" i="1" dirty="0">
                <a:solidFill>
                  <a:srgbClr val="FF0000"/>
                </a:solidFill>
              </a:rPr>
              <a:t> </a:t>
            </a:r>
            <a:r>
              <a:rPr lang="en-GB" sz="2400" i="1" dirty="0" err="1">
                <a:solidFill>
                  <a:srgbClr val="FF0000"/>
                </a:solidFill>
              </a:rPr>
              <a:t>gyfeirnodi</a:t>
            </a:r>
            <a:r>
              <a:rPr lang="en-GB" sz="2400" i="1" dirty="0">
                <a:solidFill>
                  <a:srgbClr val="FF0000"/>
                </a:solidFill>
              </a:rPr>
              <a:t>: </a:t>
            </a:r>
            <a:r>
              <a:rPr lang="en-GB" sz="2400" dirty="0"/>
              <a:t>/ </a:t>
            </a:r>
            <a:r>
              <a:rPr lang="en-GB" sz="2400" i="1" dirty="0"/>
              <a:t>In the reference list:</a:t>
            </a:r>
          </a:p>
          <a:p>
            <a:pPr fontAlgn="auto">
              <a:spcAft>
                <a:spcPts val="0"/>
              </a:spcAft>
              <a:buFont typeface="Arial" pitchFamily="34" charset="0"/>
              <a:buChar char="•"/>
              <a:defRPr/>
            </a:pPr>
            <a:r>
              <a:rPr lang="en-GB" sz="2400" dirty="0"/>
              <a:t>The Republic of Pemberley (no date) ‘Allusions to books and authors in Jane Austen’s writings’</a:t>
            </a:r>
            <a:r>
              <a:rPr lang="en-GB" sz="2400" i="1" dirty="0"/>
              <a:t> </a:t>
            </a:r>
            <a:r>
              <a:rPr lang="en-GB" sz="2400" i="1" dirty="0" err="1">
                <a:solidFill>
                  <a:srgbClr val="FF0000"/>
                </a:solidFill>
              </a:rPr>
              <a:t>yn</a:t>
            </a:r>
            <a:r>
              <a:rPr lang="en-GB" sz="2400" i="1" dirty="0">
                <a:solidFill>
                  <a:srgbClr val="FF0000"/>
                </a:solidFill>
              </a:rPr>
              <a:t> </a:t>
            </a:r>
            <a:r>
              <a:rPr lang="en-GB" sz="2400" dirty="0"/>
              <a:t>/ in </a:t>
            </a:r>
            <a:r>
              <a:rPr lang="en-GB" sz="2400" i="1" dirty="0"/>
              <a:t>The Republic of Pemberley</a:t>
            </a:r>
            <a:r>
              <a:rPr lang="en-GB" sz="2400" dirty="0"/>
              <a:t>. [</a:t>
            </a:r>
            <a:r>
              <a:rPr lang="en-GB" sz="2400" i="1" dirty="0" err="1">
                <a:solidFill>
                  <a:srgbClr val="FF0000"/>
                </a:solidFill>
              </a:rPr>
              <a:t>Ar</a:t>
            </a:r>
            <a:r>
              <a:rPr lang="en-GB" sz="2400" i="1" dirty="0">
                <a:solidFill>
                  <a:srgbClr val="FF0000"/>
                </a:solidFill>
              </a:rPr>
              <a:t> </a:t>
            </a:r>
            <a:r>
              <a:rPr lang="en-GB" sz="2400" i="1" dirty="0" err="1">
                <a:solidFill>
                  <a:srgbClr val="FF0000"/>
                </a:solidFill>
              </a:rPr>
              <a:t>lein</a:t>
            </a:r>
            <a:r>
              <a:rPr lang="en-GB" sz="2400" i="1" dirty="0">
                <a:solidFill>
                  <a:srgbClr val="FF0000"/>
                </a:solidFill>
              </a:rPr>
              <a:t> </a:t>
            </a:r>
            <a:r>
              <a:rPr lang="en-GB" sz="2400" dirty="0"/>
              <a:t>/ Online], </a:t>
            </a:r>
            <a:r>
              <a:rPr lang="en-GB" sz="2400" dirty="0" err="1">
                <a:solidFill>
                  <a:srgbClr val="FF0000"/>
                </a:solidFill>
              </a:rPr>
              <a:t>Ar</a:t>
            </a:r>
            <a:r>
              <a:rPr lang="en-GB" sz="2400" dirty="0">
                <a:solidFill>
                  <a:srgbClr val="FF0000"/>
                </a:solidFill>
              </a:rPr>
              <a:t> </a:t>
            </a:r>
            <a:r>
              <a:rPr lang="en-GB" sz="2400" dirty="0" err="1">
                <a:solidFill>
                  <a:srgbClr val="FF0000"/>
                </a:solidFill>
              </a:rPr>
              <a:t>gael</a:t>
            </a:r>
            <a:r>
              <a:rPr lang="en-GB" sz="2400" dirty="0">
                <a:solidFill>
                  <a:srgbClr val="FF0000"/>
                </a:solidFill>
              </a:rPr>
              <a:t> : </a:t>
            </a:r>
            <a:r>
              <a:rPr lang="en-GB" sz="2400" dirty="0"/>
              <a:t>/ Available: </a:t>
            </a:r>
            <a:r>
              <a:rPr lang="en-GB" sz="2400" dirty="0">
                <a:hlinkClick r:id="rId3"/>
              </a:rPr>
              <a:t>http://www.pemberley.com/janeinfo/litallus.html</a:t>
            </a:r>
            <a:r>
              <a:rPr lang="en-GB" sz="2400" dirty="0"/>
              <a:t> (</a:t>
            </a:r>
            <a:r>
              <a:rPr lang="en-GB" sz="2400" dirty="0" err="1">
                <a:solidFill>
                  <a:srgbClr val="FF0000"/>
                </a:solidFill>
              </a:rPr>
              <a:t>mynediad</a:t>
            </a:r>
            <a:r>
              <a:rPr lang="en-GB" sz="2400" dirty="0">
                <a:solidFill>
                  <a:srgbClr val="FF0000"/>
                </a:solidFill>
              </a:rPr>
              <a:t> </a:t>
            </a:r>
            <a:r>
              <a:rPr lang="en-GB" sz="2400" dirty="0"/>
              <a:t>/ accessed: 1.4.2013)</a:t>
            </a:r>
            <a:endParaRPr lang="en-US" sz="2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a:t>Cyfeirnodi Papurau Newydd</a:t>
            </a:r>
            <a:br>
              <a:rPr lang="en-GB" sz="3600"/>
            </a:br>
            <a:r>
              <a:rPr lang="en-GB" sz="3600"/>
              <a:t>Referencing Newspapers</a:t>
            </a:r>
            <a:endParaRPr lang="en-US" sz="3600"/>
          </a:p>
        </p:txBody>
      </p:sp>
      <p:sp>
        <p:nvSpPr>
          <p:cNvPr id="3" name="Content Placeholder 2"/>
          <p:cNvSpPr>
            <a:spLocks noGrp="1"/>
          </p:cNvSpPr>
          <p:nvPr>
            <p:ph idx="1"/>
          </p:nvPr>
        </p:nvSpPr>
        <p:spPr>
          <a:xfrm>
            <a:off x="457200" y="1600200"/>
            <a:ext cx="8229600" cy="3916363"/>
          </a:xfrm>
        </p:spPr>
        <p:txBody>
          <a:bodyPr rtlCol="0">
            <a:normAutofit fontScale="70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In the text:</a:t>
            </a:r>
          </a:p>
          <a:p>
            <a:pPr marL="0" indent="0" fontAlgn="auto">
              <a:spcAft>
                <a:spcPts val="0"/>
              </a:spcAft>
              <a:buFont typeface="Arial" pitchFamily="34" charset="0"/>
              <a:buNone/>
              <a:defRPr/>
            </a:pPr>
            <a:r>
              <a:rPr lang="en-GB" dirty="0"/>
              <a:t>‘John Prescott played the male chauvinist pig’ (</a:t>
            </a:r>
            <a:r>
              <a:rPr lang="en-GB" i="1" dirty="0"/>
              <a:t>The Guardian</a:t>
            </a:r>
            <a:r>
              <a:rPr lang="en-GB" dirty="0"/>
              <a:t>, 2000:23).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i="1" dirty="0"/>
              <a:t>The Guardian </a:t>
            </a:r>
            <a:r>
              <a:rPr lang="en-GB" dirty="0"/>
              <a:t>(2000) ‘Editorial’, 28 November:23.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Dalier</a:t>
            </a:r>
            <a:r>
              <a:rPr lang="en-GB" i="1" dirty="0">
                <a:solidFill>
                  <a:srgbClr val="FF0000"/>
                </a:solidFill>
              </a:rPr>
              <a:t> </a:t>
            </a:r>
            <a:r>
              <a:rPr lang="en-GB" i="1" dirty="0" err="1">
                <a:solidFill>
                  <a:srgbClr val="FF0000"/>
                </a:solidFill>
              </a:rPr>
              <a:t>sylw</a:t>
            </a:r>
            <a:r>
              <a:rPr lang="en-GB" i="1" dirty="0">
                <a:solidFill>
                  <a:srgbClr val="FF0000"/>
                </a:solidFill>
              </a:rPr>
              <a:t>: </a:t>
            </a:r>
            <a:r>
              <a:rPr lang="en-GB" i="1" dirty="0" err="1">
                <a:solidFill>
                  <a:srgbClr val="FF0000"/>
                </a:solidFill>
              </a:rPr>
              <a:t>Os</a:t>
            </a:r>
            <a:r>
              <a:rPr lang="en-GB" i="1" dirty="0">
                <a:solidFill>
                  <a:srgbClr val="FF0000"/>
                </a:solidFill>
              </a:rPr>
              <a:t> </a:t>
            </a:r>
            <a:r>
              <a:rPr lang="en-GB" i="1" dirty="0" err="1">
                <a:solidFill>
                  <a:srgbClr val="FF0000"/>
                </a:solidFill>
              </a:rPr>
              <a:t>oes</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Note: if the writer’s name is given:</a:t>
            </a:r>
          </a:p>
          <a:p>
            <a:pPr marL="0" indent="0" fontAlgn="auto">
              <a:spcAft>
                <a:spcPts val="0"/>
              </a:spcAft>
              <a:buFont typeface="Arial" pitchFamily="34" charset="0"/>
              <a:buNone/>
              <a:defRPr/>
            </a:pPr>
            <a:r>
              <a:rPr lang="en-GB" dirty="0"/>
              <a:t>‘he adopted a standard macho attitude’ (</a:t>
            </a:r>
            <a:r>
              <a:rPr lang="en-GB" dirty="0" err="1"/>
              <a:t>Voynet</a:t>
            </a:r>
            <a:r>
              <a:rPr lang="en-GB" dirty="0"/>
              <a:t>, 2000:23)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dirty="0" err="1"/>
              <a:t>Voynet</a:t>
            </a:r>
            <a:r>
              <a:rPr lang="en-GB" dirty="0"/>
              <a:t>, D. (2000) ‘Dear John’, </a:t>
            </a:r>
            <a:r>
              <a:rPr lang="en-GB" i="1" dirty="0"/>
              <a:t>The Guardian</a:t>
            </a:r>
            <a:r>
              <a:rPr lang="en-GB" dirty="0"/>
              <a:t>, 28 November:23.</a:t>
            </a: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a:t>Cyfeirnod eilaidd</a:t>
            </a:r>
            <a:br>
              <a:rPr lang="en-GB" sz="3600"/>
            </a:br>
            <a:r>
              <a:rPr lang="en-GB" sz="3600" i="1"/>
              <a:t>Secondary References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Nodwch</a:t>
            </a:r>
            <a:r>
              <a:rPr lang="en-GB" i="1" dirty="0">
                <a:solidFill>
                  <a:srgbClr val="FF0000"/>
                </a:solidFill>
              </a:rPr>
              <a:t> </a:t>
            </a:r>
            <a:r>
              <a:rPr lang="en-GB" i="1" dirty="0" err="1">
                <a:solidFill>
                  <a:srgbClr val="FF0000"/>
                </a:solidFill>
              </a:rPr>
              <a:t>fod</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err="1">
                <a:solidFill>
                  <a:srgbClr val="FF0000"/>
                </a:solidFill>
              </a:rPr>
              <a:t>yn</a:t>
            </a:r>
            <a:r>
              <a:rPr lang="en-GB" i="1" dirty="0">
                <a:solidFill>
                  <a:srgbClr val="FF0000"/>
                </a:solidFill>
              </a:rPr>
              <a:t> </a:t>
            </a:r>
            <a:r>
              <a:rPr lang="en-GB" i="1" dirty="0" err="1">
                <a:solidFill>
                  <a:srgbClr val="FF0000"/>
                </a:solidFill>
              </a:rPr>
              <a:t>cynnwys</a:t>
            </a:r>
            <a:r>
              <a:rPr lang="en-GB" i="1" dirty="0">
                <a:solidFill>
                  <a:srgbClr val="FF0000"/>
                </a:solidFill>
              </a:rPr>
              <a:t> y </a:t>
            </a:r>
            <a:r>
              <a:rPr lang="en-GB" i="1" dirty="0" err="1">
                <a:solidFill>
                  <a:srgbClr val="FF0000"/>
                </a:solidFill>
              </a:rPr>
              <a:t>gwaith</a:t>
            </a:r>
            <a:r>
              <a:rPr lang="en-GB" i="1" dirty="0">
                <a:solidFill>
                  <a:srgbClr val="FF0000"/>
                </a:solidFill>
              </a:rPr>
              <a:t> </a:t>
            </a:r>
            <a:r>
              <a:rPr lang="en-GB" i="1" dirty="0" err="1">
                <a:solidFill>
                  <a:srgbClr val="FF0000"/>
                </a:solidFill>
              </a:rPr>
              <a:t>yr</a:t>
            </a:r>
            <a:r>
              <a:rPr lang="en-GB" i="1" dirty="0">
                <a:solidFill>
                  <a:srgbClr val="FF0000"/>
                </a:solidFill>
              </a:rPr>
              <a:t> </a:t>
            </a:r>
            <a:r>
              <a:rPr lang="en-GB" i="1" dirty="0" err="1">
                <a:solidFill>
                  <a:srgbClr val="FF0000"/>
                </a:solidFill>
              </a:rPr>
              <a:t>edrychoch</a:t>
            </a:r>
            <a:r>
              <a:rPr lang="en-GB" i="1" dirty="0">
                <a:solidFill>
                  <a:srgbClr val="FF0000"/>
                </a:solidFill>
              </a:rPr>
              <a:t> </a:t>
            </a:r>
            <a:r>
              <a:rPr lang="en-GB" i="1" dirty="0" err="1">
                <a:solidFill>
                  <a:srgbClr val="FF0000"/>
                </a:solidFill>
              </a:rPr>
              <a:t>arno</a:t>
            </a:r>
            <a:r>
              <a:rPr lang="en-GB" i="1" dirty="0">
                <a:solidFill>
                  <a:srgbClr val="FF0000"/>
                </a:solidFill>
              </a:rPr>
              <a:t>: </a:t>
            </a:r>
            <a:r>
              <a:rPr lang="en-GB" dirty="0"/>
              <a:t>/ Note, the references list the work you actually looked at:</a:t>
            </a:r>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r>
              <a:rPr lang="en-GB" dirty="0"/>
              <a:t>‘each of us has to learn to see’ (Williams 1975, </a:t>
            </a:r>
            <a:r>
              <a:rPr lang="en-GB" i="1" dirty="0" err="1">
                <a:solidFill>
                  <a:srgbClr val="FF0000"/>
                </a:solidFill>
              </a:rPr>
              <a:t>dyfynnwyd</a:t>
            </a:r>
            <a:r>
              <a:rPr lang="en-GB" i="1" dirty="0">
                <a:solidFill>
                  <a:srgbClr val="FF0000"/>
                </a:solidFill>
              </a:rPr>
              <a:t> </a:t>
            </a:r>
            <a:r>
              <a:rPr lang="en-GB" i="1" dirty="0" err="1">
                <a:solidFill>
                  <a:srgbClr val="FF0000"/>
                </a:solidFill>
              </a:rPr>
              <a:t>yn</a:t>
            </a:r>
            <a:r>
              <a:rPr lang="en-GB" i="1" dirty="0">
                <a:solidFill>
                  <a:srgbClr val="FF0000"/>
                </a:solidFill>
              </a:rPr>
              <a:t> </a:t>
            </a:r>
            <a:r>
              <a:rPr lang="en-GB" dirty="0"/>
              <a:t>/ cited in Spender, 1985, p.140)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dirty="0"/>
              <a:t>Spender, D. (1985) </a:t>
            </a:r>
            <a:r>
              <a:rPr lang="en-GB" i="1" dirty="0"/>
              <a:t>Man Made Language.</a:t>
            </a:r>
            <a:r>
              <a:rPr lang="en-GB" dirty="0"/>
              <a:t> London : </a:t>
            </a:r>
            <a:r>
              <a:rPr lang="en-GB" dirty="0" err="1"/>
              <a:t>Routledge</a:t>
            </a:r>
            <a:endParaRPr lang="en-GB" dirty="0"/>
          </a:p>
          <a:p>
            <a:pPr marL="0" indent="0" fontAlgn="auto">
              <a:spcAft>
                <a:spcPts val="0"/>
              </a:spcAft>
              <a:buFont typeface="Arial" pitchFamily="34" charset="0"/>
              <a:buNone/>
              <a:defRPr/>
            </a:pPr>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505200" y="299790"/>
            <a:ext cx="1570856" cy="1570856"/>
          </a:xfrm>
          <a:prstGeom prst="rect">
            <a:avLst/>
          </a:prstGeom>
        </p:spPr>
      </p:pic>
      <p:sp>
        <p:nvSpPr>
          <p:cNvPr id="81922" name="Content Placeholder 2"/>
          <p:cNvSpPr>
            <a:spLocks noGrp="1"/>
          </p:cNvSpPr>
          <p:nvPr>
            <p:ph sz="half" idx="2"/>
          </p:nvPr>
        </p:nvSpPr>
        <p:spPr/>
        <p:txBody>
          <a:bodyPr/>
          <a:lstStyle/>
          <a:p>
            <a:r>
              <a:rPr lang="en-GB" dirty="0" err="1"/>
              <a:t>Creu</a:t>
            </a:r>
            <a:r>
              <a:rPr lang="en-GB" dirty="0"/>
              <a:t> </a:t>
            </a:r>
            <a:r>
              <a:rPr lang="en-GB" dirty="0" err="1"/>
              <a:t>cyfrif</a:t>
            </a:r>
            <a:r>
              <a:rPr lang="en-GB" dirty="0"/>
              <a:t> Moodle </a:t>
            </a:r>
            <a:r>
              <a:rPr lang="en-GB" dirty="0" err="1"/>
              <a:t>MyTSD</a:t>
            </a:r>
            <a:endParaRPr lang="en-GB" dirty="0"/>
          </a:p>
          <a:p>
            <a:r>
              <a:rPr lang="en-GB" dirty="0" err="1"/>
              <a:t>Cyflwyniad</a:t>
            </a:r>
            <a:r>
              <a:rPr lang="en-GB" dirty="0"/>
              <a:t> </a:t>
            </a:r>
            <a:r>
              <a:rPr lang="en-GB" dirty="0" err="1"/>
              <a:t>i</a:t>
            </a:r>
            <a:r>
              <a:rPr lang="en-GB" dirty="0"/>
              <a:t> Moodle </a:t>
            </a:r>
          </a:p>
          <a:p>
            <a:r>
              <a:rPr lang="en-GB" dirty="0" err="1"/>
              <a:t>Canolfan</a:t>
            </a:r>
            <a:r>
              <a:rPr lang="en-GB" dirty="0"/>
              <a:t> Adnoddau </a:t>
            </a:r>
            <a:r>
              <a:rPr lang="en-GB" dirty="0" err="1"/>
              <a:t>Dysgu</a:t>
            </a:r>
            <a:r>
              <a:rPr lang="en-GB" dirty="0"/>
              <a:t> </a:t>
            </a:r>
          </a:p>
          <a:p>
            <a:r>
              <a:rPr lang="en-GB" dirty="0"/>
              <a:t>E </a:t>
            </a:r>
            <a:r>
              <a:rPr lang="en-GB" dirty="0" err="1"/>
              <a:t>lyfrau</a:t>
            </a:r>
            <a:r>
              <a:rPr lang="en-GB" dirty="0"/>
              <a:t> </a:t>
            </a:r>
          </a:p>
        </p:txBody>
      </p:sp>
      <p:sp>
        <p:nvSpPr>
          <p:cNvPr id="5" name="Content Placeholder 4"/>
          <p:cNvSpPr>
            <a:spLocks noGrp="1"/>
          </p:cNvSpPr>
          <p:nvPr>
            <p:ph sz="quarter" idx="4"/>
          </p:nvPr>
        </p:nvSpPr>
        <p:spPr/>
        <p:txBody>
          <a:bodyPr/>
          <a:lstStyle/>
          <a:p>
            <a:r>
              <a:rPr lang="en-GB" dirty="0" smtClean="0"/>
              <a:t>Introduction to Moodle</a:t>
            </a:r>
          </a:p>
          <a:p>
            <a:r>
              <a:rPr lang="en-GB" dirty="0" smtClean="0"/>
              <a:t>Create </a:t>
            </a:r>
            <a:r>
              <a:rPr lang="en-GB" dirty="0"/>
              <a:t>Moodle account </a:t>
            </a:r>
            <a:r>
              <a:rPr lang="en-GB" dirty="0" err="1"/>
              <a:t>MyTSD</a:t>
            </a:r>
            <a:r>
              <a:rPr lang="en-GB" dirty="0"/>
              <a:t> </a:t>
            </a:r>
          </a:p>
          <a:p>
            <a:r>
              <a:rPr lang="en-GB" dirty="0" smtClean="0"/>
              <a:t>Learning </a:t>
            </a:r>
            <a:r>
              <a:rPr lang="en-GB" dirty="0"/>
              <a:t>Resource Centre (LRC)</a:t>
            </a:r>
          </a:p>
          <a:p>
            <a:r>
              <a:rPr lang="en-GB" dirty="0"/>
              <a:t>E books</a:t>
            </a:r>
          </a:p>
          <a:p>
            <a:endParaRPr lang="en-GB" dirty="0"/>
          </a:p>
        </p:txBody>
      </p:sp>
      <p:pic>
        <p:nvPicPr>
          <p:cNvPr id="7" name="Picture 6"/>
          <p:cNvPicPr>
            <a:picLocks noChangeAspect="1"/>
          </p:cNvPicPr>
          <p:nvPr/>
        </p:nvPicPr>
        <p:blipFill>
          <a:blip r:embed="rId3"/>
          <a:stretch>
            <a:fillRect/>
          </a:stretch>
        </p:blipFill>
        <p:spPr>
          <a:xfrm>
            <a:off x="5652120" y="299790"/>
            <a:ext cx="2667000" cy="1714500"/>
          </a:xfrm>
          <a:prstGeom prst="rect">
            <a:avLst/>
          </a:prstGeom>
        </p:spPr>
      </p:pic>
      <p:pic>
        <p:nvPicPr>
          <p:cNvPr id="8" name="Picture 7"/>
          <p:cNvPicPr>
            <a:picLocks noChangeAspect="1"/>
          </p:cNvPicPr>
          <p:nvPr/>
        </p:nvPicPr>
        <p:blipFill>
          <a:blip r:embed="rId4"/>
          <a:stretch>
            <a:fillRect/>
          </a:stretch>
        </p:blipFill>
        <p:spPr>
          <a:xfrm>
            <a:off x="654821" y="346075"/>
            <a:ext cx="2285107" cy="1668215"/>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a:solidFill>
                  <a:srgbClr val="FF0000"/>
                </a:solidFill>
                <a:latin typeface="Arial" charset="0"/>
              </a:rPr>
              <a:t>Partneriaeth </a:t>
            </a:r>
            <a:r>
              <a:rPr lang="en-GB" sz="3200" b="1" i="1">
                <a:solidFill>
                  <a:srgbClr val="FF0000"/>
                </a:solidFill>
                <a:latin typeface="Arial" charset="0"/>
              </a:rPr>
              <a:t>Porth Agored  </a:t>
            </a:r>
            <a:r>
              <a:rPr lang="en-GB" sz="3200" b="1">
                <a:solidFill>
                  <a:srgbClr val="FF0000"/>
                </a:solidFill>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err="1">
                <a:latin typeface="Arial" charset="0"/>
              </a:rPr>
              <a:t>Wrecsam</a:t>
            </a:r>
            <a:endParaRPr lang="en-GB" dirty="0">
              <a:latin typeface="Arial" charset="0"/>
            </a:endParaRP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a:solidFill>
                  <a:srgbClr val="FF0000"/>
                </a:solidFill>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bydd y Rhaglen Gadarnhau yn gysylltiedig </a:t>
            </a:r>
            <a:r>
              <a:rPr lang="cy-GB" sz="2000" dirty="0" err="1">
                <a:latin typeface="Arial"/>
                <a:cs typeface="Arial"/>
              </a:rPr>
              <a:t>â'r</a:t>
            </a:r>
            <a:r>
              <a:rPr lang="cy-GB" sz="2000" dirty="0">
                <a:latin typeface="Arial"/>
                <a:cs typeface="Arial"/>
              </a:rPr>
              <a:t> tair blynedd gyntaf yn ymarfer a bydd yn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Programme will be linked to the first 3 years in practice and be a requirement for the first period of re-registration as a social worker. </a:t>
            </a:r>
            <a:endParaRPr lang="en-GB" sz="2000" dirty="0">
              <a:latin typeface="Arial"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a:latin typeface="Arial" charset="0"/>
              </a:rPr>
              <a:t>Portffolio / Portfolio</a:t>
            </a:r>
            <a:endParaRPr lang="en-GB">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a:latin typeface="Arial" charset="0"/>
              </a:rPr>
              <a:t>Canllawiau</a:t>
            </a:r>
          </a:p>
          <a:p>
            <a:r>
              <a:rPr lang="en-GB" sz="2200">
                <a:latin typeface="Arial" charset="0"/>
              </a:rPr>
              <a:t>Cyflwyno’r portffolio </a:t>
            </a:r>
          </a:p>
          <a:p>
            <a:r>
              <a:rPr lang="en-GB" sz="2200">
                <a:latin typeface="Arial" charset="0"/>
              </a:rPr>
              <a:t>Asesiad </a:t>
            </a:r>
          </a:p>
          <a:p>
            <a:r>
              <a:rPr lang="en-GB" sz="2200">
                <a:latin typeface="Arial" charset="0"/>
              </a:rPr>
              <a:t>Datganiad cyfrinachedd </a:t>
            </a:r>
          </a:p>
          <a:p>
            <a:r>
              <a:rPr lang="en-GB" sz="2200">
                <a:latin typeface="Arial" charset="0"/>
              </a:rPr>
              <a:t>Dyslecsia ac amgylchiadau arbennig</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a:latin typeface="Arial" charset="0"/>
              </a:rPr>
              <a:t>Guidance</a:t>
            </a:r>
          </a:p>
          <a:p>
            <a:pPr>
              <a:lnSpc>
                <a:spcPct val="110000"/>
              </a:lnSpc>
            </a:pPr>
            <a:r>
              <a:rPr lang="en-GB" sz="2200">
                <a:latin typeface="Arial" charset="0"/>
              </a:rPr>
              <a:t>Presentation of portfolio </a:t>
            </a:r>
          </a:p>
          <a:p>
            <a:pPr>
              <a:lnSpc>
                <a:spcPct val="110000"/>
              </a:lnSpc>
            </a:pPr>
            <a:r>
              <a:rPr lang="en-GB" sz="2200">
                <a:latin typeface="Arial" charset="0"/>
              </a:rPr>
              <a:t>Assessment</a:t>
            </a:r>
          </a:p>
          <a:p>
            <a:pPr>
              <a:lnSpc>
                <a:spcPct val="110000"/>
              </a:lnSpc>
            </a:pPr>
            <a:r>
              <a:rPr lang="en-GB" sz="2200">
                <a:latin typeface="Arial" charset="0"/>
              </a:rPr>
              <a:t>Confidentiality statement</a:t>
            </a:r>
          </a:p>
          <a:p>
            <a:pPr>
              <a:lnSpc>
                <a:spcPct val="110000"/>
              </a:lnSpc>
            </a:pPr>
            <a:r>
              <a:rPr lang="en-GB" sz="2200">
                <a:latin typeface="Arial" charset="0"/>
              </a:rPr>
              <a:t>Dyslexia and other special circumstances </a:t>
            </a:r>
          </a:p>
          <a:p>
            <a:pPr>
              <a:lnSpc>
                <a:spcPct val="110000"/>
              </a:lnSpc>
              <a:buFontTx/>
              <a:buNone/>
            </a:pPr>
            <a:r>
              <a:rPr lang="en-GB" sz="2400">
                <a:latin typeface="Arial" charset="0"/>
              </a:rPr>
              <a:t>        </a:t>
            </a:r>
          </a:p>
          <a:p>
            <a:pPr>
              <a:buFontTx/>
              <a:buNone/>
            </a:pPr>
            <a:endParaRPr lang="en-GB" sz="2400">
              <a:latin typeface="Arial" charset="0"/>
            </a:endParaRPr>
          </a:p>
          <a:p>
            <a:pPr algn="ctr">
              <a:buFontTx/>
              <a:buNone/>
            </a:pPr>
            <a:endParaRPr lang="en-GB" sz="2400">
              <a:latin typeface="Arial"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lnSpcReduction="10000"/>
          </a:bodyPr>
          <a:lstStyle/>
          <a:p>
            <a:pPr marL="0" indent="0" fontAlgn="auto">
              <a:spcBef>
                <a:spcPct val="100000"/>
              </a:spcBef>
              <a:spcAft>
                <a:spcPts val="0"/>
              </a:spcAft>
              <a:buFontTx/>
              <a:buNone/>
              <a:defRPr/>
            </a:pPr>
            <a:r>
              <a:rPr lang="en-GB" sz="2000" b="1" dirty="0" err="1">
                <a:solidFill>
                  <a:schemeClr val="accent1"/>
                </a:solidFill>
                <a:latin typeface="Arial" charset="0"/>
              </a:rPr>
              <a:t>Portffolio</a:t>
            </a:r>
            <a:r>
              <a:rPr lang="en-GB" sz="2000" b="1" dirty="0">
                <a:solidFill>
                  <a:schemeClr val="accent1"/>
                </a:solidFill>
                <a:latin typeface="Arial" charset="0"/>
              </a:rPr>
              <a:t> </a:t>
            </a:r>
            <a:r>
              <a:rPr lang="en-GB" sz="2000" b="1" dirty="0" err="1">
                <a:solidFill>
                  <a:schemeClr val="accent1"/>
                </a:solidFill>
                <a:latin typeface="Arial" charset="0"/>
              </a:rPr>
              <a:t>yn</a:t>
            </a:r>
            <a:r>
              <a:rPr lang="en-GB" sz="2000" b="1" dirty="0">
                <a:solidFill>
                  <a:schemeClr val="accent1"/>
                </a:solidFill>
                <a:latin typeface="Arial" charset="0"/>
              </a:rPr>
              <a:t> </a:t>
            </a:r>
            <a:r>
              <a:rPr lang="en-GB" sz="2000" b="1" dirty="0" err="1">
                <a:solidFill>
                  <a:schemeClr val="accent1"/>
                </a:solidFill>
                <a:latin typeface="Arial" charset="0"/>
              </a:rPr>
              <a:t>seiliedig</a:t>
            </a:r>
            <a:r>
              <a:rPr lang="en-GB" sz="2000" b="1" dirty="0">
                <a:solidFill>
                  <a:schemeClr val="accent1"/>
                </a:solidFill>
                <a:latin typeface="Arial" charset="0"/>
              </a:rPr>
              <a:t> </a:t>
            </a:r>
            <a:r>
              <a:rPr lang="en-GB" sz="2000" b="1" dirty="0" err="1">
                <a:solidFill>
                  <a:schemeClr val="accent1"/>
                </a:solidFill>
                <a:latin typeface="Arial" charset="0"/>
              </a:rPr>
              <a:t>ar</a:t>
            </a:r>
            <a:r>
              <a:rPr lang="en-GB" sz="2000" b="1" dirty="0">
                <a:solidFill>
                  <a:schemeClr val="accent1"/>
                </a:solidFill>
                <a:latin typeface="Arial" charset="0"/>
              </a:rPr>
              <a:t> </a:t>
            </a:r>
            <a:r>
              <a:rPr lang="en-GB" sz="2000" b="1" dirty="0" err="1">
                <a:solidFill>
                  <a:schemeClr val="accent1"/>
                </a:solidFill>
                <a:latin typeface="Arial" charset="0"/>
              </a:rPr>
              <a:t>ofynion</a:t>
            </a:r>
            <a:r>
              <a:rPr lang="en-GB" sz="2000" b="1" dirty="0">
                <a:solidFill>
                  <a:schemeClr val="accent1"/>
                </a:solidFill>
                <a:latin typeface="Arial" charset="0"/>
              </a:rPr>
              <a:t> </a:t>
            </a:r>
            <a:r>
              <a:rPr lang="en-GB" sz="2000" b="1" dirty="0" err="1" smtClean="0">
                <a:solidFill>
                  <a:schemeClr val="accent1"/>
                </a:solidFill>
                <a:latin typeface="Arial" charset="0"/>
              </a:rPr>
              <a:t>Gofal</a:t>
            </a:r>
            <a:r>
              <a:rPr lang="en-GB" sz="2000" b="1" dirty="0" smtClean="0">
                <a:solidFill>
                  <a:schemeClr val="accent1"/>
                </a:solidFill>
                <a:latin typeface="Arial" charset="0"/>
              </a:rPr>
              <a:t> </a:t>
            </a:r>
            <a:r>
              <a:rPr lang="en-GB" sz="2000" b="1" dirty="0" err="1" smtClean="0">
                <a:solidFill>
                  <a:schemeClr val="accent1"/>
                </a:solidFill>
                <a:latin typeface="Arial" charset="0"/>
              </a:rPr>
              <a:t>Cymdeithasol</a:t>
            </a:r>
            <a:r>
              <a:rPr lang="en-GB" sz="2000" b="1" dirty="0" smtClean="0">
                <a:solidFill>
                  <a:schemeClr val="accent1"/>
                </a:solidFill>
                <a:latin typeface="Arial" charset="0"/>
              </a:rPr>
              <a:t> </a:t>
            </a:r>
            <a:r>
              <a:rPr lang="en-GB" sz="2000" b="1" dirty="0" err="1" smtClean="0">
                <a:solidFill>
                  <a:schemeClr val="accent1"/>
                </a:solidFill>
                <a:latin typeface="Arial" charset="0"/>
              </a:rPr>
              <a:t>Cymru</a:t>
            </a:r>
            <a:r>
              <a:rPr lang="en-GB" sz="2000" b="1" dirty="0" smtClean="0">
                <a:solidFill>
                  <a:schemeClr val="accent1"/>
                </a:solidFill>
                <a:latin typeface="Arial" charset="0"/>
              </a:rPr>
              <a:t> </a:t>
            </a:r>
            <a:r>
              <a:rPr lang="en-GB" sz="2000" b="1" dirty="0" err="1" smtClean="0">
                <a:solidFill>
                  <a:schemeClr val="accent1"/>
                </a:solidFill>
                <a:latin typeface="Arial" charset="0"/>
              </a:rPr>
              <a:t>a’r</a:t>
            </a:r>
            <a:r>
              <a:rPr lang="en-GB" sz="2000" b="1" dirty="0" smtClean="0">
                <a:solidFill>
                  <a:schemeClr val="accent1"/>
                </a:solidFill>
                <a:latin typeface="Arial" charset="0"/>
              </a:rPr>
              <a:t> </a:t>
            </a:r>
            <a:r>
              <a:rPr lang="en-GB" sz="2000" b="1" dirty="0" err="1">
                <a:solidFill>
                  <a:schemeClr val="accent1"/>
                </a:solidFill>
                <a:latin typeface="Arial" charset="0"/>
              </a:rPr>
              <a:t>Safonau</a:t>
            </a:r>
            <a:r>
              <a:rPr lang="en-GB" sz="2000" b="1" dirty="0">
                <a:solidFill>
                  <a:schemeClr val="accent1"/>
                </a:solidFill>
                <a:latin typeface="Arial" charset="0"/>
              </a:rPr>
              <a:t> </a:t>
            </a:r>
            <a:r>
              <a:rPr lang="en-GB" sz="2000" b="1" dirty="0" err="1">
                <a:solidFill>
                  <a:schemeClr val="accent1"/>
                </a:solidFill>
                <a:latin typeface="Arial" charset="0"/>
              </a:rPr>
              <a:t>Galwedigaethol</a:t>
            </a:r>
            <a:r>
              <a:rPr lang="en-GB" sz="2000" b="1" dirty="0">
                <a:solidFill>
                  <a:schemeClr val="accent1"/>
                </a:solidFill>
                <a:latin typeface="Arial" charset="0"/>
              </a:rPr>
              <a:t> </a:t>
            </a:r>
            <a:r>
              <a:rPr lang="en-GB" sz="2000" b="1" dirty="0" err="1">
                <a:solidFill>
                  <a:schemeClr val="accent1"/>
                </a:solidFill>
                <a:latin typeface="Arial" charset="0"/>
              </a:rPr>
              <a:t>Cenedlaethol</a:t>
            </a:r>
            <a:endParaRPr lang="en-GB" sz="2000" b="1" dirty="0">
              <a:solidFill>
                <a:schemeClr val="accent1"/>
              </a:solidFill>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Dadansoddi</a:t>
            </a:r>
            <a:r>
              <a:rPr lang="en-GB" sz="2000" dirty="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solidFill>
                  <a:schemeClr val="accent1"/>
                </a:solidFill>
                <a:latin typeface="Arial" charset="0"/>
              </a:rPr>
              <a:t>Cydweithio</a:t>
            </a:r>
            <a:r>
              <a:rPr lang="en-GB" sz="2000" dirty="0">
                <a:solidFill>
                  <a:schemeClr val="accent1"/>
                </a:solidFill>
                <a:latin typeface="Arial" charset="0"/>
              </a:rPr>
              <a:t> a </a:t>
            </a:r>
            <a:r>
              <a:rPr lang="en-GB" sz="2000" dirty="0" err="1">
                <a:solidFill>
                  <a:schemeClr val="accent1"/>
                </a:solidFill>
                <a:latin typeface="Arial" charset="0"/>
              </a:rPr>
              <a:t>defnyddwyr</a:t>
            </a:r>
            <a:r>
              <a:rPr lang="en-GB" sz="2000" dirty="0">
                <a:solidFill>
                  <a:schemeClr val="accent1"/>
                </a:solidFill>
                <a:latin typeface="Arial" charset="0"/>
              </a:rPr>
              <a:t> </a:t>
            </a:r>
            <a:r>
              <a:rPr lang="en-GB" sz="2000" dirty="0" err="1">
                <a:solidFill>
                  <a:schemeClr val="accent1"/>
                </a:solidFill>
                <a:latin typeface="Arial" charset="0"/>
              </a:rPr>
              <a:t>gwasanethau</a:t>
            </a:r>
            <a:r>
              <a:rPr lang="en-GB" sz="2000" dirty="0">
                <a:solidFill>
                  <a:schemeClr val="accent1"/>
                </a:solidFill>
                <a:latin typeface="Arial" charset="0"/>
              </a:rPr>
              <a:t> a </a:t>
            </a:r>
            <a:r>
              <a:rPr lang="en-GB" sz="2000" dirty="0" err="1">
                <a:solidFill>
                  <a:schemeClr val="accent1"/>
                </a:solidFill>
                <a:latin typeface="Arial" charset="0"/>
              </a:rPr>
              <a:t>gofalwyr</a:t>
            </a:r>
            <a:r>
              <a:rPr lang="en-GB" sz="2000" dirty="0">
                <a:solidFill>
                  <a:schemeClr val="accent1"/>
                </a:solidFill>
                <a:latin typeface="Arial" charset="0"/>
              </a:rPr>
              <a:t> a </a:t>
            </a:r>
            <a:r>
              <a:rPr lang="en-GB" sz="2000" dirty="0" err="1">
                <a:solidFill>
                  <a:schemeClr val="accent1"/>
                </a:solidFill>
                <a:latin typeface="Arial" charset="0"/>
              </a:rPr>
              <a:t>gweithwyr</a:t>
            </a:r>
            <a:r>
              <a:rPr lang="en-GB" sz="2000" dirty="0">
                <a:solidFill>
                  <a:schemeClr val="accent1"/>
                </a:solidFill>
                <a:latin typeface="Arial" charset="0"/>
              </a:rPr>
              <a:t> </a:t>
            </a:r>
            <a:r>
              <a:rPr lang="en-GB" sz="2000" dirty="0" err="1">
                <a:solidFill>
                  <a:schemeClr val="accent1"/>
                </a:solidFill>
                <a:latin typeface="Arial" charset="0"/>
              </a:rPr>
              <a:t>professiynol</a:t>
            </a:r>
            <a:r>
              <a:rPr lang="en-GB" sz="2000" dirty="0">
                <a:solidFill>
                  <a:schemeClr val="accent1"/>
                </a:solidFill>
                <a:latin typeface="Arial" charset="0"/>
              </a:rPr>
              <a:t> </a:t>
            </a:r>
            <a:r>
              <a:rPr lang="en-GB" sz="2000" dirty="0" err="1">
                <a:solidFill>
                  <a:schemeClr val="accent1"/>
                </a:solidFill>
                <a:latin typeface="Arial" charset="0"/>
              </a:rPr>
              <a:t>eraill</a:t>
            </a:r>
            <a:endParaRPr lang="en-GB" sz="2000" dirty="0">
              <a:solidFill>
                <a:schemeClr val="accent1"/>
              </a:solidFill>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individuals their families and carers and other professional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a:latin typeface="Arial" charset="0"/>
              </a:rPr>
              <a:t>Rhan 1 / Section 1</a:t>
            </a:r>
          </a:p>
        </p:txBody>
      </p:sp>
      <p:sp>
        <p:nvSpPr>
          <p:cNvPr id="30722" name="Content Placeholder 2"/>
          <p:cNvSpPr>
            <a:spLocks noGrp="1"/>
          </p:cNvSpPr>
          <p:nvPr>
            <p:ph sz="half" idx="1"/>
          </p:nvPr>
        </p:nvSpPr>
        <p:spPr>
          <a:xfrm>
            <a:off x="323850" y="1600200"/>
            <a:ext cx="4171950" cy="3989388"/>
          </a:xfrm>
        </p:spPr>
        <p:txBody>
          <a:bodyPr/>
          <a:lstStyle/>
          <a:p>
            <a:r>
              <a:rPr lang="en-GB">
                <a:latin typeface="Arial" charset="0"/>
              </a:rPr>
              <a:t>Rhestr cynnwys portffolio </a:t>
            </a:r>
            <a:r>
              <a:rPr lang="en-GB">
                <a:solidFill>
                  <a:srgbClr val="FF0000"/>
                </a:solidFill>
                <a:latin typeface="Arial" charset="0"/>
              </a:rPr>
              <a:t>(Tud. 4)</a:t>
            </a:r>
          </a:p>
          <a:p>
            <a:r>
              <a:rPr lang="en-GB">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a:latin typeface="Arial" charset="0"/>
              </a:rPr>
              <a:t>List of portfolio content </a:t>
            </a:r>
            <a:r>
              <a:rPr lang="en-GB">
                <a:solidFill>
                  <a:srgbClr val="FF0000"/>
                </a:solidFill>
                <a:latin typeface="Arial" charset="0"/>
              </a:rPr>
              <a:t>(Page 4)</a:t>
            </a:r>
          </a:p>
          <a:p>
            <a:r>
              <a:rPr lang="en-GB">
                <a:latin typeface="Arial" charset="0"/>
              </a:rPr>
              <a:t>Useful as a tool at the end to ensure your portfolio is complete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a:latin typeface="Arial" charset="0"/>
              </a:rPr>
              <a:t>Adolygiad Datblygiadol</a:t>
            </a:r>
            <a:br>
              <a:rPr lang="en-GB">
                <a:latin typeface="Arial" charset="0"/>
              </a:rPr>
            </a:br>
            <a:r>
              <a:rPr lang="en-GB">
                <a:latin typeface="Arial" charset="0"/>
              </a:rPr>
              <a:t>Developmental Review</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ymarfer, 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(Small groups)</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274638"/>
            <a:ext cx="8229600" cy="1354137"/>
          </a:xfrm>
        </p:spPr>
        <p:txBody>
          <a:bodyPr/>
          <a:lstStyle/>
          <a:p>
            <a:r>
              <a:rPr lang="en-GB" sz="4000">
                <a:latin typeface="Arial" charset="0"/>
              </a:rPr>
              <a:t>Adolygiad Datblygiadol </a:t>
            </a:r>
            <a:br>
              <a:rPr lang="en-GB" sz="4000">
                <a:latin typeface="Arial" charset="0"/>
              </a:rPr>
            </a:br>
            <a:r>
              <a:rPr lang="en-GB" sz="4000">
                <a:latin typeface="Arial" charset="0"/>
              </a:rPr>
              <a:t>Developmental Review </a:t>
            </a:r>
          </a:p>
        </p:txBody>
      </p:sp>
      <p:sp>
        <p:nvSpPr>
          <p:cNvPr id="31746" name="Rectangle 5"/>
          <p:cNvSpPr>
            <a:spLocks noGrp="1" noChangeArrowheads="1"/>
          </p:cNvSpPr>
          <p:nvPr>
            <p:ph type="body" sz="half" idx="1"/>
          </p:nvPr>
        </p:nvSpPr>
        <p:spPr>
          <a:xfrm>
            <a:off x="457200" y="1600200"/>
            <a:ext cx="4038600" cy="3989388"/>
          </a:xfrm>
        </p:spPr>
        <p:txBody>
          <a:bodyPr/>
          <a:lstStyle/>
          <a:p>
            <a:pPr>
              <a:buFont typeface="Arial" charset="0"/>
              <a:buNone/>
            </a:pPr>
            <a:r>
              <a:rPr lang="en-GB" b="1" dirty="0" err="1">
                <a:latin typeface="Arial" charset="0"/>
              </a:rPr>
              <a:t>Rhan</a:t>
            </a:r>
            <a:r>
              <a:rPr lang="en-GB" b="1" dirty="0">
                <a:latin typeface="Arial" charset="0"/>
              </a:rPr>
              <a:t> 2 </a:t>
            </a:r>
            <a:r>
              <a:rPr lang="en-GB" dirty="0">
                <a:solidFill>
                  <a:srgbClr val="FF0000"/>
                </a:solidFill>
                <a:latin typeface="Arial" charset="0"/>
              </a:rPr>
              <a:t>(</a:t>
            </a:r>
            <a:r>
              <a:rPr lang="en-GB" dirty="0" err="1">
                <a:solidFill>
                  <a:srgbClr val="FF0000"/>
                </a:solidFill>
                <a:latin typeface="Arial" charset="0"/>
              </a:rPr>
              <a:t>Tud</a:t>
            </a:r>
            <a:r>
              <a:rPr lang="en-GB" dirty="0">
                <a:solidFill>
                  <a:srgbClr val="FF0000"/>
                </a:solidFill>
                <a:latin typeface="Arial" charset="0"/>
              </a:rPr>
              <a:t>. 5)</a:t>
            </a:r>
            <a:endParaRPr lang="en-GB" b="1" dirty="0">
              <a:latin typeface="Arial" charset="0"/>
            </a:endParaRPr>
          </a:p>
          <a:p>
            <a:r>
              <a:rPr lang="cy-GB" dirty="0"/>
              <a:t>500 o eiriau i </a:t>
            </a:r>
            <a:r>
              <a:rPr lang="cy-GB" dirty="0" smtClean="0"/>
              <a:t>nodi </a:t>
            </a:r>
            <a:r>
              <a:rPr lang="cy-GB" dirty="0"/>
              <a:t>a </a:t>
            </a:r>
            <a:r>
              <a:rPr lang="cy-GB" dirty="0" smtClean="0"/>
              <a:t>chyfiawnhau </a:t>
            </a:r>
            <a:r>
              <a:rPr lang="cy-GB" dirty="0"/>
              <a:t>eich prif anghenion dysgu cytunedig ar gyfer y 3 canlyniadau dysgu NOS.</a:t>
            </a:r>
            <a:endParaRPr lang="en-GB" dirty="0"/>
          </a:p>
        </p:txBody>
      </p:sp>
      <p:sp>
        <p:nvSpPr>
          <p:cNvPr id="3174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b="1" dirty="0">
                <a:latin typeface="Arial" charset="0"/>
              </a:rPr>
              <a:t>Section 2 </a:t>
            </a:r>
            <a:r>
              <a:rPr lang="en-GB" dirty="0">
                <a:solidFill>
                  <a:srgbClr val="FF0000"/>
                </a:solidFill>
                <a:latin typeface="Arial" charset="0"/>
              </a:rPr>
              <a:t>(Page 5)</a:t>
            </a:r>
          </a:p>
          <a:p>
            <a:r>
              <a:rPr lang="en-GB" dirty="0">
                <a:latin typeface="Arial" charset="0"/>
              </a:rPr>
              <a:t>500 words to identify and justify your agreed main learning needs for the 3 NOS learning outcomes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a:latin typeface="Arial" charset="0"/>
              </a:rPr>
              <a:t>Arsylliad / Observation</a:t>
            </a: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dirty="0" err="1">
                <a:latin typeface="Arial" charset="0"/>
              </a:rPr>
              <a:t>Rhan</a:t>
            </a:r>
            <a:r>
              <a:rPr lang="en-GB" sz="2400" b="1" dirty="0">
                <a:latin typeface="Arial" charset="0"/>
              </a:rPr>
              <a:t> 3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6)</a:t>
            </a:r>
            <a:endParaRPr lang="en-GB" sz="2400" b="1" dirty="0">
              <a:latin typeface="Arial" charset="0"/>
            </a:endParaRPr>
          </a:p>
          <a:p>
            <a:r>
              <a:rPr lang="en-GB" sz="2000" dirty="0" err="1">
                <a:latin typeface="Arial" charset="0"/>
              </a:rPr>
              <a:t>Angen</a:t>
            </a:r>
            <a:r>
              <a:rPr lang="en-GB" sz="2000" dirty="0">
                <a:latin typeface="Arial" charset="0"/>
              </a:rPr>
              <a:t> </a:t>
            </a:r>
            <a:r>
              <a:rPr lang="en-GB" sz="2000" dirty="0" err="1">
                <a:latin typeface="Arial" charset="0"/>
              </a:rPr>
              <a:t>cwblhau</a:t>
            </a:r>
            <a:r>
              <a:rPr lang="en-GB" sz="2000" dirty="0">
                <a:latin typeface="Arial" charset="0"/>
              </a:rPr>
              <a:t> 1 </a:t>
            </a:r>
            <a:r>
              <a:rPr lang="en-GB" sz="2000" dirty="0" err="1">
                <a:latin typeface="Arial" charset="0"/>
              </a:rPr>
              <a:t>arsylliad</a:t>
            </a:r>
            <a:endParaRPr lang="en-GB" sz="2000" dirty="0">
              <a:latin typeface="Arial" charset="0"/>
            </a:endParaRPr>
          </a:p>
          <a:p>
            <a:r>
              <a:rPr lang="en-GB" sz="2000" dirty="0" err="1">
                <a:solidFill>
                  <a:schemeClr val="accent1"/>
                </a:solidFill>
                <a:latin typeface="Arial" charset="0"/>
              </a:rPr>
              <a:t>Caniatâd</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gwasanaeth</a:t>
            </a:r>
            <a:endParaRPr lang="en-GB" sz="2000" dirty="0">
              <a:solidFill>
                <a:schemeClr val="accent1"/>
              </a:solidFill>
              <a:latin typeface="Arial" charset="0"/>
            </a:endParaRPr>
          </a:p>
          <a:p>
            <a:r>
              <a:rPr lang="en-GB" sz="2000" dirty="0" err="1">
                <a:latin typeface="Arial" charset="0"/>
              </a:rPr>
              <a:t>Hyd</a:t>
            </a:r>
            <a:r>
              <a:rPr lang="en-GB" sz="2000" dirty="0">
                <a:latin typeface="Arial" charset="0"/>
              </a:rPr>
              <a:t> o </a:t>
            </a:r>
            <a:r>
              <a:rPr lang="en-GB" sz="2000" dirty="0" err="1">
                <a:latin typeface="Arial" charset="0"/>
              </a:rPr>
              <a:t>leiaf</a:t>
            </a:r>
            <a:r>
              <a:rPr lang="en-GB" sz="2000" dirty="0">
                <a:latin typeface="Arial" charset="0"/>
              </a:rPr>
              <a:t> 30 </a:t>
            </a:r>
            <a:r>
              <a:rPr lang="en-GB" sz="2000" dirty="0" err="1">
                <a:latin typeface="Arial" charset="0"/>
              </a:rPr>
              <a:t>munud</a:t>
            </a:r>
            <a:endParaRPr lang="en-GB" sz="2000" dirty="0">
              <a:latin typeface="Arial" charset="0"/>
            </a:endParaRPr>
          </a:p>
          <a:p>
            <a:r>
              <a:rPr lang="en-GB" sz="2000" dirty="0" err="1">
                <a:latin typeface="Arial" charset="0"/>
              </a:rPr>
              <a:t>Canolbwyntio</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sgiliau</a:t>
            </a:r>
            <a:r>
              <a:rPr lang="en-GB" sz="2000" dirty="0">
                <a:latin typeface="Arial" charset="0"/>
              </a:rPr>
              <a:t> ac </a:t>
            </a:r>
            <a:r>
              <a:rPr lang="en-GB" sz="2000" dirty="0" err="1">
                <a:latin typeface="Arial" charset="0"/>
              </a:rPr>
              <a:t>arddull</a:t>
            </a:r>
            <a:r>
              <a:rPr lang="en-GB" sz="2000" dirty="0">
                <a:latin typeface="Arial" charset="0"/>
              </a:rPr>
              <a:t> </a:t>
            </a:r>
            <a:r>
              <a:rPr lang="en-GB" sz="2000" dirty="0" err="1">
                <a:latin typeface="Arial" charset="0"/>
              </a:rPr>
              <a:t>cyfathrebu</a:t>
            </a:r>
            <a:r>
              <a:rPr lang="en-GB" sz="2000" dirty="0">
                <a:latin typeface="Arial" charset="0"/>
              </a:rPr>
              <a:t>, Cod </a:t>
            </a:r>
            <a:r>
              <a:rPr lang="en-GB" sz="2000" dirty="0" err="1">
                <a:latin typeface="Arial" charset="0"/>
              </a:rPr>
              <a:t>Ymarfer</a:t>
            </a:r>
            <a:r>
              <a:rPr lang="en-GB" sz="2000" dirty="0">
                <a:latin typeface="Arial" charset="0"/>
              </a:rPr>
              <a:t> a </a:t>
            </a:r>
            <a:r>
              <a:rPr lang="en-GB" sz="2000" dirty="0" err="1">
                <a:latin typeface="Arial" charset="0"/>
              </a:rPr>
              <a:t>gwerthoedd</a:t>
            </a:r>
            <a:r>
              <a:rPr lang="en-GB" sz="2000" dirty="0">
                <a:latin typeface="Arial" charset="0"/>
              </a:rPr>
              <a:t>  </a:t>
            </a:r>
          </a:p>
          <a:p>
            <a:r>
              <a:rPr lang="en-GB" sz="2000" dirty="0" err="1">
                <a:solidFill>
                  <a:schemeClr val="accent1"/>
                </a:solidFill>
                <a:latin typeface="Arial" charset="0"/>
              </a:rPr>
              <a:t>Arsyllwr</a:t>
            </a:r>
            <a:r>
              <a:rPr lang="en-GB" sz="2000" dirty="0">
                <a:solidFill>
                  <a:schemeClr val="accent1"/>
                </a:solidFill>
                <a:latin typeface="Arial" charset="0"/>
              </a:rPr>
              <a:t> </a:t>
            </a:r>
            <a:r>
              <a:rPr lang="en-GB" sz="2000" dirty="0" err="1">
                <a:solidFill>
                  <a:schemeClr val="accent1"/>
                </a:solidFill>
                <a:latin typeface="Arial" charset="0"/>
              </a:rPr>
              <a:t>yn</a:t>
            </a:r>
            <a:r>
              <a:rPr lang="en-GB" sz="2000" dirty="0">
                <a:solidFill>
                  <a:schemeClr val="accent1"/>
                </a:solidFill>
                <a:latin typeface="Arial" charset="0"/>
              </a:rPr>
              <a:t> </a:t>
            </a:r>
            <a:r>
              <a:rPr lang="en-GB" sz="2000" dirty="0" err="1">
                <a:solidFill>
                  <a:schemeClr val="accent1"/>
                </a:solidFill>
                <a:latin typeface="Arial" charset="0"/>
              </a:rPr>
              <a:t>gofyn</a:t>
            </a:r>
            <a:r>
              <a:rPr lang="en-GB" sz="2000" dirty="0">
                <a:solidFill>
                  <a:schemeClr val="accent1"/>
                </a:solidFill>
                <a:latin typeface="Arial" charset="0"/>
              </a:rPr>
              <a:t> am </a:t>
            </a:r>
            <a:r>
              <a:rPr lang="en-GB" sz="2000" dirty="0" err="1">
                <a:solidFill>
                  <a:schemeClr val="accent1"/>
                </a:solidFill>
                <a:latin typeface="Arial" charset="0"/>
              </a:rPr>
              <a:t>adborth</a:t>
            </a:r>
            <a:r>
              <a:rPr lang="en-GB" sz="2000" dirty="0">
                <a:solidFill>
                  <a:schemeClr val="accent1"/>
                </a:solidFill>
                <a:latin typeface="Arial" charset="0"/>
              </a:rPr>
              <a:t> </a:t>
            </a:r>
            <a:r>
              <a:rPr lang="en-GB" sz="2000" dirty="0" err="1">
                <a:solidFill>
                  <a:schemeClr val="accent1"/>
                </a:solidFill>
                <a:latin typeface="Arial" charset="0"/>
              </a:rPr>
              <a:t>gan</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ar</a:t>
            </a:r>
            <a:r>
              <a:rPr lang="en-GB" sz="2000" dirty="0">
                <a:solidFill>
                  <a:schemeClr val="accent1"/>
                </a:solidFill>
                <a:latin typeface="Arial" charset="0"/>
              </a:rPr>
              <a:t> </a:t>
            </a:r>
            <a:r>
              <a:rPr lang="en-GB" sz="2000" dirty="0" err="1">
                <a:solidFill>
                  <a:schemeClr val="accent1"/>
                </a:solidFill>
                <a:latin typeface="Arial" charset="0"/>
              </a:rPr>
              <a:t>ôl</a:t>
            </a:r>
            <a:r>
              <a:rPr lang="en-GB" sz="2000" dirty="0">
                <a:solidFill>
                  <a:schemeClr val="accent1"/>
                </a:solidFill>
                <a:latin typeface="Arial" charset="0"/>
              </a:rPr>
              <a:t> </a:t>
            </a:r>
            <a:r>
              <a:rPr lang="en-GB" sz="2000" dirty="0" err="1">
                <a:solidFill>
                  <a:schemeClr val="accent1"/>
                </a:solidFill>
                <a:latin typeface="Arial" charset="0"/>
              </a:rPr>
              <a:t>yr</a:t>
            </a:r>
            <a:r>
              <a:rPr lang="en-GB" sz="2000" dirty="0">
                <a:solidFill>
                  <a:schemeClr val="accent1"/>
                </a:solidFill>
                <a:latin typeface="Arial" charset="0"/>
              </a:rPr>
              <a:t> </a:t>
            </a:r>
            <a:r>
              <a:rPr lang="en-GB" sz="2000" dirty="0" err="1">
                <a:solidFill>
                  <a:schemeClr val="accent1"/>
                </a:solidFill>
                <a:latin typeface="Arial" charset="0"/>
              </a:rPr>
              <a:t>arsylliad</a:t>
            </a:r>
            <a:r>
              <a:rPr lang="en-GB" sz="2000" dirty="0">
                <a:solidFill>
                  <a:schemeClr val="accent1"/>
                </a:solidFill>
                <a:latin typeface="Arial" charset="0"/>
              </a:rPr>
              <a:t> (</a:t>
            </a:r>
            <a:r>
              <a:rPr lang="en-GB" sz="2000" dirty="0" err="1">
                <a:solidFill>
                  <a:schemeClr val="accent1"/>
                </a:solidFill>
                <a:latin typeface="Arial" charset="0"/>
              </a:rPr>
              <a:t>Tud</a:t>
            </a:r>
            <a:r>
              <a:rPr lang="en-GB" sz="2000" dirty="0">
                <a:solidFill>
                  <a:schemeClr val="accent1"/>
                </a:solidFill>
                <a:latin typeface="Arial" charset="0"/>
              </a:rPr>
              <a:t>. 8)</a:t>
            </a:r>
          </a:p>
          <a:p>
            <a:endParaRPr lang="en-GB" sz="2000" dirty="0">
              <a:latin typeface="Arial" charset="0"/>
            </a:endParaRPr>
          </a:p>
        </p:txBody>
      </p:sp>
      <p:sp>
        <p:nvSpPr>
          <p:cNvPr id="34819" name="Rectangle 6"/>
          <p:cNvSpPr>
            <a:spLocks noGrp="1" noChangeArrowheads="1"/>
          </p:cNvSpPr>
          <p:nvPr>
            <p:ph type="body" sz="half" idx="2"/>
          </p:nvPr>
        </p:nvSpPr>
        <p:spPr>
          <a:xfrm>
            <a:off x="4648200" y="1196975"/>
            <a:ext cx="4244975" cy="3989388"/>
          </a:xfrm>
        </p:spPr>
        <p:txBody>
          <a:bodyPr/>
          <a:lstStyle/>
          <a:p>
            <a:pPr>
              <a:lnSpc>
                <a:spcPct val="90000"/>
              </a:lnSpc>
              <a:buFont typeface="Arial" charset="0"/>
              <a:buNone/>
            </a:pPr>
            <a:r>
              <a:rPr lang="en-GB" sz="2400" b="1" dirty="0">
                <a:latin typeface="Arial" charset="0"/>
              </a:rPr>
              <a:t>Section 3 </a:t>
            </a:r>
            <a:r>
              <a:rPr lang="en-GB" sz="2400" dirty="0">
                <a:solidFill>
                  <a:srgbClr val="FF0000"/>
                </a:solidFill>
                <a:latin typeface="Arial" charset="0"/>
              </a:rPr>
              <a:t>(Page 6)</a:t>
            </a:r>
          </a:p>
          <a:p>
            <a:r>
              <a:rPr lang="en-GB" sz="2000" dirty="0">
                <a:latin typeface="Arial" charset="0"/>
              </a:rPr>
              <a:t>Need to complete 1 observation</a:t>
            </a:r>
          </a:p>
          <a:p>
            <a:r>
              <a:rPr lang="en-GB" sz="2000" dirty="0">
                <a:latin typeface="Arial" charset="0"/>
              </a:rPr>
              <a:t>Seek the individuals permission before hand </a:t>
            </a:r>
          </a:p>
          <a:p>
            <a:r>
              <a:rPr lang="en-GB" sz="2000" dirty="0">
                <a:latin typeface="Arial" charset="0"/>
              </a:rPr>
              <a:t>At least 30 minutes long</a:t>
            </a:r>
          </a:p>
          <a:p>
            <a:r>
              <a:rPr lang="en-GB" sz="2000" dirty="0">
                <a:latin typeface="Arial" charset="0"/>
              </a:rPr>
              <a:t>Emphasis on communication skills and methods, values, ethics and the Code of Practice</a:t>
            </a:r>
          </a:p>
          <a:p>
            <a:r>
              <a:rPr lang="en-GB" sz="2000" dirty="0">
                <a:latin typeface="Arial" charset="0"/>
              </a:rPr>
              <a:t>Observer gets feedback from individual, following the observation </a:t>
            </a:r>
            <a:r>
              <a:rPr lang="en-GB" sz="2000" dirty="0">
                <a:solidFill>
                  <a:srgbClr val="FF0000"/>
                </a:solidFill>
                <a:latin typeface="Arial" charset="0"/>
              </a:rPr>
              <a:t>(Page 8)</a:t>
            </a: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1066800"/>
          </a:xfrm>
        </p:spPr>
        <p:txBody>
          <a:bodyPr/>
          <a:lstStyle/>
          <a:p>
            <a:r>
              <a:rPr lang="en-GB" sz="4000">
                <a:latin typeface="Arial" charset="0"/>
              </a:rPr>
              <a:t>Diogelu / Safeguarding</a:t>
            </a:r>
          </a:p>
        </p:txBody>
      </p:sp>
      <p:sp>
        <p:nvSpPr>
          <p:cNvPr id="36866" name="Rectangle 5"/>
          <p:cNvSpPr>
            <a:spLocks noGrp="1" noChangeArrowheads="1"/>
          </p:cNvSpPr>
          <p:nvPr>
            <p:ph type="body" sz="half" idx="1"/>
          </p:nvPr>
        </p:nvSpPr>
        <p:spPr>
          <a:xfrm>
            <a:off x="457200" y="1600200"/>
            <a:ext cx="4038600" cy="3989388"/>
          </a:xfrm>
        </p:spPr>
        <p:txBody>
          <a:bodyPr/>
          <a:lstStyle/>
          <a:p>
            <a:pPr marL="0" indent="0">
              <a:buNone/>
            </a:pPr>
            <a:r>
              <a:rPr lang="cy-GB" sz="2000" b="1" dirty="0"/>
              <a:t>Adran 4 </a:t>
            </a:r>
            <a:r>
              <a:rPr lang="cy-GB" sz="2000" dirty="0">
                <a:solidFill>
                  <a:srgbClr val="FF0000"/>
                </a:solidFill>
              </a:rPr>
              <a:t>(Tudalen 10) </a:t>
            </a:r>
            <a:endParaRPr lang="en-GB" sz="2000" dirty="0">
              <a:solidFill>
                <a:srgbClr val="FF0000"/>
              </a:solidFill>
            </a:endParaRPr>
          </a:p>
          <a:p>
            <a:pPr lvl="0"/>
            <a:r>
              <a:rPr lang="cy-GB" sz="2000" dirty="0"/>
              <a:t>Astudiaeth achos myfyriol beirniadol 4000 o eiriau ar ddiogelu plant neu oedolion </a:t>
            </a:r>
            <a:endParaRPr lang="en-GB" sz="2000" dirty="0"/>
          </a:p>
          <a:p>
            <a:pPr marL="0" indent="0">
              <a:buNone/>
            </a:pPr>
            <a:endParaRPr lang="cy-GB" sz="2000" b="1" dirty="0"/>
          </a:p>
          <a:p>
            <a:pPr marL="0" indent="0">
              <a:buNone/>
            </a:pPr>
            <a:r>
              <a:rPr lang="cy-GB" sz="2000" b="1" dirty="0"/>
              <a:t>Adran 5  </a:t>
            </a:r>
            <a:r>
              <a:rPr lang="cy-GB" sz="2000" dirty="0">
                <a:solidFill>
                  <a:srgbClr val="FF0000"/>
                </a:solidFill>
              </a:rPr>
              <a:t>(Tudalen 11) </a:t>
            </a:r>
            <a:endParaRPr lang="en-GB" sz="2000" dirty="0">
              <a:solidFill>
                <a:srgbClr val="FF0000"/>
              </a:solidFill>
            </a:endParaRPr>
          </a:p>
          <a:p>
            <a:pPr lvl="0"/>
            <a:r>
              <a:rPr lang="cy-GB" sz="2000" dirty="0"/>
              <a:t>Arddangos gwybodaeth a dealltwriaeth o ddiogelu oedolion neu blant mewn maes nad yw'n brif ffocws eich gwaith.</a:t>
            </a:r>
            <a:endParaRPr lang="en-GB" sz="2000" dirty="0"/>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sz="2000" b="1" dirty="0">
                <a:latin typeface="Arial" charset="0"/>
              </a:rPr>
              <a:t>Section 4 </a:t>
            </a:r>
            <a:r>
              <a:rPr lang="en-GB" sz="2000" dirty="0">
                <a:solidFill>
                  <a:srgbClr val="FF0000"/>
                </a:solidFill>
                <a:latin typeface="Arial" charset="0"/>
              </a:rPr>
              <a:t>(Page 10)</a:t>
            </a:r>
          </a:p>
          <a:p>
            <a:r>
              <a:rPr lang="en-GB" sz="2000" dirty="0">
                <a:latin typeface="Arial" charset="0"/>
              </a:rPr>
              <a:t>4000 word critically reflective case study based on an assessment concerning the safeguarding of children or adults  </a:t>
            </a:r>
          </a:p>
          <a:p>
            <a:pPr>
              <a:buFont typeface="Arial" charset="0"/>
              <a:buNone/>
            </a:pPr>
            <a:r>
              <a:rPr lang="en-GB" sz="2000" b="1" dirty="0">
                <a:latin typeface="Arial" charset="0"/>
              </a:rPr>
              <a:t>Section 5  </a:t>
            </a:r>
            <a:r>
              <a:rPr lang="en-GB" sz="2000" dirty="0">
                <a:solidFill>
                  <a:srgbClr val="FF0000"/>
                </a:solidFill>
                <a:latin typeface="Arial" charset="0"/>
              </a:rPr>
              <a:t>(Page 11) </a:t>
            </a:r>
          </a:p>
          <a:p>
            <a:r>
              <a:rPr lang="en-GB" sz="2000" dirty="0">
                <a:latin typeface="Arial" charset="0"/>
              </a:rPr>
              <a:t>Demonstrate knowledge and understanding of safeguarding adults or children in an area that is not the main focus of your work.</a:t>
            </a:r>
          </a:p>
          <a:p>
            <a:pPr>
              <a:buFont typeface="Arial" charset="0"/>
              <a:buNone/>
            </a:pPr>
            <a:endParaRPr lang="en-GB" sz="2000" dirty="0">
              <a:latin typeface="Arial"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r>
            <a:br>
              <a:rPr lang="en-GB" sz="3600" dirty="0">
                <a:latin typeface="Arial" charset="0"/>
              </a:rPr>
            </a:br>
            <a:r>
              <a:rPr lang="en-GB" sz="3600" dirty="0">
                <a:latin typeface="Arial" charset="0"/>
              </a:rPr>
              <a:t>Developmental Review</a:t>
            </a:r>
          </a:p>
        </p:txBody>
      </p:sp>
      <p:sp>
        <p:nvSpPr>
          <p:cNvPr id="38914" name="Rectangle 5"/>
          <p:cNvSpPr>
            <a:spLocks noGrp="1" noChangeArrowheads="1"/>
          </p:cNvSpPr>
          <p:nvPr>
            <p:ph type="body" sz="half" idx="1"/>
          </p:nvPr>
        </p:nvSpPr>
        <p:spPr>
          <a:xfrm>
            <a:off x="250825" y="1600200"/>
            <a:ext cx="4105275" cy="3989388"/>
          </a:xfrm>
        </p:spPr>
        <p:txBody>
          <a:bodyPr/>
          <a:lstStyle/>
          <a:p>
            <a:r>
              <a:rPr lang="cy-GB" sz="2400" b="1" dirty="0"/>
              <a:t>Adran 6 </a:t>
            </a:r>
            <a:r>
              <a:rPr lang="cy-GB" sz="2400" dirty="0">
                <a:solidFill>
                  <a:srgbClr val="FF0000"/>
                </a:solidFill>
              </a:rPr>
              <a:t>(Tudalen 13) </a:t>
            </a:r>
            <a:endParaRPr lang="en-GB" sz="2400" dirty="0">
              <a:solidFill>
                <a:srgbClr val="FF0000"/>
              </a:solidFill>
            </a:endParaRPr>
          </a:p>
          <a:p>
            <a:pPr lvl="0"/>
            <a:r>
              <a:rPr lang="cy-GB" sz="2400" dirty="0"/>
              <a:t>800 o eiriau yn myfyrio'n feirniadol ar eich datblygiad proffesiynol ers dechrau Adran 2</a:t>
            </a:r>
            <a:endParaRPr lang="en-GB" sz="2400" dirty="0"/>
          </a:p>
          <a:p>
            <a:pPr lvl="0"/>
            <a:r>
              <a:rPr lang="cy-GB" sz="2400" dirty="0"/>
              <a:t>Sylwadau’r Mentor </a:t>
            </a:r>
            <a:r>
              <a:rPr lang="cy-GB" sz="2400" dirty="0">
                <a:solidFill>
                  <a:srgbClr val="FF0000"/>
                </a:solidFill>
              </a:rPr>
              <a:t>(Tudalen 14)</a:t>
            </a:r>
            <a:endParaRPr lang="en-GB" sz="2400" dirty="0">
              <a:solidFill>
                <a:srgbClr val="FF0000"/>
              </a:solidFill>
              <a:effectLst/>
            </a:endParaRPr>
          </a:p>
        </p:txBody>
      </p:sp>
      <p:sp>
        <p:nvSpPr>
          <p:cNvPr id="38915" name="Rectangle 6"/>
          <p:cNvSpPr>
            <a:spLocks noGrp="1" noChangeArrowheads="1"/>
          </p:cNvSpPr>
          <p:nvPr>
            <p:ph type="body" sz="half" idx="2"/>
          </p:nvPr>
        </p:nvSpPr>
        <p:spPr>
          <a:xfrm>
            <a:off x="4648200" y="1600200"/>
            <a:ext cx="4316413" cy="3989388"/>
          </a:xfrm>
        </p:spPr>
        <p:txBody>
          <a:bodyPr/>
          <a:lstStyle/>
          <a:p>
            <a:pPr>
              <a:buFont typeface="Arial" charset="0"/>
              <a:buNone/>
            </a:pPr>
            <a:r>
              <a:rPr lang="en-GB" sz="2400" b="1">
                <a:latin typeface="Arial" charset="0"/>
              </a:rPr>
              <a:t>Section 6 </a:t>
            </a:r>
            <a:r>
              <a:rPr lang="en-GB" sz="2400">
                <a:solidFill>
                  <a:srgbClr val="FF0000"/>
                </a:solidFill>
                <a:latin typeface="Arial" charset="0"/>
              </a:rPr>
              <a:t>(Page 13) </a:t>
            </a:r>
            <a:endParaRPr lang="en-GB" sz="2400" b="1">
              <a:latin typeface="Arial" charset="0"/>
            </a:endParaRPr>
          </a:p>
          <a:p>
            <a:r>
              <a:rPr lang="en-GB" sz="2400">
                <a:latin typeface="Arial" charset="0"/>
              </a:rPr>
              <a:t>800 words critically reflecting on your professional development since starting Section 2</a:t>
            </a:r>
          </a:p>
          <a:p>
            <a:r>
              <a:rPr lang="en-GB" sz="2400">
                <a:latin typeface="Arial" charset="0"/>
              </a:rPr>
              <a:t>Mentor’s comments </a:t>
            </a:r>
            <a:r>
              <a:rPr lang="en-GB" sz="2400">
                <a:solidFill>
                  <a:srgbClr val="FF0000"/>
                </a:solidFill>
                <a:latin typeface="Arial" charset="0"/>
              </a:rPr>
              <a:t>(Page 14)</a:t>
            </a:r>
            <a:endParaRPr lang="en-GB" sz="2400">
              <a:latin typeface="Arial"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latin typeface="Arial" charset="0"/>
              </a:rPr>
              <a:t>Adran</a:t>
            </a:r>
            <a:r>
              <a:rPr lang="en-GB" sz="3600" dirty="0">
                <a:latin typeface="Arial" charset="0"/>
              </a:rPr>
              <a:t> 7-9 / Sections 7-9</a:t>
            </a:r>
          </a:p>
        </p:txBody>
      </p:sp>
      <p:sp>
        <p:nvSpPr>
          <p:cNvPr id="18435" name="Content Placeholder 2"/>
          <p:cNvSpPr>
            <a:spLocks noGrp="1"/>
          </p:cNvSpPr>
          <p:nvPr>
            <p:ph sz="half" idx="1"/>
          </p:nvPr>
        </p:nvSpPr>
        <p:spPr>
          <a:xfrm>
            <a:off x="323850" y="1600200"/>
            <a:ext cx="4171950" cy="3989388"/>
          </a:xfrm>
        </p:spPr>
        <p:txBody>
          <a:bodyPr rtlCol="0">
            <a:normAutofit fontScale="92500" lnSpcReduction="20000"/>
          </a:bodyPr>
          <a:lstStyle/>
          <a:p>
            <a:r>
              <a:rPr lang="cy-GB" b="1" dirty="0"/>
              <a:t>Adran 7 </a:t>
            </a:r>
            <a:r>
              <a:rPr lang="cy-GB" dirty="0">
                <a:solidFill>
                  <a:srgbClr val="FF0000"/>
                </a:solidFill>
              </a:rPr>
              <a:t>(Tudalen 15)</a:t>
            </a:r>
            <a:endParaRPr lang="en-GB" dirty="0">
              <a:solidFill>
                <a:srgbClr val="FF0000"/>
              </a:solidFill>
            </a:endParaRPr>
          </a:p>
          <a:p>
            <a:pPr lvl="0"/>
            <a:r>
              <a:rPr lang="cy-GB" dirty="0"/>
              <a:t>Llyfryddiaeth i gynnwys deunydd cyfeirio yn unig</a:t>
            </a:r>
            <a:endParaRPr lang="en-GB" dirty="0"/>
          </a:p>
          <a:p>
            <a:r>
              <a:rPr lang="cy-GB" b="1" dirty="0"/>
              <a:t>Adran 8 </a:t>
            </a:r>
            <a:r>
              <a:rPr lang="cy-GB" dirty="0">
                <a:solidFill>
                  <a:srgbClr val="FF0000"/>
                </a:solidFill>
              </a:rPr>
              <a:t>(Tudalen 16)</a:t>
            </a:r>
            <a:endParaRPr lang="en-GB" dirty="0">
              <a:solidFill>
                <a:srgbClr val="FF0000"/>
              </a:solidFill>
            </a:endParaRPr>
          </a:p>
          <a:p>
            <a:pPr lvl="0"/>
            <a:r>
              <a:rPr lang="cy-GB" dirty="0"/>
              <a:t>Manylion a llofnodion dysgwyr a gwiriad rheolwyr llinell</a:t>
            </a:r>
            <a:endParaRPr lang="en-GB" dirty="0"/>
          </a:p>
          <a:p>
            <a:r>
              <a:rPr lang="cy-GB" b="1" dirty="0"/>
              <a:t>Adran 9 </a:t>
            </a:r>
            <a:r>
              <a:rPr lang="cy-GB" dirty="0">
                <a:solidFill>
                  <a:srgbClr val="FF0000"/>
                </a:solidFill>
              </a:rPr>
              <a:t>(Tudalen 20)</a:t>
            </a:r>
            <a:endParaRPr lang="en-GB" dirty="0">
              <a:solidFill>
                <a:srgbClr val="FF0000"/>
              </a:solidFill>
            </a:endParaRPr>
          </a:p>
          <a:p>
            <a:pPr lvl="0"/>
            <a:r>
              <a:rPr lang="cy-GB" dirty="0"/>
              <a:t>Cytundeb Dysgu Dysgwr a Chyflogwr</a:t>
            </a:r>
            <a:endParaRPr lang="en-GB" dirty="0">
              <a:effectLst/>
            </a:endParaRPr>
          </a:p>
        </p:txBody>
      </p:sp>
      <p:sp>
        <p:nvSpPr>
          <p:cNvPr id="18436" name="Content Placeholder 3"/>
          <p:cNvSpPr>
            <a:spLocks noGrp="1"/>
          </p:cNvSpPr>
          <p:nvPr>
            <p:ph sz="half" idx="2"/>
          </p:nvPr>
        </p:nvSpPr>
        <p:spPr>
          <a:xfrm>
            <a:off x="4648200" y="1600200"/>
            <a:ext cx="4244975" cy="3989388"/>
          </a:xfrm>
        </p:spPr>
        <p:txBody>
          <a:bodyPr rtlCol="0">
            <a:normAutofit fontScale="92500" lnSpcReduction="20000"/>
          </a:bodyPr>
          <a:lstStyle/>
          <a:p>
            <a:pPr marL="0" indent="0" fontAlgn="auto">
              <a:spcAft>
                <a:spcPts val="0"/>
              </a:spcAft>
              <a:buFont typeface="Arial" pitchFamily="34" charset="0"/>
              <a:buNone/>
              <a:defRPr/>
            </a:pPr>
            <a:r>
              <a:rPr lang="en-GB" b="1" dirty="0">
                <a:latin typeface="Arial" charset="0"/>
              </a:rPr>
              <a:t>Section 7 </a:t>
            </a:r>
            <a:r>
              <a:rPr lang="en-GB" dirty="0">
                <a:solidFill>
                  <a:srgbClr val="FF0000"/>
                </a:solidFill>
                <a:latin typeface="Arial" charset="0"/>
              </a:rPr>
              <a:t>(Page 15)</a:t>
            </a:r>
            <a:endParaRPr lang="en-GB" dirty="0">
              <a:latin typeface="Arial" charset="0"/>
            </a:endParaRPr>
          </a:p>
          <a:p>
            <a:pPr fontAlgn="auto">
              <a:spcAft>
                <a:spcPts val="0"/>
              </a:spcAft>
              <a:buFont typeface="Arial" pitchFamily="34" charset="0"/>
              <a:buChar char="•"/>
              <a:defRPr/>
            </a:pPr>
            <a:r>
              <a:rPr lang="en-GB" dirty="0">
                <a:latin typeface="Arial" charset="0"/>
              </a:rPr>
              <a:t>Bibliography </a:t>
            </a:r>
            <a:r>
              <a:rPr lang="en-GB" dirty="0">
                <a:solidFill>
                  <a:srgbClr val="000000"/>
                </a:solidFill>
                <a:latin typeface="Arial" charset="0"/>
              </a:rPr>
              <a:t>to include referenced material only</a:t>
            </a:r>
          </a:p>
          <a:p>
            <a:pPr fontAlgn="auto">
              <a:spcAft>
                <a:spcPts val="0"/>
              </a:spcAft>
              <a:buFont typeface="Arial" pitchFamily="34" charset="0"/>
              <a:buNone/>
              <a:defRPr/>
            </a:pPr>
            <a:r>
              <a:rPr lang="en-GB" b="1" dirty="0">
                <a:solidFill>
                  <a:srgbClr val="000000"/>
                </a:solidFill>
                <a:latin typeface="Arial" charset="0"/>
              </a:rPr>
              <a:t>Section 8 </a:t>
            </a:r>
            <a:r>
              <a:rPr lang="en-GB" dirty="0">
                <a:solidFill>
                  <a:srgbClr val="FF0000"/>
                </a:solidFill>
                <a:latin typeface="Arial" charset="0"/>
              </a:rPr>
              <a:t>(Page 16)</a:t>
            </a:r>
          </a:p>
          <a:p>
            <a:pPr fontAlgn="auto">
              <a:spcAft>
                <a:spcPts val="0"/>
              </a:spcAft>
              <a:buFont typeface="Arial" pitchFamily="34" charset="0"/>
              <a:buChar char="•"/>
              <a:defRPr/>
            </a:pPr>
            <a:r>
              <a:rPr lang="en-GB" dirty="0">
                <a:latin typeface="Arial" charset="0"/>
              </a:rPr>
              <a:t>Learners details, signatures and line managers verification</a:t>
            </a:r>
          </a:p>
          <a:p>
            <a:pPr fontAlgn="auto">
              <a:spcAft>
                <a:spcPts val="0"/>
              </a:spcAft>
              <a:buFont typeface="Arial" pitchFamily="34" charset="0"/>
              <a:buNone/>
              <a:defRPr/>
            </a:pPr>
            <a:r>
              <a:rPr lang="en-GB" b="1" dirty="0">
                <a:latin typeface="Arial" charset="0"/>
              </a:rPr>
              <a:t>Section 9 </a:t>
            </a:r>
            <a:r>
              <a:rPr lang="en-GB" dirty="0">
                <a:solidFill>
                  <a:srgbClr val="FF0000"/>
                </a:solidFill>
                <a:latin typeface="Arial" charset="0"/>
              </a:rPr>
              <a:t>(Page 20)</a:t>
            </a:r>
          </a:p>
          <a:p>
            <a:pPr fontAlgn="auto">
              <a:spcAft>
                <a:spcPts val="0"/>
              </a:spcAft>
              <a:buFont typeface="Arial" pitchFamily="34" charset="0"/>
              <a:buChar char="•"/>
              <a:defRPr/>
            </a:pPr>
            <a:r>
              <a:rPr lang="en-GB" dirty="0">
                <a:latin typeface="Arial"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r>
              <a:rPr lang="cy-GB" sz="2400" b="1" dirty="0"/>
              <a:t>Adran 9 </a:t>
            </a:r>
            <a:r>
              <a:rPr lang="cy-GB" sz="2400" dirty="0">
                <a:solidFill>
                  <a:srgbClr val="FF0000"/>
                </a:solidFill>
              </a:rPr>
              <a:t>(Tudalen 20) </a:t>
            </a:r>
            <a:endParaRPr lang="en-GB" sz="2400" dirty="0">
              <a:solidFill>
                <a:srgbClr val="FF0000"/>
              </a:solidFill>
            </a:endParaRPr>
          </a:p>
          <a:p>
            <a:pPr lvl="0"/>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400" b="1" dirty="0">
                <a:latin typeface="Arial" charset="0"/>
              </a:rPr>
              <a:t>Section 9 </a:t>
            </a:r>
            <a:r>
              <a:rPr lang="en-GB" sz="2400" dirty="0">
                <a:solidFill>
                  <a:srgbClr val="FF0000"/>
                </a:solidFill>
                <a:latin typeface="Arial" charset="0"/>
              </a:rPr>
              <a:t>(Page 20)</a:t>
            </a:r>
            <a:r>
              <a:rPr lang="en-GB" sz="2400" dirty="0">
                <a:latin typeface="Arial" charset="0"/>
              </a:rPr>
              <a:t> </a:t>
            </a:r>
            <a:endParaRPr lang="en-GB" sz="2400" b="1" dirty="0">
              <a:latin typeface="Arial" charset="0"/>
            </a:endParaRPr>
          </a:p>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a:t>
            </a:r>
            <a:r>
              <a:rPr lang="en-GB" sz="2000" smtClean="0"/>
              <a:t>12 </a:t>
            </a:r>
            <a:r>
              <a:rPr lang="en-GB" sz="2000" dirty="0" smtClean="0"/>
              <a:t>months</a:t>
            </a:r>
            <a:endParaRPr lang="en-GB" sz="2000" dirty="0"/>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a:t>
            </a:r>
            <a:r>
              <a:rPr lang="cy-GB" sz="2000" dirty="0" smtClean="0"/>
              <a:t>12 mis</a:t>
            </a:r>
            <a:r>
              <a:rPr lang="cy-GB" sz="2000" dirty="0"/>
              <a:t>.</a:t>
            </a:r>
            <a:endParaRPr lang="en-GB" sz="2000" dirty="0"/>
          </a:p>
          <a:p>
            <a:pPr lvl="0"/>
            <a:r>
              <a:rPr lang="cy-GB" sz="2000" dirty="0"/>
              <a:t>Gwneud cais am unrhyw raglenni hyfforddi cytunedig.</a:t>
            </a:r>
            <a:endParaRPr lang="en-GB" sz="2000" dirty="0"/>
          </a:p>
          <a:p>
            <a:pPr lvl="0"/>
            <a:r>
              <a:rPr lang="cy-GB" sz="2000" dirty="0"/>
              <a:t>Mynychu’r </a:t>
            </a:r>
            <a:r>
              <a:rPr lang="cy-GB" sz="2000" dirty="0" smtClean="0"/>
              <a:t>anwytho a 4 </a:t>
            </a:r>
            <a:r>
              <a:rPr lang="cy-GB" sz="2000" dirty="0"/>
              <a:t>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a:latin typeface="Arial" charset="0"/>
              </a:rPr>
              <a:t>Cytundeb</a:t>
            </a:r>
            <a:r>
              <a:rPr lang="en-US" sz="2000" dirty="0">
                <a:latin typeface="Arial" charset="0"/>
              </a:rPr>
              <a:t> </a:t>
            </a:r>
            <a:r>
              <a:rPr lang="en-US" sz="2000" dirty="0" err="1">
                <a:latin typeface="Arial" charset="0"/>
              </a:rPr>
              <a:t>Dysgu</a:t>
            </a:r>
            <a:r>
              <a:rPr lang="en-US" sz="2000" dirty="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a:latin typeface="Arial" charset="0"/>
              </a:rPr>
              <a:t>ôl</a:t>
            </a:r>
            <a:r>
              <a:rPr lang="en-US" sz="2000" dirty="0">
                <a:latin typeface="Arial" charset="0"/>
              </a:rPr>
              <a:t> 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a:latin typeface="Arial" charset="0"/>
              </a:rPr>
              <a:t>mentora</a:t>
            </a:r>
            <a:r>
              <a:rPr lang="en-US" sz="2000" dirty="0">
                <a:latin typeface="Arial" charset="0"/>
              </a:rPr>
              <a:t> </a:t>
            </a:r>
            <a:r>
              <a:rPr lang="en-US" sz="2000" dirty="0" err="1">
                <a:latin typeface="Arial" charset="0"/>
              </a:rPr>
              <a:t>rheolaidd</a:t>
            </a:r>
            <a:r>
              <a:rPr lang="en-US" sz="2000" dirty="0">
                <a:latin typeface="Arial" charset="0"/>
              </a:rPr>
              <a:t> </a:t>
            </a:r>
            <a:r>
              <a:rPr lang="en-US" sz="2000" dirty="0" err="1">
                <a:latin typeface="Arial" charset="0"/>
              </a:rPr>
              <a:t>trwy</a:t>
            </a:r>
            <a:r>
              <a:rPr lang="en-US" sz="2000" dirty="0">
                <a:latin typeface="Arial" charset="0"/>
              </a:rPr>
              <a:t> </a:t>
            </a:r>
            <a:r>
              <a:rPr lang="en-US" sz="2000" dirty="0" err="1">
                <a:latin typeface="Arial" charset="0"/>
              </a:rPr>
              <a:t>gydol</a:t>
            </a:r>
            <a:r>
              <a:rPr lang="en-US" sz="2000" dirty="0">
                <a:latin typeface="Arial" charset="0"/>
              </a:rPr>
              <a:t> y </a:t>
            </a:r>
            <a:r>
              <a:rPr lang="en-US" sz="2000" dirty="0" err="1">
                <a:latin typeface="Arial" charset="0"/>
              </a:rPr>
              <a:t>rhaglen</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gefnogi’r</a:t>
            </a:r>
            <a:r>
              <a:rPr lang="en-US" sz="2000" dirty="0">
                <a:latin typeface="Arial" charset="0"/>
              </a:rPr>
              <a:t> </a:t>
            </a:r>
            <a:r>
              <a:rPr lang="en-US" sz="2000" dirty="0" err="1">
                <a:latin typeface="Arial" charset="0"/>
              </a:rPr>
              <a:t>dysgwr</a:t>
            </a:r>
            <a:r>
              <a:rPr lang="en-US" sz="2000" dirty="0">
                <a:latin typeface="Arial" charset="0"/>
              </a:rPr>
              <a:t> </a:t>
            </a:r>
          </a:p>
          <a:p>
            <a:pPr fontAlgn="auto">
              <a:spcAft>
                <a:spcPts val="0"/>
              </a:spcAft>
              <a:defRPr/>
            </a:pPr>
            <a:endParaRPr lang="en-US" sz="2000" dirty="0">
              <a:latin typeface="Arial" charset="0"/>
            </a:endParaRPr>
          </a:p>
          <a:p>
            <a:pPr lvl="0"/>
            <a:r>
              <a:rPr lang="en-GB" sz="2000" dirty="0" err="1"/>
              <a:t>Arsylwi</a:t>
            </a:r>
            <a:r>
              <a:rPr lang="en-GB" sz="2000" dirty="0"/>
              <a:t> </a:t>
            </a:r>
            <a:r>
              <a:rPr lang="en-GB" sz="2000" dirty="0" err="1"/>
              <a:t>neu</a:t>
            </a:r>
            <a:r>
              <a:rPr lang="en-GB" sz="2000" dirty="0"/>
              <a:t> </a:t>
            </a:r>
            <a:r>
              <a:rPr lang="en-GB" sz="2000" dirty="0" err="1"/>
              <a:t>sicrhau</a:t>
            </a:r>
            <a:r>
              <a:rPr lang="en-GB" sz="2000" dirty="0"/>
              <a:t> bod person </a:t>
            </a:r>
            <a:r>
              <a:rPr lang="en-GB" sz="2000" dirty="0" err="1"/>
              <a:t>addas</a:t>
            </a:r>
            <a:r>
              <a:rPr lang="en-GB" sz="2000" dirty="0"/>
              <a:t> </a:t>
            </a:r>
            <a:r>
              <a:rPr lang="en-GB" sz="2000" dirty="0" err="1"/>
              <a:t>ar</a:t>
            </a:r>
            <a:r>
              <a:rPr lang="en-GB" sz="2000" dirty="0"/>
              <a:t> </a:t>
            </a:r>
            <a:r>
              <a:rPr lang="en-GB" sz="2000" dirty="0" err="1"/>
              <a:t>gael</a:t>
            </a:r>
            <a:r>
              <a:rPr lang="en-GB" sz="2000" dirty="0"/>
              <a:t> </a:t>
            </a:r>
            <a:r>
              <a:rPr lang="en-GB" sz="2000" dirty="0" err="1"/>
              <a:t>i</a:t>
            </a:r>
            <a:r>
              <a:rPr lang="en-GB" sz="2000" dirty="0"/>
              <a:t> </a:t>
            </a:r>
            <a:r>
              <a:rPr lang="en-GB" sz="2000" dirty="0" err="1"/>
              <a:t>wneud</a:t>
            </a:r>
            <a:r>
              <a:rPr lang="en-GB" sz="2000" dirty="0"/>
              <a:t> </a:t>
            </a:r>
            <a:r>
              <a:rPr lang="en-GB" sz="2000" dirty="0" err="1"/>
              <a:t>hyn</a:t>
            </a:r>
            <a:endParaRPr lang="en-GB" sz="2000" dirty="0"/>
          </a:p>
          <a:p>
            <a:pPr marL="0" indent="0" algn="ctr" fontAlgn="auto">
              <a:spcAft>
                <a:spcPts val="0"/>
              </a:spcAft>
              <a:buFontTx/>
              <a:buNone/>
              <a:defRPr/>
            </a:pPr>
            <a:r>
              <a:rPr lang="en-GB" sz="2000" b="1" dirty="0">
                <a:latin typeface="Arial" charset="0"/>
              </a:rPr>
              <a:t> </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atin typeface="Arial" charset="0"/>
              </a:rPr>
              <a:t>Rol y Mentor / Mentor Role</a:t>
            </a:r>
            <a:endParaRPr lang="en-GB"/>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sylwadau'r mentor yn Adran 6 ar gynnydd y dysgwr</a:t>
            </a:r>
          </a:p>
          <a:p>
            <a:pPr marL="0" lvl="0" indent="0">
              <a:buNone/>
            </a:pPr>
            <a:endParaRPr lang="en-GB" sz="2000" dirty="0"/>
          </a:p>
          <a:p>
            <a:pPr lvl="0"/>
            <a:r>
              <a:rPr lang="cy-GB" sz="2000" dirty="0"/>
              <a:t>Darparu manylion a llofnodion gwirio yn Adran 8</a:t>
            </a:r>
            <a:endParaRPr lang="en-GB" sz="2000" dirty="0"/>
          </a:p>
          <a:p>
            <a:pPr marL="0" indent="0" fontAlgn="auto">
              <a:spcAft>
                <a:spcPts val="0"/>
              </a:spcAft>
              <a:buNone/>
              <a:defRPr/>
            </a:pPr>
            <a:r>
              <a:rPr lang="en-GB" sz="2000" dirty="0"/>
              <a:t> </a:t>
            </a: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comments in Section 6 on the learner’s progress</a:t>
            </a:r>
          </a:p>
          <a:p>
            <a:pPr fontAlgn="auto">
              <a:spcAft>
                <a:spcPts val="0"/>
              </a:spcAft>
              <a:buFont typeface="Arial" pitchFamily="34" charset="0"/>
              <a:buChar char="•"/>
              <a:defRPr/>
            </a:pPr>
            <a:r>
              <a:rPr lang="en-GB" sz="2000" dirty="0"/>
              <a:t>Provide details and verification signatures in Section 8</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dirty="0" err="1">
                <a:latin typeface="Arial" charset="0"/>
              </a:rPr>
              <a:t>Trefniadau</a:t>
            </a:r>
            <a:r>
              <a:rPr lang="en-GB" sz="3600" dirty="0">
                <a:latin typeface="Arial" charset="0"/>
              </a:rPr>
              <a:t> y </a:t>
            </a:r>
            <a:r>
              <a:rPr lang="en-GB" sz="3600" dirty="0" err="1">
                <a:latin typeface="Arial" charset="0"/>
              </a:rPr>
              <a:t>Rhaglen</a:t>
            </a:r>
            <a:r>
              <a:rPr lang="en-GB" sz="3600" dirty="0">
                <a:latin typeface="Arial" charset="0"/>
              </a:rPr>
              <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marL="0" indent="0">
              <a:buNone/>
            </a:pPr>
            <a:r>
              <a:rPr lang="cy-GB" dirty="0"/>
              <a:t>Gweithgaredd Grwpiau Bychan</a:t>
            </a:r>
            <a:endParaRPr lang="en-GB" dirty="0"/>
          </a:p>
          <a:p>
            <a:pPr lvl="0"/>
            <a:r>
              <a:rPr lang="cy-GB" dirty="0"/>
              <a:t>Pa strategaethau fydd angen i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marL="0" indent="0" fontAlgn="auto">
              <a:spcAft>
                <a:spcPts val="0"/>
              </a:spcAft>
              <a:buFont typeface="Arial" pitchFamily="34" charset="0"/>
              <a:buNone/>
              <a:defRPr/>
            </a:pPr>
            <a:r>
              <a:rPr lang="en-GB" dirty="0"/>
              <a:t>Activity Small Groups</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r>
              <a:rPr lang="en-GB" dirty="0"/>
              <a:t>What strategies could  you consider to aid your learning and development on the programme?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smtClean="0">
                <a:latin typeface="Arial" charset="0"/>
              </a:rPr>
              <a:t>Dyddiad</a:t>
            </a:r>
            <a:r>
              <a:rPr lang="en-GB" b="1" dirty="0" smtClean="0">
                <a:latin typeface="Arial" charset="0"/>
              </a:rPr>
              <a:t> </a:t>
            </a:r>
            <a:r>
              <a:rPr lang="en-GB" b="1" dirty="0" err="1" smtClean="0">
                <a:latin typeface="Arial" charset="0"/>
              </a:rPr>
              <a:t>Cyflwyno</a:t>
            </a:r>
            <a:r>
              <a:rPr lang="en-GB" b="1" dirty="0" smtClean="0">
                <a:latin typeface="Arial" charset="0"/>
              </a:rPr>
              <a:t>: </a:t>
            </a:r>
          </a:p>
          <a:p>
            <a:pPr marL="0" indent="0">
              <a:buNone/>
            </a:pPr>
            <a:r>
              <a:rPr lang="en-GB" dirty="0" err="1" smtClean="0">
                <a:latin typeface="Arial" charset="0"/>
              </a:rPr>
              <a:t>Gweler</a:t>
            </a:r>
            <a:r>
              <a:rPr lang="en-GB" dirty="0" smtClean="0">
                <a:latin typeface="Arial" charset="0"/>
              </a:rPr>
              <a:t> Moodle </a:t>
            </a:r>
            <a:endParaRPr lang="en-GB" dirty="0">
              <a:latin typeface="Arial" charset="0"/>
            </a:endParaRP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smtClean="0">
                <a:latin typeface="Arial" charset="0"/>
              </a:rPr>
              <a:t>Please see Moodle </a:t>
            </a:r>
            <a:endParaRPr lang="en-GB" dirty="0">
              <a:latin typeface="Arial"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err="1">
                <a:latin typeface="Myriad Pro"/>
              </a:rPr>
              <a:t>Cynllun</a:t>
            </a:r>
            <a:r>
              <a:rPr lang="en-GB" sz="2400" b="1" dirty="0">
                <a:latin typeface="Myriad Pro"/>
              </a:rPr>
              <a:t> </a:t>
            </a:r>
            <a:r>
              <a:rPr lang="en-GB" sz="2400" b="1" dirty="0" err="1">
                <a:latin typeface="Myriad Pro"/>
              </a:rPr>
              <a:t>Gweithredu</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en-GB" sz="2000" dirty="0"/>
              <a:t>Mae </a:t>
            </a:r>
            <a:r>
              <a:rPr lang="en-GB" sz="2000" dirty="0" err="1"/>
              <a:t>cwmni</a:t>
            </a:r>
            <a:r>
              <a:rPr lang="en-GB" sz="2000" dirty="0"/>
              <a:t> </a:t>
            </a:r>
            <a:r>
              <a:rPr lang="en-GB" sz="2000" dirty="0" err="1"/>
              <a:t>Cordis</a:t>
            </a:r>
            <a:r>
              <a:rPr lang="en-GB" sz="2000" dirty="0"/>
              <a:t> Bright </a:t>
            </a:r>
            <a:r>
              <a:rPr lang="en-GB" sz="2000" dirty="0" err="1"/>
              <a:t>yn</a:t>
            </a:r>
            <a:r>
              <a:rPr lang="en-GB" sz="2000" dirty="0"/>
              <a:t> </a:t>
            </a:r>
            <a:r>
              <a:rPr lang="en-GB" sz="2000" dirty="0" err="1"/>
              <a:t>gwneud</a:t>
            </a:r>
            <a:r>
              <a:rPr lang="en-GB" sz="2000" dirty="0"/>
              <a:t> darn o </a:t>
            </a:r>
            <a:r>
              <a:rPr lang="en-GB" sz="2000" dirty="0" err="1"/>
              <a:t>waith</a:t>
            </a:r>
            <a:r>
              <a:rPr lang="en-GB" sz="2000" dirty="0"/>
              <a:t> </a:t>
            </a:r>
            <a:r>
              <a:rPr lang="en-GB" sz="2000" dirty="0" err="1"/>
              <a:t>gwerthuso</a:t>
            </a:r>
            <a:r>
              <a:rPr lang="en-GB" sz="2000" dirty="0"/>
              <a:t> </a:t>
            </a:r>
            <a:r>
              <a:rPr lang="en-GB" sz="2000" dirty="0" err="1"/>
              <a:t>rhaglenni</a:t>
            </a:r>
            <a:r>
              <a:rPr lang="en-GB" sz="2000" dirty="0"/>
              <a:t> DAPP </a:t>
            </a:r>
            <a:r>
              <a:rPr lang="en-GB" sz="2000" dirty="0" err="1" smtClean="0"/>
              <a:t>ar</a:t>
            </a:r>
            <a:r>
              <a:rPr lang="en-GB" sz="2000" dirty="0" smtClean="0"/>
              <a:t> </a:t>
            </a:r>
            <a:r>
              <a:rPr lang="en-GB" sz="2000" dirty="0"/>
              <a:t>ran </a:t>
            </a:r>
            <a:r>
              <a:rPr lang="en-GB" sz="2000" dirty="0" err="1" smtClean="0"/>
              <a:t>Gofal</a:t>
            </a:r>
            <a:r>
              <a:rPr lang="en-GB" sz="2000" dirty="0" smtClean="0"/>
              <a:t> </a:t>
            </a:r>
            <a:r>
              <a:rPr lang="en-GB" sz="2000" dirty="0" err="1" smtClean="0"/>
              <a:t>Cymdeithasol</a:t>
            </a:r>
            <a:r>
              <a:rPr lang="en-GB" sz="2000" dirty="0" smtClean="0"/>
              <a:t> </a:t>
            </a:r>
            <a:r>
              <a:rPr lang="en-GB" sz="2000" dirty="0" err="1" smtClean="0"/>
              <a:t>Cymru</a:t>
            </a:r>
            <a:r>
              <a:rPr lang="en-GB" sz="2000" dirty="0" smtClean="0"/>
              <a:t> </a:t>
            </a:r>
            <a:endParaRPr lang="en-GB" sz="2000" dirty="0"/>
          </a:p>
          <a:p>
            <a:r>
              <a:rPr lang="en-GB" sz="2000" dirty="0" err="1"/>
              <a:t>Fel</a:t>
            </a:r>
            <a:r>
              <a:rPr lang="en-GB" sz="2000" dirty="0"/>
              <a:t> </a:t>
            </a:r>
            <a:r>
              <a:rPr lang="en-GB" sz="2000" dirty="0" err="1"/>
              <a:t>rhaglen</a:t>
            </a:r>
            <a:r>
              <a:rPr lang="en-GB" sz="2000" dirty="0"/>
              <a:t> </a:t>
            </a:r>
            <a:r>
              <a:rPr lang="en-GB" sz="2000" dirty="0" err="1"/>
              <a:t>Porth</a:t>
            </a:r>
            <a:r>
              <a:rPr lang="en-GB" sz="2000" dirty="0"/>
              <a:t>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Os</a:t>
            </a:r>
            <a:r>
              <a:rPr lang="en-GB" sz="2000" dirty="0"/>
              <a:t> </a:t>
            </a:r>
            <a:r>
              <a:rPr lang="en-GB" sz="2000" dirty="0" err="1"/>
              <a:t>ydych</a:t>
            </a:r>
            <a:r>
              <a:rPr lang="en-GB" sz="2000" dirty="0"/>
              <a:t> </a:t>
            </a:r>
            <a:r>
              <a:rPr lang="en-GB" sz="2000" dirty="0" err="1"/>
              <a:t>yn</a:t>
            </a:r>
            <a:r>
              <a:rPr lang="en-GB" sz="2000" dirty="0"/>
              <a:t> </a:t>
            </a:r>
            <a:r>
              <a:rPr lang="en-GB" sz="2000" dirty="0" err="1"/>
              <a:t>hapus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fedrwch</a:t>
            </a:r>
            <a:r>
              <a:rPr lang="en-GB" sz="2000" dirty="0"/>
              <a:t> chi </a:t>
            </a:r>
            <a:r>
              <a:rPr lang="en-GB" sz="2000" dirty="0" err="1"/>
              <a:t>gwblhau’r</a:t>
            </a:r>
            <a:r>
              <a:rPr lang="en-GB" sz="2000" dirty="0"/>
              <a:t> </a:t>
            </a:r>
            <a:r>
              <a:rPr lang="en-GB" sz="2000" dirty="0" err="1"/>
              <a:t>ffurflenni</a:t>
            </a:r>
            <a:r>
              <a:rPr lang="en-GB" sz="2000" dirty="0"/>
              <a:t> </a:t>
            </a: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evaluation company Cordis Bright are undertaking an evaluation of all CPEL programmes on behalf of the Social Care Wales </a:t>
            </a:r>
          </a:p>
          <a:p>
            <a:r>
              <a:rPr lang="en-GB" sz="2000" dirty="0"/>
              <a:t>The Porth Agored programme we encourage you to partake in this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12756</TotalTime>
  <Words>2782</Words>
  <Application>Microsoft Office PowerPoint</Application>
  <PresentationFormat>On-screen Show (4:3)</PresentationFormat>
  <Paragraphs>387</Paragraphs>
  <Slides>41</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MS PGothic</vt:lpstr>
      <vt:lpstr>Arial</vt:lpstr>
      <vt:lpstr>Calibri</vt:lpstr>
      <vt:lpstr>Myriad Pro</vt: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Disgrifiad Modiwl / Module Descriptor</vt:lpstr>
      <vt:lpstr>Asesiad / Assessment </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lpstr>PowerPoint Presentation</vt:lpstr>
      <vt:lpstr>Partneriaeth Porth Agored  Partnership</vt:lpstr>
      <vt:lpstr>CPEL</vt:lpstr>
      <vt:lpstr>Portffolio / Portfolio</vt:lpstr>
      <vt:lpstr>Graduate Certificate in Consolidation of Social Work Practice Tystysgrif I Raddedigion mewn cadarnhau ymarfer Gwaith Cymdeithasol  </vt:lpstr>
      <vt:lpstr>Rhan 1 / Section 1</vt:lpstr>
      <vt:lpstr>Adolygiad Datblygiadol Developmental Review</vt:lpstr>
      <vt:lpstr>Adolygiad Datblygiadol  Developmental Review </vt:lpstr>
      <vt:lpstr>Arsylliad / Observation</vt:lpstr>
      <vt:lpstr>Diogelu / Safeguarding</vt:lpstr>
      <vt:lpstr>Adolygiad Datblygiadol Developmental Review</vt:lpstr>
      <vt:lpstr>Adran 7-9 / Sections 7-9</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Trefniadau y Rhaglen Arrangements for Programme</vt:lpstr>
      <vt:lpstr>Learning Strategies</vt:lpstr>
      <vt:lpstr>Cyflwyno Portffolio / Portfolio Submission</vt:lpstr>
      <vt:lpstr>PowerPoint Presentation</vt:lpstr>
      <vt:lpstr>Gwerthusiad Evaluation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268</cp:revision>
  <cp:lastPrinted>2015-06-30T20:57:23Z</cp:lastPrinted>
  <dcterms:created xsi:type="dcterms:W3CDTF">2015-04-14T15:21:28Z</dcterms:created>
  <dcterms:modified xsi:type="dcterms:W3CDTF">2018-01-31T11:52:36Z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