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88617" autoAdjust="0"/>
  </p:normalViewPr>
  <p:slideViewPr>
    <p:cSldViewPr snapToGrid="0" snapToObjects="1">
      <p:cViewPr varScale="1">
        <p:scale>
          <a:sx n="63" d="100"/>
          <a:sy n="63" d="100"/>
        </p:scale>
        <p:origin x="1380" y="5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EAA410E-427A-45FE-A69B-CE790C1753BB}" type="datetimeFigureOut">
              <a:rPr lang="en-US" smtClean="0"/>
              <a:t>10/14/2025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DBE4D2D-1F5F-4A6F-BA8B-C7B6F7B54DD9}" type="slidenum">
              <a:rPr lang="en-US" smtClean="0"/>
              <a:t>‹#›</a:t>
            </a:fld>
            <a:endParaRPr lang="en-US"/>
          </a:p>
        </p:txBody>
      </p:sp>
    </p:spTree>
    <p:extLst>
      <p:ext uri="{BB962C8B-B14F-4D97-AF65-F5344CB8AC3E}">
        <p14:creationId xmlns:p14="http://schemas.microsoft.com/office/powerpoint/2010/main" val="3109083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kern="1200" dirty="0" err="1">
                <a:solidFill>
                  <a:schemeClr val="tx1"/>
                </a:solidFill>
                <a:effectLst/>
                <a:latin typeface="+mn-lt"/>
                <a:ea typeface="+mn-ea"/>
                <a:cs typeface="+mn-cs"/>
              </a:rPr>
              <a:t>Amira</a:t>
            </a:r>
            <a:r>
              <a:rPr lang="en-US" sz="1200" b="0" kern="1200" dirty="0">
                <a:solidFill>
                  <a:schemeClr val="tx1"/>
                </a:solidFill>
                <a:effectLst/>
                <a:latin typeface="+mn-lt"/>
                <a:ea typeface="+mn-ea"/>
                <a:cs typeface="+mn-cs"/>
              </a:rPr>
              <a:t> is a 3 years old child who has just enrolled at our nursery environment. She presents symptoms of separation anxiety, a typical symptom of the children of her age, particularly as they adapt to the new surroundings. Also, she does not communicate verbally, and it reflect emotional distress or mistrust towards other people. </a:t>
            </a:r>
            <a:r>
              <a:rPr lang="en-US" sz="1200" b="0" kern="1200" dirty="0" err="1">
                <a:solidFill>
                  <a:schemeClr val="tx1"/>
                </a:solidFill>
                <a:effectLst/>
                <a:latin typeface="+mn-lt"/>
                <a:ea typeface="+mn-ea"/>
                <a:cs typeface="+mn-cs"/>
              </a:rPr>
              <a:t>Amira</a:t>
            </a:r>
            <a:r>
              <a:rPr lang="en-US" sz="1200" b="0" kern="1200" dirty="0">
                <a:solidFill>
                  <a:schemeClr val="tx1"/>
                </a:solidFill>
                <a:effectLst/>
                <a:latin typeface="+mn-lt"/>
                <a:ea typeface="+mn-ea"/>
                <a:cs typeface="+mn-cs"/>
              </a:rPr>
              <a:t> struggles to take part in group play which is essential in the process of social development at this age. Today, I am supposed to discuss the ways we can help </a:t>
            </a:r>
            <a:r>
              <a:rPr lang="en-US" sz="1200" b="0" kern="1200" dirty="0" err="1">
                <a:solidFill>
                  <a:schemeClr val="tx1"/>
                </a:solidFill>
                <a:effectLst/>
                <a:latin typeface="+mn-lt"/>
                <a:ea typeface="+mn-ea"/>
                <a:cs typeface="+mn-cs"/>
              </a:rPr>
              <a:t>Amira</a:t>
            </a:r>
            <a:r>
              <a:rPr lang="en-US" sz="1200" b="0" kern="1200" dirty="0">
                <a:solidFill>
                  <a:schemeClr val="tx1"/>
                </a:solidFill>
                <a:effectLst/>
                <a:latin typeface="+mn-lt"/>
                <a:ea typeface="+mn-ea"/>
                <a:cs typeface="+mn-cs"/>
              </a:rPr>
              <a:t> to develop emotionally, socially, cognitively, and physically based on the Attachment Theory formulated by </a:t>
            </a:r>
            <a:r>
              <a:rPr lang="en-US" sz="1200" b="0" kern="1200" dirty="0" err="1">
                <a:solidFill>
                  <a:schemeClr val="tx1"/>
                </a:solidFill>
                <a:effectLst/>
                <a:latin typeface="+mn-lt"/>
                <a:ea typeface="+mn-ea"/>
                <a:cs typeface="+mn-cs"/>
              </a:rPr>
              <a:t>Bowlby</a:t>
            </a:r>
            <a:r>
              <a:rPr lang="en-US" sz="1200" b="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DBE4D2D-1F5F-4A6F-BA8B-C7B6F7B54DD9}" type="slidenum">
              <a:rPr lang="en-US" smtClean="0"/>
              <a:t>2</a:t>
            </a:fld>
            <a:endParaRPr lang="en-US"/>
          </a:p>
        </p:txBody>
      </p:sp>
    </p:spTree>
    <p:extLst>
      <p:ext uri="{BB962C8B-B14F-4D97-AF65-F5344CB8AC3E}">
        <p14:creationId xmlns:p14="http://schemas.microsoft.com/office/powerpoint/2010/main" val="4584167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The Attachment Theory of </a:t>
            </a:r>
            <a:r>
              <a:rPr lang="en-US" sz="1200" b="0" kern="1200" dirty="0" err="1">
                <a:solidFill>
                  <a:schemeClr val="tx1"/>
                </a:solidFill>
                <a:effectLst/>
                <a:latin typeface="+mn-lt"/>
                <a:ea typeface="+mn-ea"/>
                <a:cs typeface="+mn-cs"/>
              </a:rPr>
              <a:t>Bowlby</a:t>
            </a:r>
            <a:r>
              <a:rPr lang="en-US" sz="1200" b="0" kern="1200" dirty="0">
                <a:solidFill>
                  <a:schemeClr val="tx1"/>
                </a:solidFill>
                <a:effectLst/>
                <a:latin typeface="+mn-lt"/>
                <a:ea typeface="+mn-ea"/>
                <a:cs typeface="+mn-cs"/>
              </a:rPr>
              <a:t> lays stress on the emotional </a:t>
            </a:r>
            <a:r>
              <a:rPr lang="en-US" sz="1200" b="0" kern="1200" dirty="0" err="1">
                <a:solidFill>
                  <a:schemeClr val="tx1"/>
                </a:solidFill>
                <a:effectLst/>
                <a:latin typeface="+mn-lt"/>
                <a:ea typeface="+mn-ea"/>
                <a:cs typeface="+mn-cs"/>
              </a:rPr>
              <a:t>connexion</a:t>
            </a:r>
            <a:r>
              <a:rPr lang="en-US" sz="1200" b="0" kern="1200" dirty="0">
                <a:solidFill>
                  <a:schemeClr val="tx1"/>
                </a:solidFill>
                <a:effectLst/>
                <a:latin typeface="+mn-lt"/>
                <a:ea typeface="+mn-ea"/>
                <a:cs typeface="+mn-cs"/>
              </a:rPr>
              <a:t> between a child and the main caregiver. A secure attachment enables the children to feel safe in the world they are in and trust them. Conversely, the insecure attachment can lead to anxiety and fear of being abandoned and withdrawal. To </a:t>
            </a:r>
            <a:r>
              <a:rPr lang="en-US" sz="1200" b="0" kern="1200" dirty="0" err="1">
                <a:solidFill>
                  <a:schemeClr val="tx1"/>
                </a:solidFill>
                <a:effectLst/>
                <a:latin typeface="+mn-lt"/>
                <a:ea typeface="+mn-ea"/>
                <a:cs typeface="+mn-cs"/>
              </a:rPr>
              <a:t>Bowlby</a:t>
            </a:r>
            <a:r>
              <a:rPr lang="en-US" sz="1200" b="0" kern="1200" dirty="0">
                <a:solidFill>
                  <a:schemeClr val="tx1"/>
                </a:solidFill>
                <a:effectLst/>
                <a:latin typeface="+mn-lt"/>
                <a:ea typeface="+mn-ea"/>
                <a:cs typeface="+mn-cs"/>
              </a:rPr>
              <a:t>, the initial first five years of life were important to the formation of these bonds. Responsiveness on the part of a caregiver is one of the elements in promoting secure attachment that is central to the emotional and social growth. Let us see how this is so with </a:t>
            </a:r>
            <a:r>
              <a:rPr lang="en-US" sz="1200" b="0" kern="1200" dirty="0" err="1">
                <a:solidFill>
                  <a:schemeClr val="tx1"/>
                </a:solidFill>
                <a:effectLst/>
                <a:latin typeface="+mn-lt"/>
                <a:ea typeface="+mn-ea"/>
                <a:cs typeface="+mn-cs"/>
              </a:rPr>
              <a:t>Amira</a:t>
            </a:r>
            <a:r>
              <a:rPr lang="en-US" sz="1200" b="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DBE4D2D-1F5F-4A6F-BA8B-C7B6F7B54DD9}" type="slidenum">
              <a:rPr lang="en-US" smtClean="0"/>
              <a:t>3</a:t>
            </a:fld>
            <a:endParaRPr lang="en-US"/>
          </a:p>
        </p:txBody>
      </p:sp>
    </p:spTree>
    <p:extLst>
      <p:ext uri="{BB962C8B-B14F-4D97-AF65-F5344CB8AC3E}">
        <p14:creationId xmlns:p14="http://schemas.microsoft.com/office/powerpoint/2010/main" val="2023485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kern="1200" dirty="0" err="1">
                <a:solidFill>
                  <a:schemeClr val="tx1"/>
                </a:solidFill>
                <a:effectLst/>
                <a:latin typeface="+mn-lt"/>
                <a:ea typeface="+mn-ea"/>
                <a:cs typeface="+mn-cs"/>
              </a:rPr>
              <a:t>Amira</a:t>
            </a:r>
            <a:r>
              <a:rPr lang="en-US" sz="1200" b="0" kern="1200" dirty="0">
                <a:solidFill>
                  <a:schemeClr val="tx1"/>
                </a:solidFill>
                <a:effectLst/>
                <a:latin typeface="+mn-lt"/>
                <a:ea typeface="+mn-ea"/>
                <a:cs typeface="+mn-cs"/>
              </a:rPr>
              <a:t> must have a separation anxiety probably due to insecure attachment. According to the theory advanced by </a:t>
            </a:r>
            <a:r>
              <a:rPr lang="en-US" sz="1200" b="0" kern="1200" dirty="0" err="1">
                <a:solidFill>
                  <a:schemeClr val="tx1"/>
                </a:solidFill>
                <a:effectLst/>
                <a:latin typeface="+mn-lt"/>
                <a:ea typeface="+mn-ea"/>
                <a:cs typeface="+mn-cs"/>
              </a:rPr>
              <a:t>Bowlby</a:t>
            </a:r>
            <a:r>
              <a:rPr lang="en-US" sz="1200" b="0" kern="1200" dirty="0">
                <a:solidFill>
                  <a:schemeClr val="tx1"/>
                </a:solidFill>
                <a:effectLst/>
                <a:latin typeface="+mn-lt"/>
                <a:ea typeface="+mn-ea"/>
                <a:cs typeface="+mn-cs"/>
              </a:rPr>
              <a:t>, insecurely attached children can be easily distressed at the separation with their caregivers. The </a:t>
            </a:r>
            <a:r>
              <a:rPr lang="en-US" sz="1200" b="0" kern="1200" dirty="0" err="1">
                <a:solidFill>
                  <a:schemeClr val="tx1"/>
                </a:solidFill>
                <a:effectLst/>
                <a:latin typeface="+mn-lt"/>
                <a:ea typeface="+mn-ea"/>
                <a:cs typeface="+mn-cs"/>
              </a:rPr>
              <a:t>behaviour</a:t>
            </a:r>
            <a:r>
              <a:rPr lang="en-US" sz="1200" b="0" kern="1200" dirty="0">
                <a:solidFill>
                  <a:schemeClr val="tx1"/>
                </a:solidFill>
                <a:effectLst/>
                <a:latin typeface="+mn-lt"/>
                <a:ea typeface="+mn-ea"/>
                <a:cs typeface="+mn-cs"/>
              </a:rPr>
              <a:t> is an indication of a triggered attachment system where the child wants emotional security. The challenge that </a:t>
            </a:r>
            <a:r>
              <a:rPr lang="en-US" sz="1200" b="0" kern="1200" dirty="0" err="1">
                <a:solidFill>
                  <a:schemeClr val="tx1"/>
                </a:solidFill>
                <a:effectLst/>
                <a:latin typeface="+mn-lt"/>
                <a:ea typeface="+mn-ea"/>
                <a:cs typeface="+mn-cs"/>
              </a:rPr>
              <a:t>Amira</a:t>
            </a:r>
            <a:r>
              <a:rPr lang="en-US" sz="1200" b="0" kern="1200" dirty="0">
                <a:solidFill>
                  <a:schemeClr val="tx1"/>
                </a:solidFill>
                <a:effectLst/>
                <a:latin typeface="+mn-lt"/>
                <a:ea typeface="+mn-ea"/>
                <a:cs typeface="+mn-cs"/>
              </a:rPr>
              <a:t> experienced during the time she was separated with her </a:t>
            </a:r>
            <a:r>
              <a:rPr lang="en-US" sz="1200" b="0" kern="1200" dirty="0" err="1">
                <a:solidFill>
                  <a:schemeClr val="tx1"/>
                </a:solidFill>
                <a:effectLst/>
                <a:latin typeface="+mn-lt"/>
                <a:ea typeface="+mn-ea"/>
                <a:cs typeface="+mn-cs"/>
              </a:rPr>
              <a:t>carers</a:t>
            </a:r>
            <a:r>
              <a:rPr lang="en-US" sz="1200" b="0" kern="1200" dirty="0">
                <a:solidFill>
                  <a:schemeClr val="tx1"/>
                </a:solidFill>
                <a:effectLst/>
                <a:latin typeface="+mn-lt"/>
                <a:ea typeface="+mn-ea"/>
                <a:cs typeface="+mn-cs"/>
              </a:rPr>
              <a:t> are due to the inability of her attachment system to feel safe and secure. This is in line with what </a:t>
            </a:r>
            <a:r>
              <a:rPr lang="en-US" sz="1200" b="0" kern="1200" dirty="0" err="1">
                <a:solidFill>
                  <a:schemeClr val="tx1"/>
                </a:solidFill>
                <a:effectLst/>
                <a:latin typeface="+mn-lt"/>
                <a:ea typeface="+mn-ea"/>
                <a:cs typeface="+mn-cs"/>
              </a:rPr>
              <a:t>Bowlby</a:t>
            </a:r>
            <a:r>
              <a:rPr lang="en-US" sz="1200" b="0" kern="1200" dirty="0">
                <a:solidFill>
                  <a:schemeClr val="tx1"/>
                </a:solidFill>
                <a:effectLst/>
                <a:latin typeface="+mn-lt"/>
                <a:ea typeface="+mn-ea"/>
                <a:cs typeface="+mn-cs"/>
              </a:rPr>
              <a:t> termed as attachment seeking </a:t>
            </a:r>
            <a:r>
              <a:rPr lang="en-US" sz="1200" b="0" kern="1200" dirty="0" err="1">
                <a:solidFill>
                  <a:schemeClr val="tx1"/>
                </a:solidFill>
                <a:effectLst/>
                <a:latin typeface="+mn-lt"/>
                <a:ea typeface="+mn-ea"/>
                <a:cs typeface="+mn-cs"/>
              </a:rPr>
              <a:t>behaviours</a:t>
            </a:r>
            <a:r>
              <a:rPr lang="en-US" sz="1200" b="0" kern="1200" dirty="0">
                <a:solidFill>
                  <a:schemeClr val="tx1"/>
                </a:solidFill>
                <a:effectLst/>
                <a:latin typeface="+mn-lt"/>
                <a:ea typeface="+mn-ea"/>
                <a:cs typeface="+mn-cs"/>
              </a:rPr>
              <a:t> where the child relays his or her need to be comforted and assured.</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DBE4D2D-1F5F-4A6F-BA8B-C7B6F7B54DD9}" type="slidenum">
              <a:rPr lang="en-US" smtClean="0"/>
              <a:t>4</a:t>
            </a:fld>
            <a:endParaRPr lang="en-US"/>
          </a:p>
        </p:txBody>
      </p:sp>
    </p:spTree>
    <p:extLst>
      <p:ext uri="{BB962C8B-B14F-4D97-AF65-F5344CB8AC3E}">
        <p14:creationId xmlns:p14="http://schemas.microsoft.com/office/powerpoint/2010/main" val="13348052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Insecure attachment also be tied to </a:t>
            </a:r>
            <a:r>
              <a:rPr lang="en-US" sz="1200" b="0" kern="1200" dirty="0" err="1">
                <a:solidFill>
                  <a:schemeClr val="tx1"/>
                </a:solidFill>
                <a:effectLst/>
                <a:latin typeface="+mn-lt"/>
                <a:ea typeface="+mn-ea"/>
                <a:cs typeface="+mn-cs"/>
              </a:rPr>
              <a:t>Amira</a:t>
            </a:r>
            <a:r>
              <a:rPr lang="en-US" sz="1200" b="0" kern="1200" dirty="0">
                <a:solidFill>
                  <a:schemeClr val="tx1"/>
                </a:solidFill>
                <a:effectLst/>
                <a:latin typeface="+mn-lt"/>
                <a:ea typeface="+mn-ea"/>
                <a:cs typeface="+mn-cs"/>
              </a:rPr>
              <a:t> having a poor verbal communication. </a:t>
            </a:r>
            <a:r>
              <a:rPr lang="en-US" sz="1200" b="0" kern="1200" dirty="0" err="1">
                <a:solidFill>
                  <a:schemeClr val="tx1"/>
                </a:solidFill>
                <a:effectLst/>
                <a:latin typeface="+mn-lt"/>
                <a:ea typeface="+mn-ea"/>
                <a:cs typeface="+mn-cs"/>
              </a:rPr>
              <a:t>Bowlby</a:t>
            </a:r>
            <a:r>
              <a:rPr lang="en-US" sz="1200" b="0" kern="1200" dirty="0">
                <a:solidFill>
                  <a:schemeClr val="tx1"/>
                </a:solidFill>
                <a:effectLst/>
                <a:latin typeface="+mn-lt"/>
                <a:ea typeface="+mn-ea"/>
                <a:cs typeface="+mn-cs"/>
              </a:rPr>
              <a:t> stated that the attachment has an effect on the cognitive and emotional development. Children who are not well attached will not express themselves verbally or social because they not be emotionally safe to do so. </a:t>
            </a:r>
            <a:r>
              <a:rPr lang="en-US" sz="1200" b="0" kern="1200" dirty="0" err="1">
                <a:solidFill>
                  <a:schemeClr val="tx1"/>
                </a:solidFill>
                <a:effectLst/>
                <a:latin typeface="+mn-lt"/>
                <a:ea typeface="+mn-ea"/>
                <a:cs typeface="+mn-cs"/>
              </a:rPr>
              <a:t>Amira</a:t>
            </a:r>
            <a:r>
              <a:rPr lang="en-US" sz="1200" b="0" kern="1200" dirty="0">
                <a:solidFill>
                  <a:schemeClr val="tx1"/>
                </a:solidFill>
                <a:effectLst/>
                <a:latin typeface="+mn-lt"/>
                <a:ea typeface="+mn-ea"/>
                <a:cs typeface="+mn-cs"/>
              </a:rPr>
              <a:t> is retreating into the verbal communication as she is to develop that trust to freely communicate. Attachment leads to emotional security and, it is a major factor in influencing the language and communication development of children.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DBE4D2D-1F5F-4A6F-BA8B-C7B6F7B54DD9}" type="slidenum">
              <a:rPr lang="en-US" smtClean="0"/>
              <a:t>5</a:t>
            </a:fld>
            <a:endParaRPr lang="en-US"/>
          </a:p>
        </p:txBody>
      </p:sp>
    </p:spTree>
    <p:extLst>
      <p:ext uri="{BB962C8B-B14F-4D97-AF65-F5344CB8AC3E}">
        <p14:creationId xmlns:p14="http://schemas.microsoft.com/office/powerpoint/2010/main" val="42686205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The theory by </a:t>
            </a:r>
            <a:r>
              <a:rPr lang="en-US" sz="1200" b="0" kern="1200" dirty="0" err="1">
                <a:solidFill>
                  <a:schemeClr val="tx1"/>
                </a:solidFill>
                <a:effectLst/>
                <a:latin typeface="+mn-lt"/>
                <a:ea typeface="+mn-ea"/>
                <a:cs typeface="+mn-cs"/>
              </a:rPr>
              <a:t>Bowlby</a:t>
            </a:r>
            <a:r>
              <a:rPr lang="en-US" sz="1200" b="0" kern="1200" dirty="0">
                <a:solidFill>
                  <a:schemeClr val="tx1"/>
                </a:solidFill>
                <a:effectLst/>
                <a:latin typeface="+mn-lt"/>
                <a:ea typeface="+mn-ea"/>
                <a:cs typeface="+mn-cs"/>
              </a:rPr>
              <a:t> also enables us to know why </a:t>
            </a:r>
            <a:r>
              <a:rPr lang="en-US" sz="1200" b="0" kern="1200" dirty="0" err="1">
                <a:solidFill>
                  <a:schemeClr val="tx1"/>
                </a:solidFill>
                <a:effectLst/>
                <a:latin typeface="+mn-lt"/>
                <a:ea typeface="+mn-ea"/>
                <a:cs typeface="+mn-cs"/>
              </a:rPr>
              <a:t>Amira</a:t>
            </a:r>
            <a:r>
              <a:rPr lang="en-US" sz="1200" b="0" kern="1200" dirty="0">
                <a:solidFill>
                  <a:schemeClr val="tx1"/>
                </a:solidFill>
                <a:effectLst/>
                <a:latin typeface="+mn-lt"/>
                <a:ea typeface="+mn-ea"/>
                <a:cs typeface="+mn-cs"/>
              </a:rPr>
              <a:t> has a problem in group play. Children who are well attached have the sense of security to roam and interact with other children. Insecure attachment on the other hand impairs social development and it is difficult to involve children in group activities. The fact that </a:t>
            </a:r>
            <a:r>
              <a:rPr lang="en-US" sz="1200" b="0" kern="1200" dirty="0" err="1">
                <a:solidFill>
                  <a:schemeClr val="tx1"/>
                </a:solidFill>
                <a:effectLst/>
                <a:latin typeface="+mn-lt"/>
                <a:ea typeface="+mn-ea"/>
                <a:cs typeface="+mn-cs"/>
              </a:rPr>
              <a:t>Amira</a:t>
            </a:r>
            <a:r>
              <a:rPr lang="en-US" sz="1200" b="0" kern="1200" dirty="0">
                <a:solidFill>
                  <a:schemeClr val="tx1"/>
                </a:solidFill>
                <a:effectLst/>
                <a:latin typeface="+mn-lt"/>
                <a:ea typeface="+mn-ea"/>
                <a:cs typeface="+mn-cs"/>
              </a:rPr>
              <a:t> is not willing to engage in group play mean that she is not ready to trust classmates. Insecure child attachment is a challenge to the child in establishing relationships with other people and this is essential in </a:t>
            </a:r>
            <a:r>
              <a:rPr lang="en-US" sz="1200" b="0" kern="1200" dirty="0" err="1">
                <a:solidFill>
                  <a:schemeClr val="tx1"/>
                </a:solidFill>
                <a:effectLst/>
                <a:latin typeface="+mn-lt"/>
                <a:ea typeface="+mn-ea"/>
                <a:cs typeface="+mn-cs"/>
              </a:rPr>
              <a:t>socialisation</a:t>
            </a:r>
            <a:r>
              <a:rPr lang="en-US" sz="1200" b="0" kern="1200" dirty="0">
                <a:solidFill>
                  <a:schemeClr val="tx1"/>
                </a:solidFill>
                <a:effectLst/>
                <a:latin typeface="+mn-lt"/>
                <a:ea typeface="+mn-ea"/>
                <a:cs typeface="+mn-cs"/>
              </a:rPr>
              <a:t> during childhood.</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DBE4D2D-1F5F-4A6F-BA8B-C7B6F7B54DD9}" type="slidenum">
              <a:rPr lang="en-US" smtClean="0"/>
              <a:t>6</a:t>
            </a:fld>
            <a:endParaRPr lang="en-US"/>
          </a:p>
        </p:txBody>
      </p:sp>
    </p:spTree>
    <p:extLst>
      <p:ext uri="{BB962C8B-B14F-4D97-AF65-F5344CB8AC3E}">
        <p14:creationId xmlns:p14="http://schemas.microsoft.com/office/powerpoint/2010/main" val="10529282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kern="1200" dirty="0">
                <a:solidFill>
                  <a:schemeClr val="tx1"/>
                </a:solidFill>
                <a:effectLst/>
                <a:latin typeface="+mn-lt"/>
                <a:ea typeface="+mn-ea"/>
                <a:cs typeface="+mn-cs"/>
              </a:rPr>
              <a:t>The requirement to be attached is biologically embedded in the survival instinct in children. </a:t>
            </a:r>
            <a:r>
              <a:rPr lang="en-US" sz="1200" b="0" kern="1200" dirty="0" err="1">
                <a:solidFill>
                  <a:schemeClr val="tx1"/>
                </a:solidFill>
                <a:effectLst/>
                <a:latin typeface="+mn-lt"/>
                <a:ea typeface="+mn-ea"/>
                <a:cs typeface="+mn-cs"/>
              </a:rPr>
              <a:t>Bowlby</a:t>
            </a:r>
            <a:r>
              <a:rPr lang="en-US" sz="1200" b="0" kern="1200" dirty="0">
                <a:solidFill>
                  <a:schemeClr val="tx1"/>
                </a:solidFill>
                <a:effectLst/>
                <a:latin typeface="+mn-lt"/>
                <a:ea typeface="+mn-ea"/>
                <a:cs typeface="+mn-cs"/>
              </a:rPr>
              <a:t> also maintained that the </a:t>
            </a:r>
            <a:r>
              <a:rPr lang="en-US" sz="1200" b="0" kern="1200" dirty="0" err="1">
                <a:solidFill>
                  <a:schemeClr val="tx1"/>
                </a:solidFill>
                <a:effectLst/>
                <a:latin typeface="+mn-lt"/>
                <a:ea typeface="+mn-ea"/>
                <a:cs typeface="+mn-cs"/>
              </a:rPr>
              <a:t>behaviours</a:t>
            </a:r>
            <a:r>
              <a:rPr lang="en-US" sz="1200" b="0" kern="1200" dirty="0">
                <a:solidFill>
                  <a:schemeClr val="tx1"/>
                </a:solidFill>
                <a:effectLst/>
                <a:latin typeface="+mn-lt"/>
                <a:ea typeface="+mn-ea"/>
                <a:cs typeface="+mn-cs"/>
              </a:rPr>
              <a:t>, which are associated with attachment, are biologically programmed and important to the survival of a child. </a:t>
            </a:r>
            <a:r>
              <a:rPr lang="en-US" sz="1200" b="0" kern="1200" dirty="0" err="1">
                <a:solidFill>
                  <a:schemeClr val="tx1"/>
                </a:solidFill>
                <a:effectLst/>
                <a:latin typeface="+mn-lt"/>
                <a:ea typeface="+mn-ea"/>
                <a:cs typeface="+mn-cs"/>
              </a:rPr>
              <a:t>Amira</a:t>
            </a:r>
            <a:r>
              <a:rPr lang="en-US" sz="1200" b="0" kern="1200" dirty="0">
                <a:solidFill>
                  <a:schemeClr val="tx1"/>
                </a:solidFill>
                <a:effectLst/>
                <a:latin typeface="+mn-lt"/>
                <a:ea typeface="+mn-ea"/>
                <a:cs typeface="+mn-cs"/>
              </a:rPr>
              <a:t> is three years old and is at the age where the concept of attachment also affects the emotional regulation of the child as well as the social and cognitive development. Her brain is also still developing and based on the experiences of attachment will influence her brain to process emotions and make relationships. The emotional reactions of </a:t>
            </a:r>
            <a:r>
              <a:rPr lang="en-US" sz="1200" b="0" kern="1200" dirty="0" err="1">
                <a:solidFill>
                  <a:schemeClr val="tx1"/>
                </a:solidFill>
                <a:effectLst/>
                <a:latin typeface="+mn-lt"/>
                <a:ea typeface="+mn-ea"/>
                <a:cs typeface="+mn-cs"/>
              </a:rPr>
              <a:t>Amira</a:t>
            </a:r>
            <a:r>
              <a:rPr lang="en-US" sz="1200" b="0" kern="1200" dirty="0">
                <a:solidFill>
                  <a:schemeClr val="tx1"/>
                </a:solidFill>
                <a:effectLst/>
                <a:latin typeface="+mn-lt"/>
                <a:ea typeface="+mn-ea"/>
                <a:cs typeface="+mn-cs"/>
              </a:rPr>
              <a:t> can be described using biological requirement on the part of the person to be attached, which is reflected upon the interactions with the surrounding world.</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DBE4D2D-1F5F-4A6F-BA8B-C7B6F7B54DD9}" type="slidenum">
              <a:rPr lang="en-US" smtClean="0"/>
              <a:t>7</a:t>
            </a:fld>
            <a:endParaRPr lang="en-US"/>
          </a:p>
        </p:txBody>
      </p:sp>
    </p:spTree>
    <p:extLst>
      <p:ext uri="{BB962C8B-B14F-4D97-AF65-F5344CB8AC3E}">
        <p14:creationId xmlns:p14="http://schemas.microsoft.com/office/powerpoint/2010/main" val="40397724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The factors in the environment are also important to influence the attachment of </a:t>
            </a:r>
            <a:r>
              <a:rPr lang="en-US" sz="1200" b="0" kern="1200" dirty="0" err="1">
                <a:solidFill>
                  <a:schemeClr val="tx1"/>
                </a:solidFill>
                <a:effectLst/>
                <a:latin typeface="+mn-lt"/>
                <a:ea typeface="+mn-ea"/>
                <a:cs typeface="+mn-cs"/>
              </a:rPr>
              <a:t>Amira</a:t>
            </a:r>
            <a:r>
              <a:rPr lang="en-US" sz="1200" b="0" kern="1200" dirty="0">
                <a:solidFill>
                  <a:schemeClr val="tx1"/>
                </a:solidFill>
                <a:effectLst/>
                <a:latin typeface="+mn-lt"/>
                <a:ea typeface="+mn-ea"/>
                <a:cs typeface="+mn-cs"/>
              </a:rPr>
              <a:t>. Her relationships with her caregivers at home as well as her relationships with the nursery staff are very decisive to her emotional security. </a:t>
            </a:r>
            <a:r>
              <a:rPr lang="en-US" sz="1200" b="0" kern="1200" dirty="0" err="1">
                <a:solidFill>
                  <a:schemeClr val="tx1"/>
                </a:solidFill>
                <a:effectLst/>
                <a:latin typeface="+mn-lt"/>
                <a:ea typeface="+mn-ea"/>
                <a:cs typeface="+mn-cs"/>
              </a:rPr>
              <a:t>Bowlby</a:t>
            </a:r>
            <a:r>
              <a:rPr lang="en-US" sz="1200" b="0" kern="1200" dirty="0">
                <a:solidFill>
                  <a:schemeClr val="tx1"/>
                </a:solidFill>
                <a:effectLst/>
                <a:latin typeface="+mn-lt"/>
                <a:ea typeface="+mn-ea"/>
                <a:cs typeface="+mn-cs"/>
              </a:rPr>
              <a:t> </a:t>
            </a:r>
            <a:r>
              <a:rPr lang="en-US" sz="1200" b="0" kern="1200" dirty="0" err="1">
                <a:solidFill>
                  <a:schemeClr val="tx1"/>
                </a:solidFill>
                <a:effectLst/>
                <a:latin typeface="+mn-lt"/>
                <a:ea typeface="+mn-ea"/>
                <a:cs typeface="+mn-cs"/>
              </a:rPr>
              <a:t>emphasised</a:t>
            </a:r>
            <a:r>
              <a:rPr lang="en-US" sz="1200" b="0" kern="1200" dirty="0">
                <a:solidFill>
                  <a:schemeClr val="tx1"/>
                </a:solidFill>
                <a:effectLst/>
                <a:latin typeface="+mn-lt"/>
                <a:ea typeface="+mn-ea"/>
                <a:cs typeface="+mn-cs"/>
              </a:rPr>
              <a:t> that biological instincts as well as environmental experiences determine attachment. The nursery should be a responsive and positive place that contributes to the feeling of security in </a:t>
            </a:r>
            <a:r>
              <a:rPr lang="en-US" sz="1200" b="0" kern="1200" dirty="0" err="1">
                <a:solidFill>
                  <a:schemeClr val="tx1"/>
                </a:solidFill>
                <a:effectLst/>
                <a:latin typeface="+mn-lt"/>
                <a:ea typeface="+mn-ea"/>
                <a:cs typeface="+mn-cs"/>
              </a:rPr>
              <a:t>Amira</a:t>
            </a:r>
            <a:r>
              <a:rPr lang="en-US" sz="1200" b="0" kern="1200" dirty="0">
                <a:solidFill>
                  <a:schemeClr val="tx1"/>
                </a:solidFill>
                <a:effectLst/>
                <a:latin typeface="+mn-lt"/>
                <a:ea typeface="+mn-ea"/>
                <a:cs typeface="+mn-cs"/>
              </a:rPr>
              <a:t>. It will be her peer interactions, the responsiveness of the caregivers, and cultural factors that will have some bearing in determining her attachment style and emotional growth.</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DBE4D2D-1F5F-4A6F-BA8B-C7B6F7B54DD9}" type="slidenum">
              <a:rPr lang="en-US" smtClean="0"/>
              <a:t>8</a:t>
            </a:fld>
            <a:endParaRPr lang="en-US"/>
          </a:p>
        </p:txBody>
      </p:sp>
    </p:spTree>
    <p:extLst>
      <p:ext uri="{BB962C8B-B14F-4D97-AF65-F5344CB8AC3E}">
        <p14:creationId xmlns:p14="http://schemas.microsoft.com/office/powerpoint/2010/main" val="39680182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To facilitate the development of </a:t>
            </a:r>
            <a:r>
              <a:rPr lang="en-US" sz="1200" b="0" kern="1200" dirty="0" err="1">
                <a:solidFill>
                  <a:schemeClr val="tx1"/>
                </a:solidFill>
                <a:effectLst/>
                <a:latin typeface="+mn-lt"/>
                <a:ea typeface="+mn-ea"/>
                <a:cs typeface="+mn-cs"/>
              </a:rPr>
              <a:t>Amira</a:t>
            </a:r>
            <a:r>
              <a:rPr lang="en-US" sz="1200" b="0" kern="1200" dirty="0">
                <a:solidFill>
                  <a:schemeClr val="tx1"/>
                </a:solidFill>
                <a:effectLst/>
                <a:latin typeface="+mn-lt"/>
                <a:ea typeface="+mn-ea"/>
                <a:cs typeface="+mn-cs"/>
              </a:rPr>
              <a:t>, there are a number of strategies that can be adopted in </a:t>
            </a:r>
            <a:r>
              <a:rPr lang="en-US" sz="1200" b="0" kern="1200" dirty="0" err="1">
                <a:solidFill>
                  <a:schemeClr val="tx1"/>
                </a:solidFill>
                <a:effectLst/>
                <a:latin typeface="+mn-lt"/>
                <a:ea typeface="+mn-ea"/>
                <a:cs typeface="+mn-cs"/>
              </a:rPr>
              <a:t>practise</a:t>
            </a:r>
            <a:r>
              <a:rPr lang="en-US" sz="1200" b="0" kern="1200" dirty="0">
                <a:solidFill>
                  <a:schemeClr val="tx1"/>
                </a:solidFill>
                <a:effectLst/>
                <a:latin typeface="+mn-lt"/>
                <a:ea typeface="+mn-ea"/>
                <a:cs typeface="+mn-cs"/>
              </a:rPr>
              <a:t>. Key person system is used to identify a primary caregiver to develop a trust and emotional security. Such a regular association will make </a:t>
            </a:r>
            <a:r>
              <a:rPr lang="en-US" sz="1200" b="0" kern="1200" dirty="0" err="1">
                <a:solidFill>
                  <a:schemeClr val="tx1"/>
                </a:solidFill>
                <a:effectLst/>
                <a:latin typeface="+mn-lt"/>
                <a:ea typeface="+mn-ea"/>
                <a:cs typeface="+mn-cs"/>
              </a:rPr>
              <a:t>Amira</a:t>
            </a:r>
            <a:r>
              <a:rPr lang="en-US" sz="1200" b="0" kern="1200" dirty="0">
                <a:solidFill>
                  <a:schemeClr val="tx1"/>
                </a:solidFill>
                <a:effectLst/>
                <a:latin typeface="+mn-lt"/>
                <a:ea typeface="+mn-ea"/>
                <a:cs typeface="+mn-cs"/>
              </a:rPr>
              <a:t> feel that she is safe and supported. The slow separation routine will assist in reducing her anxiety levels when dropping off so that she can adapt to the nursery environment at her pace. The use of language (storytelling, role-playing and verbal communication) will also enhance language development when </a:t>
            </a:r>
            <a:r>
              <a:rPr lang="en-US" sz="1200" b="0" kern="1200" dirty="0" err="1">
                <a:solidFill>
                  <a:schemeClr val="tx1"/>
                </a:solidFill>
                <a:effectLst/>
                <a:latin typeface="+mn-lt"/>
                <a:ea typeface="+mn-ea"/>
                <a:cs typeface="+mn-cs"/>
              </a:rPr>
              <a:t>Amira</a:t>
            </a:r>
            <a:r>
              <a:rPr lang="en-US" sz="1200" b="0" kern="1200" dirty="0">
                <a:solidFill>
                  <a:schemeClr val="tx1"/>
                </a:solidFill>
                <a:effectLst/>
                <a:latin typeface="+mn-lt"/>
                <a:ea typeface="+mn-ea"/>
                <a:cs typeface="+mn-cs"/>
              </a:rPr>
              <a:t> is engaged in reading and writing </a:t>
            </a:r>
            <a:r>
              <a:rPr lang="en-US" sz="1200" b="0" kern="1200" dirty="0" err="1">
                <a:solidFill>
                  <a:schemeClr val="tx1"/>
                </a:solidFill>
                <a:effectLst/>
                <a:latin typeface="+mn-lt"/>
                <a:ea typeface="+mn-ea"/>
                <a:cs typeface="+mn-cs"/>
              </a:rPr>
              <a:t>storeys</a:t>
            </a:r>
            <a:r>
              <a:rPr lang="en-US" sz="1200" b="0" kern="1200" dirty="0">
                <a:solidFill>
                  <a:schemeClr val="tx1"/>
                </a:solidFill>
                <a:effectLst/>
                <a:latin typeface="+mn-lt"/>
                <a:ea typeface="+mn-ea"/>
                <a:cs typeface="+mn-cs"/>
              </a:rPr>
              <a:t>. Finally, small group activities can be used to make her gain trust and interact with peers in a safe and controlled setting.</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DBE4D2D-1F5F-4A6F-BA8B-C7B6F7B54DD9}" type="slidenum">
              <a:rPr lang="en-US" smtClean="0"/>
              <a:t>9</a:t>
            </a:fld>
            <a:endParaRPr lang="en-US"/>
          </a:p>
        </p:txBody>
      </p:sp>
    </p:spTree>
    <p:extLst>
      <p:ext uri="{BB962C8B-B14F-4D97-AF65-F5344CB8AC3E}">
        <p14:creationId xmlns:p14="http://schemas.microsoft.com/office/powerpoint/2010/main" val="10572899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kern="1200" dirty="0" err="1">
                <a:solidFill>
                  <a:schemeClr val="tx1"/>
                </a:solidFill>
                <a:effectLst/>
                <a:latin typeface="+mn-lt"/>
                <a:ea typeface="+mn-ea"/>
                <a:cs typeface="+mn-cs"/>
              </a:rPr>
              <a:t>Bowlby</a:t>
            </a:r>
            <a:r>
              <a:rPr lang="en-US" sz="1200" b="0" kern="1200" dirty="0">
                <a:solidFill>
                  <a:schemeClr val="tx1"/>
                </a:solidFill>
                <a:effectLst/>
                <a:latin typeface="+mn-lt"/>
                <a:ea typeface="+mn-ea"/>
                <a:cs typeface="+mn-cs"/>
              </a:rPr>
              <a:t> attachment theory provides good explanation on early childhood development particularly the explanation of emotional and social </a:t>
            </a:r>
            <a:r>
              <a:rPr lang="en-US" sz="1200" b="0" kern="1200" dirty="0" err="1">
                <a:solidFill>
                  <a:schemeClr val="tx1"/>
                </a:solidFill>
                <a:effectLst/>
                <a:latin typeface="+mn-lt"/>
                <a:ea typeface="+mn-ea"/>
                <a:cs typeface="+mn-cs"/>
              </a:rPr>
              <a:t>behaviours</a:t>
            </a:r>
            <a:r>
              <a:rPr lang="en-US" sz="1200" b="0" kern="1200" dirty="0">
                <a:solidFill>
                  <a:schemeClr val="tx1"/>
                </a:solidFill>
                <a:effectLst/>
                <a:latin typeface="+mn-lt"/>
                <a:ea typeface="+mn-ea"/>
                <a:cs typeface="+mn-cs"/>
              </a:rPr>
              <a:t>. It is applicable in the practical setting of nursery as we have mentioned. The theory is not without its limitations however. It is more inclined to concentrate on the maternal attachment figure and less on other caregivers such as fathers and siblings. In addition to that it does not specifically cover how cultural differences and personal variation influence attachment. The theory does not also go deep into cognitive or language development that are the major areas where </a:t>
            </a:r>
            <a:r>
              <a:rPr lang="en-US" sz="1200" b="0" kern="1200" dirty="0" err="1">
                <a:solidFill>
                  <a:schemeClr val="tx1"/>
                </a:solidFill>
                <a:effectLst/>
                <a:latin typeface="+mn-lt"/>
                <a:ea typeface="+mn-ea"/>
                <a:cs typeface="+mn-cs"/>
              </a:rPr>
              <a:t>Amira</a:t>
            </a:r>
            <a:r>
              <a:rPr lang="en-US" sz="1200" b="0" kern="1200" dirty="0">
                <a:solidFill>
                  <a:schemeClr val="tx1"/>
                </a:solidFill>
                <a:effectLst/>
                <a:latin typeface="+mn-lt"/>
                <a:ea typeface="+mn-ea"/>
                <a:cs typeface="+mn-cs"/>
              </a:rPr>
              <a:t> is struggling. The comparison of this theory with others, including the Piaget theory or </a:t>
            </a:r>
            <a:r>
              <a:rPr lang="en-US" sz="1200" b="0" kern="1200" dirty="0" err="1">
                <a:solidFill>
                  <a:schemeClr val="tx1"/>
                </a:solidFill>
                <a:effectLst/>
                <a:latin typeface="+mn-lt"/>
                <a:ea typeface="+mn-ea"/>
                <a:cs typeface="+mn-cs"/>
              </a:rPr>
              <a:t>Vygotsky</a:t>
            </a:r>
            <a:r>
              <a:rPr lang="en-US" sz="1200" b="0" kern="1200" dirty="0">
                <a:solidFill>
                  <a:schemeClr val="tx1"/>
                </a:solidFill>
                <a:effectLst/>
                <a:latin typeface="+mn-lt"/>
                <a:ea typeface="+mn-ea"/>
                <a:cs typeface="+mn-cs"/>
              </a:rPr>
              <a:t> one, brings to light other factors of child development which serve as a supplement to the work of </a:t>
            </a:r>
            <a:r>
              <a:rPr lang="en-US" sz="1200" b="0" kern="1200" dirty="0" err="1">
                <a:solidFill>
                  <a:schemeClr val="tx1"/>
                </a:solidFill>
                <a:effectLst/>
                <a:latin typeface="+mn-lt"/>
                <a:ea typeface="+mn-ea"/>
                <a:cs typeface="+mn-cs"/>
              </a:rPr>
              <a:t>Bowlby</a:t>
            </a:r>
            <a:r>
              <a:rPr lang="en-US" sz="1200" b="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DBE4D2D-1F5F-4A6F-BA8B-C7B6F7B54DD9}" type="slidenum">
              <a:rPr lang="en-US" smtClean="0"/>
              <a:t>10</a:t>
            </a:fld>
            <a:endParaRPr lang="en-US"/>
          </a:p>
        </p:txBody>
      </p:sp>
    </p:spTree>
    <p:extLst>
      <p:ext uri="{BB962C8B-B14F-4D97-AF65-F5344CB8AC3E}">
        <p14:creationId xmlns:p14="http://schemas.microsoft.com/office/powerpoint/2010/main" val="20968049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In summary, the Attachment Theory by </a:t>
            </a:r>
            <a:r>
              <a:rPr lang="en-US" sz="1200" b="0" kern="1200" dirty="0" err="1">
                <a:solidFill>
                  <a:schemeClr val="tx1"/>
                </a:solidFill>
                <a:effectLst/>
                <a:latin typeface="+mn-lt"/>
                <a:ea typeface="+mn-ea"/>
                <a:cs typeface="+mn-cs"/>
              </a:rPr>
              <a:t>Bowlby</a:t>
            </a:r>
            <a:r>
              <a:rPr lang="en-US" sz="1200" b="0" kern="1200" dirty="0">
                <a:solidFill>
                  <a:schemeClr val="tx1"/>
                </a:solidFill>
                <a:effectLst/>
                <a:latin typeface="+mn-lt"/>
                <a:ea typeface="+mn-ea"/>
                <a:cs typeface="+mn-cs"/>
              </a:rPr>
              <a:t> makes a good background to the separation anxiety, poor verbal communication, and inability to interact in a group that </a:t>
            </a:r>
            <a:r>
              <a:rPr lang="en-US" sz="1200" b="0" kern="1200" dirty="0" err="1">
                <a:solidFill>
                  <a:schemeClr val="tx1"/>
                </a:solidFill>
                <a:effectLst/>
                <a:latin typeface="+mn-lt"/>
                <a:ea typeface="+mn-ea"/>
                <a:cs typeface="+mn-cs"/>
              </a:rPr>
              <a:t>Amira</a:t>
            </a:r>
            <a:r>
              <a:rPr lang="en-US" sz="1200" b="0" kern="1200" dirty="0">
                <a:solidFill>
                  <a:schemeClr val="tx1"/>
                </a:solidFill>
                <a:effectLst/>
                <a:latin typeface="+mn-lt"/>
                <a:ea typeface="+mn-ea"/>
                <a:cs typeface="+mn-cs"/>
              </a:rPr>
              <a:t> displayed. Focusing on developing the secure attachment, we will be able to help </a:t>
            </a:r>
            <a:r>
              <a:rPr lang="en-US" sz="1200" b="0" kern="1200" dirty="0" err="1">
                <a:solidFill>
                  <a:schemeClr val="tx1"/>
                </a:solidFill>
                <a:effectLst/>
                <a:latin typeface="+mn-lt"/>
                <a:ea typeface="+mn-ea"/>
                <a:cs typeface="+mn-cs"/>
              </a:rPr>
              <a:t>Amira</a:t>
            </a:r>
            <a:r>
              <a:rPr lang="en-US" sz="1200" b="0" kern="1200" dirty="0">
                <a:solidFill>
                  <a:schemeClr val="tx1"/>
                </a:solidFill>
                <a:effectLst/>
                <a:latin typeface="+mn-lt"/>
                <a:ea typeface="+mn-ea"/>
                <a:cs typeface="+mn-cs"/>
              </a:rPr>
              <a:t> break her emotional barriers and foster her development. She will be helped to grow emotionally, socially, and cognitively with the aid of such attachment-based approaches as key person systems and gradual separation routines. It is evident that biological and environmental issues are the crucial points in the development of </a:t>
            </a:r>
            <a:r>
              <a:rPr lang="en-US" sz="1200" b="0" kern="1200" dirty="0" err="1">
                <a:solidFill>
                  <a:schemeClr val="tx1"/>
                </a:solidFill>
                <a:effectLst/>
                <a:latin typeface="+mn-lt"/>
                <a:ea typeface="+mn-ea"/>
                <a:cs typeface="+mn-cs"/>
              </a:rPr>
              <a:t>Amira</a:t>
            </a:r>
            <a:r>
              <a:rPr lang="en-US" sz="1200" b="0" kern="1200" dirty="0">
                <a:solidFill>
                  <a:schemeClr val="tx1"/>
                </a:solidFill>
                <a:effectLst/>
                <a:latin typeface="+mn-lt"/>
                <a:ea typeface="+mn-ea"/>
                <a:cs typeface="+mn-cs"/>
              </a:rPr>
              <a:t>, and supportive environment will be able to assist her in flourishing.</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DBE4D2D-1F5F-4A6F-BA8B-C7B6F7B54DD9}" type="slidenum">
              <a:rPr lang="en-US" smtClean="0"/>
              <a:t>11</a:t>
            </a:fld>
            <a:endParaRPr lang="en-US"/>
          </a:p>
        </p:txBody>
      </p:sp>
    </p:spTree>
    <p:extLst>
      <p:ext uri="{BB962C8B-B14F-4D97-AF65-F5344CB8AC3E}">
        <p14:creationId xmlns:p14="http://schemas.microsoft.com/office/powerpoint/2010/main" val="9083266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5BCAD085-E8A6-8845-BD4E-CB4CCA059FC4}" type="datetimeFigureOut">
              <a:rPr lang="en-US" smtClean="0"/>
              <a:t>10/14/2025</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C1FF6DA9-008F-8B48-92A6-B652298478BF}" type="slidenum">
              <a:rPr lang="en-US" smtClean="0"/>
              <a:t>‹#›</a:t>
            </a:fld>
            <a:endParaRPr lang="en-US"/>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10/14/2025</a:t>
            </a:fld>
            <a:endParaRPr lang="en-US"/>
          </a:p>
        </p:txBody>
      </p:sp>
      <p:sp>
        <p:nvSpPr>
          <p:cNvPr id="5" name="Footer Placeholder 4"/>
          <p:cNvSpPr>
            <a:spLocks noGrp="1"/>
          </p:cNvSpPr>
          <p:nvPr>
            <p:ph type="ftr" sz="quarter" idx="11"/>
          </p:nvPr>
        </p:nvSpPr>
        <p:spPr>
          <a:xfrm>
            <a:off x="800100" y="6172200"/>
            <a:ext cx="4000500" cy="457200"/>
          </a:xfrm>
        </p:spPr>
        <p:txBody>
          <a:bodyPr/>
          <a:lstStyle/>
          <a:p>
            <a:endParaRPr lang="en-US"/>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C1FF6DA9-008F-8B48-92A6-B652298478BF}"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5BCAD085-E8A6-8845-BD4E-CB4CCA059FC4}" type="datetimeFigureOut">
              <a:rPr lang="en-US" smtClean="0"/>
              <a:t>10/14/2025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5BCAD085-E8A6-8845-BD4E-CB4CCA059FC4}" type="datetimeFigureOut">
              <a:rPr lang="en-US" smtClean="0"/>
              <a:t>10/14/2025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10/14/2025</a:t>
            </a:fld>
            <a:endParaRPr lang="en-US"/>
          </a:p>
        </p:txBody>
      </p:sp>
      <p:sp>
        <p:nvSpPr>
          <p:cNvPr id="6" name="Footer Placeholder 5"/>
          <p:cNvSpPr>
            <a:spLocks noGrp="1"/>
          </p:cNvSpPr>
          <p:nvPr>
            <p:ph type="ftr" sz="quarter" idx="11"/>
          </p:nvPr>
        </p:nvSpPr>
        <p:spPr>
          <a:xfrm>
            <a:off x="914400" y="6172200"/>
            <a:ext cx="3886200" cy="457200"/>
          </a:xfrm>
        </p:spPr>
        <p:txBody>
          <a:bodyPr/>
          <a:lstStyle/>
          <a:p>
            <a:endParaRPr lang="en-US"/>
          </a:p>
        </p:txBody>
      </p:sp>
      <p:sp>
        <p:nvSpPr>
          <p:cNvPr id="7" name="Slide Number Placeholder 6"/>
          <p:cNvSpPr>
            <a:spLocks noGrp="1"/>
          </p:cNvSpPr>
          <p:nvPr>
            <p:ph type="sldNum" sz="quarter" idx="12"/>
          </p:nvPr>
        </p:nvSpPr>
        <p:spPr>
          <a:xfrm>
            <a:off x="146304" y="6208776"/>
            <a:ext cx="457200" cy="457200"/>
          </a:xfrm>
        </p:spPr>
        <p:txBody>
          <a:bodyPr/>
          <a:lstStyle/>
          <a:p>
            <a:fld id="{C1FF6DA9-008F-8B48-92A6-B652298478BF}" type="slidenum">
              <a:rPr lang="en-US" smtClean="0"/>
              <a:t>‹#›</a:t>
            </a:fld>
            <a:endParaRPr lang="en-US"/>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BCAD085-E8A6-8845-BD4E-CB4CCA059FC4}" type="datetimeFigureOut">
              <a:rPr lang="en-US" smtClean="0"/>
              <a:t>10/14/2025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BCAD085-E8A6-8845-BD4E-CB4CCA059FC4}" type="datetimeFigureOut">
              <a:rPr lang="en-US" smtClean="0"/>
              <a:t>10/14/2025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5BCAD085-E8A6-8845-BD4E-CB4CCA059FC4}" type="datetimeFigureOut">
              <a:rPr lang="en-US" smtClean="0"/>
              <a:t>10/14/2025</a:t>
            </a:fld>
            <a:endParaRPr lang="en-US"/>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US"/>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C1FF6DA9-008F-8B48-92A6-B652298478BF}"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simplypsychology.org/bowlby.html" TargetMode="External"/><Relationship Id="rId3" Type="http://schemas.openxmlformats.org/officeDocument/2006/relationships/hyperlink" Target="https://childmind.org/article/what-to-do-and-not-do-when-children-are-anxious" TargetMode="External"/><Relationship Id="rId7" Type="http://schemas.openxmlformats.org/officeDocument/2006/relationships/hyperlink" Target="https://www.structural-learning.com/post/theories-of-attachment" TargetMode="External"/><Relationship Id="rId2" Type="http://schemas.openxmlformats.org/officeDocument/2006/relationships/hyperlink" Target="https://www.bbbgeorgia.org/secure-vs-insecure" TargetMode="External"/><Relationship Id="rId1" Type="http://schemas.openxmlformats.org/officeDocument/2006/relationships/slideLayout" Target="../slideLayouts/slideLayout2.xml"/><Relationship Id="rId6" Type="http://schemas.openxmlformats.org/officeDocument/2006/relationships/hyperlink" Target="https://www.researchgate.net/publication/317599146_Gillibrand_R_Lam_V_O'Donnell_V_L_2016_Developmental_Psychology_2nd_Ed_Harlow_Pearson_Prentice_Hall" TargetMode="External"/><Relationship Id="rId5" Type="http://schemas.openxmlformats.org/officeDocument/2006/relationships/hyperlink" Target="https://download.e-bookshelf.de/download/0000/7526/65/L-G-0000752665-0002328221.pdf" TargetMode="External"/><Relationship Id="rId4" Type="http://schemas.openxmlformats.org/officeDocument/2006/relationships/hyperlink" Target="https://www.kinderpedia.co/en/school-and-nurseries-resources/blog/connected-education/attachment-styles" TargetMode="External"/><Relationship Id="rId9" Type="http://schemas.openxmlformats.org/officeDocument/2006/relationships/hyperlink" Target="https://www.ualberta.ca/en/folio/2020/02/preschoolers-with-anxiety-more-likely-to-have-worsening-relationships-with-teachers-study-show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a:bodyPr>
          <a:lstStyle/>
          <a:p>
            <a:r>
              <a:rPr sz="2400" b="1" i="1" dirty="0">
                <a:latin typeface="Times New Roman" pitchFamily="18" charset="0"/>
                <a:cs typeface="Times New Roman" pitchFamily="18" charset="0"/>
              </a:rPr>
              <a:t>Your Name</a:t>
            </a:r>
          </a:p>
          <a:p>
            <a:r>
              <a:rPr sz="2400" b="1" i="1" dirty="0">
                <a:latin typeface="Times New Roman" pitchFamily="18" charset="0"/>
                <a:cs typeface="Times New Roman" pitchFamily="18" charset="0"/>
              </a:rPr>
              <a:t>Course Name</a:t>
            </a:r>
          </a:p>
          <a:p>
            <a:r>
              <a:rPr sz="2400" b="1" i="1" dirty="0">
                <a:latin typeface="Times New Roman" pitchFamily="18" charset="0"/>
                <a:cs typeface="Times New Roman" pitchFamily="18" charset="0"/>
              </a:rPr>
              <a:t>Date</a:t>
            </a:r>
          </a:p>
        </p:txBody>
      </p:sp>
      <p:sp>
        <p:nvSpPr>
          <p:cNvPr id="2" name="Title 1"/>
          <p:cNvSpPr>
            <a:spLocks noGrp="1"/>
          </p:cNvSpPr>
          <p:nvPr>
            <p:ph type="ctrTitle"/>
          </p:nvPr>
        </p:nvSpPr>
        <p:spPr/>
        <p:txBody>
          <a:bodyPr>
            <a:normAutofit fontScale="90000"/>
          </a:bodyPr>
          <a:lstStyle/>
          <a:p>
            <a:r>
              <a:rPr sz="3200" b="1" dirty="0">
                <a:latin typeface="Times New Roman" pitchFamily="18" charset="0"/>
                <a:cs typeface="Times New Roman" pitchFamily="18" charset="0"/>
              </a:rPr>
              <a:t>Supporting Early Childhood Development: Applying </a:t>
            </a:r>
            <a:r>
              <a:rPr sz="3200" b="1" dirty="0" err="1">
                <a:latin typeface="Times New Roman" pitchFamily="18" charset="0"/>
                <a:cs typeface="Times New Roman" pitchFamily="18" charset="0"/>
              </a:rPr>
              <a:t>Bowlby’s</a:t>
            </a:r>
            <a:r>
              <a:rPr sz="3200" b="1" dirty="0">
                <a:latin typeface="Times New Roman" pitchFamily="18" charset="0"/>
                <a:cs typeface="Times New Roman" pitchFamily="18" charset="0"/>
              </a:rPr>
              <a:t> Attachment Theory to </a:t>
            </a:r>
            <a:r>
              <a:rPr sz="3200" b="1" dirty="0" err="1">
                <a:latin typeface="Times New Roman" pitchFamily="18" charset="0"/>
                <a:cs typeface="Times New Roman" pitchFamily="18" charset="0"/>
              </a:rPr>
              <a:t>Amira’s</a:t>
            </a:r>
            <a:r>
              <a:rPr sz="3200" b="1" dirty="0">
                <a:latin typeface="Times New Roman" pitchFamily="18" charset="0"/>
                <a:cs typeface="Times New Roman" pitchFamily="18" charset="0"/>
              </a:rPr>
              <a:t> Case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b="1" dirty="0">
                <a:latin typeface="Times New Roman" pitchFamily="18" charset="0"/>
                <a:cs typeface="Times New Roman" pitchFamily="18" charset="0"/>
              </a:rPr>
              <a:t>Introduction to </a:t>
            </a:r>
            <a:r>
              <a:rPr b="1" dirty="0" err="1">
                <a:latin typeface="Times New Roman" pitchFamily="18" charset="0"/>
                <a:cs typeface="Times New Roman" pitchFamily="18" charset="0"/>
              </a:rPr>
              <a:t>Amira</a:t>
            </a:r>
            <a:endParaRPr b="1" dirty="0">
              <a:latin typeface="Times New Roman" pitchFamily="18" charset="0"/>
              <a:cs typeface="Times New Roman" pitchFamily="18" charset="0"/>
            </a:endParaRPr>
          </a:p>
        </p:txBody>
      </p:sp>
      <p:sp>
        <p:nvSpPr>
          <p:cNvPr id="3" name="Content Placeholder 2"/>
          <p:cNvSpPr>
            <a:spLocks noGrp="1"/>
          </p:cNvSpPr>
          <p:nvPr>
            <p:ph sz="quarter" idx="1"/>
          </p:nvPr>
        </p:nvSpPr>
        <p:spPr>
          <a:xfrm>
            <a:off x="355600" y="1927717"/>
            <a:ext cx="3789680" cy="3579249"/>
          </a:xfrm>
          <a:ln>
            <a:solidFill>
              <a:schemeClr val="accent1"/>
            </a:solidFill>
          </a:ln>
        </p:spPr>
        <p:txBody>
          <a:bodyPr>
            <a:normAutofit fontScale="77500" lnSpcReduction="20000"/>
          </a:bodyPr>
          <a:lstStyle/>
          <a:p>
            <a:pPr algn="just">
              <a:lnSpc>
                <a:spcPct val="150000"/>
              </a:lnSpc>
            </a:pPr>
            <a:endParaRPr sz="2000" dirty="0">
              <a:latin typeface="Times New Roman" pitchFamily="18" charset="0"/>
              <a:cs typeface="Times New Roman" pitchFamily="18" charset="0"/>
            </a:endParaRPr>
          </a:p>
          <a:p>
            <a:pPr algn="just">
              <a:lnSpc>
                <a:spcPct val="150000"/>
              </a:lnSpc>
            </a:pPr>
            <a:r>
              <a:rPr sz="2000" dirty="0" err="1">
                <a:latin typeface="Times New Roman" pitchFamily="18" charset="0"/>
                <a:cs typeface="Times New Roman" pitchFamily="18" charset="0"/>
              </a:rPr>
              <a:t>Amira</a:t>
            </a:r>
            <a:r>
              <a:rPr sz="2000" dirty="0">
                <a:latin typeface="Times New Roman" pitchFamily="18" charset="0"/>
                <a:cs typeface="Times New Roman" pitchFamily="18" charset="0"/>
              </a:rPr>
              <a:t>, a 3-year-old, has recently joined the nursery.</a:t>
            </a:r>
          </a:p>
          <a:p>
            <a:pPr algn="just">
              <a:lnSpc>
                <a:spcPct val="150000"/>
              </a:lnSpc>
            </a:pPr>
            <a:r>
              <a:rPr sz="2000" dirty="0">
                <a:latin typeface="Times New Roman" pitchFamily="18" charset="0"/>
                <a:cs typeface="Times New Roman" pitchFamily="18" charset="0"/>
              </a:rPr>
              <a:t>She exhibits separation anxiety, limited verbal communication, and struggles with group play.</a:t>
            </a:r>
          </a:p>
          <a:p>
            <a:pPr algn="just">
              <a:lnSpc>
                <a:spcPct val="150000"/>
              </a:lnSpc>
            </a:pPr>
            <a:r>
              <a:rPr sz="2000" dirty="0">
                <a:latin typeface="Times New Roman" pitchFamily="18" charset="0"/>
                <a:cs typeface="Times New Roman" pitchFamily="18" charset="0"/>
              </a:rPr>
              <a:t>The task is to support </a:t>
            </a:r>
            <a:r>
              <a:rPr sz="2000" dirty="0" err="1">
                <a:latin typeface="Times New Roman" pitchFamily="18" charset="0"/>
                <a:cs typeface="Times New Roman" pitchFamily="18" charset="0"/>
              </a:rPr>
              <a:t>Amira's</a:t>
            </a:r>
            <a:r>
              <a:rPr sz="2000" dirty="0">
                <a:latin typeface="Times New Roman" pitchFamily="18" charset="0"/>
                <a:cs typeface="Times New Roman" pitchFamily="18" charset="0"/>
              </a:rPr>
              <a:t> emotional, social, cognitive, and physical development using </a:t>
            </a:r>
            <a:r>
              <a:rPr sz="2000" dirty="0" err="1">
                <a:latin typeface="Times New Roman" pitchFamily="18" charset="0"/>
                <a:cs typeface="Times New Roman" pitchFamily="18" charset="0"/>
              </a:rPr>
              <a:t>Bowlby’s</a:t>
            </a:r>
            <a:r>
              <a:rPr sz="2000" dirty="0">
                <a:latin typeface="Times New Roman" pitchFamily="18" charset="0"/>
                <a:cs typeface="Times New Roman" pitchFamily="18" charset="0"/>
              </a:rPr>
              <a:t> Attachment Theory.</a:t>
            </a:r>
          </a:p>
          <a:p>
            <a:pPr algn="just">
              <a:lnSpc>
                <a:spcPct val="150000"/>
              </a:lnSpc>
            </a:pPr>
            <a:endParaRPr sz="2000" dirty="0">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68800" y="1927718"/>
            <a:ext cx="4465162" cy="328849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6128729" y="5353078"/>
            <a:ext cx="1067087" cy="307777"/>
          </a:xfrm>
          <a:prstGeom prst="rect">
            <a:avLst/>
          </a:prstGeom>
        </p:spPr>
        <p:txBody>
          <a:bodyPr wrap="none">
            <a:spAutoFit/>
          </a:bodyPr>
          <a:lstStyle/>
          <a:p>
            <a:r>
              <a:rPr lang="en-US" sz="1400" i="1" dirty="0"/>
              <a:t>(</a:t>
            </a:r>
            <a:r>
              <a:rPr lang="en-US" sz="1400" i="1" dirty="0" err="1"/>
              <a:t>Bowlby</a:t>
            </a:r>
            <a:r>
              <a:rPr lang="en-US" sz="1400" i="1" dirty="0"/>
              <a:t>, 1982)</a:t>
            </a:r>
          </a:p>
        </p:txBody>
      </p:sp>
      <p:sp>
        <p:nvSpPr>
          <p:cNvPr id="5" name="Rectangle 4"/>
          <p:cNvSpPr/>
          <p:nvPr/>
        </p:nvSpPr>
        <p:spPr>
          <a:xfrm>
            <a:off x="5716888" y="5684469"/>
            <a:ext cx="1952650" cy="276999"/>
          </a:xfrm>
          <a:prstGeom prst="rect">
            <a:avLst/>
          </a:prstGeom>
        </p:spPr>
        <p:txBody>
          <a:bodyPr wrap="none">
            <a:spAutoFit/>
          </a:bodyPr>
          <a:lstStyle/>
          <a:p>
            <a:r>
              <a:rPr lang="en-US" sz="1200" i="1" dirty="0" err="1">
                <a:latin typeface="Times New Roman" pitchFamily="18" charset="0"/>
                <a:cs typeface="Times New Roman" pitchFamily="18" charset="0"/>
              </a:rPr>
              <a:t>Bowlby’s</a:t>
            </a:r>
            <a:r>
              <a:rPr lang="en-US" sz="1200" i="1" dirty="0">
                <a:latin typeface="Times New Roman" pitchFamily="18" charset="0"/>
                <a:cs typeface="Times New Roman" pitchFamily="18" charset="0"/>
              </a:rPr>
              <a:t> Attachment Theory</a:t>
            </a:r>
            <a:endParaRPr lang="en-US" sz="1200" i="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b="1" dirty="0" err="1">
                <a:latin typeface="Times New Roman" pitchFamily="18" charset="0"/>
                <a:cs typeface="Times New Roman" pitchFamily="18" charset="0"/>
              </a:rPr>
              <a:t>Bowlby’s</a:t>
            </a:r>
            <a:r>
              <a:rPr b="1" dirty="0">
                <a:latin typeface="Times New Roman" pitchFamily="18" charset="0"/>
                <a:cs typeface="Times New Roman" pitchFamily="18" charset="0"/>
              </a:rPr>
              <a:t> Attachment Theory: Key Concepts</a:t>
            </a:r>
          </a:p>
        </p:txBody>
      </p:sp>
      <p:sp>
        <p:nvSpPr>
          <p:cNvPr id="3" name="Content Placeholder 2"/>
          <p:cNvSpPr>
            <a:spLocks noGrp="1"/>
          </p:cNvSpPr>
          <p:nvPr>
            <p:ph sz="quarter" idx="1"/>
          </p:nvPr>
        </p:nvSpPr>
        <p:spPr>
          <a:xfrm>
            <a:off x="5191760" y="1767840"/>
            <a:ext cx="3495040" cy="4251960"/>
          </a:xfrm>
          <a:ln>
            <a:solidFill>
              <a:schemeClr val="accent1"/>
            </a:solidFill>
          </a:ln>
        </p:spPr>
        <p:txBody>
          <a:bodyPr>
            <a:normAutofit fontScale="55000" lnSpcReduction="20000"/>
          </a:bodyPr>
          <a:lstStyle/>
          <a:p>
            <a:pPr algn="just">
              <a:lnSpc>
                <a:spcPct val="170000"/>
              </a:lnSpc>
            </a:pPr>
            <a:endParaRPr dirty="0">
              <a:latin typeface="Times New Roman" pitchFamily="18" charset="0"/>
              <a:cs typeface="Times New Roman" pitchFamily="18" charset="0"/>
            </a:endParaRPr>
          </a:p>
          <a:p>
            <a:pPr algn="just">
              <a:lnSpc>
                <a:spcPct val="170000"/>
              </a:lnSpc>
            </a:pPr>
            <a:r>
              <a:rPr dirty="0">
                <a:latin typeface="Times New Roman" pitchFamily="18" charset="0"/>
                <a:cs typeface="Times New Roman" pitchFamily="18" charset="0"/>
              </a:rPr>
              <a:t>Secure attachment fosters a healthy, trusting relationship with the primary caregiver</a:t>
            </a:r>
            <a:r>
              <a:rPr lang="en-US" dirty="0">
                <a:latin typeface="Times New Roman" pitchFamily="18" charset="0"/>
                <a:cs typeface="Times New Roman" pitchFamily="18" charset="0"/>
              </a:rPr>
              <a:t> (</a:t>
            </a:r>
            <a:r>
              <a:rPr lang="en-US" dirty="0" err="1">
                <a:latin typeface="Times New Roman" pitchFamily="18" charset="0"/>
                <a:cs typeface="Times New Roman" pitchFamily="18" charset="0"/>
              </a:rPr>
              <a:t>Xie</a:t>
            </a:r>
            <a:r>
              <a:rPr lang="en-US" dirty="0">
                <a:latin typeface="Times New Roman" pitchFamily="18" charset="0"/>
                <a:cs typeface="Times New Roman" pitchFamily="18" charset="0"/>
              </a:rPr>
              <a:t> and </a:t>
            </a:r>
            <a:r>
              <a:rPr lang="en-US" dirty="0" err="1">
                <a:latin typeface="Times New Roman" pitchFamily="18" charset="0"/>
                <a:cs typeface="Times New Roman" pitchFamily="18" charset="0"/>
              </a:rPr>
              <a:t>Pentina</a:t>
            </a:r>
            <a:r>
              <a:rPr lang="en-US" dirty="0">
                <a:latin typeface="Times New Roman" pitchFamily="18" charset="0"/>
                <a:cs typeface="Times New Roman" pitchFamily="18" charset="0"/>
              </a:rPr>
              <a:t>, 2022)</a:t>
            </a:r>
            <a:r>
              <a:rPr dirty="0">
                <a:latin typeface="Times New Roman" pitchFamily="18" charset="0"/>
                <a:cs typeface="Times New Roman" pitchFamily="18" charset="0"/>
              </a:rPr>
              <a:t>.</a:t>
            </a:r>
          </a:p>
          <a:p>
            <a:pPr algn="just">
              <a:lnSpc>
                <a:spcPct val="170000"/>
              </a:lnSpc>
            </a:pPr>
            <a:r>
              <a:rPr dirty="0">
                <a:latin typeface="Times New Roman" pitchFamily="18" charset="0"/>
                <a:cs typeface="Times New Roman" pitchFamily="18" charset="0"/>
              </a:rPr>
              <a:t>Insecure attachment can lead to anxiety, fear of abandonment, and withdrawal behaviors</a:t>
            </a:r>
            <a:r>
              <a:rPr lang="en-US" dirty="0">
                <a:latin typeface="Times New Roman" pitchFamily="18" charset="0"/>
                <a:cs typeface="Times New Roman" pitchFamily="18" charset="0"/>
              </a:rPr>
              <a:t> (Wright and Kong, 2023)</a:t>
            </a:r>
            <a:r>
              <a:rPr dirty="0">
                <a:latin typeface="Times New Roman" pitchFamily="18" charset="0"/>
                <a:cs typeface="Times New Roman" pitchFamily="18" charset="0"/>
              </a:rPr>
              <a:t>.</a:t>
            </a:r>
          </a:p>
          <a:p>
            <a:pPr algn="just">
              <a:lnSpc>
                <a:spcPct val="170000"/>
              </a:lnSpc>
            </a:pPr>
            <a:r>
              <a:rPr dirty="0">
                <a:latin typeface="Times New Roman" pitchFamily="18" charset="0"/>
                <a:cs typeface="Times New Roman" pitchFamily="18" charset="0"/>
              </a:rPr>
              <a:t>The critical period from 0-5 years is crucial for forming secure attachments and emotional regulation.</a:t>
            </a:r>
          </a:p>
          <a:p>
            <a:pPr algn="just">
              <a:lnSpc>
                <a:spcPct val="170000"/>
              </a:lnSpc>
            </a:pPr>
            <a:endParaRPr dirty="0">
              <a:latin typeface="Times New Roman" pitchFamily="18" charset="0"/>
              <a:cs typeface="Times New Roman" pitchFamily="18" charset="0"/>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0510" y="1625600"/>
            <a:ext cx="4547973" cy="452041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1995387" y="6378183"/>
            <a:ext cx="1268296" cy="261610"/>
          </a:xfrm>
          <a:prstGeom prst="rect">
            <a:avLst/>
          </a:prstGeom>
        </p:spPr>
        <p:txBody>
          <a:bodyPr wrap="none">
            <a:spAutoFit/>
          </a:bodyPr>
          <a:lstStyle/>
          <a:p>
            <a:r>
              <a:rPr lang="en-US" sz="1100" i="1" dirty="0"/>
              <a:t>(Bbbgeorgia.org, 2019)</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b="1" dirty="0">
                <a:latin typeface="Times New Roman" pitchFamily="18" charset="0"/>
                <a:cs typeface="Times New Roman" pitchFamily="18" charset="0"/>
              </a:rPr>
              <a:t>Application to </a:t>
            </a:r>
            <a:r>
              <a:rPr b="1" dirty="0" err="1">
                <a:latin typeface="Times New Roman" pitchFamily="18" charset="0"/>
                <a:cs typeface="Times New Roman" pitchFamily="18" charset="0"/>
              </a:rPr>
              <a:t>Amira’s</a:t>
            </a:r>
            <a:r>
              <a:rPr b="1" dirty="0">
                <a:latin typeface="Times New Roman" pitchFamily="18" charset="0"/>
                <a:cs typeface="Times New Roman" pitchFamily="18" charset="0"/>
              </a:rPr>
              <a:t> Case: Anxiety</a:t>
            </a:r>
          </a:p>
        </p:txBody>
      </p:sp>
      <p:sp>
        <p:nvSpPr>
          <p:cNvPr id="3" name="Content Placeholder 2"/>
          <p:cNvSpPr>
            <a:spLocks noGrp="1"/>
          </p:cNvSpPr>
          <p:nvPr>
            <p:ph sz="quarter" idx="1"/>
          </p:nvPr>
        </p:nvSpPr>
        <p:spPr>
          <a:xfrm>
            <a:off x="721360" y="1693907"/>
            <a:ext cx="3220720" cy="4572000"/>
          </a:xfrm>
          <a:ln>
            <a:solidFill>
              <a:schemeClr val="accent1"/>
            </a:solidFill>
          </a:ln>
        </p:spPr>
        <p:txBody>
          <a:bodyPr>
            <a:normAutofit fontScale="55000" lnSpcReduction="20000"/>
          </a:bodyPr>
          <a:lstStyle/>
          <a:p>
            <a:pPr algn="just">
              <a:lnSpc>
                <a:spcPct val="170000"/>
              </a:lnSpc>
            </a:pPr>
            <a:endParaRPr dirty="0">
              <a:latin typeface="Times New Roman" pitchFamily="18" charset="0"/>
              <a:cs typeface="Times New Roman" pitchFamily="18" charset="0"/>
            </a:endParaRPr>
          </a:p>
          <a:p>
            <a:pPr algn="just">
              <a:lnSpc>
                <a:spcPct val="170000"/>
              </a:lnSpc>
            </a:pPr>
            <a:r>
              <a:rPr dirty="0" err="1">
                <a:latin typeface="Times New Roman" pitchFamily="18" charset="0"/>
                <a:cs typeface="Times New Roman" pitchFamily="18" charset="0"/>
              </a:rPr>
              <a:t>Amira's</a:t>
            </a:r>
            <a:r>
              <a:rPr dirty="0">
                <a:latin typeface="Times New Roman" pitchFamily="18" charset="0"/>
                <a:cs typeface="Times New Roman" pitchFamily="18" charset="0"/>
              </a:rPr>
              <a:t> separation anxiety is likely linked to insecure attachment with her primary caregivers.</a:t>
            </a:r>
          </a:p>
          <a:p>
            <a:pPr algn="just">
              <a:lnSpc>
                <a:spcPct val="170000"/>
              </a:lnSpc>
            </a:pPr>
            <a:r>
              <a:rPr dirty="0">
                <a:latin typeface="Times New Roman" pitchFamily="18" charset="0"/>
                <a:cs typeface="Times New Roman" pitchFamily="18" charset="0"/>
              </a:rPr>
              <a:t>Her distress indicates an activation of the attachment system, signaling a need for emotional security</a:t>
            </a:r>
            <a:r>
              <a:rPr lang="en-US" dirty="0">
                <a:latin typeface="Times New Roman" pitchFamily="18" charset="0"/>
                <a:cs typeface="Times New Roman" pitchFamily="18" charset="0"/>
              </a:rPr>
              <a:t> (Berth, 2023)</a:t>
            </a:r>
            <a:r>
              <a:rPr dirty="0">
                <a:latin typeface="Times New Roman" pitchFamily="18" charset="0"/>
                <a:cs typeface="Times New Roman" pitchFamily="18" charset="0"/>
              </a:rPr>
              <a:t>.</a:t>
            </a:r>
          </a:p>
          <a:p>
            <a:pPr algn="just">
              <a:lnSpc>
                <a:spcPct val="170000"/>
              </a:lnSpc>
            </a:pPr>
            <a:r>
              <a:rPr dirty="0" err="1">
                <a:latin typeface="Times New Roman" pitchFamily="18" charset="0"/>
                <a:cs typeface="Times New Roman" pitchFamily="18" charset="0"/>
              </a:rPr>
              <a:t>Amira’s</a:t>
            </a:r>
            <a:r>
              <a:rPr dirty="0">
                <a:latin typeface="Times New Roman" pitchFamily="18" charset="0"/>
                <a:cs typeface="Times New Roman" pitchFamily="18" charset="0"/>
              </a:rPr>
              <a:t> anxious behavior demonstrates her attachment-seeking actions and need for emotional reassurance.</a:t>
            </a:r>
          </a:p>
          <a:p>
            <a:pPr algn="just">
              <a:lnSpc>
                <a:spcPct val="170000"/>
              </a:lnSpc>
            </a:pPr>
            <a:endParaRPr dirty="0">
              <a:latin typeface="Times New Roman" pitchFamily="18" charset="0"/>
              <a:cs typeface="Times New Roman" pitchFamily="18"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60241" y="2982684"/>
            <a:ext cx="3992880" cy="1994446"/>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5642676" y="5205214"/>
            <a:ext cx="1628010" cy="276999"/>
          </a:xfrm>
          <a:prstGeom prst="rect">
            <a:avLst/>
          </a:prstGeom>
        </p:spPr>
        <p:txBody>
          <a:bodyPr wrap="none">
            <a:spAutoFit/>
          </a:bodyPr>
          <a:lstStyle/>
          <a:p>
            <a:r>
              <a:rPr lang="en-US" sz="1200" i="1" dirty="0"/>
              <a:t>(Child Mind Institute, 2025)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b="1" dirty="0">
                <a:latin typeface="Times New Roman" pitchFamily="18" charset="0"/>
                <a:cs typeface="Times New Roman" pitchFamily="18" charset="0"/>
              </a:rPr>
              <a:t>Application to </a:t>
            </a:r>
            <a:r>
              <a:rPr b="1" dirty="0" err="1">
                <a:latin typeface="Times New Roman" pitchFamily="18" charset="0"/>
                <a:cs typeface="Times New Roman" pitchFamily="18" charset="0"/>
              </a:rPr>
              <a:t>Amira’s</a:t>
            </a:r>
            <a:r>
              <a:rPr b="1" dirty="0">
                <a:latin typeface="Times New Roman" pitchFamily="18" charset="0"/>
                <a:cs typeface="Times New Roman" pitchFamily="18" charset="0"/>
              </a:rPr>
              <a:t> Case: Limited Communication</a:t>
            </a:r>
          </a:p>
        </p:txBody>
      </p:sp>
      <p:sp>
        <p:nvSpPr>
          <p:cNvPr id="3" name="Content Placeholder 2"/>
          <p:cNvSpPr>
            <a:spLocks noGrp="1"/>
          </p:cNvSpPr>
          <p:nvPr>
            <p:ph sz="quarter" idx="1"/>
          </p:nvPr>
        </p:nvSpPr>
        <p:spPr>
          <a:xfrm>
            <a:off x="5252720" y="1610360"/>
            <a:ext cx="3434080" cy="4572000"/>
          </a:xfrm>
          <a:ln>
            <a:solidFill>
              <a:schemeClr val="accent1"/>
            </a:solidFill>
          </a:ln>
        </p:spPr>
        <p:txBody>
          <a:bodyPr>
            <a:normAutofit fontScale="55000" lnSpcReduction="20000"/>
          </a:bodyPr>
          <a:lstStyle/>
          <a:p>
            <a:pPr algn="just">
              <a:lnSpc>
                <a:spcPct val="170000"/>
              </a:lnSpc>
            </a:pPr>
            <a:endParaRPr dirty="0">
              <a:latin typeface="Times New Roman" pitchFamily="18" charset="0"/>
              <a:cs typeface="Times New Roman" pitchFamily="18" charset="0"/>
            </a:endParaRPr>
          </a:p>
          <a:p>
            <a:pPr algn="just">
              <a:lnSpc>
                <a:spcPct val="170000"/>
              </a:lnSpc>
            </a:pPr>
            <a:r>
              <a:rPr dirty="0" err="1">
                <a:latin typeface="Times New Roman" pitchFamily="18" charset="0"/>
                <a:cs typeface="Times New Roman" pitchFamily="18" charset="0"/>
              </a:rPr>
              <a:t>Amira’s</a:t>
            </a:r>
            <a:r>
              <a:rPr dirty="0">
                <a:latin typeface="Times New Roman" pitchFamily="18" charset="0"/>
                <a:cs typeface="Times New Roman" pitchFamily="18" charset="0"/>
              </a:rPr>
              <a:t> delayed speech development stem from emotional stress linked to insecure attachment.</a:t>
            </a:r>
          </a:p>
          <a:p>
            <a:pPr algn="just">
              <a:lnSpc>
                <a:spcPct val="170000"/>
              </a:lnSpc>
            </a:pPr>
            <a:r>
              <a:rPr dirty="0">
                <a:latin typeface="Times New Roman" pitchFamily="18" charset="0"/>
                <a:cs typeface="Times New Roman" pitchFamily="18" charset="0"/>
              </a:rPr>
              <a:t>Attachment theory suggests insecure attachment can delay language acquisition as children struggle with trust</a:t>
            </a:r>
            <a:r>
              <a:rPr lang="en-US" dirty="0">
                <a:latin typeface="Times New Roman" pitchFamily="18" charset="0"/>
                <a:cs typeface="Times New Roman" pitchFamily="18" charset="0"/>
              </a:rPr>
              <a:t> (</a:t>
            </a:r>
            <a:r>
              <a:rPr lang="en-US" dirty="0" err="1">
                <a:latin typeface="Times New Roman" pitchFamily="18" charset="0"/>
                <a:cs typeface="Times New Roman" pitchFamily="18" charset="0"/>
              </a:rPr>
              <a:t>Scharfe</a:t>
            </a:r>
            <a:r>
              <a:rPr lang="en-US" dirty="0">
                <a:latin typeface="Times New Roman" pitchFamily="18" charset="0"/>
                <a:cs typeface="Times New Roman" pitchFamily="18" charset="0"/>
              </a:rPr>
              <a:t>, 2021)</a:t>
            </a:r>
            <a:r>
              <a:rPr dirty="0">
                <a:latin typeface="Times New Roman" pitchFamily="18" charset="0"/>
                <a:cs typeface="Times New Roman" pitchFamily="18" charset="0"/>
              </a:rPr>
              <a:t>.</a:t>
            </a:r>
          </a:p>
          <a:p>
            <a:pPr algn="just">
              <a:lnSpc>
                <a:spcPct val="170000"/>
              </a:lnSpc>
            </a:pPr>
            <a:r>
              <a:rPr dirty="0">
                <a:latin typeface="Times New Roman" pitchFamily="18" charset="0"/>
                <a:cs typeface="Times New Roman" pitchFamily="18" charset="0"/>
              </a:rPr>
              <a:t>Limited verbal communication could indicate </a:t>
            </a:r>
            <a:r>
              <a:rPr dirty="0" err="1">
                <a:latin typeface="Times New Roman" pitchFamily="18" charset="0"/>
                <a:cs typeface="Times New Roman" pitchFamily="18" charset="0"/>
              </a:rPr>
              <a:t>Amira's</a:t>
            </a:r>
            <a:r>
              <a:rPr dirty="0">
                <a:latin typeface="Times New Roman" pitchFamily="18" charset="0"/>
                <a:cs typeface="Times New Roman" pitchFamily="18" charset="0"/>
              </a:rPr>
              <a:t> withdrawal from social interactions due to anxiety.</a:t>
            </a:r>
          </a:p>
          <a:p>
            <a:pPr algn="just">
              <a:lnSpc>
                <a:spcPct val="170000"/>
              </a:lnSpc>
            </a:pPr>
            <a:endParaRPr dirty="0">
              <a:latin typeface="Times New Roman" pitchFamily="18" charset="0"/>
              <a:cs typeface="Times New Roman" pitchFamily="18" charset="0"/>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3998" y="2407920"/>
            <a:ext cx="4820059" cy="2215833"/>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1919897" y="5093454"/>
            <a:ext cx="1342034" cy="307777"/>
          </a:xfrm>
          <a:prstGeom prst="rect">
            <a:avLst/>
          </a:prstGeom>
        </p:spPr>
        <p:txBody>
          <a:bodyPr wrap="none">
            <a:spAutoFit/>
          </a:bodyPr>
          <a:lstStyle/>
          <a:p>
            <a:r>
              <a:rPr lang="vi-VN" sz="1400" i="1" dirty="0"/>
              <a:t>(Coleașă, 2022)</a:t>
            </a:r>
            <a:endParaRPr lang="en-US" sz="1400" i="1" dirty="0"/>
          </a:p>
        </p:txBody>
      </p:sp>
      <p:sp>
        <p:nvSpPr>
          <p:cNvPr id="6" name="Rectangle 5"/>
          <p:cNvSpPr/>
          <p:nvPr/>
        </p:nvSpPr>
        <p:spPr>
          <a:xfrm>
            <a:off x="914400" y="5401231"/>
            <a:ext cx="3978503" cy="253916"/>
          </a:xfrm>
          <a:prstGeom prst="rect">
            <a:avLst/>
          </a:prstGeom>
        </p:spPr>
        <p:txBody>
          <a:bodyPr wrap="square">
            <a:spAutoFit/>
          </a:bodyPr>
          <a:lstStyle/>
          <a:p>
            <a:r>
              <a:rPr lang="en-US" sz="1050" b="1" i="1" dirty="0"/>
              <a:t>Attachment in children: the first two years of life shape us emotionally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b="1" dirty="0">
                <a:latin typeface="Times New Roman" pitchFamily="18" charset="0"/>
                <a:cs typeface="Times New Roman" pitchFamily="18" charset="0"/>
              </a:rPr>
              <a:t>Application to </a:t>
            </a:r>
            <a:r>
              <a:rPr b="1" dirty="0" err="1">
                <a:latin typeface="Times New Roman" pitchFamily="18" charset="0"/>
                <a:cs typeface="Times New Roman" pitchFamily="18" charset="0"/>
              </a:rPr>
              <a:t>Amira’s</a:t>
            </a:r>
            <a:r>
              <a:rPr b="1" dirty="0">
                <a:latin typeface="Times New Roman" pitchFamily="18" charset="0"/>
                <a:cs typeface="Times New Roman" pitchFamily="18" charset="0"/>
              </a:rPr>
              <a:t> Case: Difficulty with Group Play</a:t>
            </a:r>
          </a:p>
        </p:txBody>
      </p:sp>
      <p:sp>
        <p:nvSpPr>
          <p:cNvPr id="3" name="Content Placeholder 2"/>
          <p:cNvSpPr>
            <a:spLocks noGrp="1"/>
          </p:cNvSpPr>
          <p:nvPr>
            <p:ph sz="quarter" idx="1"/>
          </p:nvPr>
        </p:nvSpPr>
        <p:spPr>
          <a:xfrm>
            <a:off x="863600" y="1833880"/>
            <a:ext cx="3180080" cy="4572000"/>
          </a:xfrm>
          <a:ln>
            <a:solidFill>
              <a:schemeClr val="accent1"/>
            </a:solidFill>
          </a:ln>
        </p:spPr>
        <p:txBody>
          <a:bodyPr>
            <a:normAutofit fontScale="55000" lnSpcReduction="20000"/>
          </a:bodyPr>
          <a:lstStyle/>
          <a:p>
            <a:pPr algn="just">
              <a:lnSpc>
                <a:spcPct val="170000"/>
              </a:lnSpc>
            </a:pPr>
            <a:endParaRPr dirty="0">
              <a:latin typeface="Times New Roman" pitchFamily="18" charset="0"/>
              <a:cs typeface="Times New Roman" pitchFamily="18" charset="0"/>
            </a:endParaRPr>
          </a:p>
          <a:p>
            <a:pPr algn="just">
              <a:lnSpc>
                <a:spcPct val="170000"/>
              </a:lnSpc>
            </a:pPr>
            <a:r>
              <a:rPr dirty="0">
                <a:latin typeface="Times New Roman" pitchFamily="18" charset="0"/>
                <a:cs typeface="Times New Roman" pitchFamily="18" charset="0"/>
              </a:rPr>
              <a:t>Secure attachment allows children to engage in social play, building trust with peers</a:t>
            </a:r>
            <a:r>
              <a:rPr lang="en-US" dirty="0">
                <a:latin typeface="Times New Roman" pitchFamily="18" charset="0"/>
                <a:cs typeface="Times New Roman" pitchFamily="18" charset="0"/>
              </a:rPr>
              <a:t> (</a:t>
            </a:r>
            <a:r>
              <a:rPr lang="en-US" dirty="0" err="1">
                <a:latin typeface="Times New Roman" pitchFamily="18" charset="0"/>
                <a:cs typeface="Times New Roman" pitchFamily="18" charset="0"/>
              </a:rPr>
              <a:t>Scharfe</a:t>
            </a:r>
            <a:r>
              <a:rPr lang="en-US" dirty="0">
                <a:latin typeface="Times New Roman" pitchFamily="18" charset="0"/>
                <a:cs typeface="Times New Roman" pitchFamily="18" charset="0"/>
              </a:rPr>
              <a:t>, 2021)</a:t>
            </a:r>
            <a:r>
              <a:rPr dirty="0">
                <a:latin typeface="Times New Roman" pitchFamily="18" charset="0"/>
                <a:cs typeface="Times New Roman" pitchFamily="18" charset="0"/>
              </a:rPr>
              <a:t>.</a:t>
            </a:r>
          </a:p>
          <a:p>
            <a:pPr algn="just">
              <a:lnSpc>
                <a:spcPct val="170000"/>
              </a:lnSpc>
            </a:pPr>
            <a:r>
              <a:rPr dirty="0" err="1">
                <a:latin typeface="Times New Roman" pitchFamily="18" charset="0"/>
                <a:cs typeface="Times New Roman" pitchFamily="18" charset="0"/>
              </a:rPr>
              <a:t>Amira’s</a:t>
            </a:r>
            <a:r>
              <a:rPr dirty="0">
                <a:latin typeface="Times New Roman" pitchFamily="18" charset="0"/>
                <a:cs typeface="Times New Roman" pitchFamily="18" charset="0"/>
              </a:rPr>
              <a:t> behavior suggests difficulty in forming these social bonds due to insecure attachment.</a:t>
            </a:r>
          </a:p>
          <a:p>
            <a:pPr algn="just">
              <a:lnSpc>
                <a:spcPct val="170000"/>
              </a:lnSpc>
            </a:pPr>
            <a:r>
              <a:rPr dirty="0">
                <a:latin typeface="Times New Roman" pitchFamily="18" charset="0"/>
                <a:cs typeface="Times New Roman" pitchFamily="18" charset="0"/>
              </a:rPr>
              <a:t>Fostering group play in a nurturing environment can help </a:t>
            </a:r>
            <a:r>
              <a:rPr dirty="0" err="1">
                <a:latin typeface="Times New Roman" pitchFamily="18" charset="0"/>
                <a:cs typeface="Times New Roman" pitchFamily="18" charset="0"/>
              </a:rPr>
              <a:t>Amira</a:t>
            </a:r>
            <a:r>
              <a:rPr dirty="0">
                <a:latin typeface="Times New Roman" pitchFamily="18" charset="0"/>
                <a:cs typeface="Times New Roman" pitchFamily="18" charset="0"/>
              </a:rPr>
              <a:t> develop trust and social skills.</a:t>
            </a:r>
          </a:p>
          <a:p>
            <a:pPr algn="just">
              <a:lnSpc>
                <a:spcPct val="170000"/>
              </a:lnSpc>
            </a:pPr>
            <a:endParaRPr dirty="0">
              <a:latin typeface="Times New Roman" pitchFamily="18" charset="0"/>
              <a:cs typeface="Times New Roman" pitchFamily="18" charset="0"/>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77361" y="2686554"/>
            <a:ext cx="4196080" cy="2079289"/>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5757026" y="5002014"/>
            <a:ext cx="1236749" cy="307777"/>
          </a:xfrm>
          <a:prstGeom prst="rect">
            <a:avLst/>
          </a:prstGeom>
        </p:spPr>
        <p:txBody>
          <a:bodyPr wrap="none">
            <a:spAutoFit/>
          </a:bodyPr>
          <a:lstStyle/>
          <a:p>
            <a:r>
              <a:rPr lang="en-US" sz="1400" i="1" dirty="0"/>
              <a:t>(</a:t>
            </a:r>
            <a:r>
              <a:rPr lang="en-US" sz="1400" i="1" dirty="0" err="1"/>
              <a:t>Wittmeier</a:t>
            </a:r>
            <a:r>
              <a:rPr lang="en-US" sz="1400" i="1" dirty="0"/>
              <a:t>, 2020)</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b="1" dirty="0">
                <a:latin typeface="Times New Roman" pitchFamily="18" charset="0"/>
                <a:cs typeface="Times New Roman" pitchFamily="18" charset="0"/>
              </a:rPr>
              <a:t>Nature vs. Nurture: Biological Influences</a:t>
            </a:r>
          </a:p>
        </p:txBody>
      </p:sp>
      <p:sp>
        <p:nvSpPr>
          <p:cNvPr id="3" name="Content Placeholder 2"/>
          <p:cNvSpPr>
            <a:spLocks noGrp="1"/>
          </p:cNvSpPr>
          <p:nvPr>
            <p:ph sz="quarter" idx="1"/>
          </p:nvPr>
        </p:nvSpPr>
        <p:spPr>
          <a:xfrm>
            <a:off x="5049520" y="1684084"/>
            <a:ext cx="3637280" cy="4572000"/>
          </a:xfrm>
          <a:ln>
            <a:solidFill>
              <a:schemeClr val="accent1"/>
            </a:solidFill>
          </a:ln>
        </p:spPr>
        <p:txBody>
          <a:bodyPr>
            <a:normAutofit fontScale="55000" lnSpcReduction="20000"/>
          </a:bodyPr>
          <a:lstStyle/>
          <a:p>
            <a:pPr algn="just">
              <a:lnSpc>
                <a:spcPct val="170000"/>
              </a:lnSpc>
            </a:pPr>
            <a:endParaRPr dirty="0">
              <a:latin typeface="Times New Roman" pitchFamily="18" charset="0"/>
              <a:cs typeface="Times New Roman" pitchFamily="18" charset="0"/>
            </a:endParaRPr>
          </a:p>
          <a:p>
            <a:pPr algn="just">
              <a:lnSpc>
                <a:spcPct val="170000"/>
              </a:lnSpc>
            </a:pPr>
            <a:r>
              <a:rPr dirty="0">
                <a:latin typeface="Times New Roman" pitchFamily="18" charset="0"/>
                <a:cs typeface="Times New Roman" pitchFamily="18" charset="0"/>
              </a:rPr>
              <a:t>Attachment is biologically driven by survival instincts and the need for emotional safety</a:t>
            </a:r>
            <a:r>
              <a:rPr lang="en-US" dirty="0">
                <a:latin typeface="Times New Roman" pitchFamily="18" charset="0"/>
                <a:cs typeface="Times New Roman" pitchFamily="18" charset="0"/>
              </a:rPr>
              <a:t> (</a:t>
            </a:r>
            <a:r>
              <a:rPr lang="en-US" dirty="0" err="1">
                <a:latin typeface="Times New Roman" pitchFamily="18" charset="0"/>
                <a:cs typeface="Times New Roman" pitchFamily="18" charset="0"/>
              </a:rPr>
              <a:t>Ayhan</a:t>
            </a:r>
            <a:r>
              <a:rPr lang="en-US" dirty="0">
                <a:latin typeface="Times New Roman" pitchFamily="18" charset="0"/>
                <a:cs typeface="Times New Roman" pitchFamily="18" charset="0"/>
              </a:rPr>
              <a:t> and </a:t>
            </a:r>
            <a:r>
              <a:rPr lang="en-US" dirty="0" err="1">
                <a:latin typeface="Times New Roman" pitchFamily="18" charset="0"/>
                <a:cs typeface="Times New Roman" pitchFamily="18" charset="0"/>
              </a:rPr>
              <a:t>Teze</a:t>
            </a:r>
            <a:r>
              <a:rPr lang="en-US" dirty="0">
                <a:latin typeface="Times New Roman" pitchFamily="18" charset="0"/>
                <a:cs typeface="Times New Roman" pitchFamily="18" charset="0"/>
              </a:rPr>
              <a:t>, 2025)</a:t>
            </a:r>
            <a:r>
              <a:rPr dirty="0">
                <a:latin typeface="Times New Roman" pitchFamily="18" charset="0"/>
                <a:cs typeface="Times New Roman" pitchFamily="18" charset="0"/>
              </a:rPr>
              <a:t>.</a:t>
            </a:r>
          </a:p>
          <a:p>
            <a:pPr algn="just">
              <a:lnSpc>
                <a:spcPct val="170000"/>
              </a:lnSpc>
            </a:pPr>
            <a:r>
              <a:rPr dirty="0">
                <a:latin typeface="Times New Roman" pitchFamily="18" charset="0"/>
                <a:cs typeface="Times New Roman" pitchFamily="18" charset="0"/>
              </a:rPr>
              <a:t>At age 3, </a:t>
            </a:r>
            <a:r>
              <a:rPr dirty="0" err="1">
                <a:latin typeface="Times New Roman" pitchFamily="18" charset="0"/>
                <a:cs typeface="Times New Roman" pitchFamily="18" charset="0"/>
              </a:rPr>
              <a:t>Amira</a:t>
            </a:r>
            <a:r>
              <a:rPr dirty="0">
                <a:latin typeface="Times New Roman" pitchFamily="18" charset="0"/>
                <a:cs typeface="Times New Roman" pitchFamily="18" charset="0"/>
              </a:rPr>
              <a:t> is in a developmental stage where attachment influences emotional regulation and cognitive development.</a:t>
            </a:r>
          </a:p>
          <a:p>
            <a:pPr algn="just">
              <a:lnSpc>
                <a:spcPct val="170000"/>
              </a:lnSpc>
            </a:pPr>
            <a:r>
              <a:rPr dirty="0">
                <a:latin typeface="Times New Roman" pitchFamily="18" charset="0"/>
                <a:cs typeface="Times New Roman" pitchFamily="18" charset="0"/>
              </a:rPr>
              <a:t>Attachment experiences directly shape </a:t>
            </a:r>
            <a:r>
              <a:rPr dirty="0" err="1">
                <a:latin typeface="Times New Roman" pitchFamily="18" charset="0"/>
                <a:cs typeface="Times New Roman" pitchFamily="18" charset="0"/>
              </a:rPr>
              <a:t>Amira’s</a:t>
            </a:r>
            <a:r>
              <a:rPr dirty="0">
                <a:latin typeface="Times New Roman" pitchFamily="18" charset="0"/>
                <a:cs typeface="Times New Roman" pitchFamily="18" charset="0"/>
              </a:rPr>
              <a:t> brain development, affecting social and emotional growth</a:t>
            </a:r>
            <a:r>
              <a:rPr lang="en-US" dirty="0">
                <a:latin typeface="Times New Roman" pitchFamily="18" charset="0"/>
                <a:cs typeface="Times New Roman" pitchFamily="18" charset="0"/>
              </a:rPr>
              <a:t> (</a:t>
            </a:r>
            <a:r>
              <a:rPr lang="en-US" dirty="0" err="1">
                <a:latin typeface="Times New Roman" pitchFamily="18" charset="0"/>
                <a:cs typeface="Times New Roman" pitchFamily="18" charset="0"/>
              </a:rPr>
              <a:t>Viktorovych</a:t>
            </a:r>
            <a:r>
              <a:rPr lang="en-US" dirty="0">
                <a:latin typeface="Times New Roman" pitchFamily="18" charset="0"/>
                <a:cs typeface="Times New Roman" pitchFamily="18" charset="0"/>
              </a:rPr>
              <a:t>, 2023)</a:t>
            </a:r>
            <a:r>
              <a:rPr dirty="0">
                <a:latin typeface="Times New Roman" pitchFamily="18" charset="0"/>
                <a:cs typeface="Times New Roman" pitchFamily="18" charset="0"/>
              </a:rPr>
              <a:t>.</a:t>
            </a:r>
          </a:p>
          <a:p>
            <a:pPr algn="just">
              <a:lnSpc>
                <a:spcPct val="170000"/>
              </a:lnSpc>
            </a:pPr>
            <a:endParaRPr dirty="0">
              <a:latin typeface="Times New Roman" pitchFamily="18" charset="0"/>
              <a:cs typeface="Times New Roman" pitchFamily="18" charset="0"/>
            </a:endParaRP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3521" y="1589534"/>
            <a:ext cx="4561840" cy="433438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1909405" y="5996929"/>
            <a:ext cx="1500347" cy="276999"/>
          </a:xfrm>
          <a:prstGeom prst="rect">
            <a:avLst/>
          </a:prstGeom>
        </p:spPr>
        <p:txBody>
          <a:bodyPr wrap="none">
            <a:spAutoFit/>
          </a:bodyPr>
          <a:lstStyle/>
          <a:p>
            <a:r>
              <a:rPr lang="en-US" sz="1200" i="1" dirty="0"/>
              <a:t>(Simply Psychology, 2025)</a:t>
            </a:r>
          </a:p>
        </p:txBody>
      </p:sp>
      <p:sp>
        <p:nvSpPr>
          <p:cNvPr id="6" name="Rectangle 5"/>
          <p:cNvSpPr/>
          <p:nvPr/>
        </p:nvSpPr>
        <p:spPr>
          <a:xfrm>
            <a:off x="1754267" y="6301485"/>
            <a:ext cx="1810624" cy="276999"/>
          </a:xfrm>
          <a:prstGeom prst="rect">
            <a:avLst/>
          </a:prstGeom>
        </p:spPr>
        <p:txBody>
          <a:bodyPr wrap="none">
            <a:spAutoFit/>
          </a:bodyPr>
          <a:lstStyle/>
          <a:p>
            <a:r>
              <a:rPr lang="en-US" sz="1200" i="1" dirty="0"/>
              <a:t>John </a:t>
            </a:r>
            <a:r>
              <a:rPr lang="en-US" sz="1200" i="1" dirty="0" err="1"/>
              <a:t>Bowlby’s</a:t>
            </a:r>
            <a:r>
              <a:rPr lang="en-US" sz="1200" i="1" dirty="0"/>
              <a:t> Attachment Theory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b="1" dirty="0">
                <a:latin typeface="Times New Roman" pitchFamily="18" charset="0"/>
                <a:cs typeface="Times New Roman" pitchFamily="18" charset="0"/>
              </a:rPr>
              <a:t>Nature vs. Nurture: Environmental Influences</a:t>
            </a:r>
          </a:p>
        </p:txBody>
      </p:sp>
      <p:sp>
        <p:nvSpPr>
          <p:cNvPr id="3" name="Content Placeholder 2"/>
          <p:cNvSpPr>
            <a:spLocks noGrp="1"/>
          </p:cNvSpPr>
          <p:nvPr>
            <p:ph sz="quarter" idx="1"/>
          </p:nvPr>
        </p:nvSpPr>
        <p:spPr>
          <a:xfrm>
            <a:off x="477520" y="1549400"/>
            <a:ext cx="3403600" cy="4572000"/>
          </a:xfrm>
          <a:ln>
            <a:solidFill>
              <a:schemeClr val="accent1"/>
            </a:solidFill>
          </a:ln>
        </p:spPr>
        <p:txBody>
          <a:bodyPr>
            <a:normAutofit fontScale="62500" lnSpcReduction="20000"/>
          </a:bodyPr>
          <a:lstStyle/>
          <a:p>
            <a:pPr algn="just">
              <a:lnSpc>
                <a:spcPct val="170000"/>
              </a:lnSpc>
            </a:pPr>
            <a:endParaRPr dirty="0">
              <a:latin typeface="Times New Roman" pitchFamily="18" charset="0"/>
              <a:cs typeface="Times New Roman" pitchFamily="18" charset="0"/>
            </a:endParaRPr>
          </a:p>
          <a:p>
            <a:pPr algn="just">
              <a:lnSpc>
                <a:spcPct val="170000"/>
              </a:lnSpc>
            </a:pPr>
            <a:r>
              <a:rPr dirty="0">
                <a:latin typeface="Times New Roman" pitchFamily="18" charset="0"/>
                <a:cs typeface="Times New Roman" pitchFamily="18" charset="0"/>
              </a:rPr>
              <a:t>Early caregiving experiences shape </a:t>
            </a:r>
            <a:r>
              <a:rPr dirty="0" err="1">
                <a:latin typeface="Times New Roman" pitchFamily="18" charset="0"/>
                <a:cs typeface="Times New Roman" pitchFamily="18" charset="0"/>
              </a:rPr>
              <a:t>Amira’s</a:t>
            </a:r>
            <a:r>
              <a:rPr dirty="0">
                <a:latin typeface="Times New Roman" pitchFamily="18" charset="0"/>
                <a:cs typeface="Times New Roman" pitchFamily="18" charset="0"/>
              </a:rPr>
              <a:t> emotional security and attachment style.</a:t>
            </a:r>
          </a:p>
          <a:p>
            <a:pPr algn="just">
              <a:lnSpc>
                <a:spcPct val="170000"/>
              </a:lnSpc>
            </a:pPr>
            <a:r>
              <a:rPr dirty="0">
                <a:latin typeface="Times New Roman" pitchFamily="18" charset="0"/>
                <a:cs typeface="Times New Roman" pitchFamily="18" charset="0"/>
              </a:rPr>
              <a:t>The nursery environment and peer interactions are vital for supporting </a:t>
            </a:r>
            <a:r>
              <a:rPr dirty="0" err="1">
                <a:latin typeface="Times New Roman" pitchFamily="18" charset="0"/>
                <a:cs typeface="Times New Roman" pitchFamily="18" charset="0"/>
              </a:rPr>
              <a:t>Amira’s</a:t>
            </a:r>
            <a:r>
              <a:rPr dirty="0">
                <a:latin typeface="Times New Roman" pitchFamily="18" charset="0"/>
                <a:cs typeface="Times New Roman" pitchFamily="18" charset="0"/>
              </a:rPr>
              <a:t> attachment needs</a:t>
            </a:r>
            <a:r>
              <a:rPr lang="en-US" dirty="0">
                <a:latin typeface="Times New Roman" pitchFamily="18" charset="0"/>
                <a:cs typeface="Times New Roman" pitchFamily="18" charset="0"/>
              </a:rPr>
              <a:t> (</a:t>
            </a:r>
            <a:r>
              <a:rPr lang="en-US" dirty="0" err="1">
                <a:latin typeface="Times New Roman" pitchFamily="18" charset="0"/>
                <a:cs typeface="Times New Roman" pitchFamily="18" charset="0"/>
              </a:rPr>
              <a:t>Basarabova</a:t>
            </a:r>
            <a:r>
              <a:rPr lang="en-US" dirty="0">
                <a:latin typeface="Times New Roman" pitchFamily="18" charset="0"/>
                <a:cs typeface="Times New Roman" pitchFamily="18" charset="0"/>
              </a:rPr>
              <a:t> and </a:t>
            </a:r>
            <a:r>
              <a:rPr lang="en-US" dirty="0" err="1">
                <a:latin typeface="Times New Roman" pitchFamily="18" charset="0"/>
                <a:cs typeface="Times New Roman" pitchFamily="18" charset="0"/>
              </a:rPr>
              <a:t>Hanesová</a:t>
            </a:r>
            <a:r>
              <a:rPr lang="en-US" dirty="0">
                <a:latin typeface="Times New Roman" pitchFamily="18" charset="0"/>
                <a:cs typeface="Times New Roman" pitchFamily="18" charset="0"/>
              </a:rPr>
              <a:t>, 2023)</a:t>
            </a:r>
            <a:r>
              <a:rPr dirty="0">
                <a:latin typeface="Times New Roman" pitchFamily="18" charset="0"/>
                <a:cs typeface="Times New Roman" pitchFamily="18" charset="0"/>
              </a:rPr>
              <a:t>.</a:t>
            </a:r>
          </a:p>
          <a:p>
            <a:pPr algn="just">
              <a:lnSpc>
                <a:spcPct val="170000"/>
              </a:lnSpc>
            </a:pPr>
            <a:r>
              <a:rPr dirty="0">
                <a:latin typeface="Times New Roman" pitchFamily="18" charset="0"/>
                <a:cs typeface="Times New Roman" pitchFamily="18" charset="0"/>
              </a:rPr>
              <a:t>Positive caregiver relationships in the nursery can help </a:t>
            </a:r>
            <a:r>
              <a:rPr dirty="0" err="1">
                <a:latin typeface="Times New Roman" pitchFamily="18" charset="0"/>
                <a:cs typeface="Times New Roman" pitchFamily="18" charset="0"/>
              </a:rPr>
              <a:t>Amira</a:t>
            </a:r>
            <a:r>
              <a:rPr dirty="0">
                <a:latin typeface="Times New Roman" pitchFamily="18" charset="0"/>
                <a:cs typeface="Times New Roman" pitchFamily="18" charset="0"/>
              </a:rPr>
              <a:t> feel emotionally safe and secure.</a:t>
            </a:r>
          </a:p>
          <a:p>
            <a:pPr algn="just">
              <a:lnSpc>
                <a:spcPct val="170000"/>
              </a:lnSpc>
            </a:pPr>
            <a:endParaRPr dirty="0">
              <a:latin typeface="Times New Roman" pitchFamily="18" charset="0"/>
              <a:cs typeface="Times New Roman" pitchFamily="18" charset="0"/>
            </a:endParaRPr>
          </a:p>
        </p:txBody>
      </p:sp>
      <p:sp>
        <p:nvSpPr>
          <p:cNvPr id="4" name="Rectangle 3"/>
          <p:cNvSpPr/>
          <p:nvPr/>
        </p:nvSpPr>
        <p:spPr>
          <a:xfrm>
            <a:off x="5678741" y="5113774"/>
            <a:ext cx="1394677" cy="307777"/>
          </a:xfrm>
          <a:prstGeom prst="rect">
            <a:avLst/>
          </a:prstGeom>
        </p:spPr>
        <p:txBody>
          <a:bodyPr wrap="none">
            <a:spAutoFit/>
          </a:bodyPr>
          <a:lstStyle/>
          <a:p>
            <a:r>
              <a:rPr lang="en-US" sz="1400" i="1" dirty="0"/>
              <a:t>(Youtube.com, 2025)</a:t>
            </a: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08328" y="2384305"/>
            <a:ext cx="4478471" cy="2529959"/>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b="1" dirty="0">
                <a:latin typeface="Times New Roman" pitchFamily="18" charset="0"/>
                <a:cs typeface="Times New Roman" pitchFamily="18" charset="0"/>
              </a:rPr>
              <a:t>Practical Strategies in Nursery</a:t>
            </a:r>
          </a:p>
        </p:txBody>
      </p:sp>
      <p:sp>
        <p:nvSpPr>
          <p:cNvPr id="3" name="Content Placeholder 2"/>
          <p:cNvSpPr>
            <a:spLocks noGrp="1"/>
          </p:cNvSpPr>
          <p:nvPr>
            <p:ph sz="quarter" idx="1"/>
          </p:nvPr>
        </p:nvSpPr>
        <p:spPr>
          <a:xfrm>
            <a:off x="5201920" y="1691640"/>
            <a:ext cx="3383280" cy="4572000"/>
          </a:xfrm>
          <a:ln>
            <a:solidFill>
              <a:schemeClr val="accent1"/>
            </a:solidFill>
          </a:ln>
        </p:spPr>
        <p:txBody>
          <a:bodyPr>
            <a:normAutofit fontScale="55000" lnSpcReduction="20000"/>
          </a:bodyPr>
          <a:lstStyle/>
          <a:p>
            <a:pPr algn="just">
              <a:lnSpc>
                <a:spcPct val="170000"/>
              </a:lnSpc>
            </a:pPr>
            <a:endParaRPr dirty="0">
              <a:latin typeface="Times New Roman" pitchFamily="18" charset="0"/>
              <a:cs typeface="Times New Roman" pitchFamily="18" charset="0"/>
            </a:endParaRPr>
          </a:p>
          <a:p>
            <a:pPr algn="just">
              <a:lnSpc>
                <a:spcPct val="170000"/>
              </a:lnSpc>
            </a:pPr>
            <a:r>
              <a:rPr dirty="0">
                <a:latin typeface="Times New Roman" pitchFamily="18" charset="0"/>
                <a:cs typeface="Times New Roman" pitchFamily="18" charset="0"/>
              </a:rPr>
              <a:t>Implement a "key person" system, assigning a primary caregiver to build trust and emotional security</a:t>
            </a:r>
            <a:r>
              <a:rPr lang="en-US" dirty="0">
                <a:latin typeface="Times New Roman" pitchFamily="18" charset="0"/>
                <a:cs typeface="Times New Roman" pitchFamily="18" charset="0"/>
              </a:rPr>
              <a:t> (</a:t>
            </a:r>
            <a:r>
              <a:rPr lang="en-US" dirty="0" err="1">
                <a:latin typeface="Times New Roman" pitchFamily="18" charset="0"/>
                <a:cs typeface="Times New Roman" pitchFamily="18" charset="0"/>
              </a:rPr>
              <a:t>Erber</a:t>
            </a:r>
            <a:r>
              <a:rPr lang="en-US" dirty="0">
                <a:latin typeface="Times New Roman" pitchFamily="18" charset="0"/>
                <a:cs typeface="Times New Roman" pitchFamily="18" charset="0"/>
              </a:rPr>
              <a:t>, </a:t>
            </a:r>
            <a:r>
              <a:rPr lang="en-US" dirty="0" err="1">
                <a:latin typeface="Times New Roman" pitchFamily="18" charset="0"/>
                <a:cs typeface="Times New Roman" pitchFamily="18" charset="0"/>
              </a:rPr>
              <a:t>n.d.</a:t>
            </a:r>
            <a:r>
              <a:rPr lang="en-US" dirty="0">
                <a:latin typeface="Times New Roman" pitchFamily="18" charset="0"/>
                <a:cs typeface="Times New Roman" pitchFamily="18" charset="0"/>
              </a:rPr>
              <a:t>)</a:t>
            </a:r>
            <a:r>
              <a:rPr dirty="0">
                <a:latin typeface="Times New Roman" pitchFamily="18" charset="0"/>
                <a:cs typeface="Times New Roman" pitchFamily="18" charset="0"/>
              </a:rPr>
              <a:t>.</a:t>
            </a:r>
          </a:p>
          <a:p>
            <a:pPr algn="just">
              <a:lnSpc>
                <a:spcPct val="170000"/>
              </a:lnSpc>
            </a:pPr>
            <a:r>
              <a:rPr dirty="0">
                <a:latin typeface="Times New Roman" pitchFamily="18" charset="0"/>
                <a:cs typeface="Times New Roman" pitchFamily="18" charset="0"/>
              </a:rPr>
              <a:t>Introduce gradual separation routines to help </a:t>
            </a:r>
            <a:r>
              <a:rPr dirty="0" err="1">
                <a:latin typeface="Times New Roman" pitchFamily="18" charset="0"/>
                <a:cs typeface="Times New Roman" pitchFamily="18" charset="0"/>
              </a:rPr>
              <a:t>Amira</a:t>
            </a:r>
            <a:r>
              <a:rPr dirty="0">
                <a:latin typeface="Times New Roman" pitchFamily="18" charset="0"/>
                <a:cs typeface="Times New Roman" pitchFamily="18" charset="0"/>
              </a:rPr>
              <a:t> adapt to being apart from her </a:t>
            </a:r>
            <a:r>
              <a:rPr dirty="0" err="1">
                <a:latin typeface="Times New Roman" pitchFamily="18" charset="0"/>
                <a:cs typeface="Times New Roman" pitchFamily="18" charset="0"/>
              </a:rPr>
              <a:t>carers</a:t>
            </a:r>
            <a:r>
              <a:rPr dirty="0">
                <a:latin typeface="Times New Roman" pitchFamily="18" charset="0"/>
                <a:cs typeface="Times New Roman" pitchFamily="18" charset="0"/>
              </a:rPr>
              <a:t>.</a:t>
            </a:r>
          </a:p>
          <a:p>
            <a:pPr algn="just">
              <a:lnSpc>
                <a:spcPct val="170000"/>
              </a:lnSpc>
            </a:pPr>
            <a:r>
              <a:rPr dirty="0">
                <a:latin typeface="Times New Roman" pitchFamily="18" charset="0"/>
                <a:cs typeface="Times New Roman" pitchFamily="18" charset="0"/>
              </a:rPr>
              <a:t>Use role-play, storytelling, and verbal activities to encourage </a:t>
            </a:r>
            <a:r>
              <a:rPr dirty="0" err="1">
                <a:latin typeface="Times New Roman" pitchFamily="18" charset="0"/>
                <a:cs typeface="Times New Roman" pitchFamily="18" charset="0"/>
              </a:rPr>
              <a:t>Amira’s</a:t>
            </a:r>
            <a:r>
              <a:rPr dirty="0">
                <a:latin typeface="Times New Roman" pitchFamily="18" charset="0"/>
                <a:cs typeface="Times New Roman" pitchFamily="18" charset="0"/>
              </a:rPr>
              <a:t> language development and social interaction.</a:t>
            </a:r>
          </a:p>
          <a:p>
            <a:pPr algn="just">
              <a:lnSpc>
                <a:spcPct val="170000"/>
              </a:lnSpc>
            </a:pPr>
            <a:endParaRPr dirty="0">
              <a:latin typeface="Times New Roman" pitchFamily="18" charset="0"/>
              <a:cs typeface="Times New Roman" pitchFamily="18" charset="0"/>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1153" y="1844358"/>
            <a:ext cx="4287271" cy="42132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1698453" y="6263640"/>
            <a:ext cx="1794274" cy="307777"/>
          </a:xfrm>
          <a:prstGeom prst="rect">
            <a:avLst/>
          </a:prstGeom>
        </p:spPr>
        <p:txBody>
          <a:bodyPr wrap="none">
            <a:spAutoFit/>
          </a:bodyPr>
          <a:lstStyle/>
          <a:p>
            <a:r>
              <a:rPr lang="en-US" sz="1400" i="1" dirty="0"/>
              <a:t>https://www.lapetite.com/</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b="1" dirty="0">
                <a:latin typeface="Times New Roman" pitchFamily="18" charset="0"/>
                <a:cs typeface="Times New Roman" pitchFamily="18" charset="0"/>
              </a:rPr>
              <a:t>Evaluation of </a:t>
            </a:r>
            <a:r>
              <a:rPr b="1" dirty="0" err="1">
                <a:latin typeface="Times New Roman" pitchFamily="18" charset="0"/>
                <a:cs typeface="Times New Roman" pitchFamily="18" charset="0"/>
              </a:rPr>
              <a:t>Bowlby’s</a:t>
            </a:r>
            <a:r>
              <a:rPr b="1" dirty="0">
                <a:latin typeface="Times New Roman" pitchFamily="18" charset="0"/>
                <a:cs typeface="Times New Roman" pitchFamily="18" charset="0"/>
              </a:rPr>
              <a:t> Attachment Theory</a:t>
            </a:r>
          </a:p>
        </p:txBody>
      </p:sp>
      <p:sp>
        <p:nvSpPr>
          <p:cNvPr id="3" name="Content Placeholder 2"/>
          <p:cNvSpPr>
            <a:spLocks noGrp="1"/>
          </p:cNvSpPr>
          <p:nvPr>
            <p:ph sz="quarter" idx="1"/>
          </p:nvPr>
        </p:nvSpPr>
        <p:spPr>
          <a:xfrm>
            <a:off x="396240" y="1447800"/>
            <a:ext cx="3312160" cy="4572000"/>
          </a:xfrm>
          <a:ln>
            <a:solidFill>
              <a:schemeClr val="accent1"/>
            </a:solidFill>
          </a:ln>
        </p:spPr>
        <p:txBody>
          <a:bodyPr>
            <a:normAutofit fontScale="55000" lnSpcReduction="20000"/>
          </a:bodyPr>
          <a:lstStyle/>
          <a:p>
            <a:pPr algn="just">
              <a:lnSpc>
                <a:spcPct val="170000"/>
              </a:lnSpc>
            </a:pPr>
            <a:endParaRPr dirty="0">
              <a:latin typeface="Times New Roman" pitchFamily="18" charset="0"/>
              <a:cs typeface="Times New Roman" pitchFamily="18" charset="0"/>
            </a:endParaRPr>
          </a:p>
          <a:p>
            <a:pPr algn="just">
              <a:lnSpc>
                <a:spcPct val="170000"/>
              </a:lnSpc>
            </a:pPr>
            <a:r>
              <a:rPr dirty="0" err="1">
                <a:latin typeface="Times New Roman" pitchFamily="18" charset="0"/>
                <a:cs typeface="Times New Roman" pitchFamily="18" charset="0"/>
              </a:rPr>
              <a:t>Bowlby’s</a:t>
            </a:r>
            <a:r>
              <a:rPr dirty="0">
                <a:latin typeface="Times New Roman" pitchFamily="18" charset="0"/>
                <a:cs typeface="Times New Roman" pitchFamily="18" charset="0"/>
              </a:rPr>
              <a:t> theory provides a robust explanation of emotional and social behaviors in early childhood.</a:t>
            </a:r>
          </a:p>
          <a:p>
            <a:pPr algn="just">
              <a:lnSpc>
                <a:spcPct val="170000"/>
              </a:lnSpc>
            </a:pPr>
            <a:r>
              <a:rPr dirty="0">
                <a:latin typeface="Times New Roman" pitchFamily="18" charset="0"/>
                <a:cs typeface="Times New Roman" pitchFamily="18" charset="0"/>
              </a:rPr>
              <a:t>It offers practical applications in nursery settings for improving emotional and social development</a:t>
            </a:r>
            <a:r>
              <a:rPr lang="en-US" dirty="0">
                <a:latin typeface="Times New Roman" pitchFamily="18" charset="0"/>
                <a:cs typeface="Times New Roman" pitchFamily="18" charset="0"/>
              </a:rPr>
              <a:t> (</a:t>
            </a:r>
            <a:r>
              <a:rPr lang="en-US" dirty="0" err="1">
                <a:latin typeface="Times New Roman" pitchFamily="18" charset="0"/>
                <a:cs typeface="Times New Roman" pitchFamily="18" charset="0"/>
              </a:rPr>
              <a:t>Gillibrand</a:t>
            </a:r>
            <a:r>
              <a:rPr lang="en-US" dirty="0">
                <a:latin typeface="Times New Roman" pitchFamily="18" charset="0"/>
                <a:cs typeface="Times New Roman" pitchFamily="18" charset="0"/>
              </a:rPr>
              <a:t> et al., 2016)</a:t>
            </a:r>
            <a:r>
              <a:rPr dirty="0">
                <a:latin typeface="Times New Roman" pitchFamily="18" charset="0"/>
                <a:cs typeface="Times New Roman" pitchFamily="18" charset="0"/>
              </a:rPr>
              <a:t>.</a:t>
            </a:r>
          </a:p>
          <a:p>
            <a:pPr algn="just">
              <a:lnSpc>
                <a:spcPct val="170000"/>
              </a:lnSpc>
            </a:pPr>
            <a:r>
              <a:rPr dirty="0">
                <a:latin typeface="Times New Roman" pitchFamily="18" charset="0"/>
                <a:cs typeface="Times New Roman" pitchFamily="18" charset="0"/>
              </a:rPr>
              <a:t>Limitations include a heavy focus on maternal attachment, and it lacks depth in addressing cognitive and language development.</a:t>
            </a:r>
          </a:p>
          <a:p>
            <a:pPr algn="just">
              <a:lnSpc>
                <a:spcPct val="170000"/>
              </a:lnSpc>
            </a:pPr>
            <a:endParaRPr dirty="0">
              <a:latin typeface="Times New Roman" pitchFamily="18" charset="0"/>
              <a:cs typeface="Times New Roman" pitchFamily="18" charset="0"/>
            </a:endParaRPr>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01745" y="1417638"/>
            <a:ext cx="4956175" cy="4853835"/>
          </a:xfrm>
          <a:prstGeom prst="rect">
            <a:avLst/>
          </a:prstGeom>
          <a:noFill/>
          <a:ln w="9525">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5871006" y="6271473"/>
            <a:ext cx="982641" cy="307777"/>
          </a:xfrm>
          <a:prstGeom prst="rect">
            <a:avLst/>
          </a:prstGeom>
        </p:spPr>
        <p:txBody>
          <a:bodyPr wrap="none">
            <a:spAutoFit/>
          </a:bodyPr>
          <a:lstStyle/>
          <a:p>
            <a:r>
              <a:rPr lang="en-US" sz="1400" i="1" dirty="0"/>
              <a:t>(Main, 2023)</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b="1" dirty="0">
                <a:latin typeface="Times New Roman" pitchFamily="18" charset="0"/>
                <a:cs typeface="Times New Roman" pitchFamily="18" charset="0"/>
              </a:rPr>
              <a:t>Conclusion</a:t>
            </a:r>
          </a:p>
        </p:txBody>
      </p:sp>
      <p:sp>
        <p:nvSpPr>
          <p:cNvPr id="3" name="Content Placeholder 2"/>
          <p:cNvSpPr>
            <a:spLocks noGrp="1"/>
          </p:cNvSpPr>
          <p:nvPr>
            <p:ph sz="quarter" idx="1"/>
          </p:nvPr>
        </p:nvSpPr>
        <p:spPr/>
        <p:txBody>
          <a:bodyPr>
            <a:normAutofit/>
          </a:bodyPr>
          <a:lstStyle/>
          <a:p>
            <a:pPr algn="just"/>
            <a:endParaRPr dirty="0">
              <a:latin typeface="Times New Roman" pitchFamily="18" charset="0"/>
              <a:cs typeface="Times New Roman" pitchFamily="18" charset="0"/>
            </a:endParaRPr>
          </a:p>
          <a:p>
            <a:pPr algn="just"/>
            <a:r>
              <a:rPr dirty="0" err="1">
                <a:latin typeface="Times New Roman" pitchFamily="18" charset="0"/>
                <a:cs typeface="Times New Roman" pitchFamily="18" charset="0"/>
              </a:rPr>
              <a:t>Bowlby’s</a:t>
            </a:r>
            <a:r>
              <a:rPr dirty="0">
                <a:latin typeface="Times New Roman" pitchFamily="18" charset="0"/>
                <a:cs typeface="Times New Roman" pitchFamily="18" charset="0"/>
              </a:rPr>
              <a:t> Attachment Theory explains </a:t>
            </a:r>
            <a:r>
              <a:rPr dirty="0" err="1">
                <a:latin typeface="Times New Roman" pitchFamily="18" charset="0"/>
                <a:cs typeface="Times New Roman" pitchFamily="18" charset="0"/>
              </a:rPr>
              <a:t>Amira’s</a:t>
            </a:r>
            <a:r>
              <a:rPr dirty="0">
                <a:latin typeface="Times New Roman" pitchFamily="18" charset="0"/>
                <a:cs typeface="Times New Roman" pitchFamily="18" charset="0"/>
              </a:rPr>
              <a:t> separation anxiety, limited communication, and difficulty with group play.</a:t>
            </a:r>
          </a:p>
          <a:p>
            <a:pPr algn="just"/>
            <a:r>
              <a:rPr dirty="0">
                <a:latin typeface="Times New Roman" pitchFamily="18" charset="0"/>
                <a:cs typeface="Times New Roman" pitchFamily="18" charset="0"/>
              </a:rPr>
              <a:t>Attachment-based strategies can support </a:t>
            </a:r>
            <a:r>
              <a:rPr dirty="0" err="1">
                <a:latin typeface="Times New Roman" pitchFamily="18" charset="0"/>
                <a:cs typeface="Times New Roman" pitchFamily="18" charset="0"/>
              </a:rPr>
              <a:t>Amira’s</a:t>
            </a:r>
            <a:r>
              <a:rPr dirty="0">
                <a:latin typeface="Times New Roman" pitchFamily="18" charset="0"/>
                <a:cs typeface="Times New Roman" pitchFamily="18" charset="0"/>
              </a:rPr>
              <a:t> emotional, social, and cognitive growth.</a:t>
            </a:r>
          </a:p>
          <a:p>
            <a:pPr algn="just"/>
            <a:r>
              <a:rPr dirty="0">
                <a:latin typeface="Times New Roman" pitchFamily="18" charset="0"/>
                <a:cs typeface="Times New Roman" pitchFamily="18" charset="0"/>
              </a:rPr>
              <a:t>Both nature and nurture influence </a:t>
            </a:r>
            <a:r>
              <a:rPr dirty="0" err="1">
                <a:latin typeface="Times New Roman" pitchFamily="18" charset="0"/>
                <a:cs typeface="Times New Roman" pitchFamily="18" charset="0"/>
              </a:rPr>
              <a:t>Amira’s</a:t>
            </a:r>
            <a:r>
              <a:rPr dirty="0">
                <a:latin typeface="Times New Roman" pitchFamily="18" charset="0"/>
                <a:cs typeface="Times New Roman" pitchFamily="18" charset="0"/>
              </a:rPr>
              <a:t> development, highlighting the need for a supportive, emotionally secure environment.</a:t>
            </a:r>
          </a:p>
          <a:p>
            <a:pPr algn="just"/>
            <a:endParaRPr dirty="0">
              <a:latin typeface="Times New Roman" pitchFamily="18" charset="0"/>
              <a:cs typeface="Times New Roman"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itchFamily="18" charset="0"/>
                <a:cs typeface="Times New Roman" pitchFamily="18" charset="0"/>
              </a:rPr>
              <a:t>References </a:t>
            </a:r>
          </a:p>
        </p:txBody>
      </p:sp>
      <p:sp>
        <p:nvSpPr>
          <p:cNvPr id="3" name="Content Placeholder 2"/>
          <p:cNvSpPr>
            <a:spLocks noGrp="1"/>
          </p:cNvSpPr>
          <p:nvPr>
            <p:ph sz="quarter" idx="1"/>
          </p:nvPr>
        </p:nvSpPr>
        <p:spPr>
          <a:xfrm>
            <a:off x="914400" y="1447800"/>
            <a:ext cx="7772400" cy="5105400"/>
          </a:xfrm>
          <a:ln>
            <a:solidFill>
              <a:schemeClr val="accent1"/>
            </a:solidFill>
          </a:ln>
        </p:spPr>
        <p:txBody>
          <a:bodyPr>
            <a:noAutofit/>
          </a:bodyPr>
          <a:lstStyle/>
          <a:p>
            <a:pPr algn="just"/>
            <a:r>
              <a:rPr lang="en-US" sz="900" dirty="0" err="1">
                <a:latin typeface="Times New Roman" pitchFamily="18" charset="0"/>
                <a:cs typeface="Times New Roman" pitchFamily="18" charset="0"/>
              </a:rPr>
              <a:t>Ayhan</a:t>
            </a:r>
            <a:r>
              <a:rPr lang="en-US" sz="900" dirty="0">
                <a:latin typeface="Times New Roman" pitchFamily="18" charset="0"/>
                <a:cs typeface="Times New Roman" pitchFamily="18" charset="0"/>
              </a:rPr>
              <a:t>, F. and </a:t>
            </a:r>
            <a:r>
              <a:rPr lang="en-US" sz="900" dirty="0" err="1">
                <a:latin typeface="Times New Roman" pitchFamily="18" charset="0"/>
                <a:cs typeface="Times New Roman" pitchFamily="18" charset="0"/>
              </a:rPr>
              <a:t>Teze</a:t>
            </a:r>
            <a:r>
              <a:rPr lang="en-US" sz="900" dirty="0">
                <a:latin typeface="Times New Roman" pitchFamily="18" charset="0"/>
                <a:cs typeface="Times New Roman" pitchFamily="18" charset="0"/>
              </a:rPr>
              <a:t>, S., 2025. The Effect of Mothers’ Attachment Styles on Separation Anxiety in Children with Autism. </a:t>
            </a:r>
            <a:r>
              <a:rPr lang="en-US" sz="900" i="1" dirty="0">
                <a:latin typeface="Times New Roman" pitchFamily="18" charset="0"/>
                <a:cs typeface="Times New Roman" pitchFamily="18" charset="0"/>
              </a:rPr>
              <a:t>The American Journal of Family Therapy</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53</a:t>
            </a:r>
            <a:r>
              <a:rPr lang="en-US" sz="900" dirty="0">
                <a:latin typeface="Times New Roman" pitchFamily="18" charset="0"/>
                <a:cs typeface="Times New Roman" pitchFamily="18" charset="0"/>
              </a:rPr>
              <a:t>(2), pp.165-179.</a:t>
            </a:r>
          </a:p>
          <a:p>
            <a:pPr algn="just"/>
            <a:r>
              <a:rPr lang="en-US" sz="900" dirty="0" err="1">
                <a:latin typeface="Times New Roman" pitchFamily="18" charset="0"/>
                <a:cs typeface="Times New Roman" pitchFamily="18" charset="0"/>
              </a:rPr>
              <a:t>Basarabova</a:t>
            </a:r>
            <a:r>
              <a:rPr lang="en-US" sz="900" dirty="0">
                <a:latin typeface="Times New Roman" pitchFamily="18" charset="0"/>
                <a:cs typeface="Times New Roman" pitchFamily="18" charset="0"/>
              </a:rPr>
              <a:t>, B. and </a:t>
            </a:r>
            <a:r>
              <a:rPr lang="en-US" sz="900" dirty="0" err="1">
                <a:latin typeface="Times New Roman" pitchFamily="18" charset="0"/>
                <a:cs typeface="Times New Roman" pitchFamily="18" charset="0"/>
              </a:rPr>
              <a:t>Hanesová</a:t>
            </a:r>
            <a:r>
              <a:rPr lang="en-US" sz="900" dirty="0">
                <a:latin typeface="Times New Roman" pitchFamily="18" charset="0"/>
                <a:cs typeface="Times New Roman" pitchFamily="18" charset="0"/>
              </a:rPr>
              <a:t>, D., 2023. THE IMPORTANCE OF ATTACHMENT THEORIES IN EARLY CHILDHOOD LANGUAGE EDUCATION. In </a:t>
            </a:r>
            <a:r>
              <a:rPr lang="en-US" sz="900" i="1" dirty="0">
                <a:latin typeface="Times New Roman" pitchFamily="18" charset="0"/>
                <a:cs typeface="Times New Roman" pitchFamily="18" charset="0"/>
              </a:rPr>
              <a:t>ICERI2023 Proceedings</a:t>
            </a:r>
            <a:r>
              <a:rPr lang="en-US" sz="900" dirty="0">
                <a:latin typeface="Times New Roman" pitchFamily="18" charset="0"/>
                <a:cs typeface="Times New Roman" pitchFamily="18" charset="0"/>
              </a:rPr>
              <a:t> (pp. 3343-3350). IATED.</a:t>
            </a:r>
          </a:p>
          <a:p>
            <a:pPr algn="just"/>
            <a:r>
              <a:rPr lang="en-US" sz="900" dirty="0">
                <a:latin typeface="Times New Roman" pitchFamily="18" charset="0"/>
                <a:cs typeface="Times New Roman" pitchFamily="18" charset="0"/>
              </a:rPr>
              <a:t>Bbbgeorgia.org. (2019). </a:t>
            </a:r>
            <a:r>
              <a:rPr lang="en-US" sz="900" i="1" dirty="0">
                <a:latin typeface="Times New Roman" pitchFamily="18" charset="0"/>
                <a:cs typeface="Times New Roman" pitchFamily="18" charset="0"/>
              </a:rPr>
              <a:t>Secure vs. Insecure Attachment | Better Brains for Babies</a:t>
            </a:r>
            <a:r>
              <a:rPr lang="en-US" sz="900" dirty="0">
                <a:latin typeface="Times New Roman" pitchFamily="18" charset="0"/>
                <a:cs typeface="Times New Roman" pitchFamily="18" charset="0"/>
              </a:rPr>
              <a:t>. [online] Available at: </a:t>
            </a:r>
            <a:r>
              <a:rPr lang="en-US" sz="900" u="sng" dirty="0">
                <a:latin typeface="Times New Roman" pitchFamily="18" charset="0"/>
                <a:cs typeface="Times New Roman" pitchFamily="18" charset="0"/>
                <a:hlinkClick r:id="rId2"/>
              </a:rPr>
              <a:t>https://www.bbbgeorgia.org/secure-vs-insecure</a:t>
            </a:r>
            <a:endParaRPr lang="en-US" sz="900" dirty="0">
              <a:latin typeface="Times New Roman" pitchFamily="18" charset="0"/>
              <a:cs typeface="Times New Roman" pitchFamily="18" charset="0"/>
            </a:endParaRPr>
          </a:p>
          <a:p>
            <a:pPr algn="just"/>
            <a:r>
              <a:rPr lang="en-US" sz="900" dirty="0">
                <a:latin typeface="Times New Roman" pitchFamily="18" charset="0"/>
                <a:cs typeface="Times New Roman" pitchFamily="18" charset="0"/>
              </a:rPr>
              <a:t>Berth, F., 2023. Discovering </a:t>
            </a:r>
            <a:r>
              <a:rPr lang="en-US" sz="900" dirty="0" err="1">
                <a:latin typeface="Times New Roman" pitchFamily="18" charset="0"/>
                <a:cs typeface="Times New Roman" pitchFamily="18" charset="0"/>
              </a:rPr>
              <a:t>Bowlby</a:t>
            </a:r>
            <a:r>
              <a:rPr lang="en-US" sz="900" dirty="0">
                <a:latin typeface="Times New Roman" pitchFamily="18" charset="0"/>
                <a:cs typeface="Times New Roman" pitchFamily="18" charset="0"/>
              </a:rPr>
              <a:t>: infant homes and attachment theory in West Germany after the Second World War. </a:t>
            </a:r>
            <a:r>
              <a:rPr lang="en-US" sz="900" i="1" dirty="0" err="1">
                <a:latin typeface="Times New Roman" pitchFamily="18" charset="0"/>
                <a:cs typeface="Times New Roman" pitchFamily="18" charset="0"/>
              </a:rPr>
              <a:t>Paedagogica</a:t>
            </a:r>
            <a:r>
              <a:rPr lang="en-US" sz="900" i="1" dirty="0">
                <a:latin typeface="Times New Roman" pitchFamily="18" charset="0"/>
                <a:cs typeface="Times New Roman" pitchFamily="18" charset="0"/>
              </a:rPr>
              <a:t> </a:t>
            </a:r>
            <a:r>
              <a:rPr lang="en-US" sz="900" i="1" dirty="0" err="1">
                <a:latin typeface="Times New Roman" pitchFamily="18" charset="0"/>
                <a:cs typeface="Times New Roman" pitchFamily="18" charset="0"/>
              </a:rPr>
              <a:t>Historica</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59</a:t>
            </a:r>
            <a:r>
              <a:rPr lang="en-US" sz="900" dirty="0">
                <a:latin typeface="Times New Roman" pitchFamily="18" charset="0"/>
                <a:cs typeface="Times New Roman" pitchFamily="18" charset="0"/>
              </a:rPr>
              <a:t>(4), pp.688-704.</a:t>
            </a:r>
          </a:p>
          <a:p>
            <a:pPr algn="just"/>
            <a:r>
              <a:rPr lang="en-US" sz="900" dirty="0" err="1">
                <a:latin typeface="Times New Roman" pitchFamily="18" charset="0"/>
                <a:cs typeface="Times New Roman" pitchFamily="18" charset="0"/>
              </a:rPr>
              <a:t>Bowlby</a:t>
            </a:r>
            <a:r>
              <a:rPr lang="en-US" sz="900" dirty="0">
                <a:latin typeface="Times New Roman" pitchFamily="18" charset="0"/>
                <a:cs typeface="Times New Roman" pitchFamily="18" charset="0"/>
              </a:rPr>
              <a:t>, J. (1982). Attachment and loss: Retrospect and prospect. </a:t>
            </a:r>
            <a:r>
              <a:rPr lang="en-US" sz="900" i="1" dirty="0">
                <a:latin typeface="Times New Roman" pitchFamily="18" charset="0"/>
                <a:cs typeface="Times New Roman" pitchFamily="18" charset="0"/>
              </a:rPr>
              <a:t>American Journal of Orthopsychiatry</a:t>
            </a:r>
            <a:r>
              <a:rPr lang="en-US" sz="900" dirty="0">
                <a:latin typeface="Times New Roman" pitchFamily="18" charset="0"/>
                <a:cs typeface="Times New Roman" pitchFamily="18" charset="0"/>
              </a:rPr>
              <a:t>, [online] 52(4), pp.664–678. </a:t>
            </a:r>
            <a:r>
              <a:rPr lang="en-US" sz="900" dirty="0" err="1">
                <a:latin typeface="Times New Roman" pitchFamily="18" charset="0"/>
                <a:cs typeface="Times New Roman" pitchFamily="18" charset="0"/>
              </a:rPr>
              <a:t>doi:https</a:t>
            </a:r>
            <a:r>
              <a:rPr lang="en-US" sz="900" dirty="0">
                <a:latin typeface="Times New Roman" pitchFamily="18" charset="0"/>
                <a:cs typeface="Times New Roman" pitchFamily="18" charset="0"/>
              </a:rPr>
              <a:t>://doi.org/10.1111/j.1939-0025.1982.tb01456.x.</a:t>
            </a:r>
          </a:p>
          <a:p>
            <a:pPr algn="just"/>
            <a:r>
              <a:rPr lang="en-US" sz="900" dirty="0">
                <a:latin typeface="Times New Roman" pitchFamily="18" charset="0"/>
                <a:cs typeface="Times New Roman" pitchFamily="18" charset="0"/>
              </a:rPr>
              <a:t>Child Mind Institute. (2025). </a:t>
            </a:r>
            <a:r>
              <a:rPr lang="en-US" sz="900" i="1" dirty="0">
                <a:latin typeface="Times New Roman" pitchFamily="18" charset="0"/>
                <a:cs typeface="Times New Roman" pitchFamily="18" charset="0"/>
              </a:rPr>
              <a:t>What to Do (and Not Do) When Children Are Anxious - Child Mind Institute</a:t>
            </a:r>
            <a:r>
              <a:rPr lang="en-US" sz="900" dirty="0">
                <a:latin typeface="Times New Roman" pitchFamily="18" charset="0"/>
                <a:cs typeface="Times New Roman" pitchFamily="18" charset="0"/>
              </a:rPr>
              <a:t>. [online] Available at: </a:t>
            </a:r>
            <a:r>
              <a:rPr lang="en-US" sz="900" u="sng" dirty="0">
                <a:latin typeface="Times New Roman" pitchFamily="18" charset="0"/>
                <a:cs typeface="Times New Roman" pitchFamily="18" charset="0"/>
                <a:hlinkClick r:id="rId3"/>
              </a:rPr>
              <a:t>https://childmind.org/article/what-to-do-and-not-do-when-children-are-anxious</a:t>
            </a:r>
            <a:endParaRPr lang="en-US" sz="900" dirty="0">
              <a:latin typeface="Times New Roman" pitchFamily="18" charset="0"/>
              <a:cs typeface="Times New Roman" pitchFamily="18" charset="0"/>
            </a:endParaRPr>
          </a:p>
          <a:p>
            <a:pPr algn="just"/>
            <a:r>
              <a:rPr lang="en-US" sz="900" dirty="0" err="1">
                <a:latin typeface="Times New Roman" pitchFamily="18" charset="0"/>
                <a:cs typeface="Times New Roman" pitchFamily="18" charset="0"/>
              </a:rPr>
              <a:t>Coleașă</a:t>
            </a:r>
            <a:r>
              <a:rPr lang="en-US" sz="900" dirty="0">
                <a:latin typeface="Times New Roman" pitchFamily="18" charset="0"/>
                <a:cs typeface="Times New Roman" pitchFamily="18" charset="0"/>
              </a:rPr>
              <a:t>, R. (2022). </a:t>
            </a:r>
            <a:r>
              <a:rPr lang="en-US" sz="900" i="1" dirty="0">
                <a:latin typeface="Times New Roman" pitchFamily="18" charset="0"/>
                <a:cs typeface="Times New Roman" pitchFamily="18" charset="0"/>
              </a:rPr>
              <a:t>Attachment in children: the first two years of life shape us emotionally</a:t>
            </a:r>
            <a:r>
              <a:rPr lang="en-US" sz="900" dirty="0">
                <a:latin typeface="Times New Roman" pitchFamily="18" charset="0"/>
                <a:cs typeface="Times New Roman" pitchFamily="18" charset="0"/>
              </a:rPr>
              <a:t>. [online] Kinderpedia.co. Available at: </a:t>
            </a:r>
            <a:r>
              <a:rPr lang="en-US" sz="900" u="sng" dirty="0">
                <a:latin typeface="Times New Roman" pitchFamily="18" charset="0"/>
                <a:cs typeface="Times New Roman" pitchFamily="18" charset="0"/>
                <a:hlinkClick r:id="rId4"/>
              </a:rPr>
              <a:t>https://www.kinderpedia.co/en/school-and-nurseries-resources/blog/connected-education/attachment-styles</a:t>
            </a:r>
            <a:endParaRPr lang="en-US" sz="900" dirty="0">
              <a:latin typeface="Times New Roman" pitchFamily="18" charset="0"/>
              <a:cs typeface="Times New Roman" pitchFamily="18" charset="0"/>
            </a:endParaRPr>
          </a:p>
          <a:p>
            <a:pPr algn="just"/>
            <a:r>
              <a:rPr lang="en-US" sz="900" dirty="0" err="1">
                <a:latin typeface="Times New Roman" pitchFamily="18" charset="0"/>
                <a:cs typeface="Times New Roman" pitchFamily="18" charset="0"/>
              </a:rPr>
              <a:t>Erber</a:t>
            </a:r>
            <a:r>
              <a:rPr lang="en-US" sz="900" dirty="0">
                <a:latin typeface="Times New Roman" pitchFamily="18" charset="0"/>
                <a:cs typeface="Times New Roman" pitchFamily="18" charset="0"/>
              </a:rPr>
              <a:t>, J. (</a:t>
            </a:r>
            <a:r>
              <a:rPr lang="en-US" sz="900" dirty="0" err="1">
                <a:latin typeface="Times New Roman" pitchFamily="18" charset="0"/>
                <a:cs typeface="Times New Roman" pitchFamily="18" charset="0"/>
              </a:rPr>
              <a:t>n.d.</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OLDER ADULTHOOD</a:t>
            </a:r>
            <a:r>
              <a:rPr lang="en-US" sz="900" dirty="0">
                <a:latin typeface="Times New Roman" pitchFamily="18" charset="0"/>
                <a:cs typeface="Times New Roman" pitchFamily="18" charset="0"/>
              </a:rPr>
              <a:t>. [online] Available at: </a:t>
            </a:r>
            <a:r>
              <a:rPr lang="en-US" sz="900" u="sng" dirty="0">
                <a:latin typeface="Times New Roman" pitchFamily="18" charset="0"/>
                <a:cs typeface="Times New Roman" pitchFamily="18" charset="0"/>
                <a:hlinkClick r:id="rId5"/>
              </a:rPr>
              <a:t>https://download.e-bookshelf.de/download/0000/7526/65/L-G-0000752665-0002328221.pdf</a:t>
            </a:r>
            <a:endParaRPr lang="en-US" sz="900" dirty="0">
              <a:latin typeface="Times New Roman" pitchFamily="18" charset="0"/>
              <a:cs typeface="Times New Roman" pitchFamily="18" charset="0"/>
            </a:endParaRPr>
          </a:p>
          <a:p>
            <a:pPr algn="just"/>
            <a:r>
              <a:rPr lang="en-US" sz="900" dirty="0" err="1">
                <a:latin typeface="Times New Roman" pitchFamily="18" charset="0"/>
                <a:cs typeface="Times New Roman" pitchFamily="18" charset="0"/>
              </a:rPr>
              <a:t>Gillibrand</a:t>
            </a:r>
            <a:r>
              <a:rPr lang="en-US" sz="900" dirty="0">
                <a:latin typeface="Times New Roman" pitchFamily="18" charset="0"/>
                <a:cs typeface="Times New Roman" pitchFamily="18" charset="0"/>
              </a:rPr>
              <a:t>, R., Lam, V. and O’Donnell, V.L. (2016). </a:t>
            </a:r>
            <a:r>
              <a:rPr lang="en-US" sz="900" i="1" dirty="0" err="1">
                <a:latin typeface="Times New Roman" pitchFamily="18" charset="0"/>
                <a:cs typeface="Times New Roman" pitchFamily="18" charset="0"/>
              </a:rPr>
              <a:t>Gillibrand</a:t>
            </a:r>
            <a:r>
              <a:rPr lang="en-US" sz="900" i="1" dirty="0">
                <a:latin typeface="Times New Roman" pitchFamily="18" charset="0"/>
                <a:cs typeface="Times New Roman" pitchFamily="18" charset="0"/>
              </a:rPr>
              <a:t>, R., Lam, V., &amp; O’Donnell, V. L. (2016). Developmental Psychology (2nd Ed.). Harlow: Pearson/...</a:t>
            </a:r>
            <a:r>
              <a:rPr lang="en-US" sz="900" dirty="0">
                <a:latin typeface="Times New Roman" pitchFamily="18" charset="0"/>
                <a:cs typeface="Times New Roman" pitchFamily="18" charset="0"/>
              </a:rPr>
              <a:t> [online] </a:t>
            </a:r>
            <a:r>
              <a:rPr lang="en-US" sz="900" i="1" dirty="0" err="1">
                <a:latin typeface="Times New Roman" pitchFamily="18" charset="0"/>
                <a:cs typeface="Times New Roman" pitchFamily="18" charset="0"/>
              </a:rPr>
              <a:t>ResearchGate</a:t>
            </a:r>
            <a:r>
              <a:rPr lang="en-US" sz="900" dirty="0">
                <a:latin typeface="Times New Roman" pitchFamily="18" charset="0"/>
                <a:cs typeface="Times New Roman" pitchFamily="18" charset="0"/>
              </a:rPr>
              <a:t>. Pearson. Available at: </a:t>
            </a:r>
            <a:r>
              <a:rPr lang="en-US" sz="900" u="sng" dirty="0">
                <a:latin typeface="Times New Roman" pitchFamily="18" charset="0"/>
                <a:cs typeface="Times New Roman" pitchFamily="18" charset="0"/>
                <a:hlinkClick r:id="rId6"/>
              </a:rPr>
              <a:t>https://www.researchgate.net/publication/317599146_Gillibrand_R_Lam_V_O'Donnell_V_L_2016_Developmental_Psychology_2nd_Ed_Harlow_Pearson_Prentice_Hall</a:t>
            </a:r>
            <a:endParaRPr lang="en-US" sz="900" dirty="0">
              <a:latin typeface="Times New Roman" pitchFamily="18" charset="0"/>
              <a:cs typeface="Times New Roman" pitchFamily="18" charset="0"/>
            </a:endParaRPr>
          </a:p>
          <a:p>
            <a:pPr algn="just"/>
            <a:r>
              <a:rPr lang="en-US" sz="900" dirty="0">
                <a:latin typeface="Times New Roman" pitchFamily="18" charset="0"/>
                <a:cs typeface="Times New Roman" pitchFamily="18" charset="0"/>
              </a:rPr>
              <a:t>Main, P. (2023). </a:t>
            </a:r>
            <a:r>
              <a:rPr lang="en-US" sz="900" i="1" dirty="0">
                <a:latin typeface="Times New Roman" pitchFamily="18" charset="0"/>
                <a:cs typeface="Times New Roman" pitchFamily="18" charset="0"/>
              </a:rPr>
              <a:t>Theories Of Attachment</a:t>
            </a:r>
            <a:r>
              <a:rPr lang="en-US" sz="900" dirty="0">
                <a:latin typeface="Times New Roman" pitchFamily="18" charset="0"/>
                <a:cs typeface="Times New Roman" pitchFamily="18" charset="0"/>
              </a:rPr>
              <a:t>. [online] Structural-learning.com. Available at: </a:t>
            </a:r>
            <a:r>
              <a:rPr lang="en-US" sz="900" u="sng" dirty="0">
                <a:latin typeface="Times New Roman" pitchFamily="18" charset="0"/>
                <a:cs typeface="Times New Roman" pitchFamily="18" charset="0"/>
                <a:hlinkClick r:id="rId7"/>
              </a:rPr>
              <a:t>https://www.structural-learning.com/post/theories-of-attachment</a:t>
            </a:r>
            <a:endParaRPr lang="en-US" sz="900" dirty="0">
              <a:latin typeface="Times New Roman" pitchFamily="18" charset="0"/>
              <a:cs typeface="Times New Roman" pitchFamily="18" charset="0"/>
            </a:endParaRPr>
          </a:p>
          <a:p>
            <a:pPr algn="just"/>
            <a:r>
              <a:rPr lang="en-US" sz="900" dirty="0" err="1">
                <a:latin typeface="Times New Roman" pitchFamily="18" charset="0"/>
                <a:cs typeface="Times New Roman" pitchFamily="18" charset="0"/>
              </a:rPr>
              <a:t>Scharfe</a:t>
            </a:r>
            <a:r>
              <a:rPr lang="en-US" sz="900" dirty="0">
                <a:latin typeface="Times New Roman" pitchFamily="18" charset="0"/>
                <a:cs typeface="Times New Roman" pitchFamily="18" charset="0"/>
              </a:rPr>
              <a:t>, E., 2021. Attachment theory. In </a:t>
            </a:r>
            <a:r>
              <a:rPr lang="en-US" sz="900" i="1" dirty="0">
                <a:latin typeface="Times New Roman" pitchFamily="18" charset="0"/>
                <a:cs typeface="Times New Roman" pitchFamily="18" charset="0"/>
              </a:rPr>
              <a:t>Encyclopedia of Evolutionary Psychological Science</a:t>
            </a:r>
            <a:r>
              <a:rPr lang="en-US" sz="900" dirty="0">
                <a:latin typeface="Times New Roman" pitchFamily="18" charset="0"/>
                <a:cs typeface="Times New Roman" pitchFamily="18" charset="0"/>
              </a:rPr>
              <a:t> (pp. 433-442). Cham: Springer International Publishing.</a:t>
            </a:r>
          </a:p>
          <a:p>
            <a:pPr algn="just"/>
            <a:r>
              <a:rPr lang="en-US" sz="900" dirty="0">
                <a:latin typeface="Times New Roman" pitchFamily="18" charset="0"/>
                <a:cs typeface="Times New Roman" pitchFamily="18" charset="0"/>
              </a:rPr>
              <a:t>Simply Psychology. (2025). </a:t>
            </a:r>
            <a:r>
              <a:rPr lang="en-US" sz="900" i="1" dirty="0">
                <a:latin typeface="Times New Roman" pitchFamily="18" charset="0"/>
                <a:cs typeface="Times New Roman" pitchFamily="18" charset="0"/>
              </a:rPr>
              <a:t>John </a:t>
            </a:r>
            <a:r>
              <a:rPr lang="en-US" sz="900" i="1" dirty="0" err="1">
                <a:latin typeface="Times New Roman" pitchFamily="18" charset="0"/>
                <a:cs typeface="Times New Roman" pitchFamily="18" charset="0"/>
              </a:rPr>
              <a:t>Bowlby’s</a:t>
            </a:r>
            <a:r>
              <a:rPr lang="en-US" sz="900" i="1" dirty="0">
                <a:latin typeface="Times New Roman" pitchFamily="18" charset="0"/>
                <a:cs typeface="Times New Roman" pitchFamily="18" charset="0"/>
              </a:rPr>
              <a:t> Attachment Theory</a:t>
            </a:r>
            <a:r>
              <a:rPr lang="en-US" sz="900" dirty="0">
                <a:latin typeface="Times New Roman" pitchFamily="18" charset="0"/>
                <a:cs typeface="Times New Roman" pitchFamily="18" charset="0"/>
              </a:rPr>
              <a:t>. [online] Available at: </a:t>
            </a:r>
            <a:r>
              <a:rPr lang="en-US" sz="900" u="sng" dirty="0">
                <a:latin typeface="Times New Roman" pitchFamily="18" charset="0"/>
                <a:cs typeface="Times New Roman" pitchFamily="18" charset="0"/>
                <a:hlinkClick r:id="rId8"/>
              </a:rPr>
              <a:t>https://www.simplypsychology.org/bowlby.html</a:t>
            </a:r>
            <a:endParaRPr lang="en-US" sz="900" dirty="0">
              <a:latin typeface="Times New Roman" pitchFamily="18" charset="0"/>
              <a:cs typeface="Times New Roman" pitchFamily="18" charset="0"/>
            </a:endParaRPr>
          </a:p>
          <a:p>
            <a:pPr algn="just"/>
            <a:r>
              <a:rPr lang="en-US" sz="900" dirty="0" err="1">
                <a:latin typeface="Times New Roman" pitchFamily="18" charset="0"/>
                <a:cs typeface="Times New Roman" pitchFamily="18" charset="0"/>
              </a:rPr>
              <a:t>Viktorovych</a:t>
            </a:r>
            <a:r>
              <a:rPr lang="en-US" sz="900" dirty="0">
                <a:latin typeface="Times New Roman" pitchFamily="18" charset="0"/>
                <a:cs typeface="Times New Roman" pitchFamily="18" charset="0"/>
              </a:rPr>
              <a:t>, V.A., 2023. John </a:t>
            </a:r>
            <a:r>
              <a:rPr lang="en-US" sz="900" dirty="0" err="1">
                <a:latin typeface="Times New Roman" pitchFamily="18" charset="0"/>
                <a:cs typeface="Times New Roman" pitchFamily="18" charset="0"/>
              </a:rPr>
              <a:t>Bowlby’s</a:t>
            </a:r>
            <a:r>
              <a:rPr lang="en-US" sz="900" dirty="0">
                <a:latin typeface="Times New Roman" pitchFamily="18" charset="0"/>
                <a:cs typeface="Times New Roman" pitchFamily="18" charset="0"/>
              </a:rPr>
              <a:t> Attachment Theory as an Alternative to Psychoanalytic Concepts of the Early Social-Emotional Development of a Child.</a:t>
            </a:r>
          </a:p>
          <a:p>
            <a:pPr algn="just"/>
            <a:r>
              <a:rPr lang="en-US" sz="900" dirty="0" err="1">
                <a:latin typeface="Times New Roman" pitchFamily="18" charset="0"/>
                <a:cs typeface="Times New Roman" pitchFamily="18" charset="0"/>
              </a:rPr>
              <a:t>Wittmeier</a:t>
            </a:r>
            <a:r>
              <a:rPr lang="en-US" sz="900" dirty="0">
                <a:latin typeface="Times New Roman" pitchFamily="18" charset="0"/>
                <a:cs typeface="Times New Roman" pitchFamily="18" charset="0"/>
              </a:rPr>
              <a:t>, B. (2020). </a:t>
            </a:r>
            <a:r>
              <a:rPr lang="en-US" sz="900" i="1" dirty="0">
                <a:latin typeface="Times New Roman" pitchFamily="18" charset="0"/>
                <a:cs typeface="Times New Roman" pitchFamily="18" charset="0"/>
              </a:rPr>
              <a:t>Preschoolers with anxiety more likely to have worsening relationships with teachers, study shows</a:t>
            </a:r>
            <a:r>
              <a:rPr lang="en-US" sz="900" dirty="0">
                <a:latin typeface="Times New Roman" pitchFamily="18" charset="0"/>
                <a:cs typeface="Times New Roman" pitchFamily="18" charset="0"/>
              </a:rPr>
              <a:t>. [online] Ualberta.ca. Available at: </a:t>
            </a:r>
            <a:r>
              <a:rPr lang="en-US" sz="900" u="sng" dirty="0">
                <a:latin typeface="Times New Roman" pitchFamily="18" charset="0"/>
                <a:cs typeface="Times New Roman" pitchFamily="18" charset="0"/>
                <a:hlinkClick r:id="rId9"/>
              </a:rPr>
              <a:t>https://www.ualberta.ca/en/folio/2020/02/preschoolers-with-anxiety-more-likely-to-have-worsening-relationships-with-teachers-study-shows.html</a:t>
            </a:r>
            <a:endParaRPr lang="en-US" sz="900" dirty="0">
              <a:latin typeface="Times New Roman" pitchFamily="18" charset="0"/>
              <a:cs typeface="Times New Roman" pitchFamily="18" charset="0"/>
            </a:endParaRPr>
          </a:p>
          <a:p>
            <a:pPr algn="just"/>
            <a:r>
              <a:rPr lang="en-US" sz="900" dirty="0">
                <a:latin typeface="Times New Roman" pitchFamily="18" charset="0"/>
                <a:cs typeface="Times New Roman" pitchFamily="18" charset="0"/>
              </a:rPr>
              <a:t>Wright, A.C. and Kong, P., 2023. Attachment theory. </a:t>
            </a:r>
            <a:r>
              <a:rPr lang="en-US" sz="900" i="1" dirty="0">
                <a:latin typeface="Times New Roman" pitchFamily="18" charset="0"/>
                <a:cs typeface="Times New Roman" pitchFamily="18" charset="0"/>
              </a:rPr>
              <a:t>Working with families experiencing vulnerability: A partnership approach</a:t>
            </a:r>
            <a:r>
              <a:rPr lang="en-US" sz="900" dirty="0">
                <a:latin typeface="Times New Roman" pitchFamily="18" charset="0"/>
                <a:cs typeface="Times New Roman" pitchFamily="18" charset="0"/>
              </a:rPr>
              <a:t>, p.79.</a:t>
            </a:r>
          </a:p>
          <a:p>
            <a:pPr algn="just"/>
            <a:r>
              <a:rPr lang="en-US" sz="900" dirty="0" err="1">
                <a:latin typeface="Times New Roman" pitchFamily="18" charset="0"/>
                <a:cs typeface="Times New Roman" pitchFamily="18" charset="0"/>
              </a:rPr>
              <a:t>Xie</a:t>
            </a:r>
            <a:r>
              <a:rPr lang="en-US" sz="900" dirty="0">
                <a:latin typeface="Times New Roman" pitchFamily="18" charset="0"/>
                <a:cs typeface="Times New Roman" pitchFamily="18" charset="0"/>
              </a:rPr>
              <a:t>, T. and </a:t>
            </a:r>
            <a:r>
              <a:rPr lang="en-US" sz="900" dirty="0" err="1">
                <a:latin typeface="Times New Roman" pitchFamily="18" charset="0"/>
                <a:cs typeface="Times New Roman" pitchFamily="18" charset="0"/>
              </a:rPr>
              <a:t>Pentina</a:t>
            </a:r>
            <a:r>
              <a:rPr lang="en-US" sz="900" dirty="0">
                <a:latin typeface="Times New Roman" pitchFamily="18" charset="0"/>
                <a:cs typeface="Times New Roman" pitchFamily="18" charset="0"/>
              </a:rPr>
              <a:t>, I., 2022. Attachment theory as a framework to understand relationships with social </a:t>
            </a:r>
            <a:r>
              <a:rPr lang="en-US" sz="900" dirty="0" err="1">
                <a:latin typeface="Times New Roman" pitchFamily="18" charset="0"/>
                <a:cs typeface="Times New Roman" pitchFamily="18" charset="0"/>
              </a:rPr>
              <a:t>chatbots</a:t>
            </a:r>
            <a:r>
              <a:rPr lang="en-US" sz="900" dirty="0">
                <a:latin typeface="Times New Roman" pitchFamily="18" charset="0"/>
                <a:cs typeface="Times New Roman" pitchFamily="18" charset="0"/>
              </a:rPr>
              <a:t>: a case study of </a:t>
            </a:r>
            <a:r>
              <a:rPr lang="en-US" sz="900" dirty="0" err="1">
                <a:latin typeface="Times New Roman" pitchFamily="18" charset="0"/>
                <a:cs typeface="Times New Roman" pitchFamily="18" charset="0"/>
              </a:rPr>
              <a:t>Replika</a:t>
            </a:r>
            <a:r>
              <a:rPr lang="en-US" sz="900" dirty="0">
                <a:latin typeface="Times New Roman" pitchFamily="18" charset="0"/>
                <a:cs typeface="Times New Roman" pitchFamily="18" charset="0"/>
              </a:rPr>
              <a:t>.</a:t>
            </a:r>
          </a:p>
          <a:p>
            <a:pPr algn="just"/>
            <a:endParaRPr lang="en-US" sz="900" dirty="0">
              <a:latin typeface="Times New Roman" pitchFamily="18" charset="0"/>
              <a:cs typeface="Times New Roman" pitchFamily="18" charset="0"/>
            </a:endParaRPr>
          </a:p>
        </p:txBody>
      </p:sp>
    </p:spTree>
    <p:extLst>
      <p:ext uri="{BB962C8B-B14F-4D97-AF65-F5344CB8AC3E}">
        <p14:creationId xmlns:p14="http://schemas.microsoft.com/office/powerpoint/2010/main" val="15335003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46</TotalTime>
  <Words>2435</Words>
  <Application>Microsoft Office PowerPoint</Application>
  <PresentationFormat>On-screen Show (4:3)</PresentationFormat>
  <Paragraphs>103</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Calibri</vt:lpstr>
      <vt:lpstr>Franklin Gothic Book</vt:lpstr>
      <vt:lpstr>Perpetua</vt:lpstr>
      <vt:lpstr>Times New Roman</vt:lpstr>
      <vt:lpstr>Wingdings 2</vt:lpstr>
      <vt:lpstr>Equity</vt:lpstr>
      <vt:lpstr>Supporting Early Childhood Development: Applying Bowlby’s Attachment Theory to Amira’s Case</vt:lpstr>
      <vt:lpstr>Introduction to Amira</vt:lpstr>
      <vt:lpstr>Bowlby’s Attachment Theory: Key Concepts</vt:lpstr>
      <vt:lpstr>Application to Amira’s Case: Anxiety</vt:lpstr>
      <vt:lpstr>Application to Amira’s Case: Limited Communication</vt:lpstr>
      <vt:lpstr>Application to Amira’s Case: Difficulty with Group Play</vt:lpstr>
      <vt:lpstr>Nature vs. Nurture: Biological Influences</vt:lpstr>
      <vt:lpstr>Nature vs. Nurture: Environmental Influences</vt:lpstr>
      <vt:lpstr>Practical Strategies in Nursery</vt:lpstr>
      <vt:lpstr>Evaluation of Bowlby’s Attachment Theory</vt:lpstr>
      <vt:lpstr>Conclusion</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Early Childhood Development: Applying Bowlby’s Attachment Theory to Amira’s Case</dc:title>
  <dc:subject/>
  <dc:creator/>
  <cp:keywords/>
  <dc:description>generated using python-pptx</dc:description>
  <cp:lastModifiedBy>Charlotte Anderson (2423051)</cp:lastModifiedBy>
  <cp:revision>5</cp:revision>
  <dcterms:created xsi:type="dcterms:W3CDTF">2013-01-27T09:14:16Z</dcterms:created>
  <dcterms:modified xsi:type="dcterms:W3CDTF">2025-10-14T14:47:55Z</dcterms:modified>
  <cp:category/>
</cp:coreProperties>
</file>