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1.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tags/tag2.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2"/>
  </p:notesMasterIdLst>
  <p:sldIdLst>
    <p:sldId id="256" r:id="rId2"/>
    <p:sldId id="257" r:id="rId3"/>
    <p:sldId id="259" r:id="rId4"/>
    <p:sldId id="260" r:id="rId5"/>
    <p:sldId id="261" r:id="rId6"/>
    <p:sldId id="264" r:id="rId7"/>
    <p:sldId id="265" r:id="rId8"/>
    <p:sldId id="266" r:id="rId9"/>
    <p:sldId id="267" r:id="rId10"/>
    <p:sldId id="269"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6" autoAdjust="0"/>
    <p:restoredTop sz="54898" autoAdjust="0"/>
  </p:normalViewPr>
  <p:slideViewPr>
    <p:cSldViewPr snapToGrid="0">
      <p:cViewPr varScale="1">
        <p:scale>
          <a:sx n="67" d="100"/>
          <a:sy n="67" d="100"/>
        </p:scale>
        <p:origin x="2856"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1946D72B-5DA9-48D9-88C1-CA0BF6DE5C21}" type="doc">
      <dgm:prSet loTypeId="urn:microsoft.com/office/officeart/2008/layout/LinedList" loCatId="list" qsTypeId="urn:microsoft.com/office/officeart/2005/8/quickstyle/simple1#1" qsCatId="simple" csTypeId="urn:microsoft.com/office/officeart/2005/8/colors/accent1_2#1" csCatId="accent1"/>
      <dgm:spPr/>
      <dgm:t>
        <a:bodyPr/>
        <a:lstStyle/>
        <a:p>
          <a:endParaRPr lang="en-US"/>
        </a:p>
      </dgm:t>
    </dgm:pt>
    <dgm:pt modelId="{33D1089A-9246-44DB-94C4-77A5B832D683}">
      <dgm:prSet phldr="0" custT="1"/>
      <dgm:spPr/>
      <dgm:t>
        <a:bodyPr vert="horz" wrap="square"/>
        <a:lstStyle/>
        <a:p>
          <a:pPr algn="just" rtl="0">
            <a:lnSpc>
              <a:spcPct val="100000"/>
            </a:lnSpc>
            <a:spcBef>
              <a:spcPct val="0"/>
            </a:spcBef>
            <a:spcAft>
              <a:spcPct val="35000"/>
            </a:spcAft>
          </a:pPr>
          <a:r>
            <a:rPr lang="en-US" altLang="en-US" sz="2200" dirty="0"/>
            <a:t>Objective Analysis: </a:t>
          </a:r>
          <a:r>
            <a:rPr lang="en-GB" sz="2200" dirty="0"/>
            <a:t>Analysis is a process of examining information carefully </a:t>
          </a:r>
          <a:r>
            <a:rPr lang="en-US" altLang="en-GB" sz="2200" dirty="0"/>
            <a:t>and in this case g</a:t>
          </a:r>
          <a:r>
            <a:rPr lang="en-US" altLang="en-US" sz="2200" dirty="0"/>
            <a:t>athering comprehensive data from multiple sources while filtering out subjective hearsay.</a:t>
          </a:r>
          <a:endParaRPr lang="en-GB" sz="2200" dirty="0"/>
        </a:p>
      </dgm:t>
    </dgm:pt>
    <dgm:pt modelId="{777D66ED-4BCC-4FB4-90FC-0CF3C9E639DF}" type="parTrans" cxnId="{5F88913F-FB95-40A5-966E-36BC12B6F5E2}">
      <dgm:prSet/>
      <dgm:spPr/>
      <dgm:t>
        <a:bodyPr/>
        <a:lstStyle/>
        <a:p>
          <a:endParaRPr lang="en-US"/>
        </a:p>
      </dgm:t>
    </dgm:pt>
    <dgm:pt modelId="{0F551F5E-0FF8-4377-B3D9-9CC9CDB17B5F}" type="sibTrans" cxnId="{5F88913F-FB95-40A5-966E-36BC12B6F5E2}">
      <dgm:prSet/>
      <dgm:spPr/>
      <dgm:t>
        <a:bodyPr/>
        <a:lstStyle/>
        <a:p>
          <a:endParaRPr lang="en-US"/>
        </a:p>
      </dgm:t>
    </dgm:pt>
    <dgm:pt modelId="{F2C8D23A-A0A7-40D1-BF00-BA21D3DDD647}">
      <dgm:prSet phldr="0" custT="1"/>
      <dgm:spPr/>
      <dgm:t>
        <a:bodyPr vert="horz" wrap="square"/>
        <a:lstStyle/>
        <a:p>
          <a:pPr algn="just" rtl="0">
            <a:lnSpc>
              <a:spcPct val="100000"/>
            </a:lnSpc>
            <a:spcBef>
              <a:spcPct val="0"/>
            </a:spcBef>
            <a:spcAft>
              <a:spcPct val="35000"/>
            </a:spcAft>
          </a:pPr>
          <a:r>
            <a:rPr lang="en-US" altLang="en-US" sz="2200" dirty="0"/>
            <a:t>Assumption Questioning: </a:t>
          </a:r>
          <a:r>
            <a:rPr lang="en-GB" sz="2200" dirty="0"/>
            <a:t>Interpretation and reasoning contribute to logical conclusions and understand the meaning (Hadley and Boon, 2022).</a:t>
          </a:r>
        </a:p>
      </dgm:t>
    </dgm:pt>
    <dgm:pt modelId="{09590828-0B28-4611-8B8D-B2A5D5655C90}" type="parTrans" cxnId="{D8111D3E-C9BB-4DC9-9F92-A195F56F4DEC}">
      <dgm:prSet/>
      <dgm:spPr/>
      <dgm:t>
        <a:bodyPr/>
        <a:lstStyle/>
        <a:p>
          <a:endParaRPr lang="en-US"/>
        </a:p>
      </dgm:t>
    </dgm:pt>
    <dgm:pt modelId="{B3D19917-B251-4721-A079-B5AC05068C0D}" type="sibTrans" cxnId="{D8111D3E-C9BB-4DC9-9F92-A195F56F4DEC}">
      <dgm:prSet/>
      <dgm:spPr/>
      <dgm:t>
        <a:bodyPr/>
        <a:lstStyle/>
        <a:p>
          <a:endParaRPr lang="en-US"/>
        </a:p>
      </dgm:t>
    </dgm:pt>
    <dgm:pt modelId="{EEBD8C58-51D7-44F6-BA11-3CA23C9FA2FE}">
      <dgm:prSet phldr="0" custT="1"/>
      <dgm:spPr/>
      <dgm:t>
        <a:bodyPr vert="horz" wrap="square"/>
        <a:lstStyle/>
        <a:p>
          <a:pPr algn="just" rtl="0">
            <a:lnSpc>
              <a:spcPct val="100000"/>
            </a:lnSpc>
            <a:spcBef>
              <a:spcPct val="0"/>
            </a:spcBef>
            <a:spcAft>
              <a:spcPct val="35000"/>
            </a:spcAft>
          </a:pPr>
          <a:r>
            <a:rPr lang="en-GB" sz="2200" dirty="0"/>
            <a:t>Evaluation</a:t>
          </a:r>
          <a:r>
            <a:rPr lang="en-US" altLang="en-GB" sz="2200" dirty="0"/>
            <a:t>:</a:t>
          </a:r>
          <a:r>
            <a:rPr lang="en-GB" sz="2200" dirty="0"/>
            <a:t> </a:t>
          </a:r>
          <a:r>
            <a:rPr lang="en-US" altLang="en-GB" sz="2200" dirty="0"/>
            <a:t>A</a:t>
          </a:r>
          <a:r>
            <a:rPr lang="en-GB" sz="2200" dirty="0"/>
            <a:t>ssess the reliability and the quality of evidence </a:t>
          </a:r>
          <a:r>
            <a:rPr lang="en-US" altLang="en-GB" sz="2200" dirty="0"/>
            <a:t>such as s</a:t>
          </a:r>
          <a:r>
            <a:rPr lang="en-US" altLang="en-US" sz="2200" dirty="0"/>
            <a:t>ynthesizing clinical presentation against established care guidelines and local policies</a:t>
          </a:r>
        </a:p>
      </dgm:t>
    </dgm:pt>
    <dgm:pt modelId="{E9148351-96C6-4AC3-BEA9-BF6C26A45250}" type="parTrans" cxnId="{A54E5372-B2C3-4675-96E9-4A6B235C5BB8}">
      <dgm:prSet/>
      <dgm:spPr/>
      <dgm:t>
        <a:bodyPr/>
        <a:lstStyle/>
        <a:p>
          <a:endParaRPr lang="en-US"/>
        </a:p>
      </dgm:t>
    </dgm:pt>
    <dgm:pt modelId="{9DB8784C-B7D5-4B40-A6C9-C1CECB24C236}" type="sibTrans" cxnId="{A54E5372-B2C3-4675-96E9-4A6B235C5BB8}">
      <dgm:prSet/>
      <dgm:spPr/>
      <dgm:t>
        <a:bodyPr/>
        <a:lstStyle/>
        <a:p>
          <a:endParaRPr lang="en-US"/>
        </a:p>
      </dgm:t>
    </dgm:pt>
    <dgm:pt modelId="{36EA8C85-ADE8-4472-AC8B-1419CA755DEF}" type="pres">
      <dgm:prSet presAssocID="{1946D72B-5DA9-48D9-88C1-CA0BF6DE5C21}" presName="vert0" presStyleCnt="0">
        <dgm:presLayoutVars>
          <dgm:dir/>
          <dgm:animOne val="branch"/>
          <dgm:animLvl val="lvl"/>
        </dgm:presLayoutVars>
      </dgm:prSet>
      <dgm:spPr/>
    </dgm:pt>
    <dgm:pt modelId="{65D874EA-12C6-4E4E-9086-99E5E38FCA14}" type="pres">
      <dgm:prSet presAssocID="{33D1089A-9246-44DB-94C4-77A5B832D683}" presName="thickLine" presStyleLbl="alignNode1" presStyleIdx="0" presStyleCnt="3"/>
      <dgm:spPr/>
    </dgm:pt>
    <dgm:pt modelId="{24975AA1-F475-4CC9-AA4E-CBBAA6928195}" type="pres">
      <dgm:prSet presAssocID="{33D1089A-9246-44DB-94C4-77A5B832D683}" presName="horz1" presStyleCnt="0"/>
      <dgm:spPr/>
    </dgm:pt>
    <dgm:pt modelId="{B4F3A3CB-A390-4952-B4D7-340D73F09EBD}" type="pres">
      <dgm:prSet presAssocID="{33D1089A-9246-44DB-94C4-77A5B832D683}" presName="tx1" presStyleLbl="revTx" presStyleIdx="0" presStyleCnt="3"/>
      <dgm:spPr/>
    </dgm:pt>
    <dgm:pt modelId="{DC5B231C-47C2-4C3E-BB0E-C71774E12F09}" type="pres">
      <dgm:prSet presAssocID="{33D1089A-9246-44DB-94C4-77A5B832D683}" presName="vert1" presStyleCnt="0"/>
      <dgm:spPr/>
    </dgm:pt>
    <dgm:pt modelId="{7CDEE556-5F7A-42CE-AFE5-93A43AF4956F}" type="pres">
      <dgm:prSet presAssocID="{F2C8D23A-A0A7-40D1-BF00-BA21D3DDD647}" presName="thickLine" presStyleLbl="alignNode1" presStyleIdx="1" presStyleCnt="3"/>
      <dgm:spPr/>
    </dgm:pt>
    <dgm:pt modelId="{351F0E50-7858-4B0A-9A45-FA82CDD8D66F}" type="pres">
      <dgm:prSet presAssocID="{F2C8D23A-A0A7-40D1-BF00-BA21D3DDD647}" presName="horz1" presStyleCnt="0"/>
      <dgm:spPr/>
    </dgm:pt>
    <dgm:pt modelId="{764DF39B-AD74-44E7-B64B-CC5E77D69939}" type="pres">
      <dgm:prSet presAssocID="{F2C8D23A-A0A7-40D1-BF00-BA21D3DDD647}" presName="tx1" presStyleLbl="revTx" presStyleIdx="1" presStyleCnt="3"/>
      <dgm:spPr/>
    </dgm:pt>
    <dgm:pt modelId="{F2278267-F4F5-43EF-8D26-D92819434BAB}" type="pres">
      <dgm:prSet presAssocID="{F2C8D23A-A0A7-40D1-BF00-BA21D3DDD647}" presName="vert1" presStyleCnt="0"/>
      <dgm:spPr/>
    </dgm:pt>
    <dgm:pt modelId="{64F356B0-97E3-45DA-9641-1EEFD47A8FAA}" type="pres">
      <dgm:prSet presAssocID="{EEBD8C58-51D7-44F6-BA11-3CA23C9FA2FE}" presName="thickLine" presStyleLbl="alignNode1" presStyleIdx="2" presStyleCnt="3"/>
      <dgm:spPr/>
    </dgm:pt>
    <dgm:pt modelId="{B6571D99-3C4E-4130-98F7-C553446D30A2}" type="pres">
      <dgm:prSet presAssocID="{EEBD8C58-51D7-44F6-BA11-3CA23C9FA2FE}" presName="horz1" presStyleCnt="0"/>
      <dgm:spPr/>
    </dgm:pt>
    <dgm:pt modelId="{EE267BB0-4A1C-4504-915C-6BA1A38BA57F}" type="pres">
      <dgm:prSet presAssocID="{EEBD8C58-51D7-44F6-BA11-3CA23C9FA2FE}" presName="tx1" presStyleLbl="revTx" presStyleIdx="2" presStyleCnt="3"/>
      <dgm:spPr/>
    </dgm:pt>
    <dgm:pt modelId="{B8D34463-A5A8-45A3-8ED4-509D3821284D}" type="pres">
      <dgm:prSet presAssocID="{EEBD8C58-51D7-44F6-BA11-3CA23C9FA2FE}" presName="vert1" presStyleCnt="0"/>
      <dgm:spPr/>
    </dgm:pt>
  </dgm:ptLst>
  <dgm:cxnLst>
    <dgm:cxn modelId="{F0BC9232-EBC7-45F6-8DAC-03090031C2D4}" type="presOf" srcId="{1946D72B-5DA9-48D9-88C1-CA0BF6DE5C21}" destId="{36EA8C85-ADE8-4472-AC8B-1419CA755DEF}" srcOrd="0" destOrd="0" presId="urn:microsoft.com/office/officeart/2008/layout/LinedList"/>
    <dgm:cxn modelId="{22EF6E39-30E4-4FD7-BF46-1D4BCFACA3E5}" type="presOf" srcId="{EEBD8C58-51D7-44F6-BA11-3CA23C9FA2FE}" destId="{EE267BB0-4A1C-4504-915C-6BA1A38BA57F}" srcOrd="0" destOrd="0" presId="urn:microsoft.com/office/officeart/2008/layout/LinedList"/>
    <dgm:cxn modelId="{D8111D3E-C9BB-4DC9-9F92-A195F56F4DEC}" srcId="{1946D72B-5DA9-48D9-88C1-CA0BF6DE5C21}" destId="{F2C8D23A-A0A7-40D1-BF00-BA21D3DDD647}" srcOrd="1" destOrd="0" parTransId="{09590828-0B28-4611-8B8D-B2A5D5655C90}" sibTransId="{B3D19917-B251-4721-A079-B5AC05068C0D}"/>
    <dgm:cxn modelId="{5F88913F-FB95-40A5-966E-36BC12B6F5E2}" srcId="{1946D72B-5DA9-48D9-88C1-CA0BF6DE5C21}" destId="{33D1089A-9246-44DB-94C4-77A5B832D683}" srcOrd="0" destOrd="0" parTransId="{777D66ED-4BCC-4FB4-90FC-0CF3C9E639DF}" sibTransId="{0F551F5E-0FF8-4377-B3D9-9CC9CDB17B5F}"/>
    <dgm:cxn modelId="{A54E5372-B2C3-4675-96E9-4A6B235C5BB8}" srcId="{1946D72B-5DA9-48D9-88C1-CA0BF6DE5C21}" destId="{EEBD8C58-51D7-44F6-BA11-3CA23C9FA2FE}" srcOrd="2" destOrd="0" parTransId="{E9148351-96C6-4AC3-BEA9-BF6C26A45250}" sibTransId="{9DB8784C-B7D5-4B40-A6C9-C1CECB24C236}"/>
    <dgm:cxn modelId="{9010BAB3-3056-4783-8976-B49EF70691C1}" type="presOf" srcId="{33D1089A-9246-44DB-94C4-77A5B832D683}" destId="{B4F3A3CB-A390-4952-B4D7-340D73F09EBD}" srcOrd="0" destOrd="0" presId="urn:microsoft.com/office/officeart/2008/layout/LinedList"/>
    <dgm:cxn modelId="{49CC79BD-C1CF-46AA-81FD-87DB6867B56D}" type="presOf" srcId="{F2C8D23A-A0A7-40D1-BF00-BA21D3DDD647}" destId="{764DF39B-AD74-44E7-B64B-CC5E77D69939}" srcOrd="0" destOrd="0" presId="urn:microsoft.com/office/officeart/2008/layout/LinedList"/>
    <dgm:cxn modelId="{999103A7-1C35-4B9D-824F-8F9517834769}" type="presParOf" srcId="{36EA8C85-ADE8-4472-AC8B-1419CA755DEF}" destId="{65D874EA-12C6-4E4E-9086-99E5E38FCA14}" srcOrd="0" destOrd="0" presId="urn:microsoft.com/office/officeart/2008/layout/LinedList"/>
    <dgm:cxn modelId="{B070AFE6-02BD-45FB-A0EF-C2C4757699F7}" type="presParOf" srcId="{36EA8C85-ADE8-4472-AC8B-1419CA755DEF}" destId="{24975AA1-F475-4CC9-AA4E-CBBAA6928195}" srcOrd="1" destOrd="0" presId="urn:microsoft.com/office/officeart/2008/layout/LinedList"/>
    <dgm:cxn modelId="{EAA7DA84-6F5C-413A-97CC-0B4D880DB3F2}" type="presParOf" srcId="{24975AA1-F475-4CC9-AA4E-CBBAA6928195}" destId="{B4F3A3CB-A390-4952-B4D7-340D73F09EBD}" srcOrd="0" destOrd="0" presId="urn:microsoft.com/office/officeart/2008/layout/LinedList"/>
    <dgm:cxn modelId="{46B66069-2A5E-4552-A688-D50171B0CE7A}" type="presParOf" srcId="{24975AA1-F475-4CC9-AA4E-CBBAA6928195}" destId="{DC5B231C-47C2-4C3E-BB0E-C71774E12F09}" srcOrd="1" destOrd="0" presId="urn:microsoft.com/office/officeart/2008/layout/LinedList"/>
    <dgm:cxn modelId="{5A7B58A6-3D00-4BFC-8E48-181E54798B7D}" type="presParOf" srcId="{36EA8C85-ADE8-4472-AC8B-1419CA755DEF}" destId="{7CDEE556-5F7A-42CE-AFE5-93A43AF4956F}" srcOrd="2" destOrd="0" presId="urn:microsoft.com/office/officeart/2008/layout/LinedList"/>
    <dgm:cxn modelId="{E22FB3CE-9971-4E8F-A72E-E66B709D4F66}" type="presParOf" srcId="{36EA8C85-ADE8-4472-AC8B-1419CA755DEF}" destId="{351F0E50-7858-4B0A-9A45-FA82CDD8D66F}" srcOrd="3" destOrd="0" presId="urn:microsoft.com/office/officeart/2008/layout/LinedList"/>
    <dgm:cxn modelId="{3F71A112-CC62-4F3F-BC9E-7B636A10D61E}" type="presParOf" srcId="{351F0E50-7858-4B0A-9A45-FA82CDD8D66F}" destId="{764DF39B-AD74-44E7-B64B-CC5E77D69939}" srcOrd="0" destOrd="0" presId="urn:microsoft.com/office/officeart/2008/layout/LinedList"/>
    <dgm:cxn modelId="{615EDCAF-2FFE-409C-AE23-62A7D54C6C0B}" type="presParOf" srcId="{351F0E50-7858-4B0A-9A45-FA82CDD8D66F}" destId="{F2278267-F4F5-43EF-8D26-D92819434BAB}" srcOrd="1" destOrd="0" presId="urn:microsoft.com/office/officeart/2008/layout/LinedList"/>
    <dgm:cxn modelId="{A80B3118-E00D-46B2-AF8B-83A8FAB08C3C}" type="presParOf" srcId="{36EA8C85-ADE8-4472-AC8B-1419CA755DEF}" destId="{64F356B0-97E3-45DA-9641-1EEFD47A8FAA}" srcOrd="4" destOrd="0" presId="urn:microsoft.com/office/officeart/2008/layout/LinedList"/>
    <dgm:cxn modelId="{F2FB54D5-FBED-4B65-8E59-DC67ABFFD5D5}" type="presParOf" srcId="{36EA8C85-ADE8-4472-AC8B-1419CA755DEF}" destId="{B6571D99-3C4E-4130-98F7-C553446D30A2}" srcOrd="5" destOrd="0" presId="urn:microsoft.com/office/officeart/2008/layout/LinedList"/>
    <dgm:cxn modelId="{9983AE03-7BC7-4F89-855E-EDB116D80865}" type="presParOf" srcId="{B6571D99-3C4E-4130-98F7-C553446D30A2}" destId="{EE267BB0-4A1C-4504-915C-6BA1A38BA57F}" srcOrd="0" destOrd="0" presId="urn:microsoft.com/office/officeart/2008/layout/LinedList"/>
    <dgm:cxn modelId="{7F27315B-0EF6-45F4-8A38-5258C2C56016}" type="presParOf" srcId="{B6571D99-3C4E-4130-98F7-C553446D30A2}" destId="{B8D34463-A5A8-45A3-8ED4-509D3821284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A1AEE4-7BCD-4968-9ACF-674181F61120}" type="doc">
      <dgm:prSet loTypeId="urn:microsoft.com/office/officeart/2005/8/layout/vList5" loCatId="list" qsTypeId="urn:microsoft.com/office/officeart/2005/8/quickstyle/simple1#4" qsCatId="simple" csTypeId="urn:microsoft.com/office/officeart/2005/8/colors/accent1_2#4" csCatId="accent1"/>
      <dgm:spPr/>
      <dgm:t>
        <a:bodyPr/>
        <a:lstStyle/>
        <a:p>
          <a:endParaRPr lang="en-US"/>
        </a:p>
      </dgm:t>
    </dgm:pt>
    <dgm:pt modelId="{07209FF7-FB0F-4876-8B79-47E83CB97672}">
      <dgm:prSet custT="1"/>
      <dgm:spPr/>
      <dgm:t>
        <a:bodyPr/>
        <a:lstStyle/>
        <a:p>
          <a:pPr rtl="0"/>
          <a:r>
            <a:rPr lang="en-US" sz="2200" dirty="0"/>
            <a:t>I can </a:t>
          </a:r>
          <a:r>
            <a:rPr lang="en-US" sz="2200" dirty="0" err="1"/>
            <a:t>analyse</a:t>
          </a:r>
          <a:r>
            <a:rPr lang="en-US" sz="2200" dirty="0"/>
            <a:t> information carefully before making any decisions.</a:t>
          </a:r>
          <a:endParaRPr lang="en-GB" sz="2200" dirty="0"/>
        </a:p>
      </dgm:t>
    </dgm:pt>
    <dgm:pt modelId="{D615B1B1-BBE3-45F4-8147-5B20FE997ACB}" type="parTrans" cxnId="{FE41B17F-7186-4CF2-97CE-0E3006146EBC}">
      <dgm:prSet/>
      <dgm:spPr/>
      <dgm:t>
        <a:bodyPr/>
        <a:lstStyle/>
        <a:p>
          <a:endParaRPr lang="en-US"/>
        </a:p>
      </dgm:t>
    </dgm:pt>
    <dgm:pt modelId="{317CD6F6-F2ED-4A49-A53A-24301788E83B}" type="sibTrans" cxnId="{FE41B17F-7186-4CF2-97CE-0E3006146EBC}">
      <dgm:prSet/>
      <dgm:spPr/>
      <dgm:t>
        <a:bodyPr/>
        <a:lstStyle/>
        <a:p>
          <a:endParaRPr lang="en-US"/>
        </a:p>
      </dgm:t>
    </dgm:pt>
    <dgm:pt modelId="{F684DB62-0C2D-48B0-8F02-00DFD7B0808F}">
      <dgm:prSet/>
      <dgm:spPr/>
      <dgm:t>
        <a:bodyPr/>
        <a:lstStyle/>
        <a:p>
          <a:pPr rtl="0"/>
          <a:r>
            <a:rPr lang="en-US" dirty="0"/>
            <a:t>I remain open to different perspectives and seek clarification when required.</a:t>
          </a:r>
          <a:endParaRPr lang="en-GB" dirty="0"/>
        </a:p>
      </dgm:t>
    </dgm:pt>
    <dgm:pt modelId="{24CD3EA4-ADEF-4B98-B603-A8CD3A9990A5}" type="parTrans" cxnId="{C2334497-1347-4AE2-A313-0D5CF29A4B86}">
      <dgm:prSet/>
      <dgm:spPr/>
      <dgm:t>
        <a:bodyPr/>
        <a:lstStyle/>
        <a:p>
          <a:endParaRPr lang="en-US"/>
        </a:p>
      </dgm:t>
    </dgm:pt>
    <dgm:pt modelId="{0EA3730C-21D3-4A1E-BC3C-148BA842C8F2}" type="sibTrans" cxnId="{C2334497-1347-4AE2-A313-0D5CF29A4B86}">
      <dgm:prSet/>
      <dgm:spPr/>
      <dgm:t>
        <a:bodyPr/>
        <a:lstStyle/>
        <a:p>
          <a:endParaRPr lang="en-US"/>
        </a:p>
      </dgm:t>
    </dgm:pt>
    <dgm:pt modelId="{06F4EB32-E068-4E6F-8D27-5807030B76A2}">
      <dgm:prSet/>
      <dgm:spPr/>
      <dgm:t>
        <a:bodyPr/>
        <a:lstStyle/>
        <a:p>
          <a:pPr rtl="0"/>
          <a:r>
            <a:rPr lang="en-US" dirty="0"/>
            <a:t>These strengths help me to apply critical thinking effectively in practice.</a:t>
          </a:r>
          <a:endParaRPr lang="en-GB" dirty="0"/>
        </a:p>
      </dgm:t>
    </dgm:pt>
    <dgm:pt modelId="{EBD348CD-FC47-4995-9796-F086694D9FB1}" type="parTrans" cxnId="{EA61E489-FA9B-467F-9C82-928F4C07E60B}">
      <dgm:prSet/>
      <dgm:spPr/>
      <dgm:t>
        <a:bodyPr/>
        <a:lstStyle/>
        <a:p>
          <a:endParaRPr lang="en-US"/>
        </a:p>
      </dgm:t>
    </dgm:pt>
    <dgm:pt modelId="{3FF1AD19-A00B-4DED-9C55-FE1012E95CA3}" type="sibTrans" cxnId="{EA61E489-FA9B-467F-9C82-928F4C07E60B}">
      <dgm:prSet/>
      <dgm:spPr/>
      <dgm:t>
        <a:bodyPr/>
        <a:lstStyle/>
        <a:p>
          <a:endParaRPr lang="en-US"/>
        </a:p>
      </dgm:t>
    </dgm:pt>
    <dgm:pt modelId="{559FE89D-27E1-4C02-91F6-9BEF6D51829D}" type="pres">
      <dgm:prSet presAssocID="{F1A1AEE4-7BCD-4968-9ACF-674181F61120}" presName="Name0" presStyleCnt="0">
        <dgm:presLayoutVars>
          <dgm:dir/>
          <dgm:animLvl val="lvl"/>
          <dgm:resizeHandles val="exact"/>
        </dgm:presLayoutVars>
      </dgm:prSet>
      <dgm:spPr/>
    </dgm:pt>
    <dgm:pt modelId="{012DFE9A-3109-491F-B461-BC2320DF3F13}" type="pres">
      <dgm:prSet presAssocID="{07209FF7-FB0F-4876-8B79-47E83CB97672}" presName="linNode" presStyleCnt="0"/>
      <dgm:spPr/>
    </dgm:pt>
    <dgm:pt modelId="{478AF071-2CDA-4AD9-ACD2-A565F8D71CC5}" type="pres">
      <dgm:prSet presAssocID="{07209FF7-FB0F-4876-8B79-47E83CB97672}" presName="parentText" presStyleLbl="node1" presStyleIdx="0" presStyleCnt="3">
        <dgm:presLayoutVars>
          <dgm:chMax val="1"/>
          <dgm:bulletEnabled val="1"/>
        </dgm:presLayoutVars>
      </dgm:prSet>
      <dgm:spPr/>
    </dgm:pt>
    <dgm:pt modelId="{BC137C62-D7A2-4A26-884F-65AC5136B432}" type="pres">
      <dgm:prSet presAssocID="{317CD6F6-F2ED-4A49-A53A-24301788E83B}" presName="sp" presStyleCnt="0"/>
      <dgm:spPr/>
    </dgm:pt>
    <dgm:pt modelId="{95C9FF8F-3C39-4391-8E40-2EACA2FF21B9}" type="pres">
      <dgm:prSet presAssocID="{F684DB62-0C2D-48B0-8F02-00DFD7B0808F}" presName="linNode" presStyleCnt="0"/>
      <dgm:spPr/>
    </dgm:pt>
    <dgm:pt modelId="{70EA3A14-F370-4FB0-BEE0-F40E01CE0D96}" type="pres">
      <dgm:prSet presAssocID="{F684DB62-0C2D-48B0-8F02-00DFD7B0808F}" presName="parentText" presStyleLbl="node1" presStyleIdx="1" presStyleCnt="3">
        <dgm:presLayoutVars>
          <dgm:chMax val="1"/>
          <dgm:bulletEnabled val="1"/>
        </dgm:presLayoutVars>
      </dgm:prSet>
      <dgm:spPr/>
    </dgm:pt>
    <dgm:pt modelId="{AC1B71FD-8E66-4284-A85F-F863AA8D8C08}" type="pres">
      <dgm:prSet presAssocID="{0EA3730C-21D3-4A1E-BC3C-148BA842C8F2}" presName="sp" presStyleCnt="0"/>
      <dgm:spPr/>
    </dgm:pt>
    <dgm:pt modelId="{66CFD40B-732D-480E-B5B7-416A8089FEAF}" type="pres">
      <dgm:prSet presAssocID="{06F4EB32-E068-4E6F-8D27-5807030B76A2}" presName="linNode" presStyleCnt="0"/>
      <dgm:spPr/>
    </dgm:pt>
    <dgm:pt modelId="{BE3186B7-CFE5-41E3-9699-CE56F9F757D2}" type="pres">
      <dgm:prSet presAssocID="{06F4EB32-E068-4E6F-8D27-5807030B76A2}" presName="parentText" presStyleLbl="node1" presStyleIdx="2" presStyleCnt="3">
        <dgm:presLayoutVars>
          <dgm:chMax val="1"/>
          <dgm:bulletEnabled val="1"/>
        </dgm:presLayoutVars>
      </dgm:prSet>
      <dgm:spPr/>
    </dgm:pt>
  </dgm:ptLst>
  <dgm:cxnLst>
    <dgm:cxn modelId="{84B0854B-C621-4D77-A2A2-62A074B2D88C}" type="presOf" srcId="{06F4EB32-E068-4E6F-8D27-5807030B76A2}" destId="{BE3186B7-CFE5-41E3-9699-CE56F9F757D2}" srcOrd="0" destOrd="0" presId="urn:microsoft.com/office/officeart/2005/8/layout/vList5"/>
    <dgm:cxn modelId="{7CAADD7A-9665-4D05-B9AD-E158E542D1E8}" type="presOf" srcId="{F684DB62-0C2D-48B0-8F02-00DFD7B0808F}" destId="{70EA3A14-F370-4FB0-BEE0-F40E01CE0D96}" srcOrd="0" destOrd="0" presId="urn:microsoft.com/office/officeart/2005/8/layout/vList5"/>
    <dgm:cxn modelId="{FE41B17F-7186-4CF2-97CE-0E3006146EBC}" srcId="{F1A1AEE4-7BCD-4968-9ACF-674181F61120}" destId="{07209FF7-FB0F-4876-8B79-47E83CB97672}" srcOrd="0" destOrd="0" parTransId="{D615B1B1-BBE3-45F4-8147-5B20FE997ACB}" sibTransId="{317CD6F6-F2ED-4A49-A53A-24301788E83B}"/>
    <dgm:cxn modelId="{478FC783-2563-4D8E-B8F2-646586D241F3}" type="presOf" srcId="{F1A1AEE4-7BCD-4968-9ACF-674181F61120}" destId="{559FE89D-27E1-4C02-91F6-9BEF6D51829D}" srcOrd="0" destOrd="0" presId="urn:microsoft.com/office/officeart/2005/8/layout/vList5"/>
    <dgm:cxn modelId="{EA61E489-FA9B-467F-9C82-928F4C07E60B}" srcId="{F1A1AEE4-7BCD-4968-9ACF-674181F61120}" destId="{06F4EB32-E068-4E6F-8D27-5807030B76A2}" srcOrd="2" destOrd="0" parTransId="{EBD348CD-FC47-4995-9796-F086694D9FB1}" sibTransId="{3FF1AD19-A00B-4DED-9C55-FE1012E95CA3}"/>
    <dgm:cxn modelId="{C2334497-1347-4AE2-A313-0D5CF29A4B86}" srcId="{F1A1AEE4-7BCD-4968-9ACF-674181F61120}" destId="{F684DB62-0C2D-48B0-8F02-00DFD7B0808F}" srcOrd="1" destOrd="0" parTransId="{24CD3EA4-ADEF-4B98-B603-A8CD3A9990A5}" sibTransId="{0EA3730C-21D3-4A1E-BC3C-148BA842C8F2}"/>
    <dgm:cxn modelId="{1B6402BA-BA84-4D44-88EE-75598F55D975}" type="presOf" srcId="{07209FF7-FB0F-4876-8B79-47E83CB97672}" destId="{478AF071-2CDA-4AD9-ACD2-A565F8D71CC5}" srcOrd="0" destOrd="0" presId="urn:microsoft.com/office/officeart/2005/8/layout/vList5"/>
    <dgm:cxn modelId="{EC18F9F7-A5C8-4F51-B17B-1A00FD3E2836}" type="presParOf" srcId="{559FE89D-27E1-4C02-91F6-9BEF6D51829D}" destId="{012DFE9A-3109-491F-B461-BC2320DF3F13}" srcOrd="0" destOrd="0" presId="urn:microsoft.com/office/officeart/2005/8/layout/vList5"/>
    <dgm:cxn modelId="{C0D66396-6EC1-4A3A-A111-8BF887B7C8B6}" type="presParOf" srcId="{012DFE9A-3109-491F-B461-BC2320DF3F13}" destId="{478AF071-2CDA-4AD9-ACD2-A565F8D71CC5}" srcOrd="0" destOrd="0" presId="urn:microsoft.com/office/officeart/2005/8/layout/vList5"/>
    <dgm:cxn modelId="{CF38B52D-D758-42CC-BC3E-82B47797778C}" type="presParOf" srcId="{559FE89D-27E1-4C02-91F6-9BEF6D51829D}" destId="{BC137C62-D7A2-4A26-884F-65AC5136B432}" srcOrd="1" destOrd="0" presId="urn:microsoft.com/office/officeart/2005/8/layout/vList5"/>
    <dgm:cxn modelId="{53A14FF7-4F29-4D81-A22F-B6698DA19D4F}" type="presParOf" srcId="{559FE89D-27E1-4C02-91F6-9BEF6D51829D}" destId="{95C9FF8F-3C39-4391-8E40-2EACA2FF21B9}" srcOrd="2" destOrd="0" presId="urn:microsoft.com/office/officeart/2005/8/layout/vList5"/>
    <dgm:cxn modelId="{3527D901-E46E-4BDB-BD7E-42E9966EA978}" type="presParOf" srcId="{95C9FF8F-3C39-4391-8E40-2EACA2FF21B9}" destId="{70EA3A14-F370-4FB0-BEE0-F40E01CE0D96}" srcOrd="0" destOrd="0" presId="urn:microsoft.com/office/officeart/2005/8/layout/vList5"/>
    <dgm:cxn modelId="{1C9B4CCA-45FC-4B20-A3DE-8B7F747C60A7}" type="presParOf" srcId="{559FE89D-27E1-4C02-91F6-9BEF6D51829D}" destId="{AC1B71FD-8E66-4284-A85F-F863AA8D8C08}" srcOrd="3" destOrd="0" presId="urn:microsoft.com/office/officeart/2005/8/layout/vList5"/>
    <dgm:cxn modelId="{3C53C744-97FD-4788-BA8B-937DDE0519ED}" type="presParOf" srcId="{559FE89D-27E1-4C02-91F6-9BEF6D51829D}" destId="{66CFD40B-732D-480E-B5B7-416A8089FEAF}" srcOrd="4" destOrd="0" presId="urn:microsoft.com/office/officeart/2005/8/layout/vList5"/>
    <dgm:cxn modelId="{2962DBFF-2B74-47D6-AFDB-ABB5FDA8ECA2}" type="presParOf" srcId="{66CFD40B-732D-480E-B5B7-416A8089FEAF}" destId="{BE3186B7-CFE5-41E3-9699-CE56F9F757D2}"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D874EA-12C6-4E4E-9086-99E5E38FCA14}">
      <dsp:nvSpPr>
        <dsp:cNvPr id="0" name=""/>
        <dsp:cNvSpPr/>
      </dsp:nvSpPr>
      <dsp:spPr>
        <a:xfrm>
          <a:off x="0" y="1977"/>
          <a:ext cx="927227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F3A3CB-A390-4952-B4D7-340D73F09EBD}">
      <dsp:nvSpPr>
        <dsp:cNvPr id="0" name=""/>
        <dsp:cNvSpPr/>
      </dsp:nvSpPr>
      <dsp:spPr bwMode="white">
        <a:xfrm>
          <a:off x="0" y="1977"/>
          <a:ext cx="9272270" cy="1348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rtl="0">
            <a:lnSpc>
              <a:spcPct val="100000"/>
            </a:lnSpc>
            <a:spcBef>
              <a:spcPct val="0"/>
            </a:spcBef>
            <a:spcAft>
              <a:spcPct val="35000"/>
            </a:spcAft>
            <a:buNone/>
          </a:pPr>
          <a:r>
            <a:rPr lang="en-US" altLang="en-US" sz="2200" kern="1200" dirty="0"/>
            <a:t>Objective Analysis: </a:t>
          </a:r>
          <a:r>
            <a:rPr lang="en-GB" sz="2200" kern="1200" dirty="0"/>
            <a:t>Analysis is a process of examining information carefully </a:t>
          </a:r>
          <a:r>
            <a:rPr lang="en-US" altLang="en-GB" sz="2200" kern="1200" dirty="0"/>
            <a:t>and in this case g</a:t>
          </a:r>
          <a:r>
            <a:rPr lang="en-US" altLang="en-US" sz="2200" kern="1200" dirty="0"/>
            <a:t>athering comprehensive data from multiple sources while filtering out subjective hearsay.</a:t>
          </a:r>
          <a:endParaRPr lang="en-GB" sz="2200" kern="1200" dirty="0"/>
        </a:p>
      </dsp:txBody>
      <dsp:txXfrm>
        <a:off x="0" y="1977"/>
        <a:ext cx="9272270" cy="1348480"/>
      </dsp:txXfrm>
    </dsp:sp>
    <dsp:sp modelId="{7CDEE556-5F7A-42CE-AFE5-93A43AF4956F}">
      <dsp:nvSpPr>
        <dsp:cNvPr id="0" name=""/>
        <dsp:cNvSpPr/>
      </dsp:nvSpPr>
      <dsp:spPr>
        <a:xfrm>
          <a:off x="0" y="1350457"/>
          <a:ext cx="927227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4DF39B-AD74-44E7-B64B-CC5E77D69939}">
      <dsp:nvSpPr>
        <dsp:cNvPr id="0" name=""/>
        <dsp:cNvSpPr/>
      </dsp:nvSpPr>
      <dsp:spPr bwMode="white">
        <a:xfrm>
          <a:off x="0" y="1350457"/>
          <a:ext cx="9272270" cy="1348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rtl="0">
            <a:lnSpc>
              <a:spcPct val="100000"/>
            </a:lnSpc>
            <a:spcBef>
              <a:spcPct val="0"/>
            </a:spcBef>
            <a:spcAft>
              <a:spcPct val="35000"/>
            </a:spcAft>
            <a:buNone/>
          </a:pPr>
          <a:r>
            <a:rPr lang="en-US" altLang="en-US" sz="2200" kern="1200" dirty="0"/>
            <a:t>Assumption Questioning: </a:t>
          </a:r>
          <a:r>
            <a:rPr lang="en-GB" sz="2200" kern="1200" dirty="0"/>
            <a:t>Interpretation and reasoning contribute to logical conclusions and understand the meaning (Hadley and Boon, 2022).</a:t>
          </a:r>
        </a:p>
      </dsp:txBody>
      <dsp:txXfrm>
        <a:off x="0" y="1350457"/>
        <a:ext cx="9272270" cy="1348480"/>
      </dsp:txXfrm>
    </dsp:sp>
    <dsp:sp modelId="{64F356B0-97E3-45DA-9641-1EEFD47A8FAA}">
      <dsp:nvSpPr>
        <dsp:cNvPr id="0" name=""/>
        <dsp:cNvSpPr/>
      </dsp:nvSpPr>
      <dsp:spPr>
        <a:xfrm>
          <a:off x="0" y="2698937"/>
          <a:ext cx="927227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267BB0-4A1C-4504-915C-6BA1A38BA57F}">
      <dsp:nvSpPr>
        <dsp:cNvPr id="0" name=""/>
        <dsp:cNvSpPr/>
      </dsp:nvSpPr>
      <dsp:spPr bwMode="white">
        <a:xfrm>
          <a:off x="0" y="2698937"/>
          <a:ext cx="9272270" cy="1348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rtl="0">
            <a:lnSpc>
              <a:spcPct val="100000"/>
            </a:lnSpc>
            <a:spcBef>
              <a:spcPct val="0"/>
            </a:spcBef>
            <a:spcAft>
              <a:spcPct val="35000"/>
            </a:spcAft>
            <a:buNone/>
          </a:pPr>
          <a:r>
            <a:rPr lang="en-GB" sz="2200" kern="1200" dirty="0"/>
            <a:t>Evaluation</a:t>
          </a:r>
          <a:r>
            <a:rPr lang="en-US" altLang="en-GB" sz="2200" kern="1200" dirty="0"/>
            <a:t>:</a:t>
          </a:r>
          <a:r>
            <a:rPr lang="en-GB" sz="2200" kern="1200" dirty="0"/>
            <a:t> </a:t>
          </a:r>
          <a:r>
            <a:rPr lang="en-US" altLang="en-GB" sz="2200" kern="1200" dirty="0"/>
            <a:t>A</a:t>
          </a:r>
          <a:r>
            <a:rPr lang="en-GB" sz="2200" kern="1200" dirty="0"/>
            <a:t>ssess the reliability and the quality of evidence </a:t>
          </a:r>
          <a:r>
            <a:rPr lang="en-US" altLang="en-GB" sz="2200" kern="1200" dirty="0"/>
            <a:t>such as s</a:t>
          </a:r>
          <a:r>
            <a:rPr lang="en-US" altLang="en-US" sz="2200" kern="1200" dirty="0"/>
            <a:t>ynthesizing clinical presentation against established care guidelines and local policies</a:t>
          </a:r>
        </a:p>
      </dsp:txBody>
      <dsp:txXfrm>
        <a:off x="0" y="2698937"/>
        <a:ext cx="9272270" cy="13484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8AF071-2CDA-4AD9-ACD2-A565F8D71CC5}">
      <dsp:nvSpPr>
        <dsp:cNvPr id="0" name=""/>
        <dsp:cNvSpPr/>
      </dsp:nvSpPr>
      <dsp:spPr bwMode="white">
        <a:xfrm>
          <a:off x="3928262" y="2414"/>
          <a:ext cx="4419295" cy="159372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ctr" defTabSz="977900" rtl="0">
            <a:lnSpc>
              <a:spcPct val="90000"/>
            </a:lnSpc>
            <a:spcBef>
              <a:spcPct val="0"/>
            </a:spcBef>
            <a:spcAft>
              <a:spcPct val="35000"/>
            </a:spcAft>
            <a:buNone/>
          </a:pPr>
          <a:r>
            <a:rPr lang="en-US" sz="2200" kern="1200" dirty="0"/>
            <a:t>I can </a:t>
          </a:r>
          <a:r>
            <a:rPr lang="en-US" sz="2200" kern="1200" dirty="0" err="1"/>
            <a:t>analyse</a:t>
          </a:r>
          <a:r>
            <a:rPr lang="en-US" sz="2200" kern="1200" dirty="0"/>
            <a:t> information carefully before making any decisions.</a:t>
          </a:r>
          <a:endParaRPr lang="en-GB" sz="2200" kern="1200" dirty="0"/>
        </a:p>
      </dsp:txBody>
      <dsp:txXfrm>
        <a:off x="4006061" y="80213"/>
        <a:ext cx="4263697" cy="1438127"/>
      </dsp:txXfrm>
    </dsp:sp>
    <dsp:sp modelId="{70EA3A14-F370-4FB0-BEE0-F40E01CE0D96}">
      <dsp:nvSpPr>
        <dsp:cNvPr id="0" name=""/>
        <dsp:cNvSpPr/>
      </dsp:nvSpPr>
      <dsp:spPr bwMode="white">
        <a:xfrm>
          <a:off x="3928262" y="1675827"/>
          <a:ext cx="4419295" cy="159372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rtl="0">
            <a:lnSpc>
              <a:spcPct val="90000"/>
            </a:lnSpc>
            <a:spcBef>
              <a:spcPct val="0"/>
            </a:spcBef>
            <a:spcAft>
              <a:spcPct val="35000"/>
            </a:spcAft>
            <a:buNone/>
          </a:pPr>
          <a:r>
            <a:rPr lang="en-US" sz="2400" kern="1200" dirty="0"/>
            <a:t>I remain open to different perspectives and seek clarification when required.</a:t>
          </a:r>
          <a:endParaRPr lang="en-GB" sz="2400" kern="1200" dirty="0"/>
        </a:p>
      </dsp:txBody>
      <dsp:txXfrm>
        <a:off x="4006061" y="1753626"/>
        <a:ext cx="4263697" cy="1438127"/>
      </dsp:txXfrm>
    </dsp:sp>
    <dsp:sp modelId="{BE3186B7-CFE5-41E3-9699-CE56F9F757D2}">
      <dsp:nvSpPr>
        <dsp:cNvPr id="0" name=""/>
        <dsp:cNvSpPr/>
      </dsp:nvSpPr>
      <dsp:spPr bwMode="white">
        <a:xfrm>
          <a:off x="3928262" y="3349239"/>
          <a:ext cx="4419295" cy="159372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rtl="0">
            <a:lnSpc>
              <a:spcPct val="90000"/>
            </a:lnSpc>
            <a:spcBef>
              <a:spcPct val="0"/>
            </a:spcBef>
            <a:spcAft>
              <a:spcPct val="35000"/>
            </a:spcAft>
            <a:buNone/>
          </a:pPr>
          <a:r>
            <a:rPr lang="en-US" sz="2400" kern="1200" dirty="0"/>
            <a:t>These strengths help me to apply critical thinking effectively in practice.</a:t>
          </a:r>
          <a:endParaRPr lang="en-GB" sz="2400" kern="1200" dirty="0"/>
        </a:p>
      </dsp:txBody>
      <dsp:txXfrm>
        <a:off x="4006061" y="3427038"/>
        <a:ext cx="4263697" cy="143812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CA8A81-9CBB-46F5-87F9-271BCA6974EC}" type="datetimeFigureOut">
              <a:rPr lang="en-GB" smtClean="0"/>
              <a:t>21/06/2026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0A430E-538A-4CF2-87C3-F6A0043C5EB7}"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00A430E-538A-4CF2-87C3-F6A0043C5EB7}" type="slidenum">
              <a:rPr lang="en-GB" smtClean="0"/>
              <a:t>1</a:t>
            </a:fld>
            <a:endParaRPr lang="en-GB"/>
          </a:p>
        </p:txBody>
      </p:sp>
    </p:spTree>
    <p:extLst>
      <p:ext uri="{BB962C8B-B14F-4D97-AF65-F5344CB8AC3E}">
        <p14:creationId xmlns:p14="http://schemas.microsoft.com/office/powerpoint/2010/main" val="16403619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presentation explore the concept of critical thinking and its role in health and social care. Professionals use critical thinking to analyse information, make decisions and deliver safe and effective care (Hadley and Boon, 2022). This presentation discusses its significance in practice, the application of the skill in practice and how it has contributed to my professional growth.</a:t>
            </a:r>
          </a:p>
          <a:p>
            <a:endParaRPr lang="en-GB" dirty="0"/>
          </a:p>
        </p:txBody>
      </p:sp>
      <p:sp>
        <p:nvSpPr>
          <p:cNvPr id="4" name="Slide Number Placeholder 3"/>
          <p:cNvSpPr>
            <a:spLocks noGrp="1"/>
          </p:cNvSpPr>
          <p:nvPr>
            <p:ph type="sldNum" sz="quarter" idx="10"/>
          </p:nvPr>
        </p:nvSpPr>
        <p:spPr/>
        <p:txBody>
          <a:bodyPr/>
          <a:lstStyle/>
          <a:p>
            <a:fld id="{400A430E-538A-4CF2-87C3-F6A0043C5EB7}" type="slidenum">
              <a:rPr lang="en-GB" smtClean="0"/>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Components of Critical Thinking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Analysis mainly involves examining information carefully, while evaluation assess the reliability of evidence. Interpretation helps to understand meaning and reasoning supports logical conclusions (Hadley and Boon, 2022). These skills work together to allow health and social care workers to make balanced and informed decisions. </a:t>
            </a:r>
          </a:p>
          <a:p>
            <a:endParaRPr lang="en-GB" dirty="0"/>
          </a:p>
        </p:txBody>
      </p:sp>
      <p:sp>
        <p:nvSpPr>
          <p:cNvPr id="4" name="Slide Number Placeholder 3"/>
          <p:cNvSpPr>
            <a:spLocks noGrp="1"/>
          </p:cNvSpPr>
          <p:nvPr>
            <p:ph type="sldNum" sz="quarter" idx="10"/>
          </p:nvPr>
        </p:nvSpPr>
        <p:spPr/>
        <p:txBody>
          <a:bodyPr/>
          <a:lstStyle/>
          <a:p>
            <a:fld id="{400A430E-538A-4CF2-87C3-F6A0043C5EB7}" type="slidenum">
              <a:rPr lang="en-GB" smtClean="0"/>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Importance in Health and Social Care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Critical thinking is necessary in health and social care as it ensures safe practice, effective decision making and quality care. Professionals often encounter complex situations requiring careful judgement. Practitioners assess evidence and explore options to ensure they are able to meet the needs of service users (Aveyard and Waite, 2024). </a:t>
            </a:r>
          </a:p>
          <a:p>
            <a:endParaRPr lang="en-GB" dirty="0"/>
          </a:p>
        </p:txBody>
      </p:sp>
      <p:sp>
        <p:nvSpPr>
          <p:cNvPr id="4" name="Slide Number Placeholder 3"/>
          <p:cNvSpPr>
            <a:spLocks noGrp="1"/>
          </p:cNvSpPr>
          <p:nvPr>
            <p:ph type="sldNum" sz="quarter" idx="10"/>
          </p:nvPr>
        </p:nvSpPr>
        <p:spPr/>
        <p:txBody>
          <a:bodyPr/>
          <a:lstStyle/>
          <a:p>
            <a:fld id="{400A430E-538A-4CF2-87C3-F6A0043C5EB7}" type="slidenum">
              <a:rPr lang="en-GB" smtClean="0"/>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Critical Thinking and Evidence-Based Practice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Evidence-based practice relies on critical thinking to analyse the research results and use them appropriately. Health and social care staff must check the quality and effectiveness of the evidence before interventions are implemented (Glasby, 2026). The processes reliance on the assumptions and helps ensure decisions are supported. </a:t>
            </a:r>
          </a:p>
          <a:p>
            <a:endParaRPr lang="en-GB" dirty="0"/>
          </a:p>
        </p:txBody>
      </p:sp>
      <p:sp>
        <p:nvSpPr>
          <p:cNvPr id="4" name="Slide Number Placeholder 3"/>
          <p:cNvSpPr>
            <a:spLocks noGrp="1"/>
          </p:cNvSpPr>
          <p:nvPr>
            <p:ph type="sldNum" sz="quarter" idx="10"/>
          </p:nvPr>
        </p:nvSpPr>
        <p:spPr/>
        <p:txBody>
          <a:bodyPr/>
          <a:lstStyle/>
          <a:p>
            <a:fld id="{400A430E-538A-4CF2-87C3-F6A0043C5EB7}" type="slidenum">
              <a:rPr lang="en-GB" smtClean="0"/>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Practical Example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care worker observes that an older person is confused and withdrawn. The worker applies critical thinking skills to collect data, evaluate the recent changes, and reports concerns to the senior staff. Further assessment identifies a urinary tract infection. Early intervention improves resident's condition and help to avoid further complications.</a:t>
            </a:r>
          </a:p>
          <a:p>
            <a:endParaRPr lang="en-GB" dirty="0"/>
          </a:p>
        </p:txBody>
      </p:sp>
      <p:sp>
        <p:nvSpPr>
          <p:cNvPr id="4" name="Slide Number Placeholder 3"/>
          <p:cNvSpPr>
            <a:spLocks noGrp="1"/>
          </p:cNvSpPr>
          <p:nvPr>
            <p:ph type="sldNum" sz="quarter" idx="10"/>
          </p:nvPr>
        </p:nvSpPr>
        <p:spPr/>
        <p:txBody>
          <a:bodyPr/>
          <a:lstStyle/>
          <a:p>
            <a:fld id="{400A430E-538A-4CF2-87C3-F6A0043C5EB7}" type="slidenum">
              <a:rPr lang="en-GB" smtClean="0"/>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Self-Awareness of My Strengths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of my strengths is my ability to analyse information carefully before making decisions. I am open to points of view and seek clarification when necessary. The development of these attributes enable the learner to think critically and objectively about situations in the health and social care context. </a:t>
            </a:r>
          </a:p>
          <a:p>
            <a:endParaRPr lang="en-GB" dirty="0"/>
          </a:p>
        </p:txBody>
      </p:sp>
      <p:sp>
        <p:nvSpPr>
          <p:cNvPr id="4" name="Slide Number Placeholder 3"/>
          <p:cNvSpPr>
            <a:spLocks noGrp="1"/>
          </p:cNvSpPr>
          <p:nvPr>
            <p:ph type="sldNum" sz="quarter" idx="10"/>
          </p:nvPr>
        </p:nvSpPr>
        <p:spPr/>
        <p:txBody>
          <a:bodyPr/>
          <a:lstStyle/>
          <a:p>
            <a:fld id="{400A430E-538A-4CF2-87C3-F6A0043C5EB7}" type="slidenum">
              <a:rPr lang="en-GB" smtClean="0"/>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Areas for Further Development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have received some training in critical thinking, but I need to improve my confidence in decision-making. I also need to be more proficient when I need to make quick decisions based on complex information. Through developing these areas I will make professional judgements and be more effective in challenging health and social care situations.</a:t>
            </a:r>
          </a:p>
          <a:p>
            <a:endParaRPr lang="en-GB" dirty="0"/>
          </a:p>
        </p:txBody>
      </p:sp>
      <p:sp>
        <p:nvSpPr>
          <p:cNvPr id="4" name="Slide Number Placeholder 3"/>
          <p:cNvSpPr>
            <a:spLocks noGrp="1"/>
          </p:cNvSpPr>
          <p:nvPr>
            <p:ph type="sldNum" sz="quarter" idx="10"/>
          </p:nvPr>
        </p:nvSpPr>
        <p:spPr/>
        <p:txBody>
          <a:bodyPr/>
          <a:lstStyle/>
          <a:p>
            <a:fld id="{400A430E-538A-4CF2-87C3-F6A0043C5EB7}" type="slidenum">
              <a:rPr lang="en-GB" smtClean="0"/>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Personal Development Action Plan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will seek training and colleagues' feedback to improve my critical thinking skills. For the next six months, I will continually evaluate my decision making skills and areas for improvement. Over the next 12 months, I will continue improving my professional skills by practice. In the next 4 months, I will also develop skills in time management, adaptability. </a:t>
            </a:r>
          </a:p>
          <a:p>
            <a:endParaRPr lang="en-GB" dirty="0"/>
          </a:p>
        </p:txBody>
      </p:sp>
      <p:sp>
        <p:nvSpPr>
          <p:cNvPr id="4" name="Slide Number Placeholder 3"/>
          <p:cNvSpPr>
            <a:spLocks noGrp="1"/>
          </p:cNvSpPr>
          <p:nvPr>
            <p:ph type="sldNum" sz="quarter" idx="10"/>
          </p:nvPr>
        </p:nvSpPr>
        <p:spPr/>
        <p:txBody>
          <a:bodyPr/>
          <a:lstStyle/>
          <a:p>
            <a:fld id="{400A430E-538A-4CF2-87C3-F6A0043C5EB7}" type="slidenum">
              <a:rPr lang="en-GB" smtClean="0"/>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References </a:t>
            </a:r>
            <a:endParaRPr lang="en-GB" sz="1200" kern="1200" dirty="0">
              <a:solidFill>
                <a:schemeClr val="tx1"/>
              </a:solidFill>
              <a:effectLst/>
              <a:latin typeface="+mn-lt"/>
              <a:ea typeface="+mn-ea"/>
              <a:cs typeface="+mn-cs"/>
            </a:endParaRPr>
          </a:p>
          <a:p>
            <a:r>
              <a:rPr lang="en-US" sz="1200" dirty="0"/>
              <a:t>Amnhealthcare.com. (2018). </a:t>
            </a:r>
            <a:r>
              <a:rPr lang="en-US" sz="1200" i="1" dirty="0"/>
              <a:t>Steps for Critical Thinking in Nursing | AMN Healthcare</a:t>
            </a:r>
            <a:r>
              <a:rPr lang="en-US" sz="1200" dirty="0"/>
              <a:t>. [online] Available at: https://www.amnhealthcare.com/blog/nursing/travel/critical-thinking/ [Accessed 18 June 2026].</a:t>
            </a:r>
          </a:p>
          <a:p>
            <a:r>
              <a:rPr lang="en-US" sz="1200" dirty="0"/>
              <a:t>ANA. (2024). </a:t>
            </a:r>
            <a:r>
              <a:rPr lang="en-US" sz="1200" i="1" dirty="0"/>
              <a:t>Critical Thinking in Nursing: Tips to Develop the Skill</a:t>
            </a:r>
            <a:r>
              <a:rPr lang="en-US" sz="1200" dirty="0"/>
              <a:t>. [online] Available at: https://www.nursingworld.org/content-hub/resources/nursing-leadership/critical-thinking-nursing/ [Accessed 18 June 2026].</a:t>
            </a:r>
            <a:endParaRPr lang="en-GB" sz="1200" dirty="0"/>
          </a:p>
          <a:p>
            <a:pPr algn="just">
              <a:lnSpc>
                <a:spcPct val="120000"/>
              </a:lnSpc>
            </a:pPr>
            <a:r>
              <a:rPr lang="en-GB" sz="1200" dirty="0"/>
              <a:t>Aveyard, H. and Waite, M., (2024). </a:t>
            </a:r>
            <a:r>
              <a:rPr lang="en-GB" sz="1200" i="1" dirty="0"/>
              <a:t>A Beginner's Guide to Critical Thinking and Writing in Health and Social Care, 3e</a:t>
            </a:r>
            <a:r>
              <a:rPr lang="en-GB" sz="1200" dirty="0"/>
              <a:t>. McGraw-Hill Education (UK).</a:t>
            </a:r>
          </a:p>
          <a:p>
            <a:r>
              <a:rPr lang="en-US" sz="1200" dirty="0"/>
              <a:t>Bailey, R. (2022). </a:t>
            </a:r>
            <a:r>
              <a:rPr lang="en-US" sz="1200" i="1" dirty="0"/>
              <a:t>Learning to make good decisions, without hesitation and procrastination, is a skill that can set you apart from your peers. How can you stop vacillating on tricky choices, especially under pressure? Here are the steps to take when faced with making a tough call.</a:t>
            </a:r>
            <a:r>
              <a:rPr lang="en-US" sz="1200" dirty="0"/>
              <a:t> [online] Linkedin.com. Available at: https://www.linkedin.com/pulse/make-better-decisions-even-under-pressure-robert-bailey/ [Accessed 18 June 2026].</a:t>
            </a:r>
            <a:endParaRPr lang="en-GB" sz="1200" dirty="0"/>
          </a:p>
          <a:p>
            <a:pPr algn="just">
              <a:lnSpc>
                <a:spcPct val="120000"/>
              </a:lnSpc>
            </a:pPr>
            <a:r>
              <a:rPr lang="en-GB" sz="1200" dirty="0"/>
              <a:t>Dwyer, C.P., (2017). </a:t>
            </a:r>
            <a:r>
              <a:rPr lang="en-GB" sz="1200" i="1" dirty="0"/>
              <a:t>Critical thinking</a:t>
            </a:r>
            <a:r>
              <a:rPr lang="en-GB" sz="1200" dirty="0"/>
              <a:t>. Cambridge University Press.</a:t>
            </a:r>
          </a:p>
          <a:p>
            <a:pPr algn="just">
              <a:lnSpc>
                <a:spcPct val="120000"/>
              </a:lnSpc>
            </a:pPr>
            <a:r>
              <a:rPr lang="en-GB" sz="1200" dirty="0"/>
              <a:t>Glasby, J., (2026). Understanding health and social care. In </a:t>
            </a:r>
            <a:r>
              <a:rPr lang="en-GB" sz="1200" i="1" dirty="0"/>
              <a:t>Understanding Health and Social Care</a:t>
            </a:r>
            <a:r>
              <a:rPr lang="en-GB" sz="1200" dirty="0"/>
              <a:t>. Policy Press.</a:t>
            </a:r>
          </a:p>
          <a:p>
            <a:pPr algn="just">
              <a:lnSpc>
                <a:spcPct val="120000"/>
              </a:lnSpc>
            </a:pPr>
            <a:r>
              <a:rPr lang="en-GB" sz="1200" dirty="0"/>
              <a:t>Hadley, G. and Boon, A., (2022). </a:t>
            </a:r>
            <a:r>
              <a:rPr lang="en-GB" sz="1200" i="1" dirty="0"/>
              <a:t>Critical thinking</a:t>
            </a:r>
            <a:r>
              <a:rPr lang="en-GB" sz="1200" dirty="0"/>
              <a:t>. Taylor &amp; Francis.</a:t>
            </a:r>
          </a:p>
          <a:p>
            <a:r>
              <a:rPr lang="en-US" sz="1200" dirty="0"/>
              <a:t>Harvard Medical School. (2024). </a:t>
            </a:r>
            <a:r>
              <a:rPr lang="en-US" sz="1200" i="1" dirty="0"/>
              <a:t>Incorporating Critical Thinking Skills in Medical Education | Harvard Medical School Professional, Corporate, and Continuing Education</a:t>
            </a:r>
            <a:r>
              <a:rPr lang="en-US" sz="1200" dirty="0"/>
              <a:t>. [online] Available at: https://learn.hms.harvard.edu/insights/all-insights/incorporating-critical-thinking-skills-medical-education [Accessed 18 June 2026].</a:t>
            </a:r>
            <a:endParaRPr lang="en-GB" sz="1200" dirty="0"/>
          </a:p>
          <a:p>
            <a:r>
              <a:rPr lang="en-US" sz="1200" dirty="0"/>
              <a:t>McKenna, K. (2025). </a:t>
            </a:r>
            <a:r>
              <a:rPr lang="en-US" sz="1200" i="1" dirty="0"/>
              <a:t>Applying critical thinking skills in the era of misinformation</a:t>
            </a:r>
            <a:r>
              <a:rPr lang="en-US" sz="1200" dirty="0"/>
              <a:t>. [online] Business Management Daily. Available at: https://www.businessmanagementdaily.com/82494/applying-critical-thinking-skills-in-the-era-of-misinformation/ [Accessed 18 June 2026].</a:t>
            </a:r>
          </a:p>
          <a:p>
            <a:r>
              <a:rPr lang="en-US" sz="1200" dirty="0"/>
              <a:t>rose (2018). </a:t>
            </a:r>
            <a:r>
              <a:rPr lang="en-US" sz="1200" i="1" dirty="0"/>
              <a:t>Giving New Graduates Career Advice - Emerging Nurse Leader</a:t>
            </a:r>
            <a:r>
              <a:rPr lang="en-US" sz="1200" dirty="0"/>
              <a:t>. [online] Emerging Nurse Leader. </a:t>
            </a:r>
            <a:r>
              <a:rPr lang="en-US" sz="1200"/>
              <a:t>Available at: https://emergingrnleader.com/giving-new-graduates-career-advice/ [Accessed 18 June 2026]. </a:t>
            </a:r>
            <a:endParaRPr lang="en-US" sz="1200" dirty="0"/>
          </a:p>
        </p:txBody>
      </p:sp>
      <p:sp>
        <p:nvSpPr>
          <p:cNvPr id="4" name="Slide Number Placeholder 3"/>
          <p:cNvSpPr>
            <a:spLocks noGrp="1"/>
          </p:cNvSpPr>
          <p:nvPr>
            <p:ph type="sldNum" sz="quarter" idx="10"/>
          </p:nvPr>
        </p:nvSpPr>
        <p:spPr/>
        <p:txBody>
          <a:bodyPr/>
          <a:lstStyle/>
          <a:p>
            <a:fld id="{400A430E-538A-4CF2-87C3-F6A0043C5EB7}" type="slidenum">
              <a:rPr lang="en-GB" smtClean="0"/>
              <a:t>10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29AFCD0-863A-481B-8EE2-D9A15DCDEBA3}"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4529540"/>
            <a:ext cx="779767" cy="365125"/>
          </a:xfrm>
        </p:spPr>
        <p:txBody>
          <a:bodyPr/>
          <a:lstStyle/>
          <a:p>
            <a:fld id="{258CA90A-86C5-46BF-9DA2-CF6904935C90}"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9AFCD0-863A-481B-8EE2-D9A15DCDEBA3}"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58CA90A-86C5-46BF-9DA2-CF6904935C90}"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29AFCD0-863A-481B-8EE2-D9A15DCDEBA3}"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58CA90A-86C5-46BF-9DA2-CF6904935C90}"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29AFCD0-863A-481B-8EE2-D9A15DCDEBA3}"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258CA90A-86C5-46BF-9DA2-CF6904935C90}"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29AFCD0-863A-481B-8EE2-D9A15DCDEBA3}" type="datetimeFigureOut">
              <a:rPr lang="en-GB" smtClean="0"/>
              <a:t>21/06/2026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258CA90A-86C5-46BF-9DA2-CF6904935C90}"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29AFCD0-863A-481B-8EE2-D9A15DCDEBA3}" type="datetimeFigureOut">
              <a:rPr lang="en-GB" smtClean="0"/>
              <a:t>21/06/2026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258CA90A-86C5-46BF-9DA2-CF6904935C9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9AFCD0-863A-481B-8EE2-D9A15DCDEBA3}" type="datetimeFigureOut">
              <a:rPr lang="en-GB" smtClean="0"/>
              <a:t>21/06/2026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258CA90A-86C5-46BF-9DA2-CF6904935C9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29AFCD0-863A-481B-8EE2-D9A15DCDEBA3}"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258CA90A-86C5-46BF-9DA2-CF6904935C90}"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29AFCD0-863A-481B-8EE2-D9A15DCDEBA3}"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58CA90A-86C5-46BF-9DA2-CF6904935C90}"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29AFCD0-863A-481B-8EE2-D9A15DCDEBA3}"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58CA90A-86C5-46BF-9DA2-CF6904935C9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29AFCD0-863A-481B-8EE2-D9A15DCDEBA3}"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58CA90A-86C5-46BF-9DA2-CF6904935C90}"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panose="020B0604020202020204"/>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panose="020B0604020202020204"/>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A29AFCD0-863A-481B-8EE2-D9A15DCDEBA3}"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58CA90A-86C5-46BF-9DA2-CF6904935C90}" type="slidenum">
              <a:rPr lang="en-GB" smtClean="0"/>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A29AFCD0-863A-481B-8EE2-D9A15DCDEBA3}"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58CA90A-86C5-46BF-9DA2-CF6904935C90}"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panose="020B0604020202020204"/>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panose="020B0604020202020204"/>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A29AFCD0-863A-481B-8EE2-D9A15DCDEBA3}"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58CA90A-86C5-46BF-9DA2-CF6904935C90}" type="slidenum">
              <a:rPr lang="en-GB" smtClean="0"/>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9AFCD0-863A-481B-8EE2-D9A15DCDEBA3}"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58CA90A-86C5-46BF-9DA2-CF6904935C90}" type="slidenum">
              <a:rPr lang="en-GB" smtClean="0"/>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9AFCD0-863A-481B-8EE2-D9A15DCDEBA3}"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58CA90A-86C5-46BF-9DA2-CF6904935C90}"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A29AFCD0-863A-481B-8EE2-D9A15DCDEBA3}" type="datetimeFigureOut">
              <a:rPr lang="en-GB" smtClean="0"/>
              <a:t>21/06/2026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258CA90A-86C5-46BF-9DA2-CF6904935C90}"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panose="05040102010807070707"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panose="05040102010807070707"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panose="05040102010807070707"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NULL"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25625" y="1310005"/>
            <a:ext cx="9555480" cy="2262505"/>
          </a:xfrm>
        </p:spPr>
        <p:txBody>
          <a:bodyPr>
            <a:noAutofit/>
          </a:bodyPr>
          <a:lstStyle/>
          <a:p>
            <a:pPr algn="ctr">
              <a:lnSpc>
                <a:spcPct val="110000"/>
              </a:lnSpc>
            </a:pPr>
            <a:br>
              <a:rPr lang="en-US" altLang="en-US" sz="4000" b="1" dirty="0">
                <a:solidFill>
                  <a:srgbClr val="0070C0"/>
                </a:solidFill>
              </a:rPr>
            </a:br>
            <a:br>
              <a:rPr lang="en-US" altLang="en-US" sz="4000" b="1" dirty="0">
                <a:solidFill>
                  <a:srgbClr val="0070C0"/>
                </a:solidFill>
              </a:rPr>
            </a:br>
            <a:r>
              <a:rPr lang="en-US" altLang="en-US" sz="4000" b="1" dirty="0">
                <a:solidFill>
                  <a:srgbClr val="0070C0"/>
                </a:solidFill>
              </a:rPr>
              <a:t>Self-Awareness Presentation</a:t>
            </a:r>
            <a:br>
              <a:rPr lang="en-US" altLang="en-US" sz="4000" b="1" dirty="0">
                <a:solidFill>
                  <a:srgbClr val="0070C0"/>
                </a:solidFill>
              </a:rPr>
            </a:br>
            <a:r>
              <a:rPr lang="en-US" altLang="en-US" sz="4000" b="1" dirty="0">
                <a:solidFill>
                  <a:srgbClr val="0070C0"/>
                </a:solidFill>
              </a:rPr>
              <a:t> </a:t>
            </a:r>
            <a:r>
              <a:rPr lang="en-US" altLang="en-US" sz="2800" b="1" dirty="0">
                <a:solidFill>
                  <a:srgbClr val="0070C0"/>
                </a:solidFill>
              </a:rPr>
              <a:t>Professional Development: Critical Thinking in Health and Social Care</a:t>
            </a:r>
          </a:p>
        </p:txBody>
      </p:sp>
      <p:sp>
        <p:nvSpPr>
          <p:cNvPr id="3" name="Subtitle 2"/>
          <p:cNvSpPr>
            <a:spLocks noGrp="1"/>
          </p:cNvSpPr>
          <p:nvPr>
            <p:ph type="subTitle" idx="1"/>
          </p:nvPr>
        </p:nvSpPr>
        <p:spPr>
          <a:xfrm>
            <a:off x="2589213" y="4970419"/>
            <a:ext cx="8915399" cy="1525631"/>
          </a:xfrm>
        </p:spPr>
        <p:txBody>
          <a:bodyPr>
            <a:normAutofit lnSpcReduction="10000"/>
          </a:bodyPr>
          <a:lstStyle/>
          <a:p>
            <a:r>
              <a:rPr lang="en-US" dirty="0"/>
              <a:t>Student Name: Natasha Rose Ilsley</a:t>
            </a:r>
          </a:p>
          <a:p>
            <a:r>
              <a:rPr lang="en-US" dirty="0"/>
              <a:t>Student ID: 2506011</a:t>
            </a:r>
          </a:p>
          <a:p>
            <a:r>
              <a:rPr lang="en-US" dirty="0"/>
              <a:t>Lecturer: Zara Ahmed</a:t>
            </a:r>
          </a:p>
          <a:p>
            <a:r>
              <a:rPr lang="en-GB" dirty="0"/>
              <a:t>Module Leader:  </a:t>
            </a:r>
            <a:r>
              <a:rPr lang="en-GB" dirty="0" err="1"/>
              <a:t>Olubokola</a:t>
            </a:r>
            <a:r>
              <a:rPr lang="en-GB" dirty="0"/>
              <a:t> Adegbite</a:t>
            </a:r>
          </a:p>
        </p:txBody>
      </p:sp>
      <p:sp>
        <p:nvSpPr>
          <p:cNvPr id="4" name="Text Box 3"/>
          <p:cNvSpPr txBox="1"/>
          <p:nvPr/>
        </p:nvSpPr>
        <p:spPr>
          <a:xfrm>
            <a:off x="2589530" y="3834765"/>
            <a:ext cx="7836535" cy="781050"/>
          </a:xfrm>
          <a:prstGeom prst="rect">
            <a:avLst/>
          </a:prstGeom>
        </p:spPr>
        <p:txBody>
          <a:bodyPr wrap="square">
            <a:noAutofit/>
          </a:bodyPr>
          <a:lstStyle/>
          <a:p>
            <a:pPr>
              <a:lnSpc>
                <a:spcPct val="140000"/>
              </a:lnSpc>
            </a:pPr>
            <a:r>
              <a:rPr sz="1600" b="1"/>
              <a:t>Module Name:</a:t>
            </a:r>
            <a:r>
              <a:rPr sz="1600"/>
              <a:t> Professional Development within Health and Social Care</a:t>
            </a:r>
            <a:endParaRPr sz="1600" b="1"/>
          </a:p>
          <a:p>
            <a:pPr>
              <a:lnSpc>
                <a:spcPct val="140000"/>
              </a:lnSpc>
            </a:pPr>
            <a:r>
              <a:rPr lang="en-US" altLang="en-US" sz="1600" b="1"/>
              <a:t>Module Code:</a:t>
            </a:r>
            <a:r>
              <a:rPr lang="en-US" altLang="en-US" sz="1600"/>
              <a:t> LCHS4009</a:t>
            </a:r>
          </a:p>
        </p:txBody>
      </p:sp>
      <p:pic>
        <p:nvPicPr>
          <p:cNvPr id="7" name="Picture 1" descr="Discover University of Wales Trinity Saint David"/>
          <p:cNvPicPr/>
          <p:nvPr/>
        </p:nvPicPr>
        <p:blipFill>
          <a:blip r:embed="rId3" r:link="rId4">
            <a:extLst>
              <a:ext uri="{28A0092B-C50C-407E-A947-70E740481C1C}">
                <a14:useLocalDpi xmlns:a14="http://schemas.microsoft.com/office/drawing/2010/main" val="0"/>
              </a:ext>
            </a:extLst>
          </a:blip>
          <a:srcRect/>
          <a:stretch>
            <a:fillRect/>
          </a:stretch>
        </p:blipFill>
        <p:spPr>
          <a:xfrm>
            <a:off x="5323205" y="0"/>
            <a:ext cx="2412365" cy="933450"/>
          </a:xfrm>
          <a:prstGeom prst="rect">
            <a:avLst/>
          </a:prstGeom>
          <a:noFill/>
          <a:ln>
            <a:noFill/>
          </a:ln>
        </p:spPr>
      </p:pic>
      <p:sp>
        <p:nvSpPr>
          <p:cNvPr id="5" name="Text Box 4"/>
          <p:cNvSpPr txBox="1"/>
          <p:nvPr/>
        </p:nvSpPr>
        <p:spPr>
          <a:xfrm>
            <a:off x="1946910" y="3709670"/>
            <a:ext cx="4064000" cy="368300"/>
          </a:xfrm>
          <a:prstGeom prst="rect">
            <a:avLst/>
          </a:prstGeom>
          <a:noFill/>
        </p:spPr>
        <p:txBody>
          <a:bodyPr wrap="square" rtlCol="0">
            <a:spAutoFit/>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1205" y="624110"/>
            <a:ext cx="8911687" cy="1280890"/>
          </a:xfrm>
        </p:spPr>
        <p:txBody>
          <a:bodyPr/>
          <a:lstStyle/>
          <a:p>
            <a:r>
              <a:rPr lang="en-US" b="1" dirty="0">
                <a:solidFill>
                  <a:srgbClr val="0070C0"/>
                </a:solidFill>
              </a:rPr>
              <a:t>Introduction </a:t>
            </a:r>
          </a:p>
        </p:txBody>
      </p:sp>
      <p:sp>
        <p:nvSpPr>
          <p:cNvPr id="3" name="Content Placeholder 2"/>
          <p:cNvSpPr>
            <a:spLocks noGrp="1"/>
          </p:cNvSpPr>
          <p:nvPr>
            <p:ph idx="1"/>
          </p:nvPr>
        </p:nvSpPr>
        <p:spPr>
          <a:xfrm>
            <a:off x="5292090" y="1518285"/>
            <a:ext cx="6212840" cy="5181600"/>
          </a:xfrm>
        </p:spPr>
        <p:txBody>
          <a:bodyPr>
            <a:normAutofit/>
          </a:bodyPr>
          <a:lstStyle/>
          <a:p>
            <a:pPr algn="just">
              <a:lnSpc>
                <a:spcPct val="120000"/>
              </a:lnSpc>
            </a:pPr>
            <a:r>
              <a:rPr lang="en-GB" sz="2000" b="1" dirty="0"/>
              <a:t>This presentation explores the concept of critical thinking in health and social care.</a:t>
            </a:r>
          </a:p>
          <a:p>
            <a:pPr algn="just">
              <a:lnSpc>
                <a:spcPct val="120000"/>
              </a:lnSpc>
            </a:pPr>
            <a:r>
              <a:rPr lang="en-GB" sz="2000" b="1" dirty="0"/>
              <a:t>Critical thinking  is employed by professionals to process information and provide effective care</a:t>
            </a:r>
            <a:r>
              <a:rPr lang="en-GB" sz="2000" b="1" dirty="0">
                <a:solidFill>
                  <a:schemeClr val="tx1"/>
                </a:solidFill>
              </a:rPr>
              <a:t> (Hadley and Boon, 2022)</a:t>
            </a:r>
            <a:r>
              <a:rPr lang="en-GB" sz="2000" b="1" dirty="0"/>
              <a:t>.</a:t>
            </a:r>
          </a:p>
          <a:p>
            <a:pPr algn="just">
              <a:lnSpc>
                <a:spcPct val="120000"/>
              </a:lnSpc>
            </a:pPr>
            <a:r>
              <a:rPr lang="en-US" altLang="en-US" sz="2000" b="1" dirty="0"/>
              <a:t>It involves analysing, evaluating, and interpreting information to make informed decisions (Dwyer, 2017).</a:t>
            </a:r>
            <a:endParaRPr lang="en-GB" sz="2000" b="1" dirty="0"/>
          </a:p>
          <a:p>
            <a:pPr algn="just">
              <a:lnSpc>
                <a:spcPct val="120000"/>
              </a:lnSpc>
            </a:pPr>
            <a:r>
              <a:rPr lang="en-GB" sz="2000" b="1" dirty="0"/>
              <a:t>This presentation explores its role in my practice and professional development.</a:t>
            </a:r>
          </a:p>
          <a:p>
            <a:pPr marL="0" indent="0" algn="just">
              <a:lnSpc>
                <a:spcPct val="120000"/>
              </a:lnSpc>
              <a:buNone/>
            </a:pPr>
            <a:endParaRPr lang="en-GB" sz="2000" b="1" dirty="0"/>
          </a:p>
          <a:p>
            <a:pPr marL="0" indent="0" algn="just">
              <a:lnSpc>
                <a:spcPct val="120000"/>
              </a:lnSpc>
              <a:buNone/>
            </a:pPr>
            <a:endParaRPr lang="en-GB" sz="2000" b="1" dirty="0"/>
          </a:p>
        </p:txBody>
      </p:sp>
      <p:sp>
        <p:nvSpPr>
          <p:cNvPr id="5" name="TextBox 4"/>
          <p:cNvSpPr txBox="1"/>
          <p:nvPr/>
        </p:nvSpPr>
        <p:spPr>
          <a:xfrm>
            <a:off x="1302327" y="5588000"/>
            <a:ext cx="3588328" cy="646331"/>
          </a:xfrm>
          <a:prstGeom prst="rect">
            <a:avLst/>
          </a:prstGeom>
          <a:noFill/>
        </p:spPr>
        <p:txBody>
          <a:bodyPr wrap="square" rtlCol="0">
            <a:spAutoFit/>
          </a:bodyPr>
          <a:lstStyle/>
          <a:p>
            <a:r>
              <a:rPr lang="en-US" b="1" dirty="0"/>
              <a:t>Source: </a:t>
            </a:r>
            <a:r>
              <a:rPr lang="en-GB" dirty="0"/>
              <a:t>(Amnhealthcare.com, 2018)</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8255" y="1595859"/>
            <a:ext cx="4363835" cy="3992141"/>
          </a:xfrm>
          <a:prstGeom prst="rect">
            <a:avLst/>
          </a:prstGeom>
          <a:ln>
            <a:noFill/>
          </a:ln>
          <a:effectLst>
            <a:softEdge rad="11250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3745" y="649510"/>
            <a:ext cx="8911687" cy="1280890"/>
          </a:xfrm>
        </p:spPr>
        <p:txBody>
          <a:bodyPr/>
          <a:lstStyle/>
          <a:p>
            <a:r>
              <a:rPr lang="en-GB" b="1" dirty="0">
                <a:solidFill>
                  <a:srgbClr val="0070C0"/>
                </a:solidFill>
              </a:rPr>
              <a:t>Components of Critical Thinking</a:t>
            </a:r>
          </a:p>
        </p:txBody>
      </p:sp>
      <p:graphicFrame>
        <p:nvGraphicFramePr>
          <p:cNvPr id="4" name="Content Placeholder 3"/>
          <p:cNvGraphicFramePr>
            <a:graphicFrameLocks noGrp="1"/>
          </p:cNvGraphicFramePr>
          <p:nvPr>
            <p:ph idx="1"/>
          </p:nvPr>
        </p:nvGraphicFramePr>
        <p:xfrm>
          <a:off x="1533525" y="1930400"/>
          <a:ext cx="9272270" cy="40493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0410" y="624110"/>
            <a:ext cx="8911687" cy="1280890"/>
          </a:xfrm>
        </p:spPr>
        <p:txBody>
          <a:bodyPr/>
          <a:lstStyle/>
          <a:p>
            <a:r>
              <a:rPr lang="en-GB" b="1" dirty="0">
                <a:solidFill>
                  <a:srgbClr val="0070C0"/>
                </a:solidFill>
              </a:rPr>
              <a:t>Importance in Health and Social Care</a:t>
            </a:r>
          </a:p>
        </p:txBody>
      </p:sp>
      <p:sp>
        <p:nvSpPr>
          <p:cNvPr id="3" name="Content Placeholder 2"/>
          <p:cNvSpPr>
            <a:spLocks noGrp="1"/>
          </p:cNvSpPr>
          <p:nvPr>
            <p:ph idx="1"/>
          </p:nvPr>
        </p:nvSpPr>
        <p:spPr>
          <a:xfrm>
            <a:off x="5151120" y="1905635"/>
            <a:ext cx="6353175" cy="4005580"/>
          </a:xfrm>
        </p:spPr>
        <p:txBody>
          <a:bodyPr>
            <a:normAutofit fontScale="97500" lnSpcReduction="10000"/>
          </a:bodyPr>
          <a:lstStyle/>
          <a:p>
            <a:pPr algn="just"/>
            <a:r>
              <a:rPr lang="en-GB" sz="2400" dirty="0"/>
              <a:t>Critical thinking ensures safe and effective care delivery. </a:t>
            </a:r>
          </a:p>
          <a:p>
            <a:pPr algn="just"/>
            <a:r>
              <a:rPr lang="en-GB" sz="2400" dirty="0"/>
              <a:t>It helps professionals to manage in complex and changing situations.</a:t>
            </a:r>
          </a:p>
          <a:p>
            <a:pPr algn="just"/>
            <a:r>
              <a:rPr lang="en-US" altLang="en-US" sz="2400" dirty="0"/>
              <a:t>Critical thinking helps identify risks early, facilitating early action to prevent harm (Aveyard and Waite, 2024).</a:t>
            </a:r>
            <a:endParaRPr lang="en-GB" sz="2400" dirty="0"/>
          </a:p>
          <a:p>
            <a:pPr algn="just"/>
            <a:r>
              <a:rPr lang="en-GB" sz="2400" dirty="0"/>
              <a:t>Practitioners properly assess evidence and explore options to meet the needs of service users </a:t>
            </a:r>
            <a:r>
              <a:rPr lang="en-GB" sz="2400" dirty="0">
                <a:solidFill>
                  <a:schemeClr val="tx1"/>
                </a:solidFill>
              </a:rPr>
              <a:t>(Aveyard and Waite, 2024). </a:t>
            </a:r>
          </a:p>
          <a:p>
            <a:pPr algn="just"/>
            <a:endParaRPr lang="en-GB" sz="2400" dirty="0">
              <a:solidFill>
                <a:schemeClr val="tx1"/>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61110" y="2019935"/>
            <a:ext cx="3562985" cy="3346450"/>
          </a:xfrm>
          <a:prstGeom prst="rect">
            <a:avLst/>
          </a:prstGeom>
          <a:ln>
            <a:noFill/>
          </a:ln>
          <a:effectLst>
            <a:softEdge rad="112500"/>
          </a:effectLst>
        </p:spPr>
      </p:pic>
      <p:sp>
        <p:nvSpPr>
          <p:cNvPr id="5" name="Text Box 4"/>
          <p:cNvSpPr txBox="1"/>
          <p:nvPr/>
        </p:nvSpPr>
        <p:spPr>
          <a:xfrm>
            <a:off x="7285355" y="6896735"/>
            <a:ext cx="4064000" cy="368300"/>
          </a:xfrm>
          <a:prstGeom prst="rect">
            <a:avLst/>
          </a:prstGeom>
          <a:noFill/>
        </p:spPr>
        <p:txBody>
          <a:bodyPr wrap="square" rtlCol="0">
            <a:spAutoFit/>
          </a:bodyPr>
          <a:lstStyle/>
          <a:p>
            <a:endParaRPr lang="en-US"/>
          </a:p>
        </p:txBody>
      </p:sp>
      <p:sp>
        <p:nvSpPr>
          <p:cNvPr id="6" name="TextBox 5"/>
          <p:cNvSpPr txBox="1"/>
          <p:nvPr/>
        </p:nvSpPr>
        <p:spPr>
          <a:xfrm>
            <a:off x="1642330" y="5378161"/>
            <a:ext cx="3303685" cy="369332"/>
          </a:xfrm>
          <a:prstGeom prst="rect">
            <a:avLst/>
          </a:prstGeom>
          <a:noFill/>
        </p:spPr>
        <p:txBody>
          <a:bodyPr wrap="square" rtlCol="0">
            <a:spAutoFit/>
          </a:bodyPr>
          <a:lstStyle/>
          <a:p>
            <a:r>
              <a:rPr lang="en-US" b="1" dirty="0"/>
              <a:t>Source: </a:t>
            </a:r>
            <a:r>
              <a:rPr lang="en-GB" dirty="0"/>
              <a:t>(rose, 2018)</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8310" y="624205"/>
            <a:ext cx="10093960" cy="1280795"/>
          </a:xfrm>
        </p:spPr>
        <p:txBody>
          <a:bodyPr/>
          <a:lstStyle/>
          <a:p>
            <a:r>
              <a:rPr lang="en-GB" b="1" dirty="0">
                <a:solidFill>
                  <a:srgbClr val="0070C0"/>
                </a:solidFill>
              </a:rPr>
              <a:t>Critical Thinking and </a:t>
            </a:r>
            <a:r>
              <a:rPr lang="en-US" altLang="en-US" b="1" dirty="0">
                <a:solidFill>
                  <a:srgbClr val="0070C0"/>
                </a:solidFill>
              </a:rPr>
              <a:t>Application in Health and Social Care Practice</a:t>
            </a:r>
          </a:p>
        </p:txBody>
      </p:sp>
      <p:sp>
        <p:nvSpPr>
          <p:cNvPr id="5" name="Text Box 4"/>
          <p:cNvSpPr txBox="1"/>
          <p:nvPr/>
        </p:nvSpPr>
        <p:spPr>
          <a:xfrm>
            <a:off x="1718310" y="2134870"/>
            <a:ext cx="9448165" cy="4498340"/>
          </a:xfrm>
          <a:prstGeom prst="rect">
            <a:avLst/>
          </a:prstGeom>
          <a:solidFill>
            <a:schemeClr val="bg2"/>
          </a:solidFill>
        </p:spPr>
        <p:txBody>
          <a:bodyPr wrap="square">
            <a:noAutofit/>
          </a:bodyPr>
          <a:lstStyle/>
          <a:p>
            <a:pPr marL="0" indent="0"/>
            <a:r>
              <a:rPr sz="2000" b="1" i="0">
                <a:solidFill>
                  <a:srgbClr val="0F1115"/>
                </a:solidFill>
                <a:latin typeface="quote-cjk-patch"/>
                <a:ea typeface="quote-cjk-patch"/>
              </a:rPr>
              <a:t>How do practitioners use critical thinking daily?</a:t>
            </a:r>
          </a:p>
          <a:p>
            <a:pPr marL="0" indent="0" algn="just"/>
            <a:endParaRPr sz="1600" b="0" i="0">
              <a:solidFill>
                <a:srgbClr val="0F1115"/>
              </a:solidFill>
              <a:latin typeface="quote-cjk-patch"/>
              <a:ea typeface="quote-cjk-patch"/>
            </a:endParaRPr>
          </a:p>
          <a:p>
            <a:pPr marL="285750" indent="-285750" algn="just">
              <a:lnSpc>
                <a:spcPct val="110000"/>
              </a:lnSpc>
              <a:buFont typeface="Arial" panose="020B0604020202020204" pitchFamily="34" charset="0"/>
              <a:buChar char="•"/>
            </a:pPr>
            <a:r>
              <a:rPr lang="en-US" altLang="en-US" sz="1600" b="1" i="0">
                <a:solidFill>
                  <a:srgbClr val="0F1115"/>
                </a:solidFill>
                <a:latin typeface="quote-cjk-patch"/>
                <a:ea typeface="quote-cjk-patch"/>
              </a:rPr>
              <a:t>Collecting and Interpreting Information:</a:t>
            </a:r>
            <a:r>
              <a:rPr lang="en-US" altLang="en-US" sz="1600" b="0" i="0">
                <a:solidFill>
                  <a:srgbClr val="0F1115"/>
                </a:solidFill>
                <a:latin typeface="quote-cjk-patch"/>
                <a:ea typeface="quote-cjk-patch"/>
              </a:rPr>
              <a:t> Gathering patient data from multiple sources and making sense of it (Aveyard and Waite, 2024).</a:t>
            </a:r>
          </a:p>
          <a:p>
            <a:pPr marL="285750" indent="-285750" algn="just">
              <a:lnSpc>
                <a:spcPct val="110000"/>
              </a:lnSpc>
              <a:buFont typeface="Arial" panose="020B0604020202020204" pitchFamily="34" charset="0"/>
              <a:buChar char="•"/>
            </a:pPr>
            <a:endParaRPr lang="en-US" altLang="en-US" sz="1600" b="0" i="0">
              <a:solidFill>
                <a:srgbClr val="0F1115"/>
              </a:solidFill>
              <a:latin typeface="quote-cjk-patch"/>
              <a:ea typeface="quote-cjk-patch"/>
            </a:endParaRPr>
          </a:p>
          <a:p>
            <a:pPr marL="285750" indent="-285750" algn="just">
              <a:lnSpc>
                <a:spcPct val="110000"/>
              </a:lnSpc>
              <a:buFont typeface="Arial" panose="020B0604020202020204" pitchFamily="34" charset="0"/>
              <a:buChar char="•"/>
            </a:pPr>
            <a:r>
              <a:rPr lang="en-US" altLang="en-US" sz="1600" b="1" i="0">
                <a:solidFill>
                  <a:srgbClr val="0F1115"/>
                </a:solidFill>
                <a:latin typeface="quote-cjk-patch"/>
                <a:ea typeface="quote-cjk-patch"/>
              </a:rPr>
              <a:t>Decision-Making:</a:t>
            </a:r>
            <a:r>
              <a:rPr lang="en-US" altLang="en-US" sz="1600" b="0" i="0">
                <a:solidFill>
                  <a:srgbClr val="0F1115"/>
                </a:solidFill>
                <a:latin typeface="quote-cjk-patch"/>
                <a:ea typeface="quote-cjk-patch"/>
              </a:rPr>
              <a:t> Choosing the most appropriate course of action based on available evidence.</a:t>
            </a:r>
          </a:p>
          <a:p>
            <a:pPr marL="285750" indent="-285750" algn="just">
              <a:lnSpc>
                <a:spcPct val="110000"/>
              </a:lnSpc>
              <a:buFont typeface="Arial" panose="020B0604020202020204" pitchFamily="34" charset="0"/>
              <a:buChar char="•"/>
            </a:pPr>
            <a:endParaRPr lang="en-US" altLang="en-US" sz="1600" b="0" i="0">
              <a:solidFill>
                <a:srgbClr val="0F1115"/>
              </a:solidFill>
              <a:latin typeface="quote-cjk-patch"/>
              <a:ea typeface="quote-cjk-patch"/>
            </a:endParaRPr>
          </a:p>
          <a:p>
            <a:pPr marL="285750" indent="-285750" algn="just">
              <a:lnSpc>
                <a:spcPct val="110000"/>
              </a:lnSpc>
              <a:buFont typeface="Arial" panose="020B0604020202020204" pitchFamily="34" charset="0"/>
              <a:buChar char="•"/>
            </a:pPr>
            <a:r>
              <a:rPr lang="en-US" altLang="en-US" sz="1600" b="1" i="0">
                <a:solidFill>
                  <a:srgbClr val="0F1115"/>
                </a:solidFill>
                <a:latin typeface="quote-cjk-patch"/>
                <a:ea typeface="quote-cjk-patch"/>
              </a:rPr>
              <a:t>Problem-Solving:</a:t>
            </a:r>
            <a:r>
              <a:rPr lang="en-US" altLang="en-US" sz="1600" b="0" i="0">
                <a:solidFill>
                  <a:srgbClr val="0F1115"/>
                </a:solidFill>
                <a:latin typeface="quote-cjk-patch"/>
                <a:ea typeface="quote-cjk-patch"/>
              </a:rPr>
              <a:t> Identifying issues and developing effective solutions.</a:t>
            </a:r>
          </a:p>
          <a:p>
            <a:pPr marL="285750" indent="-285750" algn="just">
              <a:lnSpc>
                <a:spcPct val="110000"/>
              </a:lnSpc>
              <a:buFont typeface="Arial" panose="020B0604020202020204" pitchFamily="34" charset="0"/>
              <a:buChar char="•"/>
            </a:pPr>
            <a:endParaRPr lang="en-US" altLang="en-US" sz="1600" b="0" i="0">
              <a:solidFill>
                <a:srgbClr val="0F1115"/>
              </a:solidFill>
              <a:latin typeface="quote-cjk-patch"/>
              <a:ea typeface="quote-cjk-patch"/>
            </a:endParaRPr>
          </a:p>
          <a:p>
            <a:pPr marL="285750" indent="-285750" algn="just">
              <a:lnSpc>
                <a:spcPct val="110000"/>
              </a:lnSpc>
              <a:buFont typeface="Arial" panose="020B0604020202020204" pitchFamily="34" charset="0"/>
              <a:buChar char="•"/>
            </a:pPr>
            <a:r>
              <a:rPr lang="en-US" altLang="en-US" sz="1600" b="1" i="0">
                <a:solidFill>
                  <a:srgbClr val="0F1115"/>
                </a:solidFill>
                <a:latin typeface="quote-cjk-patch"/>
                <a:ea typeface="quote-cjk-patch"/>
              </a:rPr>
              <a:t>Professional Judgement:</a:t>
            </a:r>
            <a:r>
              <a:rPr lang="en-US" altLang="en-US" sz="1600" b="0" i="0">
                <a:solidFill>
                  <a:srgbClr val="0F1115"/>
                </a:solidFill>
                <a:latin typeface="quote-cjk-patch"/>
                <a:ea typeface="quote-cjk-patch"/>
              </a:rPr>
              <a:t> Making sound clinical decisions that prioritise patient wellbeing.</a:t>
            </a:r>
          </a:p>
          <a:p>
            <a:pPr marL="0" indent="0" algn="just">
              <a:lnSpc>
                <a:spcPct val="110000"/>
              </a:lnSpc>
            </a:pPr>
            <a:endParaRPr lang="en-US" altLang="en-US" sz="1600" b="0" i="0">
              <a:solidFill>
                <a:srgbClr val="0F1115"/>
              </a:solidFill>
              <a:latin typeface="quote-cjk-patch"/>
              <a:ea typeface="quote-cjk-patch"/>
            </a:endParaRPr>
          </a:p>
          <a:p>
            <a:pPr marL="0" indent="0" algn="just">
              <a:lnSpc>
                <a:spcPct val="110000"/>
              </a:lnSpc>
            </a:pPr>
            <a:r>
              <a:rPr lang="en-US" altLang="en-US" sz="1600" b="1" i="0">
                <a:solidFill>
                  <a:srgbClr val="0F1115"/>
                </a:solidFill>
                <a:latin typeface="quote-cjk-patch"/>
                <a:ea typeface="quote-cjk-patch"/>
              </a:rPr>
              <a:t>Example:</a:t>
            </a:r>
          </a:p>
          <a:p>
            <a:pPr marL="0" indent="0" algn="just">
              <a:lnSpc>
                <a:spcPct val="110000"/>
              </a:lnSpc>
            </a:pPr>
            <a:endParaRPr lang="en-US" altLang="en-US" sz="1600" b="0" i="0">
              <a:solidFill>
                <a:srgbClr val="0F1115"/>
              </a:solidFill>
              <a:latin typeface="quote-cjk-patch"/>
              <a:ea typeface="quote-cjk-patch"/>
            </a:endParaRPr>
          </a:p>
          <a:p>
            <a:pPr marL="0" indent="0" algn="just">
              <a:lnSpc>
                <a:spcPct val="110000"/>
              </a:lnSpc>
            </a:pPr>
            <a:r>
              <a:rPr lang="en-US" altLang="en-US" sz="1600" b="0" i="0">
                <a:solidFill>
                  <a:srgbClr val="0F1115"/>
                </a:solidFill>
                <a:latin typeface="quote-cjk-patch"/>
                <a:ea typeface="quote-cjk-patch"/>
              </a:rPr>
              <a:t>A practitioner notices a patient's vital signs are deteriorating. Critical thinking helps them interpret the signs, consider possible causes, and take timely action.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9790" y="293275"/>
            <a:ext cx="8911687" cy="1280890"/>
          </a:xfrm>
        </p:spPr>
        <p:txBody>
          <a:bodyPr>
            <a:normAutofit/>
          </a:bodyPr>
          <a:lstStyle/>
          <a:p>
            <a:r>
              <a:rPr lang="en-GB" b="1" dirty="0">
                <a:solidFill>
                  <a:srgbClr val="0070C0"/>
                </a:solidFill>
              </a:rPr>
              <a:t>Practical Example</a:t>
            </a:r>
            <a:r>
              <a:rPr lang="en-US" altLang="en-GB" b="1" dirty="0">
                <a:solidFill>
                  <a:srgbClr val="0070C0"/>
                </a:solidFill>
              </a:rPr>
              <a:t> - </a:t>
            </a:r>
            <a:r>
              <a:rPr lang="en-US" altLang="en-US" b="1" dirty="0">
                <a:solidFill>
                  <a:srgbClr val="0070C0"/>
                </a:solidFill>
              </a:rPr>
              <a:t>The Clinical Reasoning Cycle Model </a:t>
            </a:r>
          </a:p>
        </p:txBody>
      </p:sp>
      <p:sp>
        <p:nvSpPr>
          <p:cNvPr id="5" name="Text Box 4"/>
          <p:cNvSpPr txBox="1"/>
          <p:nvPr/>
        </p:nvSpPr>
        <p:spPr>
          <a:xfrm>
            <a:off x="1639570" y="1464310"/>
            <a:ext cx="9743440" cy="4900930"/>
          </a:xfrm>
          <a:prstGeom prst="rect">
            <a:avLst/>
          </a:prstGeom>
        </p:spPr>
        <p:txBody>
          <a:bodyPr wrap="square">
            <a:noAutofit/>
          </a:bodyPr>
          <a:lstStyle/>
          <a:p>
            <a:pPr marL="0" indent="0"/>
            <a:r>
              <a:rPr sz="2000" b="1" i="0">
                <a:solidFill>
                  <a:srgbClr val="0F1115"/>
                </a:solidFill>
                <a:latin typeface="quote-cjk-patch"/>
                <a:ea typeface="quote-cjk-patch"/>
              </a:rPr>
              <a:t>Applying the Clinical Reasoning Cycle:</a:t>
            </a:r>
          </a:p>
          <a:p>
            <a:pPr marL="0" indent="0"/>
            <a:endParaRPr sz="2000" b="1" i="0">
              <a:solidFill>
                <a:srgbClr val="0F1115"/>
              </a:solidFill>
              <a:latin typeface="quote-cjk-patch"/>
              <a:ea typeface="quote-cjk-patch"/>
            </a:endParaRPr>
          </a:p>
          <a:p>
            <a:pPr marL="0" indent="0"/>
            <a:endParaRPr sz="2000" b="1" i="0">
              <a:solidFill>
                <a:srgbClr val="0F1115"/>
              </a:solidFill>
              <a:latin typeface="quote-cjk-patch"/>
              <a:ea typeface="quote-cjk-patch"/>
            </a:endParaRPr>
          </a:p>
        </p:txBody>
      </p:sp>
      <p:graphicFrame>
        <p:nvGraphicFramePr>
          <p:cNvPr id="7" name="Table 6"/>
          <p:cNvGraphicFramePr/>
          <p:nvPr>
            <p:custDataLst>
              <p:tags r:id="rId1"/>
            </p:custDataLst>
          </p:nvPr>
        </p:nvGraphicFramePr>
        <p:xfrm>
          <a:off x="1828800" y="1905000"/>
          <a:ext cx="8834120" cy="4617720"/>
        </p:xfrm>
        <a:graphic>
          <a:graphicData uri="http://schemas.openxmlformats.org/drawingml/2006/table">
            <a:tbl>
              <a:tblPr firstRow="1" bandRow="1">
                <a:tableStyleId>{5C22544A-7EE6-4342-B048-85BDC9FD1C3A}</a:tableStyleId>
              </a:tblPr>
              <a:tblGrid>
                <a:gridCol w="2677795">
                  <a:extLst>
                    <a:ext uri="{9D8B030D-6E8A-4147-A177-3AD203B41FA5}">
                      <a16:colId xmlns:a16="http://schemas.microsoft.com/office/drawing/2014/main" val="20000"/>
                    </a:ext>
                  </a:extLst>
                </a:gridCol>
                <a:gridCol w="6156325">
                  <a:extLst>
                    <a:ext uri="{9D8B030D-6E8A-4147-A177-3AD203B41FA5}">
                      <a16:colId xmlns:a16="http://schemas.microsoft.com/office/drawing/2014/main" val="20001"/>
                    </a:ext>
                  </a:extLst>
                </a:gridCol>
              </a:tblGrid>
              <a:tr h="381000">
                <a:tc>
                  <a:txBody>
                    <a:bodyPr/>
                    <a:lstStyle/>
                    <a:p>
                      <a:pPr>
                        <a:buNone/>
                      </a:pPr>
                      <a:r>
                        <a:rPr lang="en-US" altLang="en-US"/>
                        <a:t>Stage</a:t>
                      </a:r>
                    </a:p>
                  </a:txBody>
                  <a:tcPr/>
                </a:tc>
                <a:tc>
                  <a:txBody>
                    <a:bodyPr/>
                    <a:lstStyle/>
                    <a:p>
                      <a:pPr>
                        <a:buNone/>
                      </a:pPr>
                      <a:r>
                        <a:rPr lang="en-US" altLang="en-US"/>
                        <a:t>Application</a:t>
                      </a:r>
                    </a:p>
                  </a:txBody>
                  <a:tcPr/>
                </a:tc>
                <a:extLst>
                  <a:ext uri="{0D108BD9-81ED-4DB2-BD59-A6C34878D82A}">
                    <a16:rowId xmlns:a16="http://schemas.microsoft.com/office/drawing/2014/main" val="10000"/>
                  </a:ext>
                </a:extLst>
              </a:tr>
              <a:tr h="381000">
                <a:tc>
                  <a:txBody>
                    <a:bodyPr/>
                    <a:lstStyle/>
                    <a:p>
                      <a:pPr>
                        <a:buNone/>
                      </a:pPr>
                      <a:r>
                        <a:rPr lang="en-US" altLang="en-US"/>
                        <a:t>Consider the patient</a:t>
                      </a:r>
                    </a:p>
                  </a:txBody>
                  <a:tcPr/>
                </a:tc>
                <a:tc>
                  <a:txBody>
                    <a:bodyPr/>
                    <a:lstStyle/>
                    <a:p>
                      <a:pPr>
                        <a:buNone/>
                      </a:pPr>
                      <a:r>
                        <a:rPr lang="en-US" altLang="en-US"/>
                        <a:t>Patient is frail, lives alone, and has a history of falls.</a:t>
                      </a:r>
                    </a:p>
                  </a:txBody>
                  <a:tcPr/>
                </a:tc>
                <a:extLst>
                  <a:ext uri="{0D108BD9-81ED-4DB2-BD59-A6C34878D82A}">
                    <a16:rowId xmlns:a16="http://schemas.microsoft.com/office/drawing/2014/main" val="10001"/>
                  </a:ext>
                </a:extLst>
              </a:tr>
              <a:tr h="381000">
                <a:tc>
                  <a:txBody>
                    <a:bodyPr/>
                    <a:lstStyle/>
                    <a:p>
                      <a:pPr>
                        <a:buNone/>
                      </a:pPr>
                      <a:r>
                        <a:rPr lang="en-US" altLang="en-US"/>
                        <a:t>Collect cues and Process information</a:t>
                      </a:r>
                    </a:p>
                  </a:txBody>
                  <a:tcPr/>
                </a:tc>
                <a:tc>
                  <a:txBody>
                    <a:bodyPr/>
                    <a:lstStyle/>
                    <a:p>
                      <a:pPr>
                        <a:buNone/>
                      </a:pPr>
                      <a:r>
                        <a:rPr lang="en-US" altLang="en-US"/>
                        <a:t>Observations and Low BP and confusion may indicate dehydration or infection</a:t>
                      </a:r>
                    </a:p>
                  </a:txBody>
                  <a:tcPr/>
                </a:tc>
                <a:extLst>
                  <a:ext uri="{0D108BD9-81ED-4DB2-BD59-A6C34878D82A}">
                    <a16:rowId xmlns:a16="http://schemas.microsoft.com/office/drawing/2014/main" val="10002"/>
                  </a:ext>
                </a:extLst>
              </a:tr>
              <a:tr h="381000">
                <a:tc>
                  <a:txBody>
                    <a:bodyPr/>
                    <a:lstStyle/>
                    <a:p>
                      <a:pPr>
                        <a:buNone/>
                      </a:pPr>
                      <a:r>
                        <a:rPr lang="en-US" altLang="en-US"/>
                        <a:t>Identify problems</a:t>
                      </a:r>
                    </a:p>
                  </a:txBody>
                  <a:tcPr/>
                </a:tc>
                <a:tc>
                  <a:txBody>
                    <a:bodyPr/>
                    <a:lstStyle/>
                    <a:p>
                      <a:pPr>
                        <a:buNone/>
                      </a:pPr>
                      <a:r>
                        <a:rPr lang="en-US" altLang="en-US"/>
                        <a:t>Risk of another fall; potential dehydration; possible infection.</a:t>
                      </a:r>
                    </a:p>
                  </a:txBody>
                  <a:tcPr/>
                </a:tc>
                <a:extLst>
                  <a:ext uri="{0D108BD9-81ED-4DB2-BD59-A6C34878D82A}">
                    <a16:rowId xmlns:a16="http://schemas.microsoft.com/office/drawing/2014/main" val="10003"/>
                  </a:ext>
                </a:extLst>
              </a:tr>
              <a:tr h="381000">
                <a:tc>
                  <a:txBody>
                    <a:bodyPr/>
                    <a:lstStyle/>
                    <a:p>
                      <a:pPr>
                        <a:buNone/>
                      </a:pPr>
                      <a:r>
                        <a:rPr lang="en-US" altLang="en-US"/>
                        <a:t>Establish goals</a:t>
                      </a:r>
                    </a:p>
                  </a:txBody>
                  <a:tcPr/>
                </a:tc>
                <a:tc>
                  <a:txBody>
                    <a:bodyPr/>
                    <a:lstStyle/>
                    <a:p>
                      <a:pPr>
                        <a:buNone/>
                      </a:pPr>
                      <a:r>
                        <a:rPr lang="en-US" altLang="en-US"/>
                        <a:t>Improve hydration; assess for infection; reduce fall risk.</a:t>
                      </a:r>
                    </a:p>
                  </a:txBody>
                  <a:tcPr/>
                </a:tc>
                <a:extLst>
                  <a:ext uri="{0D108BD9-81ED-4DB2-BD59-A6C34878D82A}">
                    <a16:rowId xmlns:a16="http://schemas.microsoft.com/office/drawing/2014/main" val="10004"/>
                  </a:ext>
                </a:extLst>
              </a:tr>
              <a:tr h="381000">
                <a:tc>
                  <a:txBody>
                    <a:bodyPr/>
                    <a:lstStyle/>
                    <a:p>
                      <a:pPr>
                        <a:buNone/>
                      </a:pPr>
                      <a:r>
                        <a:rPr lang="en-US" altLang="en-US"/>
                        <a:t>Take action</a:t>
                      </a:r>
                    </a:p>
                  </a:txBody>
                  <a:tcPr/>
                </a:tc>
                <a:tc>
                  <a:txBody>
                    <a:bodyPr/>
                    <a:lstStyle/>
                    <a:p>
                      <a:pPr>
                        <a:buNone/>
                      </a:pPr>
                      <a:r>
                        <a:rPr lang="en-US" altLang="en-US"/>
                        <a:t>Arrange blood tests; refer to GP; provide falls prevention advice; arrange meals-on-wheels.</a:t>
                      </a:r>
                    </a:p>
                  </a:txBody>
                  <a:tcPr/>
                </a:tc>
                <a:extLst>
                  <a:ext uri="{0D108BD9-81ED-4DB2-BD59-A6C34878D82A}">
                    <a16:rowId xmlns:a16="http://schemas.microsoft.com/office/drawing/2014/main" val="10005"/>
                  </a:ext>
                </a:extLst>
              </a:tr>
              <a:tr h="381000">
                <a:tc>
                  <a:txBody>
                    <a:bodyPr/>
                    <a:lstStyle/>
                    <a:p>
                      <a:pPr>
                        <a:buNone/>
                      </a:pPr>
                      <a:r>
                        <a:rPr lang="en-US" altLang="en-US"/>
                        <a:t>Evaluate outcomes</a:t>
                      </a:r>
                    </a:p>
                  </a:txBody>
                  <a:tcPr/>
                </a:tc>
                <a:tc>
                  <a:txBody>
                    <a:bodyPr/>
                    <a:lstStyle/>
                    <a:p>
                      <a:pPr>
                        <a:buNone/>
                      </a:pPr>
                      <a:r>
                        <a:rPr lang="en-US" altLang="en-US"/>
                        <a:t>Patient's condition improves; blood tests show no infection; support services in place.</a:t>
                      </a:r>
                    </a:p>
                  </a:txBody>
                  <a:tcPr/>
                </a:tc>
                <a:extLst>
                  <a:ext uri="{0D108BD9-81ED-4DB2-BD59-A6C34878D82A}">
                    <a16:rowId xmlns:a16="http://schemas.microsoft.com/office/drawing/2014/main" val="10006"/>
                  </a:ext>
                </a:extLst>
              </a:tr>
              <a:tr h="381000">
                <a:tc>
                  <a:txBody>
                    <a:bodyPr/>
                    <a:lstStyle/>
                    <a:p>
                      <a:pPr>
                        <a:buNone/>
                      </a:pPr>
                      <a:r>
                        <a:rPr lang="en-US" altLang="en-US"/>
                        <a:t>Reflect on process</a:t>
                      </a:r>
                    </a:p>
                  </a:txBody>
                  <a:tcPr/>
                </a:tc>
                <a:tc>
                  <a:txBody>
                    <a:bodyPr/>
                    <a:lstStyle/>
                    <a:p>
                      <a:pPr>
                        <a:buNone/>
                      </a:pPr>
                      <a:r>
                        <a:rPr lang="en-US" altLang="en-US"/>
                        <a:t>Reflect on the effectiveness of the intervention and consider what could be improved (Levett-Jones et al., 2010).</a:t>
                      </a:r>
                    </a:p>
                  </a:txBody>
                  <a:tcPr/>
                </a:tc>
                <a:extLst>
                  <a:ext uri="{0D108BD9-81ED-4DB2-BD59-A6C34878D82A}">
                    <a16:rowId xmlns:a16="http://schemas.microsoft.com/office/drawing/2014/main" val="10007"/>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7260" y="624110"/>
            <a:ext cx="8911687" cy="1280890"/>
          </a:xfrm>
        </p:spPr>
        <p:txBody>
          <a:bodyPr/>
          <a:lstStyle/>
          <a:p>
            <a:r>
              <a:rPr lang="en-GB" b="1" dirty="0">
                <a:solidFill>
                  <a:srgbClr val="0070C0"/>
                </a:solidFill>
              </a:rPr>
              <a:t>Self-Awareness of My Strengths</a:t>
            </a:r>
          </a:p>
        </p:txBody>
      </p:sp>
      <p:graphicFrame>
        <p:nvGraphicFramePr>
          <p:cNvPr id="5" name="Content Placeholder 4"/>
          <p:cNvGraphicFramePr>
            <a:graphicFrameLocks noGrp="1"/>
          </p:cNvGraphicFramePr>
          <p:nvPr>
            <p:ph idx="1"/>
          </p:nvPr>
        </p:nvGraphicFramePr>
        <p:xfrm>
          <a:off x="-85090" y="1674495"/>
          <a:ext cx="12275820" cy="49453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0425" y="636175"/>
            <a:ext cx="8911687" cy="1280890"/>
          </a:xfrm>
        </p:spPr>
        <p:txBody>
          <a:bodyPr/>
          <a:lstStyle/>
          <a:p>
            <a:r>
              <a:rPr lang="en-GB" b="1" dirty="0">
                <a:solidFill>
                  <a:srgbClr val="0070C0"/>
                </a:solidFill>
              </a:rPr>
              <a:t>Areas for Further Development</a:t>
            </a:r>
          </a:p>
        </p:txBody>
      </p:sp>
      <p:sp>
        <p:nvSpPr>
          <p:cNvPr id="3" name="Content Placeholder 2"/>
          <p:cNvSpPr>
            <a:spLocks noGrp="1"/>
          </p:cNvSpPr>
          <p:nvPr>
            <p:ph idx="1"/>
          </p:nvPr>
        </p:nvSpPr>
        <p:spPr>
          <a:xfrm>
            <a:off x="5395595" y="1917700"/>
            <a:ext cx="6108700" cy="3993515"/>
          </a:xfrm>
        </p:spPr>
        <p:txBody>
          <a:bodyPr>
            <a:normAutofit/>
          </a:bodyPr>
          <a:lstStyle/>
          <a:p>
            <a:pPr algn="just"/>
            <a:r>
              <a:rPr lang="en-US" sz="2400" dirty="0"/>
              <a:t>I need to improve confidence in decision-making.</a:t>
            </a:r>
          </a:p>
          <a:p>
            <a:pPr marL="0" indent="0" algn="just">
              <a:buNone/>
            </a:pPr>
            <a:endParaRPr lang="en-US" sz="2400" dirty="0"/>
          </a:p>
          <a:p>
            <a:pPr algn="just"/>
            <a:r>
              <a:rPr lang="en-US" sz="2400" dirty="0"/>
              <a:t>I must strengthen my ability to make quick decisions under pressure.</a:t>
            </a:r>
          </a:p>
          <a:p>
            <a:pPr algn="just"/>
            <a:endParaRPr lang="en-US" sz="2400" dirty="0"/>
          </a:p>
          <a:p>
            <a:pPr algn="just"/>
            <a:r>
              <a:rPr lang="en-US" sz="2400" dirty="0"/>
              <a:t>Developing these skills will improve my professional judgement.</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0425" y="2133599"/>
            <a:ext cx="3544985" cy="3075709"/>
          </a:xfrm>
          <a:prstGeom prst="rect">
            <a:avLst/>
          </a:prstGeom>
          <a:ln>
            <a:noFill/>
          </a:ln>
          <a:effectLst>
            <a:softEdge rad="112500"/>
          </a:effectLst>
        </p:spPr>
      </p:pic>
      <p:sp>
        <p:nvSpPr>
          <p:cNvPr id="5" name="Text Box 4"/>
          <p:cNvSpPr txBox="1"/>
          <p:nvPr/>
        </p:nvSpPr>
        <p:spPr>
          <a:xfrm>
            <a:off x="6249670" y="6169660"/>
            <a:ext cx="4064000" cy="368300"/>
          </a:xfrm>
          <a:prstGeom prst="rect">
            <a:avLst/>
          </a:prstGeom>
          <a:noFill/>
        </p:spPr>
        <p:txBody>
          <a:bodyPr wrap="square" rtlCol="0">
            <a:spAutoFit/>
          </a:bodyPr>
          <a:lstStyle/>
          <a:p>
            <a:endParaRPr lang="en-US"/>
          </a:p>
        </p:txBody>
      </p:sp>
      <p:sp>
        <p:nvSpPr>
          <p:cNvPr id="6" name="TextBox 5"/>
          <p:cNvSpPr txBox="1"/>
          <p:nvPr/>
        </p:nvSpPr>
        <p:spPr>
          <a:xfrm>
            <a:off x="1759527" y="5209308"/>
            <a:ext cx="3269673" cy="369332"/>
          </a:xfrm>
          <a:prstGeom prst="rect">
            <a:avLst/>
          </a:prstGeom>
          <a:noFill/>
        </p:spPr>
        <p:txBody>
          <a:bodyPr wrap="square" rtlCol="0">
            <a:spAutoFit/>
          </a:bodyPr>
          <a:lstStyle/>
          <a:p>
            <a:r>
              <a:rPr lang="en-US" b="1" dirty="0"/>
              <a:t>Source:</a:t>
            </a:r>
            <a:r>
              <a:rPr lang="en-US" dirty="0"/>
              <a:t> </a:t>
            </a:r>
            <a:r>
              <a:rPr lang="en-GB" dirty="0"/>
              <a:t>(Bailey, 2022)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0425" y="624110"/>
            <a:ext cx="8911687" cy="1280890"/>
          </a:xfrm>
        </p:spPr>
        <p:txBody>
          <a:bodyPr/>
          <a:lstStyle/>
          <a:p>
            <a:r>
              <a:rPr lang="en-GB" b="1" dirty="0">
                <a:solidFill>
                  <a:srgbClr val="0070C0"/>
                </a:solidFill>
              </a:rPr>
              <a:t>Personal Development Action Plan</a:t>
            </a:r>
          </a:p>
        </p:txBody>
      </p:sp>
      <p:graphicFrame>
        <p:nvGraphicFramePr>
          <p:cNvPr id="4" name="Content Placeholder 3"/>
          <p:cNvGraphicFramePr>
            <a:graphicFrameLocks noGrp="1"/>
          </p:cNvGraphicFramePr>
          <p:nvPr>
            <p:ph idx="1"/>
            <p:custDataLst>
              <p:tags r:id="rId1"/>
            </p:custDataLst>
          </p:nvPr>
        </p:nvGraphicFramePr>
        <p:xfrm>
          <a:off x="1372870" y="1417955"/>
          <a:ext cx="9652635" cy="5333619"/>
        </p:xfrm>
        <a:graphic>
          <a:graphicData uri="http://schemas.openxmlformats.org/drawingml/2006/table">
            <a:tbl>
              <a:tblPr firstRow="1" bandRow="1">
                <a:tableStyleId>{5C22544A-7EE6-4342-B048-85BDC9FD1C3A}</a:tableStyleId>
              </a:tblPr>
              <a:tblGrid>
                <a:gridCol w="4166235">
                  <a:extLst>
                    <a:ext uri="{9D8B030D-6E8A-4147-A177-3AD203B41FA5}">
                      <a16:colId xmlns:a16="http://schemas.microsoft.com/office/drawing/2014/main" val="20000"/>
                    </a:ext>
                  </a:extLst>
                </a:gridCol>
                <a:gridCol w="1738630">
                  <a:extLst>
                    <a:ext uri="{9D8B030D-6E8A-4147-A177-3AD203B41FA5}">
                      <a16:colId xmlns:a16="http://schemas.microsoft.com/office/drawing/2014/main" val="20001"/>
                    </a:ext>
                  </a:extLst>
                </a:gridCol>
                <a:gridCol w="3747770">
                  <a:extLst>
                    <a:ext uri="{9D8B030D-6E8A-4147-A177-3AD203B41FA5}">
                      <a16:colId xmlns:a16="http://schemas.microsoft.com/office/drawing/2014/main" val="20002"/>
                    </a:ext>
                  </a:extLst>
                </a:gridCol>
              </a:tblGrid>
              <a:tr h="606425">
                <a:tc>
                  <a:txBody>
                    <a:bodyPr/>
                    <a:lstStyle/>
                    <a:p>
                      <a:r>
                        <a:rPr lang="en-GB" sz="2200" dirty="0"/>
                        <a:t>Action</a:t>
                      </a:r>
                    </a:p>
                  </a:txBody>
                  <a:tcPr/>
                </a:tc>
                <a:tc>
                  <a:txBody>
                    <a:bodyPr/>
                    <a:lstStyle/>
                    <a:p>
                      <a:r>
                        <a:rPr lang="en-GB" sz="2200" dirty="0"/>
                        <a:t>Timeline</a:t>
                      </a:r>
                    </a:p>
                  </a:txBody>
                  <a:tcPr/>
                </a:tc>
                <a:tc>
                  <a:txBody>
                    <a:bodyPr/>
                    <a:lstStyle/>
                    <a:p>
                      <a:r>
                        <a:rPr lang="en-GB" sz="2200" dirty="0"/>
                        <a:t>Success Indicator</a:t>
                      </a:r>
                    </a:p>
                  </a:txBody>
                  <a:tcPr/>
                </a:tc>
                <a:extLst>
                  <a:ext uri="{0D108BD9-81ED-4DB2-BD59-A6C34878D82A}">
                    <a16:rowId xmlns:a16="http://schemas.microsoft.com/office/drawing/2014/main" val="10000"/>
                  </a:ext>
                </a:extLst>
              </a:tr>
              <a:tr h="1593850">
                <a:tc>
                  <a:txBody>
                    <a:bodyPr/>
                    <a:lstStyle/>
                    <a:p>
                      <a:pPr algn="just">
                        <a:lnSpc>
                          <a:spcPct val="110000"/>
                        </a:lnSpc>
                      </a:pPr>
                      <a:r>
                        <a:rPr lang="en-US" sz="2200" dirty="0"/>
                        <a:t>Evaluate decision-making skills and areas for improvement like </a:t>
                      </a:r>
                      <a:r>
                        <a:rPr lang="en-US" altLang="en-US" sz="2200" dirty="0"/>
                        <a:t>clinical frameworks</a:t>
                      </a:r>
                    </a:p>
                  </a:txBody>
                  <a:tcPr/>
                </a:tc>
                <a:tc>
                  <a:txBody>
                    <a:bodyPr/>
                    <a:lstStyle/>
                    <a:p>
                      <a:pPr algn="just">
                        <a:lnSpc>
                          <a:spcPct val="110000"/>
                        </a:lnSpc>
                      </a:pPr>
                      <a:r>
                        <a:rPr lang="en-GB" sz="2200" dirty="0"/>
                        <a:t>6 months</a:t>
                      </a:r>
                    </a:p>
                  </a:txBody>
                  <a:tcPr/>
                </a:tc>
                <a:tc>
                  <a:txBody>
                    <a:bodyPr/>
                    <a:lstStyle/>
                    <a:p>
                      <a:pPr algn="just">
                        <a:lnSpc>
                          <a:spcPct val="110000"/>
                        </a:lnSpc>
                      </a:pPr>
                      <a:r>
                        <a:rPr lang="en-US" sz="2200" dirty="0"/>
                        <a:t>Better self-awareness and improved decisions</a:t>
                      </a:r>
                      <a:endParaRPr lang="en-GB" sz="2200" dirty="0"/>
                    </a:p>
                  </a:txBody>
                  <a:tcPr/>
                </a:tc>
                <a:extLst>
                  <a:ext uri="{0D108BD9-81ED-4DB2-BD59-A6C34878D82A}">
                    <a16:rowId xmlns:a16="http://schemas.microsoft.com/office/drawing/2014/main" val="10001"/>
                  </a:ext>
                </a:extLst>
              </a:tr>
              <a:tr h="1285240">
                <a:tc>
                  <a:txBody>
                    <a:bodyPr/>
                    <a:lstStyle/>
                    <a:p>
                      <a:pPr algn="just">
                        <a:lnSpc>
                          <a:spcPct val="110000"/>
                        </a:lnSpc>
                      </a:pPr>
                      <a:r>
                        <a:rPr lang="en-US" sz="2200" dirty="0"/>
                        <a:t>Improve professional skills through continuous practice such as </a:t>
                      </a:r>
                      <a:r>
                        <a:rPr lang="en-US" altLang="en-US" sz="2200" dirty="0"/>
                        <a:t>simulated, timed clinical scenario role-plays</a:t>
                      </a:r>
                    </a:p>
                  </a:txBody>
                  <a:tcPr/>
                </a:tc>
                <a:tc>
                  <a:txBody>
                    <a:bodyPr/>
                    <a:lstStyle/>
                    <a:p>
                      <a:pPr algn="just">
                        <a:lnSpc>
                          <a:spcPct val="110000"/>
                        </a:lnSpc>
                      </a:pPr>
                      <a:r>
                        <a:rPr lang="en-GB" sz="2200" dirty="0"/>
                        <a:t>12 months</a:t>
                      </a:r>
                    </a:p>
                  </a:txBody>
                  <a:tcPr/>
                </a:tc>
                <a:tc>
                  <a:txBody>
                    <a:bodyPr/>
                    <a:lstStyle/>
                    <a:p>
                      <a:pPr algn="just">
                        <a:lnSpc>
                          <a:spcPct val="110000"/>
                        </a:lnSpc>
                      </a:pPr>
                      <a:r>
                        <a:rPr lang="en-GB" sz="2200" dirty="0"/>
                        <a:t>Increased confidence and competence</a:t>
                      </a:r>
                    </a:p>
                  </a:txBody>
                  <a:tcPr/>
                </a:tc>
                <a:extLst>
                  <a:ext uri="{0D108BD9-81ED-4DB2-BD59-A6C34878D82A}">
                    <a16:rowId xmlns:a16="http://schemas.microsoft.com/office/drawing/2014/main" val="10002"/>
                  </a:ext>
                </a:extLst>
              </a:tr>
              <a:tr h="1285240">
                <a:tc>
                  <a:txBody>
                    <a:bodyPr/>
                    <a:lstStyle/>
                    <a:p>
                      <a:pPr algn="just">
                        <a:lnSpc>
                          <a:spcPct val="110000"/>
                        </a:lnSpc>
                      </a:pPr>
                      <a:r>
                        <a:rPr lang="en-US" altLang="en-US" sz="2200" dirty="0"/>
                        <a:t>Attend targeted workshops on clinical risk identification and read standard care agency guidelines.</a:t>
                      </a:r>
                    </a:p>
                  </a:txBody>
                  <a:tcPr/>
                </a:tc>
                <a:tc>
                  <a:txBody>
                    <a:bodyPr/>
                    <a:lstStyle/>
                    <a:p>
                      <a:pPr algn="just">
                        <a:lnSpc>
                          <a:spcPct val="110000"/>
                        </a:lnSpc>
                      </a:pPr>
                      <a:r>
                        <a:rPr lang="en-GB" sz="2200" dirty="0"/>
                        <a:t>4 months</a:t>
                      </a:r>
                    </a:p>
                  </a:txBody>
                  <a:tcPr/>
                </a:tc>
                <a:tc>
                  <a:txBody>
                    <a:bodyPr/>
                    <a:lstStyle/>
                    <a:p>
                      <a:pPr algn="just">
                        <a:lnSpc>
                          <a:spcPct val="110000"/>
                        </a:lnSpc>
                      </a:pPr>
                      <a:r>
                        <a:rPr lang="en-US" altLang="en-US" sz="2200" dirty="0"/>
                        <a:t>Certified online learning units on Skills for Care.  </a:t>
                      </a:r>
                    </a:p>
                  </a:txBody>
                  <a:tcPr/>
                </a:tc>
                <a:extLst>
                  <a:ext uri="{0D108BD9-81ED-4DB2-BD59-A6C34878D82A}">
                    <a16:rowId xmlns:a16="http://schemas.microsoft.com/office/drawing/2014/main" val="10003"/>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0700" y="1217835"/>
            <a:ext cx="8911687" cy="1280890"/>
          </a:xfrm>
        </p:spPr>
        <p:txBody>
          <a:bodyPr/>
          <a:lstStyle/>
          <a:p>
            <a:r>
              <a:rPr lang="en-US" b="1" dirty="0">
                <a:solidFill>
                  <a:srgbClr val="0070C0"/>
                </a:solidFill>
              </a:rPr>
              <a:t>References </a:t>
            </a:r>
          </a:p>
        </p:txBody>
      </p:sp>
      <p:sp>
        <p:nvSpPr>
          <p:cNvPr id="3" name="Content Placeholder 2"/>
          <p:cNvSpPr>
            <a:spLocks noGrp="1"/>
          </p:cNvSpPr>
          <p:nvPr>
            <p:ph idx="1"/>
          </p:nvPr>
        </p:nvSpPr>
        <p:spPr>
          <a:xfrm>
            <a:off x="1300700" y="1858280"/>
            <a:ext cx="9605010" cy="3998595"/>
          </a:xfrm>
        </p:spPr>
        <p:txBody>
          <a:bodyPr>
            <a:noAutofit/>
          </a:bodyPr>
          <a:lstStyle/>
          <a:p>
            <a:r>
              <a:rPr lang="en-US" sz="1100" dirty="0"/>
              <a:t>Amnhealthcare.com. (2018). </a:t>
            </a:r>
            <a:r>
              <a:rPr lang="en-US" sz="1100" i="1" dirty="0"/>
              <a:t>Steps for Critical Thinking in Nursing | AMN Healthcare</a:t>
            </a:r>
            <a:r>
              <a:rPr lang="en-US" sz="1100" dirty="0"/>
              <a:t>. [online] Available at: https://www.amnhealthcare.com/blog/nursing/travel/critical-thinking/ [Accessed 18 June 2026].</a:t>
            </a:r>
          </a:p>
          <a:p>
            <a:r>
              <a:rPr lang="en-US" sz="1100" dirty="0"/>
              <a:t>ANA. (2024). </a:t>
            </a:r>
            <a:r>
              <a:rPr lang="en-US" sz="1100" i="1" dirty="0"/>
              <a:t>Critical Thinking in Nursing: Tips to Develop the Skill</a:t>
            </a:r>
            <a:r>
              <a:rPr lang="en-US" sz="1100" dirty="0"/>
              <a:t>. [online] Available at: https://www.nursingworld.org/content-hub/resources/nursing-leadership/critical-thinking-nursing/ [Accessed 18 June 2026].</a:t>
            </a:r>
            <a:endParaRPr lang="en-GB" sz="1100" dirty="0"/>
          </a:p>
          <a:p>
            <a:pPr algn="just">
              <a:lnSpc>
                <a:spcPct val="120000"/>
              </a:lnSpc>
            </a:pPr>
            <a:r>
              <a:rPr lang="en-GB" sz="1100" dirty="0"/>
              <a:t>Aveyard, H. and Waite, M., (2024). </a:t>
            </a:r>
            <a:r>
              <a:rPr lang="en-GB" sz="1100" i="1" dirty="0"/>
              <a:t>A Beginner's Guide to Critical Thinking and Writing in Health and Social Care, 3e</a:t>
            </a:r>
            <a:r>
              <a:rPr lang="en-GB" sz="1100" dirty="0"/>
              <a:t>. McGraw-Hill Education (UK).</a:t>
            </a:r>
          </a:p>
          <a:p>
            <a:r>
              <a:rPr lang="en-US" sz="1100" dirty="0"/>
              <a:t>Bailey, R. (2022). </a:t>
            </a:r>
            <a:r>
              <a:rPr lang="en-US" sz="1100" i="1" dirty="0"/>
              <a:t>Learning to make good decisions, without hesitation and procrastination, is a skill that can set you apart from your peers. How can you stop vacillating on tricky choices, especially under pressure? Here are the steps to take when faced with making a tough call.</a:t>
            </a:r>
            <a:r>
              <a:rPr lang="en-US" sz="1100" dirty="0"/>
              <a:t> [online] Linkedin.com. Available at: https://www.linkedin.com/pulse/make-better-decisions-even-under-pressure-robert-bailey/ [Accessed 18 June 2026].</a:t>
            </a:r>
            <a:endParaRPr lang="en-GB" sz="1100" dirty="0"/>
          </a:p>
          <a:p>
            <a:pPr algn="just">
              <a:lnSpc>
                <a:spcPct val="120000"/>
              </a:lnSpc>
            </a:pPr>
            <a:r>
              <a:rPr lang="en-GB" sz="1100" dirty="0"/>
              <a:t>Dwyer, C.P., (2017). </a:t>
            </a:r>
            <a:r>
              <a:rPr lang="en-GB" sz="1100" i="1" dirty="0"/>
              <a:t>Critical thinking</a:t>
            </a:r>
            <a:r>
              <a:rPr lang="en-GB" sz="1100" dirty="0"/>
              <a:t>. Cambridge University Press.</a:t>
            </a:r>
          </a:p>
          <a:p>
            <a:pPr algn="just">
              <a:lnSpc>
                <a:spcPct val="120000"/>
              </a:lnSpc>
            </a:pPr>
            <a:r>
              <a:rPr lang="en-GB" sz="1100" dirty="0"/>
              <a:t>Glasby, J., (2026). Understanding health and social care. In </a:t>
            </a:r>
            <a:r>
              <a:rPr lang="en-GB" sz="1100" i="1" dirty="0"/>
              <a:t>Understanding Health and Social Care</a:t>
            </a:r>
            <a:r>
              <a:rPr lang="en-GB" sz="1100" dirty="0"/>
              <a:t>. Policy Press.</a:t>
            </a:r>
          </a:p>
          <a:p>
            <a:pPr algn="just">
              <a:lnSpc>
                <a:spcPct val="120000"/>
              </a:lnSpc>
            </a:pPr>
            <a:r>
              <a:rPr lang="en-GB" sz="1100" dirty="0"/>
              <a:t>Hadley, G. and Boon, A., (2022). </a:t>
            </a:r>
            <a:r>
              <a:rPr lang="en-GB" sz="1100" i="1" dirty="0"/>
              <a:t>Critical thinking</a:t>
            </a:r>
            <a:r>
              <a:rPr lang="en-GB" sz="1100" dirty="0"/>
              <a:t>. Taylor &amp; Francis.</a:t>
            </a:r>
          </a:p>
          <a:p>
            <a:r>
              <a:rPr lang="en-US" sz="1100" dirty="0"/>
              <a:t>Harvard Medical School. (2024). </a:t>
            </a:r>
            <a:r>
              <a:rPr lang="en-US" sz="1100" i="1" dirty="0"/>
              <a:t>Incorporating Critical Thinking Skills in Medical Education | Harvard Medical School Professional, Corporate, and Continuing Education</a:t>
            </a:r>
            <a:r>
              <a:rPr lang="en-US" sz="1100" dirty="0"/>
              <a:t>. [online] Available at: https://learn.hms.harvard.edu/insights/all-insights/incorporating-critical-thinking-skills-medical-education [Accessed 18 June 2026].</a:t>
            </a:r>
            <a:endParaRPr lang="en-GB" sz="1100" dirty="0"/>
          </a:p>
          <a:p>
            <a:r>
              <a:rPr lang="en-US" sz="1100" dirty="0"/>
              <a:t>McKenna, K. (2025). </a:t>
            </a:r>
            <a:r>
              <a:rPr lang="en-US" sz="1100" i="1" dirty="0"/>
              <a:t>Applying critical thinking skills in the era of misinformation</a:t>
            </a:r>
            <a:r>
              <a:rPr lang="en-US" sz="1100" dirty="0"/>
              <a:t>. [online] Business Management Daily. Available at: https://www.businessmanagementdaily.com/82494/applying-critical-thinking-skills-in-the-era-of-misinformation/ [Accessed 18 June 2026].</a:t>
            </a:r>
          </a:p>
          <a:p>
            <a:r>
              <a:rPr lang="en-US" sz="1100" dirty="0"/>
              <a:t>rose (2018). </a:t>
            </a:r>
            <a:r>
              <a:rPr lang="en-US" sz="1100" i="1" dirty="0"/>
              <a:t>Giving New Graduates Career Advice - Emerging Nurse Leader</a:t>
            </a:r>
            <a:r>
              <a:rPr lang="en-US" sz="1100" dirty="0"/>
              <a:t>. [online] Emerging Nurse Leader. Available at: https://emergingrnleader.com/giving-new-graduates-career-advice/ [Accessed 18 June 2026]. </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ABLE_ENDDRAG_ORIGIN_RECT" val="695*384"/>
  <p:tag name="TABLE_ENDDRAG_RECT" val="144*150*695*384"/>
</p:tagLst>
</file>

<file path=ppt/tags/tag2.xml><?xml version="1.0" encoding="utf-8"?>
<p:tagLst xmlns:a="http://schemas.openxmlformats.org/drawingml/2006/main" xmlns:r="http://schemas.openxmlformats.org/officeDocument/2006/relationships" xmlns:p="http://schemas.openxmlformats.org/presentationml/2006/main">
  <p:tag name="TABLE_ENDDRAG_ORIGIN_RECT" val="760*375"/>
  <p:tag name="TABLE_ENDDRAG_RECT" val="108*126*760*375"/>
</p:tagLst>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3</TotalTime>
  <Words>1958</Words>
  <Application>Microsoft Macintosh PowerPoint</Application>
  <PresentationFormat>Widescreen</PresentationFormat>
  <Paragraphs>127</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quote-cjk-patch</vt:lpstr>
      <vt:lpstr>Wingdings 3</vt:lpstr>
      <vt:lpstr>Wisp</vt:lpstr>
      <vt:lpstr>  Self-Awareness Presentation  Professional Development: Critical Thinking in Health and Social Care</vt:lpstr>
      <vt:lpstr>Introduction </vt:lpstr>
      <vt:lpstr>Components of Critical Thinking</vt:lpstr>
      <vt:lpstr>Importance in Health and Social Care</vt:lpstr>
      <vt:lpstr>Critical Thinking and Application in Health and Social Care Practice</vt:lpstr>
      <vt:lpstr>Practical Example - The Clinical Reasoning Cycle Model </vt:lpstr>
      <vt:lpstr>Self-Awareness of My Strengths</vt:lpstr>
      <vt:lpstr>Areas for Further Development</vt:lpstr>
      <vt:lpstr>Personal Development Action Plan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_x000b_ Task 1: Self-Awareness Presentation – Critical Thinking in Professional Practice</dc:title>
  <dc:creator/>
  <cp:lastModifiedBy>Natasha Rose Ilsley (2506011)</cp:lastModifiedBy>
  <cp:revision>7</cp:revision>
  <dcterms:created xsi:type="dcterms:W3CDTF">2026-06-19T10:19:00Z</dcterms:created>
  <dcterms:modified xsi:type="dcterms:W3CDTF">2026-06-21T13:57:13Z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1033-12.1.0.26880</vt:lpwstr>
  </property>
  <property fmtid="{D5CDD505-2E9C-101B-9397-08002B2CF9AE}" pid="3" name="ICV">
    <vt:lpwstr>C99D362E6D554D7A861C79CB5A73E91D_12</vt:lpwstr>
  </property>
</Properties>
</file>