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88" r:id="rId3"/>
    <p:sldId id="289" r:id="rId4"/>
    <p:sldId id="287" r:id="rId5"/>
    <p:sldId id="257" r:id="rId6"/>
    <p:sldId id="264" r:id="rId7"/>
    <p:sldId id="265" r:id="rId8"/>
    <p:sldId id="266" r:id="rId9"/>
    <p:sldId id="267" r:id="rId10"/>
    <p:sldId id="268" r:id="rId11"/>
    <p:sldId id="269" r:id="rId12"/>
    <p:sldId id="270" r:id="rId13"/>
    <p:sldId id="271" r:id="rId14"/>
    <p:sldId id="285" r:id="rId15"/>
    <p:sldId id="290" r:id="rId16"/>
    <p:sldId id="291" r:id="rId17"/>
    <p:sldId id="292" r:id="rId18"/>
    <p:sldId id="293" r:id="rId19"/>
    <p:sldId id="294" r:id="rId20"/>
    <p:sldId id="295" r:id="rId21"/>
    <p:sldId id="296" r:id="rId22"/>
    <p:sldId id="297" r:id="rId23"/>
    <p:sldId id="298" r:id="rId24"/>
    <p:sldId id="299" r:id="rId25"/>
    <p:sldId id="300" r:id="rId26"/>
    <p:sldId id="301" r:id="rId27"/>
    <p:sldId id="302" r:id="rId28"/>
    <p:sldId id="303" r:id="rId29"/>
    <p:sldId id="306" r:id="rId30"/>
    <p:sldId id="304" r:id="rId31"/>
    <p:sldId id="258" r:id="rId32"/>
    <p:sldId id="259" r:id="rId33"/>
    <p:sldId id="260" r:id="rId34"/>
    <p:sldId id="305" r:id="rId35"/>
    <p:sldId id="261" r:id="rId36"/>
    <p:sldId id="262" r:id="rId37"/>
    <p:sldId id="263" r:id="rId38"/>
    <p:sldId id="286" r:id="rId39"/>
  </p:sldIdLst>
  <p:sldSz cx="9144000" cy="6858000" type="screen4x3"/>
  <p:notesSz cx="6797675" cy="99282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16/06/2021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738497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16/06/2021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349476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AD444B-02EA-4AD9-9325-0150002C8801}" type="datetimeFigureOut">
              <a:rPr lang="en-GB" smtClean="0"/>
              <a:t>16/06/2021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27765530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AD444B-02EA-4AD9-9325-0150002C8801}" type="datetimeFigureOut">
              <a:rPr lang="en-GB" smtClean="0"/>
              <a:t>16/06/2021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141372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AD444B-02EA-4AD9-9325-0150002C8801}" type="datetimeFigureOut">
              <a:rPr lang="en-GB" smtClean="0"/>
              <a:t>16/06/2021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27575727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AD444B-02EA-4AD9-9325-0150002C8801}" type="datetimeFigureOut">
              <a:rPr lang="en-GB" smtClean="0"/>
              <a:t>16/06/2021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21762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AD444B-02EA-4AD9-9325-0150002C8801}" type="datetimeFigureOut">
              <a:rPr lang="en-GB" smtClean="0"/>
              <a:t>16/06/2021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0684091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AD444B-02EA-4AD9-9325-0150002C8801}" type="datetimeFigureOut">
              <a:rPr lang="en-GB" smtClean="0"/>
              <a:t>16/06/2021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41988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1AD444B-02EA-4AD9-9325-0150002C8801}" type="datetimeFigureOut">
              <a:rPr lang="en-GB" smtClean="0"/>
              <a:t>16/06/2021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3421897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16/06/2021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825841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AD444B-02EA-4AD9-9325-0150002C8801}" type="datetimeFigureOut">
              <a:rPr lang="en-GB" smtClean="0"/>
              <a:t>16/06/2021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0AB0B0-9CD4-41AB-98DB-87B5983717F3}" type="slidenum">
              <a:rPr lang="en-GB" smtClean="0"/>
              <a:t>‹#›</a:t>
            </a:fld>
            <a:endParaRPr lang="en-GB"/>
          </a:p>
        </p:txBody>
      </p:sp>
    </p:spTree>
    <p:extLst>
      <p:ext uri="{BB962C8B-B14F-4D97-AF65-F5344CB8AC3E}">
        <p14:creationId xmlns:p14="http://schemas.microsoft.com/office/powerpoint/2010/main" val="102702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AD444B-02EA-4AD9-9325-0150002C8801}" type="datetimeFigureOut">
              <a:rPr lang="en-GB" smtClean="0"/>
              <a:t>16/06/2021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0AB0B0-9CD4-41AB-98DB-87B5983717F3}" type="slidenum">
              <a:rPr lang="en-GB" smtClean="0"/>
              <a:t>‹#›</a:t>
            </a:fld>
            <a:endParaRPr lang="en-GB"/>
          </a:p>
        </p:txBody>
      </p:sp>
    </p:spTree>
    <p:extLst>
      <p:ext uri="{BB962C8B-B14F-4D97-AF65-F5344CB8AC3E}">
        <p14:creationId xmlns:p14="http://schemas.microsoft.com/office/powerpoint/2010/main" val="8620119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oleObject" Target="../embeddings/oleObject1.bin"/><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r>
              <a:rPr lang="en-GB">
                <a:solidFill>
                  <a:srgbClr val="FFFFFF"/>
                </a:solidFill>
              </a:rPr>
              <a:t>Marketing Mix differences</a:t>
            </a:r>
          </a:p>
        </p:txBody>
      </p:sp>
      <p:sp>
        <p:nvSpPr>
          <p:cNvPr id="3" name="Subtitle 2"/>
          <p:cNvSpPr>
            <a:spLocks noGrp="1"/>
          </p:cNvSpPr>
          <p:nvPr>
            <p:ph type="subTitle" idx="1"/>
          </p:nvPr>
        </p:nvSpPr>
        <p:spPr>
          <a:xfrm>
            <a:off x="2284026" y="4074718"/>
            <a:ext cx="4578895" cy="682079"/>
          </a:xfrm>
        </p:spPr>
        <p:txBody>
          <a:bodyPr>
            <a:normAutofit/>
          </a:bodyPr>
          <a:lstStyle/>
          <a:p>
            <a:r>
              <a:rPr lang="en-GB">
                <a:solidFill>
                  <a:srgbClr val="FFFFFF"/>
                </a:solidFill>
              </a:rPr>
              <a:t>International Marketing</a:t>
            </a:r>
          </a:p>
        </p:txBody>
      </p:sp>
    </p:spTree>
    <p:extLst>
      <p:ext uri="{BB962C8B-B14F-4D97-AF65-F5344CB8AC3E}">
        <p14:creationId xmlns:p14="http://schemas.microsoft.com/office/powerpoint/2010/main" val="90659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AF38B66-1D3E-42F3-8EA6-44A4DC3E3F57}"/>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Standardisation vs</a:t>
            </a:r>
            <a:br>
              <a:rPr lang="en-GB" sz="3500">
                <a:solidFill>
                  <a:srgbClr val="FFFFFF"/>
                </a:solidFill>
              </a:rPr>
            </a:br>
            <a:r>
              <a:rPr lang="en-GB" sz="3500">
                <a:solidFill>
                  <a:srgbClr val="FFFFFF"/>
                </a:solidFill>
              </a:rPr>
              <a:t>Adaptation</a:t>
            </a:r>
          </a:p>
        </p:txBody>
      </p:sp>
      <p:sp>
        <p:nvSpPr>
          <p:cNvPr id="3" name="Content Placeholder 2">
            <a:extLst>
              <a:ext uri="{FF2B5EF4-FFF2-40B4-BE49-F238E27FC236}">
                <a16:creationId xmlns:a16="http://schemas.microsoft.com/office/drawing/2014/main" id="{BE4CD658-D25B-4BC2-964E-B433A2CA1F53}"/>
              </a:ext>
            </a:extLst>
          </p:cNvPr>
          <p:cNvSpPr>
            <a:spLocks noGrp="1"/>
          </p:cNvSpPr>
          <p:nvPr>
            <p:ph idx="1"/>
          </p:nvPr>
        </p:nvSpPr>
        <p:spPr>
          <a:xfrm>
            <a:off x="1025718" y="2490436"/>
            <a:ext cx="7281746" cy="3567173"/>
          </a:xfrm>
        </p:spPr>
        <p:txBody>
          <a:bodyPr anchor="ctr">
            <a:normAutofit/>
          </a:bodyPr>
          <a:lstStyle/>
          <a:p>
            <a:pPr marL="0" indent="0">
              <a:buNone/>
            </a:pPr>
            <a:r>
              <a:rPr lang="en-GB" sz="2100" b="1"/>
              <a:t>Adaptation</a:t>
            </a:r>
          </a:p>
          <a:p>
            <a:pPr marL="0" indent="0">
              <a:buNone/>
            </a:pPr>
            <a:r>
              <a:rPr lang="en-GB" sz="2100" b="0" i="0">
                <a:effectLst/>
                <a:latin typeface="Trebuchet MS" panose="020B0603020202020204" pitchFamily="34" charset="0"/>
              </a:rPr>
              <a:t>Firms face a choice of alternatives in marketing their products across markets.  An extreme strategy involves </a:t>
            </a:r>
            <a:r>
              <a:rPr lang="en-GB" sz="2100" b="0" i="1">
                <a:effectLst/>
                <a:latin typeface="Trebuchet MS" panose="020B0603020202020204" pitchFamily="34" charset="0"/>
              </a:rPr>
              <a:t>customisation</a:t>
            </a:r>
            <a:r>
              <a:rPr lang="en-GB" sz="2100" b="0" i="0">
                <a:effectLst/>
                <a:latin typeface="Trebuchet MS" panose="020B0603020202020204" pitchFamily="34" charset="0"/>
              </a:rPr>
              <a:t>, whereby the firm introduces a unique product in each country, usually with the belief tastes differ so much between countries that it is necessary more or less to start from “scratch” in creating a product for each market. </a:t>
            </a:r>
            <a:endParaRPr lang="en-GB" sz="2100"/>
          </a:p>
        </p:txBody>
      </p:sp>
    </p:spTree>
    <p:extLst>
      <p:ext uri="{BB962C8B-B14F-4D97-AF65-F5344CB8AC3E}">
        <p14:creationId xmlns:p14="http://schemas.microsoft.com/office/powerpoint/2010/main" val="6801434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6700" y="0"/>
            <a:ext cx="8610371" cy="2753936"/>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a:extLst>
              <a:ext uri="{FF2B5EF4-FFF2-40B4-BE49-F238E27FC236}">
                <a16:creationId xmlns:a16="http://schemas.microsoft.com/office/drawing/2014/main" id="{203423C4-19EE-4C7A-8CA2-0E34F668EE45}"/>
              </a:ext>
            </a:extLst>
          </p:cNvPr>
          <p:cNvSpPr>
            <a:spLocks noGrp="1"/>
          </p:cNvSpPr>
          <p:nvPr>
            <p:ph type="title"/>
          </p:nvPr>
        </p:nvSpPr>
        <p:spPr>
          <a:xfrm>
            <a:off x="884419" y="826680"/>
            <a:ext cx="7375161" cy="1325563"/>
          </a:xfrm>
        </p:spPr>
        <p:txBody>
          <a:bodyPr>
            <a:normAutofit/>
          </a:bodyPr>
          <a:lstStyle/>
          <a:p>
            <a:r>
              <a:rPr lang="en-GB" sz="3500">
                <a:solidFill>
                  <a:srgbClr val="FFFFFF"/>
                </a:solidFill>
              </a:rPr>
              <a:t>Standardisation vs Adaptation</a:t>
            </a:r>
          </a:p>
        </p:txBody>
      </p:sp>
      <p:sp>
        <p:nvSpPr>
          <p:cNvPr id="3" name="Content Placeholder 2">
            <a:extLst>
              <a:ext uri="{FF2B5EF4-FFF2-40B4-BE49-F238E27FC236}">
                <a16:creationId xmlns:a16="http://schemas.microsoft.com/office/drawing/2014/main" id="{951E2F55-FDB1-4540-A281-4F82C17139DA}"/>
              </a:ext>
            </a:extLst>
          </p:cNvPr>
          <p:cNvSpPr>
            <a:spLocks noGrp="1"/>
          </p:cNvSpPr>
          <p:nvPr>
            <p:ph idx="1"/>
          </p:nvPr>
        </p:nvSpPr>
        <p:spPr>
          <a:xfrm>
            <a:off x="884419" y="3092970"/>
            <a:ext cx="7375161" cy="2693976"/>
          </a:xfrm>
        </p:spPr>
        <p:txBody>
          <a:bodyPr>
            <a:normAutofit/>
          </a:bodyPr>
          <a:lstStyle/>
          <a:p>
            <a:pPr marL="0" indent="0">
              <a:buNone/>
            </a:pPr>
            <a:r>
              <a:rPr lang="en-GB" sz="1700" b="1">
                <a:solidFill>
                  <a:srgbClr val="000000"/>
                </a:solidFill>
              </a:rPr>
              <a:t>Standardisation</a:t>
            </a:r>
          </a:p>
          <a:p>
            <a:pPr marL="0" indent="0">
              <a:buNone/>
            </a:pPr>
            <a:r>
              <a:rPr lang="en-GB" sz="1700" b="0" i="0">
                <a:solidFill>
                  <a:srgbClr val="000000"/>
                </a:solidFill>
                <a:effectLst/>
                <a:latin typeface="Trebuchet MS" panose="020B0603020202020204" pitchFamily="34" charset="0"/>
              </a:rPr>
              <a:t>On the other extreme, </a:t>
            </a:r>
            <a:r>
              <a:rPr lang="en-GB" sz="1700" b="0" i="1">
                <a:solidFill>
                  <a:srgbClr val="000000"/>
                </a:solidFill>
                <a:effectLst/>
                <a:latin typeface="Trebuchet MS" panose="020B0603020202020204" pitchFamily="34" charset="0"/>
              </a:rPr>
              <a:t>standardisation</a:t>
            </a:r>
            <a:r>
              <a:rPr lang="en-GB" sz="1700" b="0" i="0">
                <a:solidFill>
                  <a:srgbClr val="000000"/>
                </a:solidFill>
                <a:effectLst/>
                <a:latin typeface="Trebuchet MS" panose="020B0603020202020204" pitchFamily="34" charset="0"/>
              </a:rPr>
              <a:t> involves making one global product in the belief the same product can be sold across markets without significant modification.</a:t>
            </a:r>
          </a:p>
          <a:p>
            <a:pPr marL="0" indent="0">
              <a:buNone/>
            </a:pPr>
            <a:endParaRPr lang="en-GB" sz="1700">
              <a:solidFill>
                <a:srgbClr val="000000"/>
              </a:solidFill>
              <a:latin typeface="Trebuchet MS" panose="020B0603020202020204" pitchFamily="34" charset="0"/>
            </a:endParaRPr>
          </a:p>
          <a:p>
            <a:r>
              <a:rPr lang="en-GB" sz="1700">
                <a:solidFill>
                  <a:srgbClr val="000000"/>
                </a:solidFill>
                <a:latin typeface="Trebuchet MS" panose="020B0603020202020204" pitchFamily="34" charset="0"/>
              </a:rPr>
              <a:t>Brands are “Glocal”</a:t>
            </a:r>
            <a:endParaRPr lang="en-GB" sz="1700">
              <a:solidFill>
                <a:srgbClr val="000000"/>
              </a:solidFill>
            </a:endParaRPr>
          </a:p>
        </p:txBody>
      </p:sp>
    </p:spTree>
    <p:extLst>
      <p:ext uri="{BB962C8B-B14F-4D97-AF65-F5344CB8AC3E}">
        <p14:creationId xmlns:p14="http://schemas.microsoft.com/office/powerpoint/2010/main" val="12702887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DFDE3C-667C-4A48-AD41-0DBE031AD337}"/>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Product factors that may change due to International Marketing</a:t>
            </a:r>
          </a:p>
        </p:txBody>
      </p:sp>
      <p:sp>
        <p:nvSpPr>
          <p:cNvPr id="3" name="Content Placeholder 2">
            <a:extLst>
              <a:ext uri="{FF2B5EF4-FFF2-40B4-BE49-F238E27FC236}">
                <a16:creationId xmlns:a16="http://schemas.microsoft.com/office/drawing/2014/main" id="{A2F6F711-D969-4FAB-933B-C67C38EFD2E2}"/>
              </a:ext>
            </a:extLst>
          </p:cNvPr>
          <p:cNvSpPr>
            <a:spLocks noGrp="1"/>
          </p:cNvSpPr>
          <p:nvPr>
            <p:ph idx="1"/>
          </p:nvPr>
        </p:nvSpPr>
        <p:spPr>
          <a:xfrm>
            <a:off x="1025718" y="2490436"/>
            <a:ext cx="7281746" cy="3567173"/>
          </a:xfrm>
        </p:spPr>
        <p:txBody>
          <a:bodyPr anchor="ctr">
            <a:normAutofit/>
          </a:bodyPr>
          <a:lstStyle/>
          <a:p>
            <a:r>
              <a:rPr lang="en-GB" sz="2100" dirty="0"/>
              <a:t>Features and benefits</a:t>
            </a:r>
          </a:p>
          <a:p>
            <a:r>
              <a:rPr lang="en-GB" sz="2100" dirty="0"/>
              <a:t>Branding</a:t>
            </a:r>
          </a:p>
          <a:p>
            <a:r>
              <a:rPr lang="en-GB" sz="2100" dirty="0"/>
              <a:t>Product design/variety</a:t>
            </a:r>
          </a:p>
          <a:p>
            <a:r>
              <a:rPr lang="en-GB" sz="2100" dirty="0"/>
              <a:t>Packaging design/labelling</a:t>
            </a:r>
          </a:p>
          <a:p>
            <a:r>
              <a:rPr lang="en-GB" sz="2100" dirty="0"/>
              <a:t>Size</a:t>
            </a:r>
          </a:p>
        </p:txBody>
      </p:sp>
    </p:spTree>
    <p:extLst>
      <p:ext uri="{BB962C8B-B14F-4D97-AF65-F5344CB8AC3E}">
        <p14:creationId xmlns:p14="http://schemas.microsoft.com/office/powerpoint/2010/main" val="2329195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1154" y="982272"/>
            <a:ext cx="2541314" cy="4560970"/>
          </a:xfrm>
        </p:spPr>
        <p:txBody>
          <a:bodyPr>
            <a:normAutofit/>
          </a:bodyPr>
          <a:lstStyle/>
          <a:p>
            <a:r>
              <a:rPr lang="en-GB" sz="3500">
                <a:solidFill>
                  <a:srgbClr val="FFFFFF"/>
                </a:solidFill>
              </a:rPr>
              <a:t>Product</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3916396" y="1719618"/>
            <a:ext cx="4461623" cy="4334629"/>
          </a:xfrm>
        </p:spPr>
        <p:txBody>
          <a:bodyPr anchor="ctr">
            <a:normAutofit/>
          </a:bodyPr>
          <a:lstStyle/>
          <a:p>
            <a:pPr>
              <a:spcBef>
                <a:spcPts val="600"/>
              </a:spcBef>
              <a:spcAft>
                <a:spcPts val="600"/>
              </a:spcAft>
            </a:pPr>
            <a:r>
              <a:rPr lang="en-GB" sz="2100">
                <a:solidFill>
                  <a:srgbClr val="FEFFFF"/>
                </a:solidFill>
                <a:latin typeface="Arial"/>
                <a:ea typeface="Times New Roman"/>
              </a:rPr>
              <a:t>The product might be reformulated to meet customer preference, legislative requirements or functional demands</a:t>
            </a:r>
            <a:endParaRPr lang="en-GB" sz="2100">
              <a:solidFill>
                <a:srgbClr val="FEFFFF"/>
              </a:solidFill>
              <a:latin typeface="Times New Roman"/>
              <a:ea typeface="Times New Roman"/>
            </a:endParaRPr>
          </a:p>
          <a:p>
            <a:pPr>
              <a:spcBef>
                <a:spcPts val="600"/>
              </a:spcBef>
              <a:spcAft>
                <a:spcPts val="600"/>
              </a:spcAft>
            </a:pPr>
            <a:r>
              <a:rPr lang="en-GB" sz="2100">
                <a:solidFill>
                  <a:srgbClr val="FEFFFF"/>
                </a:solidFill>
                <a:latin typeface="Arial"/>
                <a:ea typeface="Times New Roman"/>
              </a:rPr>
              <a:t>Packaging might need to be adapted to match domestic measurement standard, to protect the product and to ensure ease of transportation.</a:t>
            </a:r>
            <a:endParaRPr lang="en-GB" sz="2100">
              <a:solidFill>
                <a:srgbClr val="FEFFFF"/>
              </a:solidFill>
              <a:latin typeface="Times New Roman"/>
              <a:ea typeface="Times New Roman"/>
            </a:endParaRPr>
          </a:p>
          <a:p>
            <a:pPr marL="0" indent="0">
              <a:buNone/>
            </a:pPr>
            <a:endParaRPr lang="en-GB" sz="2100">
              <a:solidFill>
                <a:srgbClr val="FEFFFF"/>
              </a:solidFill>
            </a:endParaRPr>
          </a:p>
        </p:txBody>
      </p:sp>
    </p:spTree>
    <p:extLst>
      <p:ext uri="{BB962C8B-B14F-4D97-AF65-F5344CB8AC3E}">
        <p14:creationId xmlns:p14="http://schemas.microsoft.com/office/powerpoint/2010/main" val="856061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6158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480059" y="2053641"/>
            <a:ext cx="2751871" cy="2760098"/>
          </a:xfrm>
        </p:spPr>
        <p:txBody>
          <a:bodyPr>
            <a:normAutofit/>
          </a:bodyPr>
          <a:lstStyle/>
          <a:p>
            <a:pPr>
              <a:lnSpc>
                <a:spcPct val="90000"/>
              </a:lnSpc>
            </a:pPr>
            <a:br>
              <a:rPr lang="en-GB">
                <a:solidFill>
                  <a:srgbClr val="FFFFFF"/>
                </a:solidFill>
              </a:rPr>
            </a:br>
            <a:br>
              <a:rPr lang="en-GB">
                <a:solidFill>
                  <a:srgbClr val="FFFFFF"/>
                </a:solidFill>
              </a:rPr>
            </a:br>
            <a:r>
              <a:rPr lang="en-GB" b="1">
                <a:solidFill>
                  <a:srgbClr val="FFFFFF"/>
                </a:solidFill>
              </a:rPr>
              <a:t>A Brand is:</a:t>
            </a: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4567930" y="801866"/>
            <a:ext cx="3979563" cy="5230634"/>
          </a:xfrm>
        </p:spPr>
        <p:txBody>
          <a:bodyPr anchor="ctr">
            <a:normAutofit/>
          </a:bodyPr>
          <a:lstStyle/>
          <a:p>
            <a:r>
              <a:rPr lang="en-GB" sz="2100">
                <a:solidFill>
                  <a:srgbClr val="000000"/>
                </a:solidFill>
              </a:rPr>
              <a:t>Unique design, sign, symbol, words, or a combination of these, employed in creating an image that identifies a product and differentiates it from its competitors.</a:t>
            </a:r>
            <a:br>
              <a:rPr lang="en-GB" sz="2100">
                <a:solidFill>
                  <a:srgbClr val="000000"/>
                </a:solidFill>
              </a:rPr>
            </a:br>
            <a:br>
              <a:rPr lang="en-GB" sz="2100">
                <a:solidFill>
                  <a:srgbClr val="000000"/>
                </a:solidFill>
              </a:rPr>
            </a:br>
            <a:endParaRPr lang="en-GB" sz="2100">
              <a:solidFill>
                <a:srgbClr val="000000"/>
              </a:solidFill>
            </a:endParaRPr>
          </a:p>
        </p:txBody>
      </p:sp>
    </p:spTree>
    <p:extLst>
      <p:ext uri="{BB962C8B-B14F-4D97-AF65-F5344CB8AC3E}">
        <p14:creationId xmlns:p14="http://schemas.microsoft.com/office/powerpoint/2010/main" val="20616547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a:solidFill>
                  <a:srgbClr val="FFFFFF"/>
                </a:solidFill>
              </a:rPr>
            </a:br>
            <a:br>
              <a:rPr lang="en-GB" sz="1900" b="1">
                <a:solidFill>
                  <a:srgbClr val="FFFFFF"/>
                </a:solidFill>
              </a:rPr>
            </a:br>
            <a:r>
              <a:rPr lang="en-GB" sz="1900" b="1">
                <a:solidFill>
                  <a:srgbClr val="FFFFFF"/>
                </a:solidFill>
              </a:rPr>
              <a:t>Family Branding/Corporate Umbrella Branding</a:t>
            </a:r>
            <a:br>
              <a:rPr lang="en-GB" sz="1900">
                <a:solidFill>
                  <a:srgbClr val="FFFFFF"/>
                </a:solidFill>
              </a:rPr>
            </a:br>
            <a:endParaRPr lang="en-GB" sz="190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dirty="0"/>
              <a:t>The company uses one brand name as the main identifier for the different variety of products produced.</a:t>
            </a:r>
          </a:p>
        </p:txBody>
      </p:sp>
    </p:spTree>
    <p:extLst>
      <p:ext uri="{BB962C8B-B14F-4D97-AF65-F5344CB8AC3E}">
        <p14:creationId xmlns:p14="http://schemas.microsoft.com/office/powerpoint/2010/main" val="3772544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dirty="0">
                <a:solidFill>
                  <a:srgbClr val="FFFFFF"/>
                </a:solidFill>
              </a:rPr>
            </a:br>
            <a:br>
              <a:rPr lang="en-GB" sz="1900" b="1" dirty="0">
                <a:solidFill>
                  <a:srgbClr val="FFFFFF"/>
                </a:solidFill>
              </a:rPr>
            </a:br>
            <a:r>
              <a:rPr lang="en-GB" sz="1900" b="1" dirty="0">
                <a:solidFill>
                  <a:srgbClr val="FFFFFF"/>
                </a:solidFill>
              </a:rPr>
              <a:t>Range Branding</a:t>
            </a:r>
            <a:br>
              <a:rPr lang="en-GB" sz="1900" dirty="0">
                <a:solidFill>
                  <a:srgbClr val="FFFFFF"/>
                </a:solidFill>
              </a:rPr>
            </a:br>
            <a:endParaRPr lang="en-GB" sz="1900" dirty="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dirty="0"/>
              <a:t>The company uses different brand names for different ranges of products produced.</a:t>
            </a:r>
          </a:p>
        </p:txBody>
      </p:sp>
    </p:spTree>
    <p:extLst>
      <p:ext uri="{BB962C8B-B14F-4D97-AF65-F5344CB8AC3E}">
        <p14:creationId xmlns:p14="http://schemas.microsoft.com/office/powerpoint/2010/main" val="3799502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800392"/>
            <a:ext cx="7698523" cy="1212102"/>
          </a:xfrm>
        </p:spPr>
        <p:txBody>
          <a:bodyPr>
            <a:normAutofit/>
          </a:bodyPr>
          <a:lstStyle/>
          <a:p>
            <a:pPr lvl="0">
              <a:lnSpc>
                <a:spcPct val="90000"/>
              </a:lnSpc>
            </a:pPr>
            <a:br>
              <a:rPr lang="en-GB" sz="1900" b="1">
                <a:solidFill>
                  <a:srgbClr val="FFFFFF"/>
                </a:solidFill>
              </a:rPr>
            </a:br>
            <a:br>
              <a:rPr lang="en-GB" sz="1900" b="1">
                <a:solidFill>
                  <a:srgbClr val="FFFFFF"/>
                </a:solidFill>
              </a:rPr>
            </a:br>
            <a:r>
              <a:rPr lang="en-GB" sz="1900" b="1">
                <a:solidFill>
                  <a:srgbClr val="FFFFFF"/>
                </a:solidFill>
              </a:rPr>
              <a:t>Individual Product Branding</a:t>
            </a:r>
            <a:br>
              <a:rPr lang="en-GB" sz="1900">
                <a:solidFill>
                  <a:srgbClr val="FFFFFF"/>
                </a:solidFill>
              </a:rPr>
            </a:br>
            <a:endParaRPr lang="en-GB" sz="1900">
              <a:solidFill>
                <a:srgbClr val="FFFFFF"/>
              </a:solidFill>
            </a:endParaRPr>
          </a:p>
        </p:txBody>
      </p:sp>
      <p:sp>
        <p:nvSpPr>
          <p:cNvPr id="3" name="Content Placeholder 2"/>
          <p:cNvSpPr>
            <a:spLocks noGrp="1"/>
          </p:cNvSpPr>
          <p:nvPr>
            <p:ph idx="1"/>
          </p:nvPr>
        </p:nvSpPr>
        <p:spPr>
          <a:xfrm>
            <a:off x="1025718" y="2490436"/>
            <a:ext cx="7281746" cy="3567173"/>
          </a:xfrm>
        </p:spPr>
        <p:txBody>
          <a:bodyPr anchor="ctr">
            <a:normAutofit/>
          </a:bodyPr>
          <a:lstStyle/>
          <a:p>
            <a:r>
              <a:rPr lang="en-GB" sz="2100"/>
              <a:t>There is no close connection between the brand and the company. However, the brand is recognised for its own strengths.</a:t>
            </a:r>
          </a:p>
        </p:txBody>
      </p:sp>
    </p:spTree>
    <p:extLst>
      <p:ext uri="{BB962C8B-B14F-4D97-AF65-F5344CB8AC3E}">
        <p14:creationId xmlns:p14="http://schemas.microsoft.com/office/powerpoint/2010/main" val="2124369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D58E966-456A-48F4-81B4-C4D0C00206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5523C670-74D7-4ED8-BA51-B6FB65570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40748" y="1756600"/>
            <a:ext cx="810244" cy="4736395"/>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BAEEE533-7CA5-4134-A14A-8575F66C6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5175" y="1357766"/>
            <a:ext cx="515816" cy="430312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E64B7817-E956-406B-A85B-5AEF36B1F5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136684" y="1135060"/>
            <a:ext cx="307028" cy="416921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2FC9C1F-8CBA-4083-8724-3735C556D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86268" y="1124043"/>
            <a:ext cx="4857925" cy="3978121"/>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1028699" y="1445775"/>
            <a:ext cx="4039043" cy="3342435"/>
          </a:xfrm>
        </p:spPr>
        <p:txBody>
          <a:bodyPr vert="horz" lIns="91440" tIns="45720" rIns="91440" bIns="45720" rtlCol="0" anchor="ctr">
            <a:normAutofit/>
          </a:bodyPr>
          <a:lstStyle/>
          <a:p>
            <a:pPr algn="r">
              <a:lnSpc>
                <a:spcPct val="90000"/>
              </a:lnSpc>
            </a:pPr>
            <a:br>
              <a:rPr lang="en-US" sz="5600" b="1" kern="1200">
                <a:solidFill>
                  <a:srgbClr val="FFFFFF"/>
                </a:solidFill>
                <a:latin typeface="+mj-lt"/>
                <a:ea typeface="+mj-ea"/>
                <a:cs typeface="+mj-cs"/>
              </a:rPr>
            </a:br>
            <a:br>
              <a:rPr lang="en-US" sz="5600" b="1" kern="1200">
                <a:solidFill>
                  <a:srgbClr val="FFFFFF"/>
                </a:solidFill>
                <a:latin typeface="+mj-lt"/>
                <a:ea typeface="+mj-ea"/>
                <a:cs typeface="+mj-cs"/>
              </a:rPr>
            </a:br>
            <a:r>
              <a:rPr lang="en-US" sz="5600" b="1" kern="1200">
                <a:solidFill>
                  <a:srgbClr val="FFFFFF"/>
                </a:solidFill>
                <a:latin typeface="+mj-lt"/>
                <a:ea typeface="+mj-ea"/>
                <a:cs typeface="+mj-cs"/>
              </a:rPr>
              <a:t>Line Filling</a:t>
            </a:r>
            <a:br>
              <a:rPr lang="en-US" sz="5600" kern="1200">
                <a:solidFill>
                  <a:srgbClr val="FFFFFF"/>
                </a:solidFill>
                <a:latin typeface="+mj-lt"/>
                <a:ea typeface="+mj-ea"/>
                <a:cs typeface="+mj-cs"/>
              </a:rPr>
            </a:br>
            <a:endParaRPr lang="en-US" sz="5600" kern="1200">
              <a:solidFill>
                <a:srgbClr val="FFFFFF"/>
              </a:solidFill>
              <a:latin typeface="+mj-lt"/>
              <a:ea typeface="+mj-ea"/>
              <a:cs typeface="+mj-cs"/>
            </a:endParaRPr>
          </a:p>
        </p:txBody>
      </p:sp>
      <p:sp>
        <p:nvSpPr>
          <p:cNvPr id="3" name="Content Placeholder 2"/>
          <p:cNvSpPr>
            <a:spLocks noGrp="1"/>
          </p:cNvSpPr>
          <p:nvPr>
            <p:ph idx="1"/>
          </p:nvPr>
        </p:nvSpPr>
        <p:spPr>
          <a:xfrm>
            <a:off x="5945418" y="1483341"/>
            <a:ext cx="2762140" cy="3472651"/>
          </a:xfrm>
        </p:spPr>
        <p:txBody>
          <a:bodyPr vert="horz" lIns="91440" tIns="45720" rIns="91440" bIns="45720" rtlCol="0" anchor="ctr">
            <a:normAutofit/>
          </a:bodyPr>
          <a:lstStyle/>
          <a:p>
            <a:pPr marL="0" indent="0">
              <a:lnSpc>
                <a:spcPct val="90000"/>
              </a:lnSpc>
              <a:spcBef>
                <a:spcPts val="1000"/>
              </a:spcBef>
              <a:buNone/>
            </a:pPr>
            <a:r>
              <a:rPr lang="en-US" sz="2400" kern="1200" dirty="0">
                <a:solidFill>
                  <a:schemeClr val="tx1"/>
                </a:solidFill>
                <a:latin typeface="+mn-lt"/>
                <a:ea typeface="+mn-ea"/>
                <a:cs typeface="+mn-cs"/>
              </a:rPr>
              <a:t>The company provides more variety for the same customers in the same industry.</a:t>
            </a:r>
          </a:p>
        </p:txBody>
      </p:sp>
    </p:spTree>
    <p:extLst>
      <p:ext uri="{BB962C8B-B14F-4D97-AF65-F5344CB8AC3E}">
        <p14:creationId xmlns:p14="http://schemas.microsoft.com/office/powerpoint/2010/main" val="2444423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Graph on document with pen">
            <a:extLst>
              <a:ext uri="{FF2B5EF4-FFF2-40B4-BE49-F238E27FC236}">
                <a16:creationId xmlns:a16="http://schemas.microsoft.com/office/drawing/2014/main" id="{1D40F3ED-8FA5-4FEF-B14C-06FAE754E5A1}"/>
              </a:ext>
            </a:extLst>
          </p:cNvPr>
          <p:cNvPicPr>
            <a:picLocks noChangeAspect="1"/>
          </p:cNvPicPr>
          <p:nvPr/>
        </p:nvPicPr>
        <p:blipFill rotWithShape="1">
          <a:blip r:embed="rId2"/>
          <a:srcRect r="10999" b="-1"/>
          <a:stretch/>
        </p:blipFill>
        <p:spPr>
          <a:xfrm>
            <a:off x="20" y="10"/>
            <a:ext cx="9143980" cy="6857990"/>
          </a:xfrm>
          <a:prstGeom prst="rect">
            <a:avLst/>
          </a:prstGeom>
        </p:spPr>
      </p:pic>
      <p:sp>
        <p:nvSpPr>
          <p:cNvPr id="9" name="Rectangle 8">
            <a:extLst>
              <a:ext uri="{FF2B5EF4-FFF2-40B4-BE49-F238E27FC236}">
                <a16:creationId xmlns:a16="http://schemas.microsoft.com/office/drawing/2014/main" id="{2B1D4F77-A17C-43D7-B7FA-545148E4E9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2663" y="321176"/>
            <a:ext cx="3249230"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6103" y="640263"/>
            <a:ext cx="2819430" cy="1344975"/>
          </a:xfrm>
        </p:spPr>
        <p:txBody>
          <a:bodyPr>
            <a:normAutofit/>
          </a:bodyPr>
          <a:lstStyle/>
          <a:p>
            <a:pPr>
              <a:lnSpc>
                <a:spcPct val="90000"/>
              </a:lnSpc>
            </a:pPr>
            <a:br>
              <a:rPr lang="en-GB" sz="2200" b="1"/>
            </a:br>
            <a:br>
              <a:rPr lang="en-GB" sz="2200" b="1"/>
            </a:br>
            <a:r>
              <a:rPr lang="en-GB" sz="2200" b="1"/>
              <a:t>Line Stretching</a:t>
            </a:r>
            <a:br>
              <a:rPr lang="en-GB" sz="2200"/>
            </a:br>
            <a:endParaRPr lang="en-GB" sz="2200"/>
          </a:p>
        </p:txBody>
      </p:sp>
      <p:sp>
        <p:nvSpPr>
          <p:cNvPr id="3" name="Content Placeholder 2"/>
          <p:cNvSpPr>
            <a:spLocks noGrp="1"/>
          </p:cNvSpPr>
          <p:nvPr>
            <p:ph idx="1"/>
          </p:nvPr>
        </p:nvSpPr>
        <p:spPr>
          <a:xfrm>
            <a:off x="445582" y="2121763"/>
            <a:ext cx="2823620" cy="3773010"/>
          </a:xfrm>
        </p:spPr>
        <p:txBody>
          <a:bodyPr>
            <a:normAutofit/>
          </a:bodyPr>
          <a:lstStyle/>
          <a:p>
            <a:r>
              <a:rPr lang="en-GB" sz="1600" dirty="0"/>
              <a:t>The company either focuses on an upward stretch, which is producing a higher quality, higher priced product. Or a downward stretch, lower quality, lower priced product.</a:t>
            </a:r>
          </a:p>
        </p:txBody>
      </p:sp>
    </p:spTree>
    <p:extLst>
      <p:ext uri="{BB962C8B-B14F-4D97-AF65-F5344CB8AC3E}">
        <p14:creationId xmlns:p14="http://schemas.microsoft.com/office/powerpoint/2010/main" val="2362283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6355CF0-422E-4E6A-95EA-261971F67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29917" y="637953"/>
            <a:ext cx="5744766" cy="3189507"/>
          </a:xfrm>
        </p:spPr>
        <p:txBody>
          <a:bodyPr vert="horz" lIns="91440" tIns="45720" rIns="91440" bIns="45720" rtlCol="0" anchor="b">
            <a:normAutofit/>
          </a:bodyPr>
          <a:lstStyle/>
          <a:p>
            <a:pPr algn="l">
              <a:lnSpc>
                <a:spcPct val="90000"/>
              </a:lnSpc>
            </a:pPr>
            <a:br>
              <a:rPr lang="en-US" sz="5400" b="1" kern="1200">
                <a:solidFill>
                  <a:schemeClr val="tx1">
                    <a:lumMod val="75000"/>
                    <a:lumOff val="25000"/>
                  </a:schemeClr>
                </a:solidFill>
                <a:latin typeface="+mj-lt"/>
                <a:ea typeface="+mj-ea"/>
                <a:cs typeface="+mj-cs"/>
              </a:rPr>
            </a:br>
            <a:br>
              <a:rPr lang="en-US" sz="5400" b="1" kern="1200">
                <a:solidFill>
                  <a:schemeClr val="tx1">
                    <a:lumMod val="75000"/>
                    <a:lumOff val="25000"/>
                  </a:schemeClr>
                </a:solidFill>
                <a:latin typeface="+mj-lt"/>
                <a:ea typeface="+mj-ea"/>
                <a:cs typeface="+mj-cs"/>
              </a:rPr>
            </a:br>
            <a:r>
              <a:rPr lang="en-US" sz="5400" b="1" kern="1200">
                <a:solidFill>
                  <a:schemeClr val="tx1">
                    <a:lumMod val="75000"/>
                    <a:lumOff val="25000"/>
                  </a:schemeClr>
                </a:solidFill>
                <a:latin typeface="+mj-lt"/>
                <a:ea typeface="+mj-ea"/>
                <a:cs typeface="+mj-cs"/>
              </a:rPr>
              <a:t>Line Extensions</a:t>
            </a:r>
            <a:br>
              <a:rPr lang="en-US" sz="5400" kern="1200">
                <a:solidFill>
                  <a:schemeClr val="tx1">
                    <a:lumMod val="75000"/>
                    <a:lumOff val="25000"/>
                  </a:schemeClr>
                </a:solidFill>
                <a:latin typeface="+mj-lt"/>
                <a:ea typeface="+mj-ea"/>
                <a:cs typeface="+mj-cs"/>
              </a:rPr>
            </a:br>
            <a:endParaRPr lang="en-US" sz="5400" kern="1200">
              <a:solidFill>
                <a:schemeClr val="tx1">
                  <a:lumMod val="75000"/>
                  <a:lumOff val="25000"/>
                </a:schemeClr>
              </a:solidFill>
              <a:latin typeface="+mj-lt"/>
              <a:ea typeface="+mj-ea"/>
              <a:cs typeface="+mj-cs"/>
            </a:endParaRPr>
          </a:p>
        </p:txBody>
      </p:sp>
      <p:sp>
        <p:nvSpPr>
          <p:cNvPr id="10" name="Freeform 5">
            <a:extLst>
              <a:ext uri="{FF2B5EF4-FFF2-40B4-BE49-F238E27FC236}">
                <a16:creationId xmlns:a16="http://schemas.microsoft.com/office/drawing/2014/main" id="{8AA5B50B-519E-4763-9EFB-2C80373D1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91818" y="4356608"/>
            <a:ext cx="406535" cy="1997227"/>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12" name="Freeform 6">
            <a:extLst>
              <a:ext uri="{FF2B5EF4-FFF2-40B4-BE49-F238E27FC236}">
                <a16:creationId xmlns:a16="http://schemas.microsoft.com/office/drawing/2014/main" id="{298FD7FF-CB14-4A07-B879-0731A1847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87880" y="4214476"/>
            <a:ext cx="277321"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CA0D5741-1590-4555-A7A7-DC9B4E2E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713809" y="4122185"/>
            <a:ext cx="151393"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6">
            <a:extLst>
              <a:ext uri="{FF2B5EF4-FFF2-40B4-BE49-F238E27FC236}">
                <a16:creationId xmlns:a16="http://schemas.microsoft.com/office/drawing/2014/main" id="{3E9C0339-B0D3-40BA-96EF-3C1DB738AE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115" y="4214476"/>
            <a:ext cx="254344" cy="1783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A4B9A42A-C5B8-4470-8743-670E34420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122186"/>
            <a:ext cx="151393" cy="1727743"/>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Rectangle 8">
            <a:extLst>
              <a:ext uri="{FF2B5EF4-FFF2-40B4-BE49-F238E27FC236}">
                <a16:creationId xmlns:a16="http://schemas.microsoft.com/office/drawing/2014/main" id="{EDB12AFC-55F8-4AE8-9351-0F38D0C5D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3585" y="4122187"/>
            <a:ext cx="5983893" cy="164787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829917" y="4376667"/>
            <a:ext cx="5744766" cy="1089254"/>
          </a:xfrm>
        </p:spPr>
        <p:txBody>
          <a:bodyPr vert="horz" lIns="91440" tIns="45720" rIns="91440" bIns="45720" rtlCol="0" anchor="ctr">
            <a:normAutofit/>
          </a:bodyPr>
          <a:lstStyle/>
          <a:p>
            <a:pPr marL="0" indent="0">
              <a:lnSpc>
                <a:spcPct val="90000"/>
              </a:lnSpc>
              <a:spcBef>
                <a:spcPts val="1000"/>
              </a:spcBef>
              <a:buNone/>
            </a:pPr>
            <a:r>
              <a:rPr lang="en-US" sz="2400" kern="1200">
                <a:solidFill>
                  <a:srgbClr val="FEFFFF"/>
                </a:solidFill>
                <a:latin typeface="+mn-lt"/>
                <a:ea typeface="+mn-ea"/>
                <a:cs typeface="+mn-cs"/>
              </a:rPr>
              <a:t>The company produces products in the same industry but focuses on a different target market.</a:t>
            </a:r>
          </a:p>
        </p:txBody>
      </p:sp>
      <p:sp>
        <p:nvSpPr>
          <p:cNvPr id="22" name="Rectangle 8">
            <a:extLst>
              <a:ext uri="{FF2B5EF4-FFF2-40B4-BE49-F238E27FC236}">
                <a16:creationId xmlns:a16="http://schemas.microsoft.com/office/drawing/2014/main" id="{C58506DD-7B3D-4594-846B-F78590BE9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99459" y="4356608"/>
            <a:ext cx="2341559" cy="1641104"/>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24680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B3B9DBC-97CC-4A18-B4A6-66E240292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4492644-1D84-449E-94E4-5FC5C873D3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506" y="637953"/>
            <a:ext cx="6204344" cy="3189507"/>
          </a:xfrm>
        </p:spPr>
        <p:txBody>
          <a:bodyPr vert="horz" lIns="91440" tIns="45720" rIns="91440" bIns="45720" rtlCol="0" anchor="b">
            <a:normAutofit/>
          </a:bodyPr>
          <a:lstStyle/>
          <a:p>
            <a:pPr algn="l">
              <a:lnSpc>
                <a:spcPct val="90000"/>
              </a:lnSpc>
            </a:pPr>
            <a:br>
              <a:rPr lang="en-US" sz="5400" b="1" kern="1200">
                <a:solidFill>
                  <a:srgbClr val="FFFFFF"/>
                </a:solidFill>
                <a:latin typeface="+mj-lt"/>
                <a:ea typeface="+mj-ea"/>
                <a:cs typeface="+mj-cs"/>
              </a:rPr>
            </a:br>
            <a:br>
              <a:rPr lang="en-US" sz="5400" b="1" kern="1200">
                <a:solidFill>
                  <a:srgbClr val="FFFFFF"/>
                </a:solidFill>
                <a:latin typeface="+mj-lt"/>
                <a:ea typeface="+mj-ea"/>
                <a:cs typeface="+mj-cs"/>
              </a:rPr>
            </a:br>
            <a:r>
              <a:rPr lang="en-US" sz="5400" b="1" kern="1200">
                <a:solidFill>
                  <a:srgbClr val="FFFFFF"/>
                </a:solidFill>
                <a:latin typeface="+mj-lt"/>
                <a:ea typeface="+mj-ea"/>
                <a:cs typeface="+mj-cs"/>
              </a:rPr>
              <a:t>Brand extension</a:t>
            </a:r>
            <a:br>
              <a:rPr lang="en-US" sz="5400" kern="1200">
                <a:solidFill>
                  <a:srgbClr val="FFFFFF"/>
                </a:solidFill>
                <a:latin typeface="+mj-lt"/>
                <a:ea typeface="+mj-ea"/>
                <a:cs typeface="+mj-cs"/>
              </a:rPr>
            </a:br>
            <a:endParaRPr lang="en-US" sz="5400" kern="1200">
              <a:solidFill>
                <a:srgbClr val="FFFFFF"/>
              </a:solidFill>
              <a:latin typeface="+mj-lt"/>
              <a:ea typeface="+mj-ea"/>
              <a:cs typeface="+mj-cs"/>
            </a:endParaRPr>
          </a:p>
        </p:txBody>
      </p:sp>
      <p:sp>
        <p:nvSpPr>
          <p:cNvPr id="12" name="Freeform 6">
            <a:extLst>
              <a:ext uri="{FF2B5EF4-FFF2-40B4-BE49-F238E27FC236}">
                <a16:creationId xmlns:a16="http://schemas.microsoft.com/office/drawing/2014/main" id="{94EE1A74-DEBF-434E-8B5E-7AB296ECBE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C7C4D4B-92D9-4FA4-A294-749E8574FF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BADA3358-2A3F-41B0-A458-6FD1DB3AF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596506" y="4377268"/>
            <a:ext cx="5978177" cy="1280582"/>
          </a:xfrm>
        </p:spPr>
        <p:txBody>
          <a:bodyPr vert="horz" lIns="91440" tIns="45720" rIns="91440" bIns="45720" rtlCol="0" anchor="t">
            <a:normAutofit/>
          </a:bodyPr>
          <a:lstStyle/>
          <a:p>
            <a:pPr marL="0" indent="0">
              <a:lnSpc>
                <a:spcPct val="90000"/>
              </a:lnSpc>
              <a:spcBef>
                <a:spcPts val="1000"/>
              </a:spcBef>
              <a:buNone/>
            </a:pPr>
            <a:r>
              <a:rPr lang="en-US" sz="2800" kern="1200">
                <a:solidFill>
                  <a:srgbClr val="FEFFFF"/>
                </a:solidFill>
                <a:latin typeface="+mn-lt"/>
                <a:ea typeface="+mn-ea"/>
                <a:cs typeface="+mn-cs"/>
              </a:rPr>
              <a:t>A company extends its product range and produces a new product in a new industry.</a:t>
            </a:r>
          </a:p>
        </p:txBody>
      </p:sp>
      <p:sp>
        <p:nvSpPr>
          <p:cNvPr id="18" name="Rectangle 8">
            <a:extLst>
              <a:ext uri="{FF2B5EF4-FFF2-40B4-BE49-F238E27FC236}">
                <a16:creationId xmlns:a16="http://schemas.microsoft.com/office/drawing/2014/main" id="{E4737216-37B2-43AD-AB08-05BFCCEFC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6158707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3"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E97B51A-3A9B-4B7E-9D98-45B7D3E571CB}"/>
              </a:ext>
            </a:extLst>
          </p:cNvPr>
          <p:cNvSpPr>
            <a:spLocks noGrp="1"/>
          </p:cNvSpPr>
          <p:nvPr>
            <p:ph type="title"/>
          </p:nvPr>
        </p:nvSpPr>
        <p:spPr>
          <a:xfrm>
            <a:off x="823851" y="885651"/>
            <a:ext cx="2422352" cy="4624603"/>
          </a:xfrm>
        </p:spPr>
        <p:txBody>
          <a:bodyPr>
            <a:normAutofit/>
          </a:bodyPr>
          <a:lstStyle/>
          <a:p>
            <a:r>
              <a:rPr lang="en-GB" sz="4100" b="1">
                <a:solidFill>
                  <a:srgbClr val="FFFFFF"/>
                </a:solidFill>
              </a:rPr>
              <a:t>Other Branding Strategies</a:t>
            </a:r>
          </a:p>
        </p:txBody>
      </p:sp>
      <p:sp>
        <p:nvSpPr>
          <p:cNvPr id="3" name="Content Placeholder 2">
            <a:extLst>
              <a:ext uri="{FF2B5EF4-FFF2-40B4-BE49-F238E27FC236}">
                <a16:creationId xmlns:a16="http://schemas.microsoft.com/office/drawing/2014/main" id="{D50EA6D9-9C6E-4B32-81A9-BEC70E9033D3}"/>
              </a:ext>
            </a:extLst>
          </p:cNvPr>
          <p:cNvSpPr>
            <a:spLocks noGrp="1"/>
          </p:cNvSpPr>
          <p:nvPr>
            <p:ph idx="1"/>
          </p:nvPr>
        </p:nvSpPr>
        <p:spPr>
          <a:xfrm>
            <a:off x="3734031" y="885651"/>
            <a:ext cx="4893915" cy="4616849"/>
          </a:xfrm>
        </p:spPr>
        <p:txBody>
          <a:bodyPr anchor="ctr">
            <a:normAutofit/>
          </a:bodyPr>
          <a:lstStyle/>
          <a:p>
            <a:r>
              <a:rPr lang="en-GB" sz="2100"/>
              <a:t>Brand Personality</a:t>
            </a:r>
          </a:p>
          <a:p>
            <a:r>
              <a:rPr lang="en-GB" sz="2100"/>
              <a:t>Country of Origin Effects</a:t>
            </a:r>
          </a:p>
          <a:p>
            <a:r>
              <a:rPr lang="en-GB" sz="2100"/>
              <a:t>Own Label Branding</a:t>
            </a:r>
          </a:p>
        </p:txBody>
      </p:sp>
      <p:sp>
        <p:nvSpPr>
          <p:cNvPr id="4" name="Date Placeholder 3">
            <a:extLst>
              <a:ext uri="{FF2B5EF4-FFF2-40B4-BE49-F238E27FC236}">
                <a16:creationId xmlns:a16="http://schemas.microsoft.com/office/drawing/2014/main" id="{4CA5DC21-7A63-4B41-A3DD-8C9F945C3E92}"/>
              </a:ext>
            </a:extLst>
          </p:cNvPr>
          <p:cNvSpPr>
            <a:spLocks noGrp="1"/>
          </p:cNvSpPr>
          <p:nvPr>
            <p:ph type="dt" sz="half" idx="10"/>
          </p:nvPr>
        </p:nvSpPr>
        <p:spPr>
          <a:xfrm>
            <a:off x="5788152" y="6382512"/>
            <a:ext cx="2119122" cy="320040"/>
          </a:xfrm>
        </p:spPr>
        <p:txBody>
          <a:bodyPr>
            <a:normAutofit/>
          </a:bodyPr>
          <a:lstStyle/>
          <a:p>
            <a:pPr algn="r">
              <a:spcAft>
                <a:spcPts val="600"/>
              </a:spcAft>
              <a:defRPr/>
            </a:pPr>
            <a:fld id="{2303D31F-598B-47EE-BA37-93F097A3D676}" type="datetime1">
              <a:rPr lang="en-GB" altLang="en-US" sz="900"/>
              <a:pPr algn="r">
                <a:spcAft>
                  <a:spcPts val="600"/>
                </a:spcAft>
                <a:defRPr/>
              </a:pPr>
              <a:t>16/06/2021</a:t>
            </a:fld>
            <a:endParaRPr lang="en-GB" altLang="en-US" sz="900"/>
          </a:p>
        </p:txBody>
      </p:sp>
      <p:sp>
        <p:nvSpPr>
          <p:cNvPr id="5" name="Slide Number Placeholder 4">
            <a:extLst>
              <a:ext uri="{FF2B5EF4-FFF2-40B4-BE49-F238E27FC236}">
                <a16:creationId xmlns:a16="http://schemas.microsoft.com/office/drawing/2014/main" id="{C87C9D8F-D2EF-437C-8BFC-772DE046097C}"/>
              </a:ext>
            </a:extLst>
          </p:cNvPr>
          <p:cNvSpPr>
            <a:spLocks noGrp="1"/>
          </p:cNvSpPr>
          <p:nvPr>
            <p:ph type="sldNum" sz="quarter" idx="12"/>
          </p:nvPr>
        </p:nvSpPr>
        <p:spPr>
          <a:xfrm>
            <a:off x="8030718" y="6382512"/>
            <a:ext cx="514350" cy="320040"/>
          </a:xfrm>
        </p:spPr>
        <p:txBody>
          <a:bodyPr>
            <a:normAutofit/>
          </a:bodyPr>
          <a:lstStyle/>
          <a:p>
            <a:pPr>
              <a:spcAft>
                <a:spcPts val="600"/>
              </a:spcAft>
              <a:defRPr/>
            </a:pPr>
            <a:fld id="{6550E941-99E4-4403-A917-B30FF69A9617}" type="slidenum">
              <a:rPr lang="en-GB" altLang="en-US" sz="900"/>
              <a:pPr>
                <a:spcAft>
                  <a:spcPts val="600"/>
                </a:spcAft>
                <a:defRPr/>
              </a:pPr>
              <a:t>14</a:t>
            </a:fld>
            <a:endParaRPr lang="en-GB" altLang="en-US" sz="900"/>
          </a:p>
        </p:txBody>
      </p:sp>
    </p:spTree>
    <p:extLst>
      <p:ext uri="{BB962C8B-B14F-4D97-AF65-F5344CB8AC3E}">
        <p14:creationId xmlns:p14="http://schemas.microsoft.com/office/powerpoint/2010/main" val="26885694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616" y="0"/>
            <a:ext cx="8182719" cy="6858000"/>
          </a:xfrm>
          <a:prstGeom prst="rect">
            <a:avLst/>
          </a:prstGeom>
          <a:gradFill>
            <a:gsLst>
              <a:gs pos="0">
                <a:schemeClr val="accent6"/>
              </a:gs>
              <a:gs pos="25000">
                <a:schemeClr val="accent6"/>
              </a:gs>
              <a:gs pos="94000">
                <a:schemeClr val="accent1"/>
              </a:gs>
              <a:gs pos="100000">
                <a:schemeClr val="accent1"/>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2284026" y="2043663"/>
            <a:ext cx="4578895" cy="2031055"/>
          </a:xfrm>
        </p:spPr>
        <p:txBody>
          <a:bodyPr>
            <a:normAutofit/>
          </a:bodyPr>
          <a:lstStyle/>
          <a:p>
            <a:pPr>
              <a:lnSpc>
                <a:spcPct val="90000"/>
              </a:lnSpc>
            </a:pPr>
            <a:r>
              <a:rPr lang="en-GB" b="1">
                <a:solidFill>
                  <a:srgbClr val="FFFFFF"/>
                </a:solidFill>
              </a:rPr>
              <a:t>Rogers Diffusion Of Innovation Model</a:t>
            </a:r>
          </a:p>
        </p:txBody>
      </p:sp>
      <p:sp>
        <p:nvSpPr>
          <p:cNvPr id="3" name="Subtitle 2"/>
          <p:cNvSpPr>
            <a:spLocks noGrp="1"/>
          </p:cNvSpPr>
          <p:nvPr>
            <p:ph type="subTitle" idx="1"/>
          </p:nvPr>
        </p:nvSpPr>
        <p:spPr>
          <a:xfrm>
            <a:off x="2284026" y="4074718"/>
            <a:ext cx="4578895"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32361182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sz="3400" b="1">
                <a:solidFill>
                  <a:srgbClr val="FFFFFF"/>
                </a:solidFill>
              </a:rPr>
              <a:t>Introduction</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 There are </a:t>
            </a:r>
            <a:r>
              <a:rPr lang="en-GB" sz="2100" b="1"/>
              <a:t>five established adopter categories</a:t>
            </a:r>
            <a:r>
              <a:rPr lang="en-GB" sz="2100"/>
              <a:t>, and while the majority of the general population tends to fall in the middle categories, it is still necessary to understand the characteristics of the target population. When promoting an innovation, there are different strategies used to appeal to the different adopter categories.</a:t>
            </a:r>
          </a:p>
        </p:txBody>
      </p:sp>
    </p:spTree>
    <p:extLst>
      <p:ext uri="{BB962C8B-B14F-4D97-AF65-F5344CB8AC3E}">
        <p14:creationId xmlns:p14="http://schemas.microsoft.com/office/powerpoint/2010/main" val="40642655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aphicFrame>
        <p:nvGraphicFramePr>
          <p:cNvPr id="4098" name="Object 2"/>
          <p:cNvGraphicFramePr>
            <a:graphicFrameLocks noChangeAspect="1"/>
          </p:cNvGraphicFramePr>
          <p:nvPr/>
        </p:nvGraphicFramePr>
        <p:xfrm>
          <a:off x="539750" y="1196975"/>
          <a:ext cx="8970963" cy="5264150"/>
        </p:xfrm>
        <a:graphic>
          <a:graphicData uri="http://schemas.openxmlformats.org/presentationml/2006/ole">
            <mc:AlternateContent xmlns:mc="http://schemas.openxmlformats.org/markup-compatibility/2006">
              <mc:Choice xmlns:v="urn:schemas-microsoft-com:vml" Requires="v">
                <p:oleObj name="Document" r:id="rId2" imgW="8970553" imgH="5263701" progId="Word.Document.8">
                  <p:embed/>
                </p:oleObj>
              </mc:Choice>
              <mc:Fallback>
                <p:oleObj name="Document" r:id="rId2" imgW="8970553" imgH="5263701" progId="Word.Document.8">
                  <p:embed/>
                  <p:pic>
                    <p:nvPicPr>
                      <p:cNvPr id="4098" name="Object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750" y="1196975"/>
                        <a:ext cx="8970963" cy="5264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808087528"/>
      </p:ext>
    </p:extLst>
  </p:cSld>
  <p:clrMapOvr>
    <a:masterClrMapping/>
  </p:clrMapOvr>
  <p:transition>
    <p:wedg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dirty="0">
                <a:solidFill>
                  <a:srgbClr val="FFFFFF"/>
                </a:solidFill>
              </a:rPr>
            </a:br>
            <a:r>
              <a:rPr lang="en-GB" sz="3700" b="1" dirty="0">
                <a:solidFill>
                  <a:srgbClr val="FFFFFF"/>
                </a:solidFill>
              </a:rPr>
              <a:t>Innovators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These are people who want to be the first to try the innovation. They are interested in new ideas. These people are very willing to take risks, and are often the first to develop new ideas. </a:t>
            </a:r>
          </a:p>
        </p:txBody>
      </p:sp>
    </p:spTree>
    <p:extLst>
      <p:ext uri="{BB962C8B-B14F-4D97-AF65-F5344CB8AC3E}">
        <p14:creationId xmlns:p14="http://schemas.microsoft.com/office/powerpoint/2010/main" val="2730419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pPr>
              <a:lnSpc>
                <a:spcPct val="90000"/>
              </a:lnSpc>
            </a:pPr>
            <a:br>
              <a:rPr lang="en-GB">
                <a:solidFill>
                  <a:srgbClr val="FFFFFF"/>
                </a:solidFill>
              </a:rPr>
            </a:br>
            <a:br>
              <a:rPr lang="en-GB">
                <a:solidFill>
                  <a:srgbClr val="FFFFFF"/>
                </a:solidFill>
              </a:rPr>
            </a:br>
            <a:br>
              <a:rPr lang="en-GB">
                <a:solidFill>
                  <a:srgbClr val="FFFFFF"/>
                </a:solidFill>
              </a:rPr>
            </a:br>
            <a:r>
              <a:rPr lang="en-GB" b="1">
                <a:solidFill>
                  <a:srgbClr val="FFFFFF"/>
                </a:solidFill>
              </a:rPr>
              <a:t>Early Adopters</a:t>
            </a:r>
            <a:br>
              <a:rPr lang="en-GB">
                <a:solidFill>
                  <a:srgbClr val="FFFFFF"/>
                </a:solidFill>
              </a:rPr>
            </a:br>
            <a:br>
              <a:rPr lang="en-GB">
                <a:solidFill>
                  <a:srgbClr val="FFFFFF"/>
                </a:solidFill>
              </a:rPr>
            </a:br>
            <a:endParaRPr lang="en-GB">
              <a:solidFill>
                <a:srgbClr val="FFFFFF"/>
              </a:solidFill>
            </a:endParaRP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These are people who represent opinion leaders. They enjoy leadership roles, and embrace change opportunities. They are already aware of the need to change and so are very comfortable adopting new ideas. Strategies to appeal to this population include how-to manuals and information sheets on implementation. They do not need information to convince them to change.</a:t>
            </a:r>
          </a:p>
        </p:txBody>
      </p:sp>
    </p:spTree>
    <p:extLst>
      <p:ext uri="{BB962C8B-B14F-4D97-AF65-F5344CB8AC3E}">
        <p14:creationId xmlns:p14="http://schemas.microsoft.com/office/powerpoint/2010/main" val="12038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Early Majority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rarely leaders, but they do adopt new ideas before the average person. That said, they typically need to see evidence that the innovation works before they are willing to adopt it. Strategies to appeal to this population include success stories and evidence of the innovation's effectiveness.</a:t>
            </a:r>
          </a:p>
        </p:txBody>
      </p:sp>
    </p:spTree>
    <p:extLst>
      <p:ext uri="{BB962C8B-B14F-4D97-AF65-F5344CB8AC3E}">
        <p14:creationId xmlns:p14="http://schemas.microsoft.com/office/powerpoint/2010/main" val="28814709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Late Majority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skeptical of change, and will only adopt an innovation after it has been tried by the majority. Strategies to appeal to this population include information on how many other people have tried the innovation and have adopted it successfully.</a:t>
            </a:r>
          </a:p>
        </p:txBody>
      </p:sp>
    </p:spTree>
    <p:extLst>
      <p:ext uri="{BB962C8B-B14F-4D97-AF65-F5344CB8AC3E}">
        <p14:creationId xmlns:p14="http://schemas.microsoft.com/office/powerpoint/2010/main" val="3419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a:solidFill>
                  <a:srgbClr val="FFFFFF"/>
                </a:solidFill>
              </a:rPr>
            </a:br>
            <a:r>
              <a:rPr lang="en-GB" b="1">
                <a:solidFill>
                  <a:srgbClr val="FFFFFF"/>
                </a:solidFill>
              </a:rPr>
              <a:t>Laggards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These people are bound by tradition and very conservative. They are very skeptical of change and are the hardest group to bring on board. Strategies to appeal to this population include statistics, fear appeals, and pressure from people in the other adopter groups.</a:t>
            </a:r>
          </a:p>
        </p:txBody>
      </p:sp>
    </p:spTree>
    <p:extLst>
      <p:ext uri="{BB962C8B-B14F-4D97-AF65-F5344CB8AC3E}">
        <p14:creationId xmlns:p14="http://schemas.microsoft.com/office/powerpoint/2010/main" val="2480167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401E8E-4A93-4548-ACA5-89C2DB1BD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56BEBC6-FD86-4AE0-9F81-AE62D157EB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 y="227"/>
            <a:ext cx="9141714" cy="4551895"/>
          </a:xfrm>
          <a:prstGeom prst="rect">
            <a:avLst/>
          </a:pr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6">
            <a:extLst>
              <a:ext uri="{FF2B5EF4-FFF2-40B4-BE49-F238E27FC236}">
                <a16:creationId xmlns:a16="http://schemas.microsoft.com/office/drawing/2014/main" id="{BF74AC2C-CACD-4E1A-8041-3F7043EEA5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5810" y="4208147"/>
            <a:ext cx="254344" cy="1938528"/>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CDB61CBA-11D3-4E24-8DB3-38A5EFA9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46554" y="4098333"/>
            <a:ext cx="151393" cy="1874520"/>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09F092C7-BD3D-4C76-A8B7-D0C6049E7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286" y="4098334"/>
            <a:ext cx="6699764"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718879" y="4309238"/>
            <a:ext cx="5591504" cy="1212102"/>
          </a:xfrm>
        </p:spPr>
        <p:txBody>
          <a:bodyPr>
            <a:normAutofit/>
          </a:bodyPr>
          <a:lstStyle/>
          <a:p>
            <a:endParaRPr lang="en-GB" sz="3500">
              <a:solidFill>
                <a:srgbClr val="FFFFFF"/>
              </a:solidFill>
            </a:endParaRPr>
          </a:p>
        </p:txBody>
      </p:sp>
      <p:sp>
        <p:nvSpPr>
          <p:cNvPr id="3" name="Content Placeholder 2"/>
          <p:cNvSpPr>
            <a:spLocks noGrp="1"/>
          </p:cNvSpPr>
          <p:nvPr>
            <p:ph idx="1"/>
          </p:nvPr>
        </p:nvSpPr>
        <p:spPr>
          <a:xfrm>
            <a:off x="718879" y="725535"/>
            <a:ext cx="5934404" cy="2944936"/>
          </a:xfrm>
        </p:spPr>
        <p:txBody>
          <a:bodyPr anchor="ctr">
            <a:normAutofit/>
          </a:bodyPr>
          <a:lstStyle/>
          <a:p>
            <a:r>
              <a:rPr lang="en-GB" sz="1900">
                <a:solidFill>
                  <a:srgbClr val="FFFFFF"/>
                </a:solidFill>
              </a:rPr>
              <a:t>The stages by which a person adopts an innovation, and whereby diffusion is accomplished, include </a:t>
            </a:r>
            <a:r>
              <a:rPr lang="en-GB" sz="1900" u="sng">
                <a:solidFill>
                  <a:srgbClr val="FFFFFF"/>
                </a:solidFill>
              </a:rPr>
              <a:t>awareness</a:t>
            </a:r>
            <a:r>
              <a:rPr lang="en-GB" sz="1900">
                <a:solidFill>
                  <a:srgbClr val="FFFFFF"/>
                </a:solidFill>
              </a:rPr>
              <a:t> of the need for an innovation, </a:t>
            </a:r>
            <a:r>
              <a:rPr lang="en-GB" sz="1900" u="sng">
                <a:solidFill>
                  <a:srgbClr val="FFFFFF"/>
                </a:solidFill>
              </a:rPr>
              <a:t>decision to adopt</a:t>
            </a:r>
            <a:r>
              <a:rPr lang="en-GB" sz="1900">
                <a:solidFill>
                  <a:srgbClr val="FFFFFF"/>
                </a:solidFill>
              </a:rPr>
              <a:t> (or reject) the innovation, </a:t>
            </a:r>
            <a:r>
              <a:rPr lang="en-GB" sz="1900" u="sng">
                <a:solidFill>
                  <a:srgbClr val="FFFFFF"/>
                </a:solidFill>
              </a:rPr>
              <a:t>initial use</a:t>
            </a:r>
            <a:r>
              <a:rPr lang="en-GB" sz="1900">
                <a:solidFill>
                  <a:srgbClr val="FFFFFF"/>
                </a:solidFill>
              </a:rPr>
              <a:t> of the innovation to test it, and </a:t>
            </a:r>
            <a:r>
              <a:rPr lang="en-GB" sz="1900" u="sng">
                <a:solidFill>
                  <a:srgbClr val="FFFFFF"/>
                </a:solidFill>
              </a:rPr>
              <a:t>continued use</a:t>
            </a:r>
            <a:r>
              <a:rPr lang="en-GB" sz="1900">
                <a:solidFill>
                  <a:srgbClr val="FFFFFF"/>
                </a:solidFill>
              </a:rPr>
              <a:t> of the innovation. There are </a:t>
            </a:r>
            <a:r>
              <a:rPr lang="en-GB" sz="1900" b="1">
                <a:solidFill>
                  <a:srgbClr val="FFFFFF"/>
                </a:solidFill>
              </a:rPr>
              <a:t>five main factors that influence adoption of an innovation</a:t>
            </a:r>
            <a:r>
              <a:rPr lang="en-GB" sz="1900">
                <a:solidFill>
                  <a:srgbClr val="FFFFFF"/>
                </a:solidFill>
              </a:rPr>
              <a:t>, and each of these factors is at play to a different extent in the five adopter categories.</a:t>
            </a:r>
          </a:p>
        </p:txBody>
      </p:sp>
      <p:sp>
        <p:nvSpPr>
          <p:cNvPr id="18" name="Rectangle 8">
            <a:extLst>
              <a:ext uri="{FF2B5EF4-FFF2-40B4-BE49-F238E27FC236}">
                <a16:creationId xmlns:a16="http://schemas.microsoft.com/office/drawing/2014/main" id="{93D3D714-C49E-476F-B7F2-000D74BA1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800154" y="4377267"/>
            <a:ext cx="2341560" cy="177393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2064198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Relative Advantage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degree to which an innovation is seen as better than the idea, program, or product it replaces.</a:t>
            </a:r>
          </a:p>
        </p:txBody>
      </p:sp>
    </p:spTree>
    <p:extLst>
      <p:ext uri="{BB962C8B-B14F-4D97-AF65-F5344CB8AC3E}">
        <p14:creationId xmlns:p14="http://schemas.microsoft.com/office/powerpoint/2010/main" val="1089048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100">
                <a:solidFill>
                  <a:srgbClr val="FFFFFF"/>
                </a:solidFill>
              </a:rPr>
            </a:br>
            <a:r>
              <a:rPr lang="en-GB" sz="3100" b="1">
                <a:solidFill>
                  <a:srgbClr val="FFFFFF"/>
                </a:solidFill>
              </a:rPr>
              <a:t>Compatibility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How consistent the innovation is with the values, experiences, and needs of the potential adopters.</a:t>
            </a:r>
          </a:p>
        </p:txBody>
      </p:sp>
    </p:spTree>
    <p:extLst>
      <p:ext uri="{BB962C8B-B14F-4D97-AF65-F5344CB8AC3E}">
        <p14:creationId xmlns:p14="http://schemas.microsoft.com/office/powerpoint/2010/main" val="294555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Complexity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How difficult the innovation is to understand and/or use</a:t>
            </a:r>
          </a:p>
        </p:txBody>
      </p:sp>
    </p:spTree>
    <p:extLst>
      <p:ext uri="{BB962C8B-B14F-4D97-AF65-F5344CB8AC3E}">
        <p14:creationId xmlns:p14="http://schemas.microsoft.com/office/powerpoint/2010/main" val="35962390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700">
                <a:solidFill>
                  <a:srgbClr val="FFFFFF"/>
                </a:solidFill>
              </a:rPr>
            </a:br>
            <a:r>
              <a:rPr lang="en-GB" sz="3700" b="1">
                <a:solidFill>
                  <a:srgbClr val="FFFFFF"/>
                </a:solidFill>
              </a:rPr>
              <a:t>Trialability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extent to which the innovation can be tested or experimented with before a commitment to adopt is made</a:t>
            </a:r>
          </a:p>
        </p:txBody>
      </p:sp>
    </p:spTree>
    <p:extLst>
      <p:ext uri="{BB962C8B-B14F-4D97-AF65-F5344CB8AC3E}">
        <p14:creationId xmlns:p14="http://schemas.microsoft.com/office/powerpoint/2010/main" val="4093720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br>
              <a:rPr lang="en-GB" sz="3100">
                <a:solidFill>
                  <a:srgbClr val="FFFFFF"/>
                </a:solidFill>
              </a:rPr>
            </a:br>
            <a:r>
              <a:rPr lang="en-GB" sz="3100" b="1">
                <a:solidFill>
                  <a:srgbClr val="FFFFFF"/>
                </a:solidFill>
              </a:rPr>
              <a:t>Observability</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t>The extent to which the innovation provides tangible results.</a:t>
            </a:r>
          </a:p>
        </p:txBody>
      </p:sp>
    </p:spTree>
    <p:extLst>
      <p:ext uri="{BB962C8B-B14F-4D97-AF65-F5344CB8AC3E}">
        <p14:creationId xmlns:p14="http://schemas.microsoft.com/office/powerpoint/2010/main" val="282676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8C3DEBB2-D54E-470C-86B3-631BDDF6C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5820"/>
            <a:ext cx="4565396" cy="5166360"/>
          </a:xfrm>
          <a:custGeom>
            <a:avLst/>
            <a:gdLst>
              <a:gd name="connsiteX0" fmla="*/ 0 w 6087194"/>
              <a:gd name="connsiteY0" fmla="*/ 0 h 5166360"/>
              <a:gd name="connsiteX1" fmla="*/ 155740 w 6087194"/>
              <a:gd name="connsiteY1" fmla="*/ 0 h 5166360"/>
              <a:gd name="connsiteX2" fmla="*/ 5867656 w 6087194"/>
              <a:gd name="connsiteY2" fmla="*/ 0 h 5166360"/>
              <a:gd name="connsiteX3" fmla="*/ 6087194 w 6087194"/>
              <a:gd name="connsiteY3" fmla="*/ 0 h 5166360"/>
              <a:gd name="connsiteX4" fmla="*/ 3693315 w 6087194"/>
              <a:gd name="connsiteY4" fmla="*/ 5166360 h 5166360"/>
              <a:gd name="connsiteX5" fmla="*/ 3473777 w 6087194"/>
              <a:gd name="connsiteY5" fmla="*/ 5166360 h 5166360"/>
              <a:gd name="connsiteX6" fmla="*/ 155740 w 6087194"/>
              <a:gd name="connsiteY6" fmla="*/ 5166360 h 5166360"/>
              <a:gd name="connsiteX7" fmla="*/ 0 w 6087194"/>
              <a:gd name="connsiteY7" fmla="*/ 5166360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87194" h="5166360">
                <a:moveTo>
                  <a:pt x="0" y="0"/>
                </a:moveTo>
                <a:lnTo>
                  <a:pt x="155740" y="0"/>
                </a:lnTo>
                <a:lnTo>
                  <a:pt x="5867656" y="0"/>
                </a:lnTo>
                <a:lnTo>
                  <a:pt x="6087194" y="0"/>
                </a:lnTo>
                <a:lnTo>
                  <a:pt x="3693315" y="5166360"/>
                </a:lnTo>
                <a:lnTo>
                  <a:pt x="3473777" y="5166360"/>
                </a:lnTo>
                <a:lnTo>
                  <a:pt x="155740" y="5166360"/>
                </a:lnTo>
                <a:lnTo>
                  <a:pt x="0" y="516636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268033CC-D08D-4609-83FF-2537764F4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95186" y="844868"/>
            <a:ext cx="6348814" cy="5167312"/>
          </a:xfrm>
          <a:custGeom>
            <a:avLst/>
            <a:gdLst>
              <a:gd name="connsiteX0" fmla="*/ 2612652 w 8465085"/>
              <a:gd name="connsiteY0" fmla="*/ 0 h 5167312"/>
              <a:gd name="connsiteX1" fmla="*/ 7243482 w 8465085"/>
              <a:gd name="connsiteY1" fmla="*/ 0 h 5167312"/>
              <a:gd name="connsiteX2" fmla="*/ 8465085 w 8465085"/>
              <a:gd name="connsiteY2" fmla="*/ 0 h 5167312"/>
              <a:gd name="connsiteX3" fmla="*/ 8465085 w 8465085"/>
              <a:gd name="connsiteY3" fmla="*/ 5167312 h 5167312"/>
              <a:gd name="connsiteX4" fmla="*/ 7243482 w 8465085"/>
              <a:gd name="connsiteY4" fmla="*/ 5167312 h 5167312"/>
              <a:gd name="connsiteX5" fmla="*/ 221324 w 8465085"/>
              <a:gd name="connsiteY5" fmla="*/ 5167312 h 5167312"/>
              <a:gd name="connsiteX6" fmla="*/ 2615203 w 8465085"/>
              <a:gd name="connsiteY6" fmla="*/ 952 h 5167312"/>
              <a:gd name="connsiteX7" fmla="*/ 2612652 w 8465085"/>
              <a:gd name="connsiteY7" fmla="*/ 952 h 5167312"/>
              <a:gd name="connsiteX8" fmla="*/ 0 w 8465085"/>
              <a:gd name="connsiteY8" fmla="*/ 0 h 5167312"/>
              <a:gd name="connsiteX9" fmla="*/ 2274554 w 8465085"/>
              <a:gd name="connsiteY9" fmla="*/ 0 h 5167312"/>
              <a:gd name="connsiteX10" fmla="*/ 2274554 w 8465085"/>
              <a:gd name="connsiteY10" fmla="*/ 952 h 5167312"/>
              <a:gd name="connsiteX11" fmla="*/ 0 w 8465085"/>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465085" h="5167312">
                <a:moveTo>
                  <a:pt x="2612652" y="0"/>
                </a:moveTo>
                <a:lnTo>
                  <a:pt x="7243482" y="0"/>
                </a:lnTo>
                <a:lnTo>
                  <a:pt x="8465085" y="0"/>
                </a:lnTo>
                <a:lnTo>
                  <a:pt x="8465085" y="5167312"/>
                </a:lnTo>
                <a:lnTo>
                  <a:pt x="7243482" y="5167312"/>
                </a:lnTo>
                <a:lnTo>
                  <a:pt x="221324" y="5167312"/>
                </a:lnTo>
                <a:lnTo>
                  <a:pt x="2615203" y="952"/>
                </a:lnTo>
                <a:lnTo>
                  <a:pt x="2612652" y="952"/>
                </a:lnTo>
                <a:close/>
                <a:moveTo>
                  <a:pt x="0" y="0"/>
                </a:moveTo>
                <a:lnTo>
                  <a:pt x="2274554" y="0"/>
                </a:lnTo>
                <a:lnTo>
                  <a:pt x="2274554" y="952"/>
                </a:lnTo>
                <a:lnTo>
                  <a:pt x="0" y="952"/>
                </a:lnTo>
                <a:close/>
              </a:path>
            </a:pathLst>
          </a:custGeom>
          <a:solidFill>
            <a:srgbClr val="ABADAF">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1063E6D-2C2D-4E90-B82E-42AC73DF4855}"/>
              </a:ext>
            </a:extLst>
          </p:cNvPr>
          <p:cNvSpPr>
            <a:spLocks noGrp="1"/>
          </p:cNvSpPr>
          <p:nvPr>
            <p:ph type="title"/>
          </p:nvPr>
        </p:nvSpPr>
        <p:spPr>
          <a:xfrm>
            <a:off x="628649" y="1841614"/>
            <a:ext cx="2557131" cy="3173819"/>
          </a:xfrm>
        </p:spPr>
        <p:txBody>
          <a:bodyPr>
            <a:normAutofit/>
          </a:bodyPr>
          <a:lstStyle/>
          <a:p>
            <a:r>
              <a:rPr lang="en-GB">
                <a:solidFill>
                  <a:schemeClr val="bg1"/>
                </a:solidFill>
              </a:rPr>
              <a:t>Price</a:t>
            </a:r>
          </a:p>
        </p:txBody>
      </p:sp>
      <p:sp>
        <p:nvSpPr>
          <p:cNvPr id="3" name="Content Placeholder 2">
            <a:extLst>
              <a:ext uri="{FF2B5EF4-FFF2-40B4-BE49-F238E27FC236}">
                <a16:creationId xmlns:a16="http://schemas.microsoft.com/office/drawing/2014/main" id="{C7178E36-A04F-4CE0-9B8F-0CD2B483D95E}"/>
              </a:ext>
            </a:extLst>
          </p:cNvPr>
          <p:cNvSpPr>
            <a:spLocks noGrp="1"/>
          </p:cNvSpPr>
          <p:nvPr>
            <p:ph idx="1"/>
          </p:nvPr>
        </p:nvSpPr>
        <p:spPr>
          <a:xfrm>
            <a:off x="4572000" y="1137208"/>
            <a:ext cx="3943350" cy="4582632"/>
          </a:xfrm>
        </p:spPr>
        <p:txBody>
          <a:bodyPr anchor="ctr">
            <a:normAutofit/>
          </a:bodyPr>
          <a:lstStyle/>
          <a:p>
            <a:pPr marL="0" indent="0">
              <a:buNone/>
            </a:pPr>
            <a:r>
              <a:rPr lang="en-GB" sz="1700" b="1" dirty="0"/>
              <a:t>Pricing Strategies</a:t>
            </a:r>
          </a:p>
          <a:p>
            <a:r>
              <a:rPr lang="en-GB" sz="1700" dirty="0"/>
              <a:t>Premium Pricing</a:t>
            </a:r>
          </a:p>
          <a:p>
            <a:r>
              <a:rPr lang="en-GB" sz="1700" dirty="0"/>
              <a:t>Penetration Pricing</a:t>
            </a:r>
          </a:p>
          <a:p>
            <a:r>
              <a:rPr lang="en-GB" sz="1700" dirty="0"/>
              <a:t>Economy Pricing</a:t>
            </a:r>
          </a:p>
          <a:p>
            <a:r>
              <a:rPr lang="en-GB" sz="1700" dirty="0"/>
              <a:t>Price Skimming</a:t>
            </a:r>
          </a:p>
          <a:p>
            <a:r>
              <a:rPr lang="en-GB" sz="1700" dirty="0"/>
              <a:t>Psychological Pricing</a:t>
            </a:r>
          </a:p>
          <a:p>
            <a:r>
              <a:rPr lang="en-GB" sz="1700" dirty="0"/>
              <a:t>Bundle Pricing</a:t>
            </a:r>
          </a:p>
          <a:p>
            <a:endParaRPr lang="en-GB" sz="1700" b="1" dirty="0"/>
          </a:p>
        </p:txBody>
      </p:sp>
    </p:spTree>
    <p:extLst>
      <p:ext uri="{BB962C8B-B14F-4D97-AF65-F5344CB8AC3E}">
        <p14:creationId xmlns:p14="http://schemas.microsoft.com/office/powerpoint/2010/main" val="588773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A123E9E-4658-43DD-B4C1-4D44D137D068}"/>
              </a:ext>
            </a:extLst>
          </p:cNvPr>
          <p:cNvSpPr>
            <a:spLocks noGrp="1"/>
          </p:cNvSpPr>
          <p:nvPr>
            <p:ph type="title"/>
          </p:nvPr>
        </p:nvSpPr>
        <p:spPr>
          <a:xfrm>
            <a:off x="718879" y="800392"/>
            <a:ext cx="7698523" cy="1212102"/>
          </a:xfrm>
        </p:spPr>
        <p:txBody>
          <a:bodyPr>
            <a:normAutofit/>
          </a:bodyPr>
          <a:lstStyle/>
          <a:p>
            <a:pPr>
              <a:lnSpc>
                <a:spcPct val="90000"/>
              </a:lnSpc>
            </a:pPr>
            <a:r>
              <a:rPr lang="en-GB" sz="2700" b="1">
                <a:solidFill>
                  <a:srgbClr val="FFFFFF"/>
                </a:solidFill>
              </a:rPr>
              <a:t>Factors that may change the price when making product/services available in different countries</a:t>
            </a:r>
          </a:p>
        </p:txBody>
      </p:sp>
      <p:sp>
        <p:nvSpPr>
          <p:cNvPr id="3" name="Content Placeholder 2">
            <a:extLst>
              <a:ext uri="{FF2B5EF4-FFF2-40B4-BE49-F238E27FC236}">
                <a16:creationId xmlns:a16="http://schemas.microsoft.com/office/drawing/2014/main" id="{E9BA550F-85A7-4667-97D7-49FE8D89934A}"/>
              </a:ext>
            </a:extLst>
          </p:cNvPr>
          <p:cNvSpPr>
            <a:spLocks noGrp="1"/>
          </p:cNvSpPr>
          <p:nvPr>
            <p:ph idx="1"/>
          </p:nvPr>
        </p:nvSpPr>
        <p:spPr>
          <a:xfrm>
            <a:off x="1025718" y="2490436"/>
            <a:ext cx="7281746" cy="3567173"/>
          </a:xfrm>
        </p:spPr>
        <p:txBody>
          <a:bodyPr anchor="ctr">
            <a:normAutofit/>
          </a:bodyPr>
          <a:lstStyle/>
          <a:p>
            <a:r>
              <a:rPr lang="en-GB" sz="2100"/>
              <a:t>Demand</a:t>
            </a:r>
          </a:p>
          <a:p>
            <a:r>
              <a:rPr lang="en-GB" sz="2100"/>
              <a:t>Competition</a:t>
            </a:r>
          </a:p>
          <a:p>
            <a:r>
              <a:rPr lang="en-GB" sz="2100"/>
              <a:t>Inflation/Deflation</a:t>
            </a:r>
          </a:p>
          <a:p>
            <a:r>
              <a:rPr lang="en-GB" sz="2100"/>
              <a:t>The economic stability of the country</a:t>
            </a:r>
          </a:p>
          <a:p>
            <a:r>
              <a:rPr lang="en-GB" sz="2100"/>
              <a:t>Taxes</a:t>
            </a:r>
          </a:p>
          <a:p>
            <a:r>
              <a:rPr lang="en-GB" sz="2100"/>
              <a:t>The buying power of the target market</a:t>
            </a:r>
          </a:p>
        </p:txBody>
      </p:sp>
    </p:spTree>
    <p:extLst>
      <p:ext uri="{BB962C8B-B14F-4D97-AF65-F5344CB8AC3E}">
        <p14:creationId xmlns:p14="http://schemas.microsoft.com/office/powerpoint/2010/main" val="2346164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anim calcmode="lin" valueType="num">
                                      <p:cBhvr>
                                        <p:cTn id="3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76EFD3D9-44F0-4267-BCC1-1613E79D8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6">
            <a:extLst>
              <a:ext uri="{FF2B5EF4-FFF2-40B4-BE49-F238E27FC236}">
                <a16:creationId xmlns:a16="http://schemas.microsoft.com/office/drawing/2014/main" id="{A779A851-95D6-41AF-937A-B0E4B7F6FA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6623" y="900814"/>
            <a:ext cx="569713"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7">
            <a:extLst>
              <a:ext uri="{FF2B5EF4-FFF2-40B4-BE49-F238E27FC236}">
                <a16:creationId xmlns:a16="http://schemas.microsoft.com/office/drawing/2014/main" id="{953FB2E7-B6CB-429C-81EB-D9516D6D5C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108327" y="633165"/>
            <a:ext cx="36199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Shape 13">
            <a:extLst>
              <a:ext uri="{FF2B5EF4-FFF2-40B4-BE49-F238E27FC236}">
                <a16:creationId xmlns:a16="http://schemas.microsoft.com/office/drawing/2014/main" id="{2EC40DB1-B719-4A13-9A4D-0966B4B278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965" y="636723"/>
            <a:ext cx="3000047" cy="5257799"/>
          </a:xfrm>
          <a:custGeom>
            <a:avLst/>
            <a:gdLst>
              <a:gd name="connsiteX0" fmla="*/ 0 w 4634682"/>
              <a:gd name="connsiteY0" fmla="*/ 0 h 5257799"/>
              <a:gd name="connsiteX1" fmla="*/ 4634682 w 4634682"/>
              <a:gd name="connsiteY1" fmla="*/ 0 h 5257799"/>
              <a:gd name="connsiteX2" fmla="*/ 4634682 w 4634682"/>
              <a:gd name="connsiteY2" fmla="*/ 5257799 h 5257799"/>
              <a:gd name="connsiteX3" fmla="*/ 0 w 4634682"/>
              <a:gd name="connsiteY3" fmla="*/ 5257799 h 5257799"/>
            </a:gdLst>
            <a:ahLst/>
            <a:cxnLst>
              <a:cxn ang="0">
                <a:pos x="connsiteX0" y="connsiteY0"/>
              </a:cxn>
              <a:cxn ang="0">
                <a:pos x="connsiteX1" y="connsiteY1"/>
              </a:cxn>
              <a:cxn ang="0">
                <a:pos x="connsiteX2" y="connsiteY2"/>
              </a:cxn>
              <a:cxn ang="0">
                <a:pos x="connsiteX3" y="connsiteY3"/>
              </a:cxn>
            </a:cxnLst>
            <a:rect l="l" t="t" r="r" b="b"/>
            <a:pathLst>
              <a:path w="4634682" h="5257799">
                <a:moveTo>
                  <a:pt x="0" y="0"/>
                </a:moveTo>
                <a:lnTo>
                  <a:pt x="4634682" y="0"/>
                </a:lnTo>
                <a:lnTo>
                  <a:pt x="4634682" y="5257799"/>
                </a:lnTo>
                <a:lnTo>
                  <a:pt x="0" y="5257799"/>
                </a:lnTo>
                <a:close/>
              </a:path>
            </a:pathLst>
          </a:custGeom>
          <a:solidFill>
            <a:schemeClr val="accent1">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01154" y="982272"/>
            <a:ext cx="2541314" cy="4560970"/>
          </a:xfrm>
        </p:spPr>
        <p:txBody>
          <a:bodyPr>
            <a:normAutofit/>
          </a:bodyPr>
          <a:lstStyle/>
          <a:p>
            <a:r>
              <a:rPr lang="en-GB" sz="3500">
                <a:solidFill>
                  <a:srgbClr val="FFFFFF"/>
                </a:solidFill>
              </a:rPr>
              <a:t>Price</a:t>
            </a:r>
          </a:p>
        </p:txBody>
      </p:sp>
      <p:sp>
        <p:nvSpPr>
          <p:cNvPr id="16" name="Rectangle 8">
            <a:extLst>
              <a:ext uri="{FF2B5EF4-FFF2-40B4-BE49-F238E27FC236}">
                <a16:creationId xmlns:a16="http://schemas.microsoft.com/office/drawing/2014/main" id="{82211336-CFF3-412D-868A-6679C1004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76336" y="1352302"/>
            <a:ext cx="499169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Content Placeholder 2"/>
          <p:cNvSpPr>
            <a:spLocks noGrp="1"/>
          </p:cNvSpPr>
          <p:nvPr>
            <p:ph idx="1"/>
          </p:nvPr>
        </p:nvSpPr>
        <p:spPr>
          <a:xfrm>
            <a:off x="3916396" y="1719618"/>
            <a:ext cx="4461623" cy="4334629"/>
          </a:xfrm>
        </p:spPr>
        <p:txBody>
          <a:bodyPr anchor="ctr">
            <a:normAutofit/>
          </a:bodyPr>
          <a:lstStyle/>
          <a:p>
            <a:r>
              <a:rPr lang="en-GB" sz="2100">
                <a:solidFill>
                  <a:srgbClr val="FEFFFF"/>
                </a:solidFill>
                <a:latin typeface="Arial"/>
                <a:ea typeface="Times New Roman"/>
              </a:rPr>
              <a:t>Price might need to be adjusted to reflect the living standards in the overseas market and to match prices of the competition</a:t>
            </a:r>
            <a:endParaRPr lang="en-GB" sz="2100">
              <a:solidFill>
                <a:srgbClr val="FEFFFF"/>
              </a:solidFill>
              <a:latin typeface="Times New Roman"/>
              <a:ea typeface="Times New Roman"/>
            </a:endParaRPr>
          </a:p>
          <a:p>
            <a:pPr marL="0" indent="0">
              <a:buNone/>
            </a:pPr>
            <a:endParaRPr lang="en-GB" sz="2100">
              <a:solidFill>
                <a:srgbClr val="FEFFFF"/>
              </a:solidFill>
            </a:endParaRPr>
          </a:p>
        </p:txBody>
      </p:sp>
    </p:spTree>
    <p:extLst>
      <p:ext uri="{BB962C8B-B14F-4D97-AF65-F5344CB8AC3E}">
        <p14:creationId xmlns:p14="http://schemas.microsoft.com/office/powerpoint/2010/main" val="38539541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Place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dirty="0">
                <a:latin typeface="Arial"/>
                <a:ea typeface="Times New Roman"/>
              </a:rPr>
              <a:t>Distribution might need to be changed to reflect the purchasing preferences of the overseas consumer</a:t>
            </a:r>
          </a:p>
          <a:p>
            <a:r>
              <a:rPr lang="en-GB" sz="2100" dirty="0">
                <a:latin typeface="Arial"/>
                <a:ea typeface="Times New Roman"/>
              </a:rPr>
              <a:t>Direct channel of distribution</a:t>
            </a:r>
          </a:p>
          <a:p>
            <a:r>
              <a:rPr lang="en-GB" sz="2100" dirty="0">
                <a:latin typeface="Arial"/>
                <a:ea typeface="Times New Roman"/>
              </a:rPr>
              <a:t>Indirect channel of distribution</a:t>
            </a:r>
          </a:p>
          <a:p>
            <a:r>
              <a:rPr lang="en-GB" sz="2100" dirty="0">
                <a:latin typeface="Arial"/>
                <a:ea typeface="Times New Roman"/>
              </a:rPr>
              <a:t>Intensive distribution</a:t>
            </a:r>
          </a:p>
          <a:p>
            <a:r>
              <a:rPr lang="en-GB" sz="2100" dirty="0">
                <a:latin typeface="Arial"/>
                <a:ea typeface="Times New Roman"/>
              </a:rPr>
              <a:t>Exclusive distribution</a:t>
            </a:r>
          </a:p>
          <a:p>
            <a:r>
              <a:rPr lang="en-GB" sz="2100" dirty="0">
                <a:latin typeface="Arial"/>
                <a:ea typeface="Times New Roman"/>
              </a:rPr>
              <a:t>Selective distribution</a:t>
            </a:r>
            <a:endParaRPr lang="en-GB" sz="2100" dirty="0"/>
          </a:p>
        </p:txBody>
      </p:sp>
    </p:spTree>
    <p:extLst>
      <p:ext uri="{BB962C8B-B14F-4D97-AF65-F5344CB8AC3E}">
        <p14:creationId xmlns:p14="http://schemas.microsoft.com/office/powerpoint/2010/main" val="1230390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F4CBFA-B385-4B16-B63B-29D40EBF73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F698CE04-5039-4B4D-B676-5DDF9467EA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35037" y="563918"/>
            <a:ext cx="3122981" cy="5978614"/>
            <a:chOff x="7513372" y="803186"/>
            <a:chExt cx="4163968" cy="5978614"/>
          </a:xfrm>
        </p:grpSpPr>
        <p:sp>
          <p:nvSpPr>
            <p:cNvPr id="11" name="Freeform 6">
              <a:extLst>
                <a:ext uri="{FF2B5EF4-FFF2-40B4-BE49-F238E27FC236}">
                  <a16:creationId xmlns:a16="http://schemas.microsoft.com/office/drawing/2014/main" id="{A5B7FFC8-6FAA-4120-AC51-F1C9C825A0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FF5B224B-4446-4B75-8B12-7FAFA8ED83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807611F-497E-428E-9B8B-0192C78970C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5876329" y="1132517"/>
            <a:ext cx="2434882" cy="4367531"/>
          </a:xfrm>
        </p:spPr>
        <p:txBody>
          <a:bodyPr>
            <a:normAutofit/>
          </a:bodyPr>
          <a:lstStyle/>
          <a:p>
            <a:r>
              <a:rPr lang="en-GB" sz="4100">
                <a:solidFill>
                  <a:srgbClr val="FFFFFF"/>
                </a:solidFill>
              </a:rPr>
              <a:t>Promotion</a:t>
            </a:r>
          </a:p>
        </p:txBody>
      </p:sp>
      <p:sp>
        <p:nvSpPr>
          <p:cNvPr id="3" name="Content Placeholder 2"/>
          <p:cNvSpPr>
            <a:spLocks noGrp="1"/>
          </p:cNvSpPr>
          <p:nvPr>
            <p:ph idx="1"/>
          </p:nvPr>
        </p:nvSpPr>
        <p:spPr>
          <a:xfrm>
            <a:off x="628650" y="1132519"/>
            <a:ext cx="4725731" cy="4367530"/>
          </a:xfrm>
        </p:spPr>
        <p:txBody>
          <a:bodyPr anchor="ctr">
            <a:normAutofit/>
          </a:bodyPr>
          <a:lstStyle/>
          <a:p>
            <a:pPr>
              <a:spcBef>
                <a:spcPts val="600"/>
              </a:spcBef>
              <a:spcAft>
                <a:spcPts val="600"/>
              </a:spcAft>
            </a:pPr>
            <a:r>
              <a:rPr lang="en-GB" sz="2100" dirty="0">
                <a:latin typeface="Arial"/>
                <a:ea typeface="Times New Roman"/>
              </a:rPr>
              <a:t>The language, message and imagery used in any advertising might need to be adapted for the overseas market. </a:t>
            </a:r>
            <a:endParaRPr lang="en-GB" sz="2100" dirty="0">
              <a:latin typeface="Times New Roman"/>
              <a:ea typeface="Times New Roman"/>
            </a:endParaRPr>
          </a:p>
          <a:p>
            <a:pPr>
              <a:spcBef>
                <a:spcPts val="600"/>
              </a:spcBef>
              <a:spcAft>
                <a:spcPts val="600"/>
              </a:spcAft>
            </a:pPr>
            <a:r>
              <a:rPr lang="en-GB" sz="2100" dirty="0">
                <a:latin typeface="Arial"/>
                <a:ea typeface="Times New Roman"/>
              </a:rPr>
              <a:t>The promotional mix may need to be adapted to reflect the media consumption patterns of the overseas consumer</a:t>
            </a:r>
          </a:p>
          <a:p>
            <a:pPr>
              <a:spcBef>
                <a:spcPts val="600"/>
              </a:spcBef>
              <a:spcAft>
                <a:spcPts val="600"/>
              </a:spcAft>
            </a:pPr>
            <a:r>
              <a:rPr lang="en-GB" sz="2100" dirty="0">
                <a:latin typeface="Arial"/>
                <a:ea typeface="Times New Roman"/>
              </a:rPr>
              <a:t>Creative challenge</a:t>
            </a:r>
          </a:p>
          <a:p>
            <a:pPr>
              <a:spcBef>
                <a:spcPts val="600"/>
              </a:spcBef>
              <a:spcAft>
                <a:spcPts val="600"/>
              </a:spcAft>
            </a:pPr>
            <a:r>
              <a:rPr lang="en-GB" sz="2100" dirty="0">
                <a:latin typeface="Arial"/>
                <a:ea typeface="Times New Roman"/>
              </a:rPr>
              <a:t>Media challenge</a:t>
            </a:r>
          </a:p>
          <a:p>
            <a:pPr>
              <a:spcBef>
                <a:spcPts val="600"/>
              </a:spcBef>
              <a:spcAft>
                <a:spcPts val="600"/>
              </a:spcAft>
            </a:pPr>
            <a:r>
              <a:rPr lang="en-GB" sz="2100" dirty="0">
                <a:latin typeface="Arial"/>
                <a:ea typeface="Times New Roman"/>
              </a:rPr>
              <a:t>Regulatory challenge</a:t>
            </a:r>
            <a:endParaRPr lang="en-GB" sz="2100" dirty="0">
              <a:latin typeface="Times New Roman"/>
              <a:ea typeface="Times New Roman"/>
            </a:endParaRPr>
          </a:p>
          <a:p>
            <a:pPr marL="0" indent="0">
              <a:buNone/>
            </a:pPr>
            <a:endParaRPr lang="en-GB" sz="2100" dirty="0"/>
          </a:p>
        </p:txBody>
      </p:sp>
    </p:spTree>
    <p:extLst>
      <p:ext uri="{BB962C8B-B14F-4D97-AF65-F5344CB8AC3E}">
        <p14:creationId xmlns:p14="http://schemas.microsoft.com/office/powerpoint/2010/main" val="3873515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51425E6A-B89A-4A34-AB78-5AF6A881F4C2}"/>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Promotion</a:t>
            </a:r>
          </a:p>
        </p:txBody>
      </p:sp>
      <p:sp>
        <p:nvSpPr>
          <p:cNvPr id="3" name="Content Placeholder 2">
            <a:extLst>
              <a:ext uri="{FF2B5EF4-FFF2-40B4-BE49-F238E27FC236}">
                <a16:creationId xmlns:a16="http://schemas.microsoft.com/office/drawing/2014/main" id="{99AB2010-D8D9-4B03-AAB5-E338E33B2EC4}"/>
              </a:ext>
            </a:extLst>
          </p:cNvPr>
          <p:cNvSpPr>
            <a:spLocks noGrp="1"/>
          </p:cNvSpPr>
          <p:nvPr>
            <p:ph idx="1"/>
          </p:nvPr>
        </p:nvSpPr>
        <p:spPr>
          <a:xfrm>
            <a:off x="1025718" y="2490436"/>
            <a:ext cx="7281746" cy="3567173"/>
          </a:xfrm>
        </p:spPr>
        <p:txBody>
          <a:bodyPr anchor="ctr">
            <a:normAutofit/>
          </a:bodyPr>
          <a:lstStyle/>
          <a:p>
            <a:r>
              <a:rPr lang="en-GB" sz="2100"/>
              <a:t>Advertising</a:t>
            </a:r>
          </a:p>
          <a:p>
            <a:r>
              <a:rPr lang="en-GB" sz="2100"/>
              <a:t>Sales Promotions</a:t>
            </a:r>
          </a:p>
          <a:p>
            <a:r>
              <a:rPr lang="en-GB" sz="2100"/>
              <a:t>Public Relations/Sponsorship</a:t>
            </a:r>
          </a:p>
          <a:p>
            <a:r>
              <a:rPr lang="en-GB" sz="2100"/>
              <a:t>Direct Marketing</a:t>
            </a:r>
          </a:p>
          <a:p>
            <a:r>
              <a:rPr lang="en-GB" sz="2100"/>
              <a:t>Digital Marketing</a:t>
            </a:r>
          </a:p>
          <a:p>
            <a:r>
              <a:rPr lang="en-GB" sz="2100"/>
              <a:t>Personal Selling</a:t>
            </a:r>
          </a:p>
          <a:p>
            <a:endParaRPr lang="en-GB" sz="2100"/>
          </a:p>
        </p:txBody>
      </p:sp>
    </p:spTree>
    <p:extLst>
      <p:ext uri="{BB962C8B-B14F-4D97-AF65-F5344CB8AC3E}">
        <p14:creationId xmlns:p14="http://schemas.microsoft.com/office/powerpoint/2010/main" val="3736136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People</a:t>
            </a:r>
          </a:p>
        </p:txBody>
      </p:sp>
      <p:sp>
        <p:nvSpPr>
          <p:cNvPr id="3" name="Content Placeholder 2"/>
          <p:cNvSpPr>
            <a:spLocks noGrp="1"/>
          </p:cNvSpPr>
          <p:nvPr>
            <p:ph idx="1"/>
          </p:nvPr>
        </p:nvSpPr>
        <p:spPr>
          <a:xfrm>
            <a:off x="3734031" y="885651"/>
            <a:ext cx="4893915" cy="4616849"/>
          </a:xfrm>
        </p:spPr>
        <p:txBody>
          <a:bodyPr anchor="ctr">
            <a:normAutofit/>
          </a:bodyPr>
          <a:lstStyle/>
          <a:p>
            <a:pPr>
              <a:spcBef>
                <a:spcPts val="600"/>
              </a:spcBef>
              <a:spcAft>
                <a:spcPts val="600"/>
              </a:spcAft>
            </a:pPr>
            <a:r>
              <a:rPr lang="en-GB" sz="2100">
                <a:latin typeface="Arial"/>
                <a:ea typeface="Times New Roman"/>
              </a:rPr>
              <a:t>The recruitment and training of staff may need to be adapted to reflect the legal and cultural demands of the overseas market. </a:t>
            </a:r>
            <a:endParaRPr lang="en-GB" sz="2100">
              <a:latin typeface="Times New Roman"/>
              <a:ea typeface="Times New Roman"/>
            </a:endParaRPr>
          </a:p>
          <a:p>
            <a:pPr>
              <a:spcBef>
                <a:spcPts val="600"/>
              </a:spcBef>
              <a:spcAft>
                <a:spcPts val="600"/>
              </a:spcAft>
            </a:pPr>
            <a:r>
              <a:rPr lang="en-GB" sz="2100">
                <a:latin typeface="Arial"/>
                <a:ea typeface="Times New Roman"/>
              </a:rPr>
              <a:t>Particular attention may need to be paid to gender sensitivity and perceptions of acceptable service standards.  </a:t>
            </a:r>
            <a:endParaRPr lang="en-GB" sz="2100">
              <a:latin typeface="Times New Roman"/>
              <a:ea typeface="Times New Roman"/>
            </a:endParaRPr>
          </a:p>
          <a:p>
            <a:endParaRPr lang="en-GB" sz="2100"/>
          </a:p>
        </p:txBody>
      </p:sp>
    </p:spTree>
    <p:extLst>
      <p:ext uri="{BB962C8B-B14F-4D97-AF65-F5344CB8AC3E}">
        <p14:creationId xmlns:p14="http://schemas.microsoft.com/office/powerpoint/2010/main" val="1108077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Process</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latin typeface="Arial"/>
                <a:ea typeface="Times New Roman"/>
              </a:rPr>
              <a:t>There may be a need to adapt processes to reflect the norms relating to behaviour within the service delivery environment </a:t>
            </a:r>
            <a:endParaRPr lang="en-GB" sz="2100"/>
          </a:p>
        </p:txBody>
      </p:sp>
    </p:spTree>
    <p:extLst>
      <p:ext uri="{BB962C8B-B14F-4D97-AF65-F5344CB8AC3E}">
        <p14:creationId xmlns:p14="http://schemas.microsoft.com/office/powerpoint/2010/main" val="5065547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A1473A6-3F22-483E-8A30-80B9D2B145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AA1375E3-3E53-4D75-BAB7-E5929BFCB2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400762" y="563918"/>
            <a:ext cx="3089954" cy="5978614"/>
            <a:chOff x="7513372" y="803186"/>
            <a:chExt cx="4163968" cy="5978614"/>
          </a:xfrm>
        </p:grpSpPr>
        <p:sp>
          <p:nvSpPr>
            <p:cNvPr id="11" name="Freeform 6">
              <a:extLst>
                <a:ext uri="{FF2B5EF4-FFF2-40B4-BE49-F238E27FC236}">
                  <a16:creationId xmlns:a16="http://schemas.microsoft.com/office/drawing/2014/main" id="{0BBEEF67-3DDF-46CF-8CD5-EA5F0E4FB0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9586" y="1070835"/>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7">
              <a:extLst>
                <a:ext uri="{FF2B5EF4-FFF2-40B4-BE49-F238E27FC236}">
                  <a16:creationId xmlns:a16="http://schemas.microsoft.com/office/drawing/2014/main" id="{8FAC1C95-F817-487C-B8B2-CF141FBB1C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8949" y="803186"/>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Rectangle 8">
              <a:extLst>
                <a:ext uri="{FF2B5EF4-FFF2-40B4-BE49-F238E27FC236}">
                  <a16:creationId xmlns:a16="http://schemas.microsoft.com/office/drawing/2014/main" id="{C2C5363A-D941-4AA1-8D38-D7E44A1E2E01}"/>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7513372" y="804101"/>
              <a:ext cx="3880238"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823851" y="885651"/>
            <a:ext cx="2422352" cy="4624603"/>
          </a:xfrm>
        </p:spPr>
        <p:txBody>
          <a:bodyPr>
            <a:normAutofit/>
          </a:bodyPr>
          <a:lstStyle/>
          <a:p>
            <a:r>
              <a:rPr lang="en-GB">
                <a:solidFill>
                  <a:srgbClr val="FFFFFF"/>
                </a:solidFill>
              </a:rPr>
              <a:t>Physical Evidence</a:t>
            </a:r>
          </a:p>
        </p:txBody>
      </p:sp>
      <p:sp>
        <p:nvSpPr>
          <p:cNvPr id="3" name="Content Placeholder 2"/>
          <p:cNvSpPr>
            <a:spLocks noGrp="1"/>
          </p:cNvSpPr>
          <p:nvPr>
            <p:ph idx="1"/>
          </p:nvPr>
        </p:nvSpPr>
        <p:spPr>
          <a:xfrm>
            <a:off x="3734031" y="885651"/>
            <a:ext cx="4893915" cy="4616849"/>
          </a:xfrm>
        </p:spPr>
        <p:txBody>
          <a:bodyPr anchor="ctr">
            <a:normAutofit/>
          </a:bodyPr>
          <a:lstStyle/>
          <a:p>
            <a:r>
              <a:rPr lang="en-GB" sz="2100"/>
              <a:t>Website language and content could vary from one country to another.</a:t>
            </a:r>
          </a:p>
          <a:p>
            <a:r>
              <a:rPr lang="en-GB" sz="2100"/>
              <a:t>Uniform of staff.</a:t>
            </a:r>
          </a:p>
          <a:p>
            <a:r>
              <a:rPr lang="en-GB" sz="2100"/>
              <a:t>Buildings</a:t>
            </a:r>
          </a:p>
        </p:txBody>
      </p:sp>
    </p:spTree>
    <p:extLst>
      <p:ext uri="{BB962C8B-B14F-4D97-AF65-F5344CB8AC3E}">
        <p14:creationId xmlns:p14="http://schemas.microsoft.com/office/powerpoint/2010/main" val="3149537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8977E3F-1980-49D7-9B32-70D733D89043}"/>
              </a:ext>
            </a:extLst>
          </p:cNvPr>
          <p:cNvSpPr>
            <a:spLocks noGrp="1"/>
          </p:cNvSpPr>
          <p:nvPr>
            <p:ph type="title"/>
          </p:nvPr>
        </p:nvSpPr>
        <p:spPr>
          <a:xfrm>
            <a:off x="718879" y="800392"/>
            <a:ext cx="7698523" cy="1212102"/>
          </a:xfrm>
        </p:spPr>
        <p:txBody>
          <a:bodyPr>
            <a:normAutofit/>
          </a:bodyPr>
          <a:lstStyle/>
          <a:p>
            <a:r>
              <a:rPr lang="en-GB" sz="3500">
                <a:solidFill>
                  <a:srgbClr val="FFFFFF"/>
                </a:solidFill>
              </a:rPr>
              <a:t>Exercise</a:t>
            </a:r>
          </a:p>
        </p:txBody>
      </p:sp>
      <p:sp>
        <p:nvSpPr>
          <p:cNvPr id="3" name="Content Placeholder 2">
            <a:extLst>
              <a:ext uri="{FF2B5EF4-FFF2-40B4-BE49-F238E27FC236}">
                <a16:creationId xmlns:a16="http://schemas.microsoft.com/office/drawing/2014/main" id="{BAA965AD-7595-4DBF-BD97-FD5C815A32E0}"/>
              </a:ext>
            </a:extLst>
          </p:cNvPr>
          <p:cNvSpPr>
            <a:spLocks noGrp="1"/>
          </p:cNvSpPr>
          <p:nvPr>
            <p:ph idx="1"/>
          </p:nvPr>
        </p:nvSpPr>
        <p:spPr>
          <a:xfrm>
            <a:off x="1025718" y="2490436"/>
            <a:ext cx="7281746" cy="3567173"/>
          </a:xfrm>
        </p:spPr>
        <p:txBody>
          <a:bodyPr anchor="ctr">
            <a:normAutofit/>
          </a:bodyPr>
          <a:lstStyle/>
          <a:p>
            <a:r>
              <a:rPr lang="en-GB" sz="2100"/>
              <a:t>Choose a brand available in at least two different countries and compare the marketing mix elements.</a:t>
            </a:r>
          </a:p>
        </p:txBody>
      </p:sp>
    </p:spTree>
    <p:extLst>
      <p:ext uri="{BB962C8B-B14F-4D97-AF65-F5344CB8AC3E}">
        <p14:creationId xmlns:p14="http://schemas.microsoft.com/office/powerpoint/2010/main" val="36169140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Gallery</Template>
  <TotalTime>177</TotalTime>
  <Words>1151</Words>
  <Application>Microsoft Office PowerPoint</Application>
  <PresentationFormat>On-screen Show (4:3)</PresentationFormat>
  <Paragraphs>113</Paragraphs>
  <Slides>38</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38</vt:i4>
      </vt:variant>
    </vt:vector>
  </HeadingPairs>
  <TitlesOfParts>
    <vt:vector size="44" baseType="lpstr">
      <vt:lpstr>Arial</vt:lpstr>
      <vt:lpstr>Calibri</vt:lpstr>
      <vt:lpstr>Times New Roman</vt:lpstr>
      <vt:lpstr>Trebuchet MS</vt:lpstr>
      <vt:lpstr>Office Theme</vt:lpstr>
      <vt:lpstr>Document</vt:lpstr>
      <vt:lpstr>Marketing Mix differences</vt:lpstr>
      <vt:lpstr>Standardisation vs Adaptation</vt:lpstr>
      <vt:lpstr>Standardisation vs Adaptation</vt:lpstr>
      <vt:lpstr>Product factors that may change due to International Marketing</vt:lpstr>
      <vt:lpstr>Product</vt:lpstr>
      <vt:lpstr>  A Brand is: </vt:lpstr>
      <vt:lpstr>  Family Branding/Corporate Umbrella Branding </vt:lpstr>
      <vt:lpstr>  Range Branding </vt:lpstr>
      <vt:lpstr>  Individual Product Branding </vt:lpstr>
      <vt:lpstr>  Line Filling </vt:lpstr>
      <vt:lpstr>  Line Stretching </vt:lpstr>
      <vt:lpstr>  Line Extensions </vt:lpstr>
      <vt:lpstr>  Brand extension </vt:lpstr>
      <vt:lpstr>Other Branding Strategies</vt:lpstr>
      <vt:lpstr>Rogers Diffusion Of Innovation Model</vt:lpstr>
      <vt:lpstr>Introduction</vt:lpstr>
      <vt:lpstr>PowerPoint Presentation</vt:lpstr>
      <vt:lpstr> Innovators</vt:lpstr>
      <vt:lpstr>   Early Adopters  </vt:lpstr>
      <vt:lpstr> Early Majority</vt:lpstr>
      <vt:lpstr> Late Majority</vt:lpstr>
      <vt:lpstr> Laggards</vt:lpstr>
      <vt:lpstr>PowerPoint Presentation</vt:lpstr>
      <vt:lpstr> Relative Advantage</vt:lpstr>
      <vt:lpstr> Compatibility</vt:lpstr>
      <vt:lpstr> Complexity</vt:lpstr>
      <vt:lpstr> Trialability</vt:lpstr>
      <vt:lpstr> Observability</vt:lpstr>
      <vt:lpstr>Price</vt:lpstr>
      <vt:lpstr>Factors that may change the price when making product/services available in different countries</vt:lpstr>
      <vt:lpstr>Price</vt:lpstr>
      <vt:lpstr>Place</vt:lpstr>
      <vt:lpstr>Promotion</vt:lpstr>
      <vt:lpstr>Promotion</vt:lpstr>
      <vt:lpstr>People</vt:lpstr>
      <vt:lpstr>Process</vt:lpstr>
      <vt:lpstr>Physical Evidence</vt:lpstr>
      <vt:lpstr>Exercise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Mix differences</dc:title>
  <dc:creator>Balan</dc:creator>
  <cp:lastModifiedBy>Tushara</cp:lastModifiedBy>
  <cp:revision>14</cp:revision>
  <cp:lastPrinted>2021-02-28T13:26:53Z</cp:lastPrinted>
  <dcterms:created xsi:type="dcterms:W3CDTF">2018-07-05T17:30:29Z</dcterms:created>
  <dcterms:modified xsi:type="dcterms:W3CDTF">2021-06-16T09:00:15Z</dcterms:modified>
</cp:coreProperties>
</file>