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6" r:id="rId3"/>
    <p:sldId id="257"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33EF1B-1CE7-478F-B4FE-C85AF3149935}" v="2" dt="2026-06-21T19:45:19.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4660"/>
  </p:normalViewPr>
  <p:slideViewPr>
    <p:cSldViewPr snapToGrid="0">
      <p:cViewPr varScale="1">
        <p:scale>
          <a:sx n="150" d="100"/>
          <a:sy n="150" d="100"/>
        </p:scale>
        <p:origin x="62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aan khan" userId="89b2683f7cc41e2a" providerId="LiveId" clId="{20B2CA97-9092-4EA3-AB40-2B008BD00C1F}"/>
    <pc:docChg chg="custSel addSld modSld sldOrd">
      <pc:chgData name="ayaan khan" userId="89b2683f7cc41e2a" providerId="LiveId" clId="{20B2CA97-9092-4EA3-AB40-2B008BD00C1F}" dt="2026-06-21T19:51:09.362" v="201" actId="2711"/>
      <pc:docMkLst>
        <pc:docMk/>
      </pc:docMkLst>
      <pc:sldChg chg="addSp delSp modSp mod">
        <pc:chgData name="ayaan khan" userId="89b2683f7cc41e2a" providerId="LiveId" clId="{20B2CA97-9092-4EA3-AB40-2B008BD00C1F}" dt="2026-06-21T19:49:02.377" v="172" actId="2711"/>
        <pc:sldMkLst>
          <pc:docMk/>
          <pc:sldMk cId="3973467840" sldId="256"/>
        </pc:sldMkLst>
        <pc:spChg chg="mod">
          <ac:chgData name="ayaan khan" userId="89b2683f7cc41e2a" providerId="LiveId" clId="{20B2CA97-9092-4EA3-AB40-2B008BD00C1F}" dt="2026-06-21T19:49:02.377" v="172" actId="2711"/>
          <ac:spMkLst>
            <pc:docMk/>
            <pc:sldMk cId="3973467840" sldId="256"/>
            <ac:spMk id="2" creationId="{C5FCD810-FC27-A4C4-745E-4AAD9317613B}"/>
          </ac:spMkLst>
        </pc:spChg>
        <pc:spChg chg="mod">
          <ac:chgData name="ayaan khan" userId="89b2683f7cc41e2a" providerId="LiveId" clId="{20B2CA97-9092-4EA3-AB40-2B008BD00C1F}" dt="2026-06-21T19:48:33.710" v="169" actId="2711"/>
          <ac:spMkLst>
            <pc:docMk/>
            <pc:sldMk cId="3973467840" sldId="256"/>
            <ac:spMk id="3" creationId="{165CC7BD-941B-CA59-68C9-03077E67861E}"/>
          </ac:spMkLst>
        </pc:spChg>
        <pc:spChg chg="add del mod">
          <ac:chgData name="ayaan khan" userId="89b2683f7cc41e2a" providerId="LiveId" clId="{20B2CA97-9092-4EA3-AB40-2B008BD00C1F}" dt="2026-06-21T19:44:49.909" v="29" actId="478"/>
          <ac:spMkLst>
            <pc:docMk/>
            <pc:sldMk cId="3973467840" sldId="256"/>
            <ac:spMk id="4" creationId="{5DEA2503-C793-F054-17A2-8571B13F740F}"/>
          </ac:spMkLst>
        </pc:spChg>
      </pc:sldChg>
      <pc:sldChg chg="modSp mod">
        <pc:chgData name="ayaan khan" userId="89b2683f7cc41e2a" providerId="LiveId" clId="{20B2CA97-9092-4EA3-AB40-2B008BD00C1F}" dt="2026-06-21T19:49:34.864" v="178" actId="14100"/>
        <pc:sldMkLst>
          <pc:docMk/>
          <pc:sldMk cId="1047231459" sldId="257"/>
        </pc:sldMkLst>
        <pc:spChg chg="mod">
          <ac:chgData name="ayaan khan" userId="89b2683f7cc41e2a" providerId="LiveId" clId="{20B2CA97-9092-4EA3-AB40-2B008BD00C1F}" dt="2026-06-21T19:49:19.117" v="174" actId="2711"/>
          <ac:spMkLst>
            <pc:docMk/>
            <pc:sldMk cId="1047231459" sldId="257"/>
            <ac:spMk id="2" creationId="{60DDBDE3-AB68-D19B-00BE-6F17C882EC1A}"/>
          </ac:spMkLst>
        </pc:spChg>
        <pc:spChg chg="mod">
          <ac:chgData name="ayaan khan" userId="89b2683f7cc41e2a" providerId="LiveId" clId="{20B2CA97-9092-4EA3-AB40-2B008BD00C1F}" dt="2026-06-21T19:49:34.864" v="178" actId="14100"/>
          <ac:spMkLst>
            <pc:docMk/>
            <pc:sldMk cId="1047231459" sldId="257"/>
            <ac:spMk id="3" creationId="{AC0E3B7E-1FCC-9697-2D67-906A4790BBE7}"/>
          </ac:spMkLst>
        </pc:spChg>
      </pc:sldChg>
      <pc:sldChg chg="modSp mod">
        <pc:chgData name="ayaan khan" userId="89b2683f7cc41e2a" providerId="LiveId" clId="{20B2CA97-9092-4EA3-AB40-2B008BD00C1F}" dt="2026-06-21T19:50:06.987" v="182" actId="2711"/>
        <pc:sldMkLst>
          <pc:docMk/>
          <pc:sldMk cId="2304627549" sldId="258"/>
        </pc:sldMkLst>
        <pc:spChg chg="mod">
          <ac:chgData name="ayaan khan" userId="89b2683f7cc41e2a" providerId="LiveId" clId="{20B2CA97-9092-4EA3-AB40-2B008BD00C1F}" dt="2026-06-21T19:50:06.987" v="182" actId="2711"/>
          <ac:spMkLst>
            <pc:docMk/>
            <pc:sldMk cId="2304627549" sldId="258"/>
            <ac:spMk id="2" creationId="{ED1AA973-0287-3C92-4BC6-32049420DDF4}"/>
          </ac:spMkLst>
        </pc:spChg>
        <pc:spChg chg="mod">
          <ac:chgData name="ayaan khan" userId="89b2683f7cc41e2a" providerId="LiveId" clId="{20B2CA97-9092-4EA3-AB40-2B008BD00C1F}" dt="2026-06-21T19:49:54.821" v="181" actId="2711"/>
          <ac:spMkLst>
            <pc:docMk/>
            <pc:sldMk cId="2304627549" sldId="258"/>
            <ac:spMk id="3" creationId="{EC5146AC-35FD-78F0-1E57-404506B07815}"/>
          </ac:spMkLst>
        </pc:spChg>
      </pc:sldChg>
      <pc:sldChg chg="modSp mod">
        <pc:chgData name="ayaan khan" userId="89b2683f7cc41e2a" providerId="LiveId" clId="{20B2CA97-9092-4EA3-AB40-2B008BD00C1F}" dt="2026-06-21T19:50:28.922" v="194" actId="2711"/>
        <pc:sldMkLst>
          <pc:docMk/>
          <pc:sldMk cId="3114818853" sldId="259"/>
        </pc:sldMkLst>
        <pc:spChg chg="mod">
          <ac:chgData name="ayaan khan" userId="89b2683f7cc41e2a" providerId="LiveId" clId="{20B2CA97-9092-4EA3-AB40-2B008BD00C1F}" dt="2026-06-21T19:50:28.922" v="194" actId="2711"/>
          <ac:spMkLst>
            <pc:docMk/>
            <pc:sldMk cId="3114818853" sldId="259"/>
            <ac:spMk id="2" creationId="{E31A3A04-937E-BAAD-2339-C86B42E81DA3}"/>
          </ac:spMkLst>
        </pc:spChg>
        <pc:spChg chg="mod">
          <ac:chgData name="ayaan khan" userId="89b2683f7cc41e2a" providerId="LiveId" clId="{20B2CA97-9092-4EA3-AB40-2B008BD00C1F}" dt="2026-06-21T19:50:25.029" v="193" actId="27636"/>
          <ac:spMkLst>
            <pc:docMk/>
            <pc:sldMk cId="3114818853" sldId="259"/>
            <ac:spMk id="3" creationId="{8DC09472-40D3-9FED-0F2A-B5AAA5D4E96D}"/>
          </ac:spMkLst>
        </pc:spChg>
      </pc:sldChg>
      <pc:sldChg chg="modSp mod">
        <pc:chgData name="ayaan khan" userId="89b2683f7cc41e2a" providerId="LiveId" clId="{20B2CA97-9092-4EA3-AB40-2B008BD00C1F}" dt="2026-06-21T19:50:49.473" v="198" actId="27636"/>
        <pc:sldMkLst>
          <pc:docMk/>
          <pc:sldMk cId="3930398902" sldId="260"/>
        </pc:sldMkLst>
        <pc:spChg chg="mod">
          <ac:chgData name="ayaan khan" userId="89b2683f7cc41e2a" providerId="LiveId" clId="{20B2CA97-9092-4EA3-AB40-2B008BD00C1F}" dt="2026-06-21T19:50:49.473" v="198" actId="27636"/>
          <ac:spMkLst>
            <pc:docMk/>
            <pc:sldMk cId="3930398902" sldId="260"/>
            <ac:spMk id="2" creationId="{26A6DFA0-7797-BC76-404C-FA50986D059F}"/>
          </ac:spMkLst>
        </pc:spChg>
        <pc:spChg chg="mod">
          <ac:chgData name="ayaan khan" userId="89b2683f7cc41e2a" providerId="LiveId" clId="{20B2CA97-9092-4EA3-AB40-2B008BD00C1F}" dt="2026-06-21T19:50:42.172" v="196" actId="255"/>
          <ac:spMkLst>
            <pc:docMk/>
            <pc:sldMk cId="3930398902" sldId="260"/>
            <ac:spMk id="3" creationId="{D23BE65F-3729-1B25-926C-ED83E4818492}"/>
          </ac:spMkLst>
        </pc:spChg>
      </pc:sldChg>
      <pc:sldChg chg="modSp mod">
        <pc:chgData name="ayaan khan" userId="89b2683f7cc41e2a" providerId="LiveId" clId="{20B2CA97-9092-4EA3-AB40-2B008BD00C1F}" dt="2026-06-21T19:51:09.362" v="201" actId="2711"/>
        <pc:sldMkLst>
          <pc:docMk/>
          <pc:sldMk cId="3560137555" sldId="261"/>
        </pc:sldMkLst>
        <pc:spChg chg="mod">
          <ac:chgData name="ayaan khan" userId="89b2683f7cc41e2a" providerId="LiveId" clId="{20B2CA97-9092-4EA3-AB40-2B008BD00C1F}" dt="2026-06-21T19:51:09.362" v="201" actId="2711"/>
          <ac:spMkLst>
            <pc:docMk/>
            <pc:sldMk cId="3560137555" sldId="261"/>
            <ac:spMk id="2" creationId="{AD59E901-11D5-BC11-3398-EE0E25513DDE}"/>
          </ac:spMkLst>
        </pc:spChg>
        <pc:spChg chg="mod">
          <ac:chgData name="ayaan khan" userId="89b2683f7cc41e2a" providerId="LiveId" clId="{20B2CA97-9092-4EA3-AB40-2B008BD00C1F}" dt="2026-06-21T19:51:04.526" v="200" actId="255"/>
          <ac:spMkLst>
            <pc:docMk/>
            <pc:sldMk cId="3560137555" sldId="261"/>
            <ac:spMk id="3" creationId="{5491CCAF-7353-E8C4-4E84-11353DFCEC37}"/>
          </ac:spMkLst>
        </pc:spChg>
      </pc:sldChg>
      <pc:sldChg chg="modSp new mod ord">
        <pc:chgData name="ayaan khan" userId="89b2683f7cc41e2a" providerId="LiveId" clId="{20B2CA97-9092-4EA3-AB40-2B008BD00C1F}" dt="2026-06-21T19:48:56.633" v="171" actId="2711"/>
        <pc:sldMkLst>
          <pc:docMk/>
          <pc:sldMk cId="556980425" sldId="262"/>
        </pc:sldMkLst>
        <pc:spChg chg="mod">
          <ac:chgData name="ayaan khan" userId="89b2683f7cc41e2a" providerId="LiveId" clId="{20B2CA97-9092-4EA3-AB40-2B008BD00C1F}" dt="2026-06-21T19:48:56.633" v="171" actId="2711"/>
          <ac:spMkLst>
            <pc:docMk/>
            <pc:sldMk cId="556980425" sldId="262"/>
            <ac:spMk id="2" creationId="{1E225931-7E63-0EEF-70CA-94E1360A14AB}"/>
          </ac:spMkLst>
        </pc:spChg>
        <pc:spChg chg="mod">
          <ac:chgData name="ayaan khan" userId="89b2683f7cc41e2a" providerId="LiveId" clId="{20B2CA97-9092-4EA3-AB40-2B008BD00C1F}" dt="2026-06-21T19:48:50.226" v="170" actId="2711"/>
          <ac:spMkLst>
            <pc:docMk/>
            <pc:sldMk cId="556980425" sldId="262"/>
            <ac:spMk id="3" creationId="{CE9AF645-6C6E-D30F-9F2E-C84FD723FC8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8AD4E-87F9-765F-FF20-E68BCF981B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45C0505-3F5E-B17C-4B13-F29A23B2D2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E2AD6A-3A6F-FF96-9A6B-8CEB66EDE17D}"/>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5" name="Footer Placeholder 4">
            <a:extLst>
              <a:ext uri="{FF2B5EF4-FFF2-40B4-BE49-F238E27FC236}">
                <a16:creationId xmlns:a16="http://schemas.microsoft.com/office/drawing/2014/main" id="{9997B69C-0891-5212-5155-0EE0A3DEA6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31395-DCD8-72A8-ED41-E4B70F3C35C2}"/>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3766662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38CFF-72B1-D45A-0ABC-DB71AD865A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19908A-DBCD-E521-8361-F36D968602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B9DAEE-D451-F1EB-F850-965D3CB996AC}"/>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5" name="Footer Placeholder 4">
            <a:extLst>
              <a:ext uri="{FF2B5EF4-FFF2-40B4-BE49-F238E27FC236}">
                <a16:creationId xmlns:a16="http://schemas.microsoft.com/office/drawing/2014/main" id="{AFDC8BFA-3F77-5D16-B052-5A17390891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ACCC51-D10B-37C4-17C7-80233924BF2B}"/>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172351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D33A5-D77A-F9E4-D3E4-49521E8E8C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9189EA-EF07-FA07-141E-6B8B23BBE00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E40129-54B0-E0E8-AA80-03CCD38B9C57}"/>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5" name="Footer Placeholder 4">
            <a:extLst>
              <a:ext uri="{FF2B5EF4-FFF2-40B4-BE49-F238E27FC236}">
                <a16:creationId xmlns:a16="http://schemas.microsoft.com/office/drawing/2014/main" id="{AA4C8DB4-CBD5-AB7D-55AC-FAA2F01CED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8B979D-AA2D-CF23-4A7C-B356D1A1858C}"/>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675161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3FC37-8E03-A241-0902-E7E03A0AC6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0C612D-2BCF-0D3B-7C6D-8C0BC6D3E9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DC1F3D-6C40-8D41-1E98-3349DB373B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59226D-4BA1-972D-AA13-C17AD2DC4A2D}"/>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6" name="Footer Placeholder 5">
            <a:extLst>
              <a:ext uri="{FF2B5EF4-FFF2-40B4-BE49-F238E27FC236}">
                <a16:creationId xmlns:a16="http://schemas.microsoft.com/office/drawing/2014/main" id="{9589A500-13FB-B26C-FBC4-9E1E7C4D68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EB0588-E65A-81DA-E3E6-37F686D72DDC}"/>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1254301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F3F47-E41D-E2FE-C5EF-6F307031D8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C386AC-9524-D07C-D7C5-D9A84247C1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3687509-AAEA-DFAD-BB18-53FBE69CA7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F228E5-B58B-BBC8-1459-BEE10718CF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98B558-4EF9-17A7-1B37-F0D3A48046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D311C2E-BB44-9C39-AFA2-B4961421F982}"/>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8" name="Footer Placeholder 7">
            <a:extLst>
              <a:ext uri="{FF2B5EF4-FFF2-40B4-BE49-F238E27FC236}">
                <a16:creationId xmlns:a16="http://schemas.microsoft.com/office/drawing/2014/main" id="{71053046-825A-A51E-B01E-8DCE5DF8D9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F3DC6D-1884-35B8-16C3-AF31E49B6768}"/>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4268644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17A71-A9D1-B424-61F0-DD10DE8AC6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1D0ABC-D93E-02C2-447D-EA735A4026C1}"/>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4" name="Footer Placeholder 3">
            <a:extLst>
              <a:ext uri="{FF2B5EF4-FFF2-40B4-BE49-F238E27FC236}">
                <a16:creationId xmlns:a16="http://schemas.microsoft.com/office/drawing/2014/main" id="{CBA9C663-E5A5-7336-638F-99081BC672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C492FB-3249-D285-9215-B457E5D9C029}"/>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84704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DC6029-BF43-F5F2-AA8D-42FBB0DA4522}"/>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3" name="Footer Placeholder 2">
            <a:extLst>
              <a:ext uri="{FF2B5EF4-FFF2-40B4-BE49-F238E27FC236}">
                <a16:creationId xmlns:a16="http://schemas.microsoft.com/office/drawing/2014/main" id="{D7BEE542-B50A-1A95-1653-47DAE004CC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CA8C8A-5307-5C5E-961E-817E63A5E6E6}"/>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562512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5B128-077F-4981-A741-AE71F7663D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2C1D30-AB7F-DEE4-A92C-AB79984FC2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0DE1B7-6DEA-8143-BF67-1C910A46D5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32A1DA-4417-A392-7BD0-86FC27E1D8AF}"/>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6" name="Footer Placeholder 5">
            <a:extLst>
              <a:ext uri="{FF2B5EF4-FFF2-40B4-BE49-F238E27FC236}">
                <a16:creationId xmlns:a16="http://schemas.microsoft.com/office/drawing/2014/main" id="{A4C47D9B-619F-8015-12D0-F9DEE099DC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43E34C-C9F7-AA35-DFD4-F49065BDACCC}"/>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3473434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CB2F3-396F-1D47-67FC-1658DB5701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1ED841-764F-E6FD-4B70-6F8458BD41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071AB8-F529-FB8E-76FB-64A7A0B115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A9F5FC-B14A-00B2-3332-D1B6E9D7E179}"/>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6" name="Footer Placeholder 5">
            <a:extLst>
              <a:ext uri="{FF2B5EF4-FFF2-40B4-BE49-F238E27FC236}">
                <a16:creationId xmlns:a16="http://schemas.microsoft.com/office/drawing/2014/main" id="{3156C56C-BF03-DDD0-619F-1A374E8229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644542-0298-E9CF-21BB-8670BDD4DA68}"/>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2584525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A7363-5153-E5D2-140A-2D9574B61F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508787-699A-FF04-FFA3-D8C14C2B6A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B761EB-B0A1-4F3F-61A0-8D3D4AB78D1A}"/>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5" name="Footer Placeholder 4">
            <a:extLst>
              <a:ext uri="{FF2B5EF4-FFF2-40B4-BE49-F238E27FC236}">
                <a16:creationId xmlns:a16="http://schemas.microsoft.com/office/drawing/2014/main" id="{685A78FA-18F3-9CB0-994B-61F861846F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4952F1-AF6F-BE9E-7FA0-3E4DD91D6C90}"/>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3291034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72C176-602C-1BDA-E5A6-3BFE55BB8B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7FA3C0-A26C-4F4B-8074-706DC170C86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E75B50-1AAA-8B96-796A-EE9D20F46FC2}"/>
              </a:ext>
            </a:extLst>
          </p:cNvPr>
          <p:cNvSpPr>
            <a:spLocks noGrp="1"/>
          </p:cNvSpPr>
          <p:nvPr>
            <p:ph type="dt" sz="half" idx="10"/>
          </p:nvPr>
        </p:nvSpPr>
        <p:spPr/>
        <p:txBody>
          <a:bodyPr/>
          <a:lstStyle/>
          <a:p>
            <a:fld id="{11AEA3C5-F45B-4F58-83BC-60E2D4CE41F6}" type="datetimeFigureOut">
              <a:rPr lang="en-GB" smtClean="0"/>
              <a:t>21/06/2026</a:t>
            </a:fld>
            <a:endParaRPr lang="en-GB"/>
          </a:p>
        </p:txBody>
      </p:sp>
      <p:sp>
        <p:nvSpPr>
          <p:cNvPr id="5" name="Footer Placeholder 4">
            <a:extLst>
              <a:ext uri="{FF2B5EF4-FFF2-40B4-BE49-F238E27FC236}">
                <a16:creationId xmlns:a16="http://schemas.microsoft.com/office/drawing/2014/main" id="{D2824231-BA60-0AA3-FE17-DC405211CE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21F4B8-F9B7-169D-B945-2A329DF720FD}"/>
              </a:ext>
            </a:extLst>
          </p:cNvPr>
          <p:cNvSpPr>
            <a:spLocks noGrp="1"/>
          </p:cNvSpPr>
          <p:nvPr>
            <p:ph type="sldNum" sz="quarter" idx="12"/>
          </p:nvPr>
        </p:nvSpPr>
        <p:spPr/>
        <p:txBody>
          <a:bodyPr/>
          <a:lstStyle/>
          <a:p>
            <a:fld id="{45089170-CD40-4CC2-8294-1DA9697EC5A7}" type="slidenum">
              <a:rPr lang="en-GB" smtClean="0"/>
              <a:t>‹#›</a:t>
            </a:fld>
            <a:endParaRPr lang="en-GB"/>
          </a:p>
        </p:txBody>
      </p:sp>
    </p:spTree>
    <p:extLst>
      <p:ext uri="{BB962C8B-B14F-4D97-AF65-F5344CB8AC3E}">
        <p14:creationId xmlns:p14="http://schemas.microsoft.com/office/powerpoint/2010/main" val="1785778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1A2841-0197-0F4C-063D-473B27EC18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A03F78-C6C2-44CD-B5D2-E204DEC780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FADF7C-9411-D43F-2A37-C852E3BA2D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AEA3C5-F45B-4F58-83BC-60E2D4CE41F6}" type="datetimeFigureOut">
              <a:rPr lang="en-GB" smtClean="0"/>
              <a:t>21/06/2026</a:t>
            </a:fld>
            <a:endParaRPr lang="en-GB"/>
          </a:p>
        </p:txBody>
      </p:sp>
      <p:sp>
        <p:nvSpPr>
          <p:cNvPr id="5" name="Footer Placeholder 4">
            <a:extLst>
              <a:ext uri="{FF2B5EF4-FFF2-40B4-BE49-F238E27FC236}">
                <a16:creationId xmlns:a16="http://schemas.microsoft.com/office/drawing/2014/main" id="{CF4C82DD-9B9A-8341-AB2C-50B06C86BB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52B74CF-03C1-FECB-F562-9920A2E0DE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089170-CD40-4CC2-8294-1DA9697EC5A7}" type="slidenum">
              <a:rPr lang="en-GB" smtClean="0"/>
              <a:t>‹#›</a:t>
            </a:fld>
            <a:endParaRPr lang="en-GB"/>
          </a:p>
        </p:txBody>
      </p:sp>
    </p:spTree>
    <p:extLst>
      <p:ext uri="{BB962C8B-B14F-4D97-AF65-F5344CB8AC3E}">
        <p14:creationId xmlns:p14="http://schemas.microsoft.com/office/powerpoint/2010/main" val="25455319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5931-7E63-0EEF-70CA-94E1360A14AB}"/>
              </a:ext>
            </a:extLst>
          </p:cNvPr>
          <p:cNvSpPr>
            <a:spLocks noGrp="1"/>
          </p:cNvSpPr>
          <p:nvPr>
            <p:ph type="title"/>
          </p:nvPr>
        </p:nvSpPr>
        <p:spPr>
          <a:xfrm>
            <a:off x="838200" y="365125"/>
            <a:ext cx="10515600" cy="1406525"/>
          </a:xfrm>
        </p:spPr>
        <p:txBody>
          <a:bodyPr>
            <a:normAutofit/>
          </a:bodyPr>
          <a:lstStyle/>
          <a:p>
            <a:r>
              <a:rPr lang="en-GB" sz="1800" dirty="0">
                <a:latin typeface="Arial" panose="020B0604020202020204" pitchFamily="34" charset="0"/>
                <a:cs typeface="Arial" panose="020B0604020202020204" pitchFamily="34" charset="0"/>
              </a:rPr>
              <a:t>COMMUNICATION IN HEALTH AND SOCIAL CARE</a:t>
            </a:r>
          </a:p>
        </p:txBody>
      </p:sp>
      <p:sp>
        <p:nvSpPr>
          <p:cNvPr id="3" name="Content Placeholder 2">
            <a:extLst>
              <a:ext uri="{FF2B5EF4-FFF2-40B4-BE49-F238E27FC236}">
                <a16:creationId xmlns:a16="http://schemas.microsoft.com/office/drawing/2014/main" id="{CE9AF645-6C6E-D30F-9F2E-C84FD723FC8B}"/>
              </a:ext>
            </a:extLst>
          </p:cNvPr>
          <p:cNvSpPr>
            <a:spLocks noGrp="1"/>
          </p:cNvSpPr>
          <p:nvPr>
            <p:ph idx="1"/>
          </p:nvPr>
        </p:nvSpPr>
        <p:spPr/>
        <p:txBody>
          <a:bodyPr/>
          <a:lstStyle/>
          <a:p>
            <a:r>
              <a:rPr lang="en-GB" sz="1100" dirty="0">
                <a:latin typeface="Arial" panose="020B0604020202020204" pitchFamily="34" charset="0"/>
                <a:cs typeface="Arial" panose="020B0604020202020204" pitchFamily="34" charset="0"/>
              </a:rPr>
              <a:t>NAME: NAZIA BEGUM</a:t>
            </a:r>
          </a:p>
          <a:p>
            <a:r>
              <a:rPr lang="en-GB" sz="1100" dirty="0">
                <a:latin typeface="Arial" panose="020B0604020202020204" pitchFamily="34" charset="0"/>
                <a:cs typeface="Arial" panose="020B0604020202020204" pitchFamily="34" charset="0"/>
              </a:rPr>
              <a:t>STUDENT NO.: 2506373</a:t>
            </a:r>
          </a:p>
          <a:p>
            <a:r>
              <a:rPr lang="en-GB" sz="1100" dirty="0">
                <a:latin typeface="Arial" panose="020B0604020202020204" pitchFamily="34" charset="0"/>
                <a:cs typeface="Arial" panose="020B0604020202020204" pitchFamily="34" charset="0"/>
              </a:rPr>
              <a:t>MODULE CODE:LCHS4009</a:t>
            </a:r>
          </a:p>
          <a:p>
            <a:r>
              <a:rPr lang="en-GB" sz="1100" dirty="0">
                <a:latin typeface="Arial" panose="020B0604020202020204" pitchFamily="34" charset="0"/>
                <a:cs typeface="Arial" panose="020B0604020202020204" pitchFamily="34" charset="0"/>
              </a:rPr>
              <a:t>MODULE:PROFESSIONAL DEVELOPMENT WITHIN HEALTH AND SOCIAL CARE</a:t>
            </a:r>
          </a:p>
          <a:p>
            <a:endParaRPr lang="en-GB" dirty="0"/>
          </a:p>
        </p:txBody>
      </p:sp>
    </p:spTree>
    <p:extLst>
      <p:ext uri="{BB962C8B-B14F-4D97-AF65-F5344CB8AC3E}">
        <p14:creationId xmlns:p14="http://schemas.microsoft.com/office/powerpoint/2010/main" val="556980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CD810-FC27-A4C4-745E-4AAD9317613B}"/>
              </a:ext>
            </a:extLst>
          </p:cNvPr>
          <p:cNvSpPr>
            <a:spLocks noGrp="1"/>
          </p:cNvSpPr>
          <p:nvPr>
            <p:ph type="ctrTitle"/>
          </p:nvPr>
        </p:nvSpPr>
        <p:spPr>
          <a:xfrm>
            <a:off x="158750" y="0"/>
            <a:ext cx="12192000" cy="1123950"/>
          </a:xfrm>
        </p:spPr>
        <p:txBody>
          <a:bodyPr>
            <a:normAutofit fontScale="90000"/>
          </a:bodyPr>
          <a:lstStyle/>
          <a:p>
            <a:r>
              <a:rPr lang="en-GB" sz="4400" dirty="0">
                <a:latin typeface="Arial" panose="020B0604020202020204" pitchFamily="34" charset="0"/>
                <a:cs typeface="Arial" panose="020B0604020202020204" pitchFamily="34" charset="0"/>
              </a:rPr>
              <a:t>COMMUNICATION IN HEALTH AND SOCIAL CARE</a:t>
            </a:r>
            <a:br>
              <a:rPr lang="en-GB" sz="4400" dirty="0"/>
            </a:br>
            <a:endParaRPr lang="en-GB" sz="4400" dirty="0"/>
          </a:p>
        </p:txBody>
      </p:sp>
      <p:sp>
        <p:nvSpPr>
          <p:cNvPr id="3" name="Subtitle 2">
            <a:extLst>
              <a:ext uri="{FF2B5EF4-FFF2-40B4-BE49-F238E27FC236}">
                <a16:creationId xmlns:a16="http://schemas.microsoft.com/office/drawing/2014/main" id="{165CC7BD-941B-CA59-68C9-03077E67861E}"/>
              </a:ext>
            </a:extLst>
          </p:cNvPr>
          <p:cNvSpPr>
            <a:spLocks noGrp="1"/>
          </p:cNvSpPr>
          <p:nvPr>
            <p:ph type="subTitle" idx="1"/>
          </p:nvPr>
        </p:nvSpPr>
        <p:spPr>
          <a:xfrm>
            <a:off x="25400" y="2254250"/>
            <a:ext cx="12141200" cy="2508250"/>
          </a:xfrm>
        </p:spPr>
        <p:txBody>
          <a:bodyPr>
            <a:normAutofit/>
          </a:bodyPr>
          <a:lstStyle/>
          <a:p>
            <a:r>
              <a:rPr lang="en-GB" sz="1100" dirty="0">
                <a:latin typeface="Arial" panose="020B0604020202020204" pitchFamily="34" charset="0"/>
                <a:cs typeface="Arial" panose="020B0604020202020204" pitchFamily="34" charset="0"/>
              </a:rPr>
              <a:t>Why Effective Interaction is a Clinical Necessity, Not an Optional Soft Skill</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Good morning, everyone. Today, I am presenting on why communication is the most critical tool in health and social care practice. Many people mistakenly classify communication as a basic 'soft skill'. However, in our field, it is a core professional competency. It directly dictates patient safety, care quality, and clinical outcomes. Over the next five minutes, we will explore why clear interaction matters, the real-world dangers of communication breakdown, and how to apply these principles directly to your everyday professional practice.</a:t>
            </a:r>
          </a:p>
        </p:txBody>
      </p:sp>
    </p:spTree>
    <p:extLst>
      <p:ext uri="{BB962C8B-B14F-4D97-AF65-F5344CB8AC3E}">
        <p14:creationId xmlns:p14="http://schemas.microsoft.com/office/powerpoint/2010/main" val="3973467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DBDE3-AB68-D19B-00BE-6F17C882EC1A}"/>
              </a:ext>
            </a:extLst>
          </p:cNvPr>
          <p:cNvSpPr>
            <a:spLocks noGrp="1"/>
          </p:cNvSpPr>
          <p:nvPr>
            <p:ph type="title"/>
          </p:nvPr>
        </p:nvSpPr>
        <p:spPr>
          <a:xfrm>
            <a:off x="806450" y="161925"/>
            <a:ext cx="10515600" cy="1325563"/>
          </a:xfrm>
        </p:spPr>
        <p:txBody>
          <a:bodyPr>
            <a:normAutofit/>
          </a:bodyPr>
          <a:lstStyle/>
          <a:p>
            <a:r>
              <a:rPr lang="en-GB" sz="4800" dirty="0">
                <a:latin typeface="Arial" panose="020B0604020202020204" pitchFamily="34" charset="0"/>
                <a:cs typeface="Arial" panose="020B0604020202020204" pitchFamily="34" charset="0"/>
              </a:rPr>
              <a:t>The Pillars of Professional Practice</a:t>
            </a:r>
          </a:p>
        </p:txBody>
      </p:sp>
      <p:sp>
        <p:nvSpPr>
          <p:cNvPr id="3" name="Content Placeholder 2">
            <a:extLst>
              <a:ext uri="{FF2B5EF4-FFF2-40B4-BE49-F238E27FC236}">
                <a16:creationId xmlns:a16="http://schemas.microsoft.com/office/drawing/2014/main" id="{AC0E3B7E-1FCC-9697-2D67-906A4790BBE7}"/>
              </a:ext>
            </a:extLst>
          </p:cNvPr>
          <p:cNvSpPr>
            <a:spLocks noGrp="1"/>
          </p:cNvSpPr>
          <p:nvPr>
            <p:ph idx="1"/>
          </p:nvPr>
        </p:nvSpPr>
        <p:spPr>
          <a:xfrm>
            <a:off x="838200" y="1825625"/>
            <a:ext cx="10515600" cy="1082675"/>
          </a:xfrm>
        </p:spPr>
        <p:txBody>
          <a:bodyPr>
            <a:normAutofit/>
          </a:bodyPr>
          <a:lstStyle/>
          <a:p>
            <a:r>
              <a:rPr lang="en-GB" sz="1100" dirty="0">
                <a:latin typeface="Arial" panose="020B0604020202020204" pitchFamily="34" charset="0"/>
                <a:cs typeface="Arial" panose="020B0604020202020204" pitchFamily="34" charset="0"/>
              </a:rPr>
              <a:t>Communication directly underpins professional practice for several reasons. First, it enables person-centred care. By actively listening, we treat patients as partners, upholding their dignity and rights. Second, research shows that quality communication builds trust, which makes patients more satisfied and compliant with their treatments. Third, care is rarely delivered by one person. It requires a flawless handoff of data between doctors, nurses, and social workers. Finally, in the UK, the Care Quality Commission (CQC) mandates effective communication as a legal benchmark for safe, well-led services.</a:t>
            </a:r>
          </a:p>
        </p:txBody>
      </p:sp>
    </p:spTree>
    <p:extLst>
      <p:ext uri="{BB962C8B-B14F-4D97-AF65-F5344CB8AC3E}">
        <p14:creationId xmlns:p14="http://schemas.microsoft.com/office/powerpoint/2010/main" val="1047231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AA973-0287-3C92-4BC6-32049420DDF4}"/>
              </a:ext>
            </a:extLst>
          </p:cNvPr>
          <p:cNvSpPr>
            <a:spLocks noGrp="1"/>
          </p:cNvSpPr>
          <p:nvPr>
            <p:ph type="title"/>
          </p:nvPr>
        </p:nvSpPr>
        <p:spPr/>
        <p:txBody>
          <a:bodyPr>
            <a:noAutofit/>
          </a:bodyPr>
          <a:lstStyle/>
          <a:p>
            <a:r>
              <a:rPr lang="en-GB" sz="4800" dirty="0">
                <a:latin typeface="Arial" panose="020B0604020202020204" pitchFamily="34" charset="0"/>
                <a:cs typeface="Arial" panose="020B0604020202020204" pitchFamily="34" charset="0"/>
              </a:rPr>
              <a:t>Real Risk: What Happens When We Fail to Communicate?</a:t>
            </a:r>
          </a:p>
        </p:txBody>
      </p:sp>
      <p:sp>
        <p:nvSpPr>
          <p:cNvPr id="3" name="Content Placeholder 2">
            <a:extLst>
              <a:ext uri="{FF2B5EF4-FFF2-40B4-BE49-F238E27FC236}">
                <a16:creationId xmlns:a16="http://schemas.microsoft.com/office/drawing/2014/main" id="{EC5146AC-35FD-78F0-1E57-404506B07815}"/>
              </a:ext>
            </a:extLst>
          </p:cNvPr>
          <p:cNvSpPr>
            <a:spLocks noGrp="1"/>
          </p:cNvSpPr>
          <p:nvPr>
            <p:ph idx="1"/>
          </p:nvPr>
        </p:nvSpPr>
        <p:spPr>
          <a:xfrm>
            <a:off x="838200" y="1892299"/>
            <a:ext cx="10515600" cy="4284663"/>
          </a:xfrm>
        </p:spPr>
        <p:txBody>
          <a:bodyPr>
            <a:normAutofit/>
          </a:bodyPr>
          <a:lstStyle/>
          <a:p>
            <a:r>
              <a:rPr lang="en-GB" sz="1100" dirty="0">
                <a:latin typeface="Arial" panose="020B0604020202020204" pitchFamily="34" charset="0"/>
                <a:cs typeface="Arial" panose="020B0604020202020204" pitchFamily="34" charset="0"/>
              </a:rPr>
              <a:t>To understand why communication is relevant, we must look at what happens when it fails. A groundbreaking study published by The Conversation found that poor communication was the sole cause of patient-safety incidents in over 10% of hospital cases, and contributed to 25% of them. Furthermore, the World Health Organization notes that communication errors contribute to up to 80% of medical mistakes globally. According to NHS Digital data, communication breakdown is the largest single source of written patient complaints at 17.7%. These are not just administrative statistics; they represent preventable, real-world harm to vulnerable people.</a:t>
            </a:r>
          </a:p>
        </p:txBody>
      </p:sp>
    </p:spTree>
    <p:extLst>
      <p:ext uri="{BB962C8B-B14F-4D97-AF65-F5344CB8AC3E}">
        <p14:creationId xmlns:p14="http://schemas.microsoft.com/office/powerpoint/2010/main" val="2304627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A3A04-937E-BAAD-2339-C86B42E81DA3}"/>
              </a:ext>
            </a:extLst>
          </p:cNvPr>
          <p:cNvSpPr>
            <a:spLocks noGrp="1"/>
          </p:cNvSpPr>
          <p:nvPr>
            <p:ph type="title"/>
          </p:nvPr>
        </p:nvSpPr>
        <p:spPr/>
        <p:txBody>
          <a:bodyPr>
            <a:noAutofit/>
          </a:bodyPr>
          <a:lstStyle/>
          <a:p>
            <a:r>
              <a:rPr lang="en-GB" sz="4800" dirty="0">
                <a:latin typeface="Arial" panose="020B0604020202020204" pitchFamily="34" charset="0"/>
                <a:cs typeface="Arial" panose="020B0604020202020204" pitchFamily="34" charset="0"/>
              </a:rPr>
              <a:t>Putting Communication Into Practice: The SBAR Tool</a:t>
            </a:r>
          </a:p>
        </p:txBody>
      </p:sp>
      <p:sp>
        <p:nvSpPr>
          <p:cNvPr id="3" name="Content Placeholder 2">
            <a:extLst>
              <a:ext uri="{FF2B5EF4-FFF2-40B4-BE49-F238E27FC236}">
                <a16:creationId xmlns:a16="http://schemas.microsoft.com/office/drawing/2014/main" id="{8DC09472-40D3-9FED-0F2A-B5AAA5D4E96D}"/>
              </a:ext>
            </a:extLst>
          </p:cNvPr>
          <p:cNvSpPr>
            <a:spLocks noGrp="1"/>
          </p:cNvSpPr>
          <p:nvPr>
            <p:ph idx="1"/>
          </p:nvPr>
        </p:nvSpPr>
        <p:spPr/>
        <p:txBody>
          <a:bodyPr>
            <a:normAutofit/>
          </a:bodyPr>
          <a:lstStyle/>
          <a:p>
            <a:r>
              <a:rPr lang="en-GB" sz="1200" b="1" dirty="0">
                <a:latin typeface="Arial" panose="020B0604020202020204" pitchFamily="34" charset="0"/>
                <a:cs typeface="Arial" panose="020B0604020202020204" pitchFamily="34" charset="0"/>
              </a:rPr>
              <a:t>The Scenario:</a:t>
            </a:r>
            <a:r>
              <a:rPr lang="en-GB" sz="1200" dirty="0">
                <a:latin typeface="Arial" panose="020B0604020202020204" pitchFamily="34" charset="0"/>
                <a:cs typeface="Arial" panose="020B0604020202020204" pitchFamily="34" charset="0"/>
              </a:rPr>
              <a:t> Delivering a safe, structured handover for an deteriorating elderly resident.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Let’s look at a practical example of how a professional applies this skill during a shift handover using the </a:t>
            </a:r>
            <a:r>
              <a:rPr lang="en-GB" sz="1200" b="1" dirty="0">
                <a:latin typeface="Arial" panose="020B0604020202020204" pitchFamily="34" charset="0"/>
                <a:cs typeface="Arial" panose="020B0604020202020204" pitchFamily="34" charset="0"/>
              </a:rPr>
              <a:t>SBAR</a:t>
            </a:r>
            <a:r>
              <a:rPr lang="en-GB" sz="1200" dirty="0">
                <a:latin typeface="Arial" panose="020B0604020202020204" pitchFamily="34" charset="0"/>
                <a:cs typeface="Arial" panose="020B0604020202020204" pitchFamily="34" charset="0"/>
              </a:rPr>
              <a:t> communication tool. Imagine you are a social care worker looking after an elderly resident named Mary, who has suddenly become confused, breathless, and highly agitated.</a:t>
            </a:r>
          </a:p>
          <a:p>
            <a:r>
              <a:rPr lang="en-GB" sz="1200" dirty="0">
                <a:latin typeface="Arial" panose="020B0604020202020204" pitchFamily="34" charset="0"/>
                <a:cs typeface="Arial" panose="020B0604020202020204" pitchFamily="34" charset="0"/>
              </a:rPr>
              <a:t>Instead of a vague, unstructured message to the visiting district nurse, you apply the structured </a:t>
            </a:r>
            <a:r>
              <a:rPr lang="en-GB" sz="1200" b="1" dirty="0">
                <a:latin typeface="Arial" panose="020B0604020202020204" pitchFamily="34" charset="0"/>
                <a:cs typeface="Arial" panose="020B0604020202020204" pitchFamily="34" charset="0"/>
              </a:rPr>
              <a:t>SBAR</a:t>
            </a:r>
            <a:r>
              <a:rPr lang="en-GB" sz="1200" dirty="0">
                <a:latin typeface="Arial" panose="020B0604020202020204" pitchFamily="34" charset="0"/>
                <a:cs typeface="Arial" panose="020B0604020202020204" pitchFamily="34" charset="0"/>
              </a:rPr>
              <a:t> framework:</a:t>
            </a:r>
          </a:p>
          <a:p>
            <a:r>
              <a:rPr lang="en-GB" sz="1200" b="1" dirty="0">
                <a:latin typeface="Arial" panose="020B0604020202020204" pitchFamily="34" charset="0"/>
                <a:cs typeface="Arial" panose="020B0604020202020204" pitchFamily="34" charset="0"/>
              </a:rPr>
              <a:t>Situation:</a:t>
            </a:r>
            <a:r>
              <a:rPr lang="en-GB" sz="1200" dirty="0">
                <a:latin typeface="Arial" panose="020B0604020202020204" pitchFamily="34" charset="0"/>
                <a:cs typeface="Arial" panose="020B0604020202020204" pitchFamily="34" charset="0"/>
              </a:rPr>
              <a:t> 'Mary is experiencing acute breathlessness and high agitation that started 10 minutes ago.'</a:t>
            </a:r>
          </a:p>
          <a:p>
            <a:r>
              <a:rPr lang="en-GB" sz="1200" b="1" dirty="0">
                <a:latin typeface="Arial" panose="020B0604020202020204" pitchFamily="34" charset="0"/>
                <a:cs typeface="Arial" panose="020B0604020202020204" pitchFamily="34" charset="0"/>
              </a:rPr>
              <a:t>Background:</a:t>
            </a:r>
            <a:r>
              <a:rPr lang="en-GB" sz="1200" dirty="0">
                <a:latin typeface="Arial" panose="020B0604020202020204" pitchFamily="34" charset="0"/>
                <a:cs typeface="Arial" panose="020B0604020202020204" pitchFamily="34" charset="0"/>
              </a:rPr>
              <a:t> 'She has a history of congestive heart failure and was stable this morning.'</a:t>
            </a:r>
          </a:p>
          <a:p>
            <a:r>
              <a:rPr lang="en-GB" sz="1200" b="1" dirty="0">
                <a:latin typeface="Arial" panose="020B0604020202020204" pitchFamily="34" charset="0"/>
                <a:cs typeface="Arial" panose="020B0604020202020204" pitchFamily="34" charset="0"/>
              </a:rPr>
              <a:t>Assessment:</a:t>
            </a:r>
            <a:r>
              <a:rPr lang="en-GB" sz="1200" dirty="0">
                <a:latin typeface="Arial" panose="020B0604020202020204" pitchFamily="34" charset="0"/>
                <a:cs typeface="Arial" panose="020B0604020202020204" pitchFamily="34" charset="0"/>
              </a:rPr>
              <a:t> 'Her respiratory rate is high, and her confusion is unusual for her baseline cognitive status.'</a:t>
            </a:r>
          </a:p>
          <a:p>
            <a:r>
              <a:rPr lang="en-GB" sz="1200" b="1" dirty="0">
                <a:latin typeface="Arial" panose="020B0604020202020204" pitchFamily="34" charset="0"/>
                <a:cs typeface="Arial" panose="020B0604020202020204" pitchFamily="34" charset="0"/>
              </a:rPr>
              <a:t>Recommendation:</a:t>
            </a:r>
            <a:r>
              <a:rPr lang="en-GB" sz="1200" dirty="0">
                <a:latin typeface="Arial" panose="020B0604020202020204" pitchFamily="34" charset="0"/>
                <a:cs typeface="Arial" panose="020B0604020202020204" pitchFamily="34" charset="0"/>
              </a:rPr>
              <a:t> 'I need you to assess Mary immediately to see if she requires emergency hospital admission.'</a:t>
            </a:r>
          </a:p>
          <a:p>
            <a:r>
              <a:rPr lang="en-GB" sz="1200" dirty="0">
                <a:latin typeface="Arial" panose="020B0604020202020204" pitchFamily="34" charset="0"/>
                <a:cs typeface="Arial" panose="020B0604020202020204" pitchFamily="34" charset="0"/>
              </a:rPr>
              <a:t>This prevents data loss, saves vital clinical time, and ensures Mary receives rapid, life-saving care.</a:t>
            </a:r>
          </a:p>
          <a:p>
            <a:endParaRPr lang="en-GB" dirty="0"/>
          </a:p>
        </p:txBody>
      </p:sp>
    </p:spTree>
    <p:extLst>
      <p:ext uri="{BB962C8B-B14F-4D97-AF65-F5344CB8AC3E}">
        <p14:creationId xmlns:p14="http://schemas.microsoft.com/office/powerpoint/2010/main" val="3114818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6DFA0-7797-BC76-404C-FA50986D059F}"/>
              </a:ext>
            </a:extLst>
          </p:cNvPr>
          <p:cNvSpPr>
            <a:spLocks noGrp="1"/>
          </p:cNvSpPr>
          <p:nvPr>
            <p:ph type="title"/>
          </p:nvPr>
        </p:nvSpPr>
        <p:spPr/>
        <p:txBody>
          <a:bodyPr>
            <a:normAutofit fontScale="90000"/>
          </a:bodyPr>
          <a:lstStyle/>
          <a:p>
            <a:r>
              <a:rPr lang="en-GB" sz="4800" dirty="0">
                <a:latin typeface="Arial" panose="020B0604020202020204" pitchFamily="34" charset="0"/>
                <a:cs typeface="Arial" panose="020B0604020202020204" pitchFamily="34" charset="0"/>
              </a:rPr>
              <a:t>Summary: Communication Saves Lives</a:t>
            </a:r>
          </a:p>
        </p:txBody>
      </p:sp>
      <p:sp>
        <p:nvSpPr>
          <p:cNvPr id="3" name="Content Placeholder 2">
            <a:extLst>
              <a:ext uri="{FF2B5EF4-FFF2-40B4-BE49-F238E27FC236}">
                <a16:creationId xmlns:a16="http://schemas.microsoft.com/office/drawing/2014/main" id="{D23BE65F-3729-1B25-926C-ED83E4818492}"/>
              </a:ext>
            </a:extLst>
          </p:cNvPr>
          <p:cNvSpPr>
            <a:spLocks noGrp="1"/>
          </p:cNvSpPr>
          <p:nvPr>
            <p:ph idx="1"/>
          </p:nvPr>
        </p:nvSpPr>
        <p:spPr/>
        <p:txBody>
          <a:bodyPr>
            <a:normAutofit/>
          </a:bodyPr>
          <a:lstStyle/>
          <a:p>
            <a:r>
              <a:rPr lang="en-GB" sz="1100" dirty="0">
                <a:latin typeface="Arial" panose="020B0604020202020204" pitchFamily="34" charset="0"/>
                <a:cs typeface="Arial" panose="020B0604020202020204" pitchFamily="34" charset="0"/>
              </a:rPr>
              <a:t>In conclusion, effective communication is non-negotiable for professional practice. It directly impacts patient safety, shapes the public's trust in our care systems, and reduces catastrophic medical errors. By utilizing professional, structured frameworks like SBAR, we ensure that the right information reaches the right person at the exact right time. As health and social care professionals, we must continuously reflect on our interaction styles, actively listen, and champion clear communication as the primary mechanism for saving lives. Thank you. I will now open the floor to any questions.</a:t>
            </a:r>
          </a:p>
        </p:txBody>
      </p:sp>
    </p:spTree>
    <p:extLst>
      <p:ext uri="{BB962C8B-B14F-4D97-AF65-F5344CB8AC3E}">
        <p14:creationId xmlns:p14="http://schemas.microsoft.com/office/powerpoint/2010/main" val="3930398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9E901-11D5-BC11-3398-EE0E25513DDE}"/>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491CCAF-7353-E8C4-4E84-11353DFCEC37}"/>
              </a:ext>
            </a:extLst>
          </p:cNvPr>
          <p:cNvSpPr>
            <a:spLocks noGrp="1"/>
          </p:cNvSpPr>
          <p:nvPr>
            <p:ph idx="1"/>
          </p:nvPr>
        </p:nvSpPr>
        <p:spPr/>
        <p:txBody>
          <a:bodyPr/>
          <a:lstStyle/>
          <a:p>
            <a:pPr lvl="1"/>
            <a:r>
              <a:rPr lang="en-GB" sz="1100" b="1" dirty="0">
                <a:latin typeface="Arial" panose="020B0604020202020204" pitchFamily="34" charset="0"/>
                <a:cs typeface="Arial" panose="020B0604020202020204" pitchFamily="34" charset="0"/>
              </a:rPr>
              <a:t>NHS Digital</a:t>
            </a:r>
            <a:r>
              <a:rPr lang="en-GB" sz="1100" dirty="0">
                <a:latin typeface="Arial" panose="020B0604020202020204" pitchFamily="34" charset="0"/>
                <a:cs typeface="Arial" panose="020B0604020202020204" pitchFamily="34" charset="0"/>
              </a:rPr>
              <a:t> (2021). </a:t>
            </a:r>
            <a:r>
              <a:rPr lang="en-GB" sz="1100" i="1" dirty="0">
                <a:latin typeface="Arial" panose="020B0604020202020204" pitchFamily="34" charset="0"/>
                <a:cs typeface="Arial" panose="020B0604020202020204" pitchFamily="34" charset="0"/>
              </a:rPr>
              <a:t>Data on Written Complaints in the NHS</a:t>
            </a:r>
            <a:r>
              <a:rPr lang="en-GB" sz="1100" dirty="0">
                <a:latin typeface="Arial" panose="020B0604020202020204" pitchFamily="34" charset="0"/>
                <a:cs typeface="Arial" panose="020B0604020202020204" pitchFamily="34" charset="0"/>
              </a:rPr>
              <a:t>. Available at: NHS Digital Publications.</a:t>
            </a:r>
          </a:p>
          <a:p>
            <a:pPr lvl="1"/>
            <a:r>
              <a:rPr lang="en-GB" sz="1100" b="1" dirty="0">
                <a:latin typeface="Arial" panose="020B0604020202020204" pitchFamily="34" charset="0"/>
                <a:cs typeface="Arial" panose="020B0604020202020204" pitchFamily="34" charset="0"/>
              </a:rPr>
              <a:t>The Conversation</a:t>
            </a:r>
            <a:r>
              <a:rPr lang="en-GB" sz="1100" dirty="0">
                <a:latin typeface="Arial" panose="020B0604020202020204" pitchFamily="34" charset="0"/>
                <a:cs typeface="Arial" panose="020B0604020202020204" pitchFamily="34" charset="0"/>
              </a:rPr>
              <a:t> (2025). </a:t>
            </a:r>
            <a:r>
              <a:rPr lang="en-GB" sz="1100" i="1" dirty="0">
                <a:latin typeface="Arial" panose="020B0604020202020204" pitchFamily="34" charset="0"/>
                <a:cs typeface="Arial" panose="020B0604020202020204" pitchFamily="34" charset="0"/>
              </a:rPr>
              <a:t>One in ten patient safety incidents in hospitals due to poor communication – our new study</a:t>
            </a:r>
            <a:r>
              <a:rPr lang="en-GB" sz="1100" dirty="0">
                <a:latin typeface="Arial" panose="020B0604020202020204" pitchFamily="34" charset="0"/>
                <a:cs typeface="Arial" panose="020B0604020202020204" pitchFamily="34" charset="0"/>
              </a:rPr>
              <a:t>. Available at: The Conversation Research Hub.</a:t>
            </a:r>
          </a:p>
          <a:p>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601375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TotalTime>
  <Words>712</Words>
  <Application>Microsoft Office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COMMUNICATION IN HEALTH AND SOCIAL CARE</vt:lpstr>
      <vt:lpstr>COMMUNICATION IN HEALTH AND SOCIAL CARE </vt:lpstr>
      <vt:lpstr>The Pillars of Professional Practice</vt:lpstr>
      <vt:lpstr>Real Risk: What Happens When We Fail to Communicate?</vt:lpstr>
      <vt:lpstr>Putting Communication Into Practice: The SBAR Tool</vt:lpstr>
      <vt:lpstr>Summary: Communication Saves Lives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ayaan khan</dc:creator>
  <cp:lastModifiedBy>ayaan khan</cp:lastModifiedBy>
  <cp:revision>1</cp:revision>
  <dcterms:created xsi:type="dcterms:W3CDTF">2026-06-21T19:30:13Z</dcterms:created>
  <dcterms:modified xsi:type="dcterms:W3CDTF">2026-06-21T19:51:17Z</dcterms:modified>
</cp:coreProperties>
</file>