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7" r:id="rId1"/>
  </p:sldMasterIdLst>
  <p:notesMasterIdLst>
    <p:notesMasterId r:id="rId45"/>
  </p:notesMasterIdLst>
  <p:sldIdLst>
    <p:sldId id="304" r:id="rId2"/>
    <p:sldId id="306" r:id="rId3"/>
    <p:sldId id="316" r:id="rId4"/>
    <p:sldId id="322" r:id="rId5"/>
    <p:sldId id="344" r:id="rId6"/>
    <p:sldId id="323" r:id="rId7"/>
    <p:sldId id="324" r:id="rId8"/>
    <p:sldId id="363" r:id="rId9"/>
    <p:sldId id="364" r:id="rId10"/>
    <p:sldId id="367" r:id="rId11"/>
    <p:sldId id="378" r:id="rId12"/>
    <p:sldId id="368" r:id="rId13"/>
    <p:sldId id="369" r:id="rId14"/>
    <p:sldId id="370" r:id="rId15"/>
    <p:sldId id="358" r:id="rId16"/>
    <p:sldId id="372" r:id="rId17"/>
    <p:sldId id="373" r:id="rId18"/>
    <p:sldId id="359" r:id="rId19"/>
    <p:sldId id="351" r:id="rId20"/>
    <p:sldId id="352" r:id="rId21"/>
    <p:sldId id="345" r:id="rId22"/>
    <p:sldId id="365" r:id="rId23"/>
    <p:sldId id="325" r:id="rId24"/>
    <p:sldId id="346" r:id="rId25"/>
    <p:sldId id="374" r:id="rId26"/>
    <p:sldId id="375" r:id="rId27"/>
    <p:sldId id="376" r:id="rId28"/>
    <p:sldId id="377" r:id="rId29"/>
    <p:sldId id="342" r:id="rId30"/>
    <p:sldId id="371" r:id="rId31"/>
    <p:sldId id="347" r:id="rId32"/>
    <p:sldId id="348" r:id="rId33"/>
    <p:sldId id="349" r:id="rId34"/>
    <p:sldId id="350" r:id="rId35"/>
    <p:sldId id="362" r:id="rId36"/>
    <p:sldId id="361" r:id="rId37"/>
    <p:sldId id="360" r:id="rId38"/>
    <p:sldId id="353" r:id="rId39"/>
    <p:sldId id="354" r:id="rId40"/>
    <p:sldId id="366" r:id="rId41"/>
    <p:sldId id="356" r:id="rId42"/>
    <p:sldId id="357" r:id="rId43"/>
    <p:sldId id="321" r:id="rId4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68507" autoAdjust="0"/>
  </p:normalViewPr>
  <p:slideViewPr>
    <p:cSldViewPr>
      <p:cViewPr varScale="1">
        <p:scale>
          <a:sx n="62" d="100"/>
          <a:sy n="62" d="100"/>
        </p:scale>
        <p:origin x="1617" y="3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smtClean="0">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smtClean="0">
              <a:solidFill>
                <a:srgbClr val="000000"/>
              </a:solidFill>
            </a:endParaRPr>
          </a:p>
        </p:txBody>
      </p:sp>
    </p:spTree>
    <p:extLst>
      <p:ext uri="{BB962C8B-B14F-4D97-AF65-F5344CB8AC3E}">
        <p14:creationId xmlns:p14="http://schemas.microsoft.com/office/powerpoint/2010/main" val="547100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smtClean="0">
              <a:solidFill>
                <a:srgbClr val="000000"/>
              </a:solidFill>
            </a:endParaRPr>
          </a:p>
        </p:txBody>
      </p:sp>
    </p:spTree>
    <p:extLst>
      <p:ext uri="{BB962C8B-B14F-4D97-AF65-F5344CB8AC3E}">
        <p14:creationId xmlns:p14="http://schemas.microsoft.com/office/powerpoint/2010/main" val="2556364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smtClean="0">
              <a:solidFill>
                <a:srgbClr val="000000"/>
              </a:solidFill>
            </a:endParaRPr>
          </a:p>
        </p:txBody>
      </p:sp>
    </p:spTree>
    <p:extLst>
      <p:ext uri="{BB962C8B-B14F-4D97-AF65-F5344CB8AC3E}">
        <p14:creationId xmlns:p14="http://schemas.microsoft.com/office/powerpoint/2010/main" val="771763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smtClean="0">
              <a:solidFill>
                <a:srgbClr val="000000"/>
              </a:solidFill>
            </a:endParaRPr>
          </a:p>
        </p:txBody>
      </p:sp>
    </p:spTree>
    <p:extLst>
      <p:ext uri="{BB962C8B-B14F-4D97-AF65-F5344CB8AC3E}">
        <p14:creationId xmlns:p14="http://schemas.microsoft.com/office/powerpoint/2010/main" val="3817593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smtClean="0">
              <a:solidFill>
                <a:srgbClr val="000000"/>
              </a:solidFill>
            </a:endParaRPr>
          </a:p>
        </p:txBody>
      </p:sp>
    </p:spTree>
    <p:extLst>
      <p:ext uri="{BB962C8B-B14F-4D97-AF65-F5344CB8AC3E}">
        <p14:creationId xmlns:p14="http://schemas.microsoft.com/office/powerpoint/2010/main" val="306191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smtClean="0">
              <a:solidFill>
                <a:srgbClr val="000000"/>
              </a:solidFill>
            </a:endParaRPr>
          </a:p>
        </p:txBody>
      </p:sp>
    </p:spTree>
    <p:extLst>
      <p:ext uri="{BB962C8B-B14F-4D97-AF65-F5344CB8AC3E}">
        <p14:creationId xmlns:p14="http://schemas.microsoft.com/office/powerpoint/2010/main" val="2730458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smtClean="0">
              <a:solidFill>
                <a:srgbClr val="000000"/>
              </a:solidFill>
            </a:endParaRPr>
          </a:p>
        </p:txBody>
      </p:sp>
    </p:spTree>
    <p:extLst>
      <p:ext uri="{BB962C8B-B14F-4D97-AF65-F5344CB8AC3E}">
        <p14:creationId xmlns:p14="http://schemas.microsoft.com/office/powerpoint/2010/main" val="2339431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smtClean="0">
              <a:solidFill>
                <a:srgbClr val="000000"/>
              </a:solidFill>
            </a:endParaRPr>
          </a:p>
        </p:txBody>
      </p:sp>
    </p:spTree>
    <p:extLst>
      <p:ext uri="{BB962C8B-B14F-4D97-AF65-F5344CB8AC3E}">
        <p14:creationId xmlns:p14="http://schemas.microsoft.com/office/powerpoint/2010/main" val="4146349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smtClean="0">
              <a:solidFill>
                <a:srgbClr val="000000"/>
              </a:solidFill>
            </a:endParaRPr>
          </a:p>
        </p:txBody>
      </p:sp>
    </p:spTree>
    <p:extLst>
      <p:ext uri="{BB962C8B-B14F-4D97-AF65-F5344CB8AC3E}">
        <p14:creationId xmlns:p14="http://schemas.microsoft.com/office/powerpoint/2010/main" val="27710393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smtClean="0">
              <a:solidFill>
                <a:srgbClr val="000000"/>
              </a:solidFill>
            </a:endParaRPr>
          </a:p>
        </p:txBody>
      </p:sp>
    </p:spTree>
    <p:extLst>
      <p:ext uri="{BB962C8B-B14F-4D97-AF65-F5344CB8AC3E}">
        <p14:creationId xmlns:p14="http://schemas.microsoft.com/office/powerpoint/2010/main" val="5494371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smtClean="0">
              <a:solidFill>
                <a:srgbClr val="000000"/>
              </a:solidFill>
            </a:endParaRPr>
          </a:p>
        </p:txBody>
      </p:sp>
    </p:spTree>
    <p:extLst>
      <p:ext uri="{BB962C8B-B14F-4D97-AF65-F5344CB8AC3E}">
        <p14:creationId xmlns:p14="http://schemas.microsoft.com/office/powerpoint/2010/main" val="2486065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smtClean="0">
              <a:solidFill>
                <a:srgbClr val="000000"/>
              </a:solidFill>
            </a:endParaRPr>
          </a:p>
        </p:txBody>
      </p:sp>
    </p:spTree>
    <p:extLst>
      <p:ext uri="{BB962C8B-B14F-4D97-AF65-F5344CB8AC3E}">
        <p14:creationId xmlns:p14="http://schemas.microsoft.com/office/powerpoint/2010/main" val="1709197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smtClean="0">
              <a:solidFill>
                <a:srgbClr val="000000"/>
              </a:solidFill>
            </a:endParaRPr>
          </a:p>
        </p:txBody>
      </p:sp>
    </p:spTree>
    <p:extLst>
      <p:ext uri="{BB962C8B-B14F-4D97-AF65-F5344CB8AC3E}">
        <p14:creationId xmlns:p14="http://schemas.microsoft.com/office/powerpoint/2010/main" val="876469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smtClean="0">
              <a:solidFill>
                <a:srgbClr val="000000"/>
              </a:solidFill>
            </a:endParaRPr>
          </a:p>
        </p:txBody>
      </p:sp>
    </p:spTree>
    <p:extLst>
      <p:ext uri="{BB962C8B-B14F-4D97-AF65-F5344CB8AC3E}">
        <p14:creationId xmlns:p14="http://schemas.microsoft.com/office/powerpoint/2010/main" val="4117465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smtClean="0">
              <a:solidFill>
                <a:srgbClr val="000000"/>
              </a:solidFill>
            </a:endParaRPr>
          </a:p>
        </p:txBody>
      </p:sp>
    </p:spTree>
    <p:extLst>
      <p:ext uri="{BB962C8B-B14F-4D97-AF65-F5344CB8AC3E}">
        <p14:creationId xmlns:p14="http://schemas.microsoft.com/office/powerpoint/2010/main" val="13637324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smtClean="0">
              <a:solidFill>
                <a:srgbClr val="000000"/>
              </a:solidFill>
            </a:endParaRPr>
          </a:p>
        </p:txBody>
      </p:sp>
    </p:spTree>
    <p:extLst>
      <p:ext uri="{BB962C8B-B14F-4D97-AF65-F5344CB8AC3E}">
        <p14:creationId xmlns:p14="http://schemas.microsoft.com/office/powerpoint/2010/main" val="5874506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19</a:t>
            </a:fld>
            <a:endParaRPr lang="en-GB" altLang="en-US" smtClean="0">
              <a:solidFill>
                <a:srgbClr val="000000"/>
              </a:solidFill>
            </a:endParaRPr>
          </a:p>
        </p:txBody>
      </p:sp>
    </p:spTree>
    <p:extLst>
      <p:ext uri="{BB962C8B-B14F-4D97-AF65-F5344CB8AC3E}">
        <p14:creationId xmlns:p14="http://schemas.microsoft.com/office/powerpoint/2010/main" val="12839564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smtClean="0">
              <a:solidFill>
                <a:srgbClr val="000000"/>
              </a:solidFill>
            </a:endParaRPr>
          </a:p>
        </p:txBody>
      </p:sp>
    </p:spTree>
    <p:extLst>
      <p:ext uri="{BB962C8B-B14F-4D97-AF65-F5344CB8AC3E}">
        <p14:creationId xmlns:p14="http://schemas.microsoft.com/office/powerpoint/2010/main" val="34789422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smtClean="0">
              <a:solidFill>
                <a:srgbClr val="000000"/>
              </a:solidFill>
            </a:endParaRPr>
          </a:p>
        </p:txBody>
      </p:sp>
    </p:spTree>
    <p:extLst>
      <p:ext uri="{BB962C8B-B14F-4D97-AF65-F5344CB8AC3E}">
        <p14:creationId xmlns:p14="http://schemas.microsoft.com/office/powerpoint/2010/main" val="20627443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smtClean="0">
              <a:solidFill>
                <a:srgbClr val="000000"/>
              </a:solidFill>
            </a:endParaRPr>
          </a:p>
        </p:txBody>
      </p:sp>
    </p:spTree>
    <p:extLst>
      <p:ext uri="{BB962C8B-B14F-4D97-AF65-F5344CB8AC3E}">
        <p14:creationId xmlns:p14="http://schemas.microsoft.com/office/powerpoint/2010/main" val="5223759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23</a:t>
            </a:fld>
            <a:endParaRPr lang="en-GB" altLang="en-US" smtClean="0">
              <a:solidFill>
                <a:srgbClr val="000000"/>
              </a:solidFill>
            </a:endParaRPr>
          </a:p>
        </p:txBody>
      </p:sp>
    </p:spTree>
    <p:extLst>
      <p:ext uri="{BB962C8B-B14F-4D97-AF65-F5344CB8AC3E}">
        <p14:creationId xmlns:p14="http://schemas.microsoft.com/office/powerpoint/2010/main" val="29907723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smtClean="0">
              <a:solidFill>
                <a:srgbClr val="000000"/>
              </a:solidFill>
            </a:endParaRPr>
          </a:p>
        </p:txBody>
      </p:sp>
    </p:spTree>
    <p:extLst>
      <p:ext uri="{BB962C8B-B14F-4D97-AF65-F5344CB8AC3E}">
        <p14:creationId xmlns:p14="http://schemas.microsoft.com/office/powerpoint/2010/main" val="6516024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smtClean="0">
              <a:solidFill>
                <a:srgbClr val="000000"/>
              </a:solidFill>
            </a:endParaRPr>
          </a:p>
        </p:txBody>
      </p:sp>
    </p:spTree>
    <p:extLst>
      <p:ext uri="{BB962C8B-B14F-4D97-AF65-F5344CB8AC3E}">
        <p14:creationId xmlns:p14="http://schemas.microsoft.com/office/powerpoint/2010/main" val="5580204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smtClean="0">
              <a:latin typeface="Arial" panose="020B0604020202020204" pitchFamily="34" charset="0"/>
            </a:endParaRPr>
          </a:p>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smtClean="0">
              <a:solidFill>
                <a:srgbClr val="000000"/>
              </a:solidFill>
            </a:endParaRPr>
          </a:p>
        </p:txBody>
      </p:sp>
    </p:spTree>
    <p:extLst>
      <p:ext uri="{BB962C8B-B14F-4D97-AF65-F5344CB8AC3E}">
        <p14:creationId xmlns:p14="http://schemas.microsoft.com/office/powerpoint/2010/main" val="31659404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smtClean="0">
              <a:solidFill>
                <a:srgbClr val="000000"/>
              </a:solidFill>
            </a:endParaRPr>
          </a:p>
        </p:txBody>
      </p:sp>
    </p:spTree>
    <p:extLst>
      <p:ext uri="{BB962C8B-B14F-4D97-AF65-F5344CB8AC3E}">
        <p14:creationId xmlns:p14="http://schemas.microsoft.com/office/powerpoint/2010/main" val="3662673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smtClean="0">
              <a:latin typeface="Arial" panose="020B0604020202020204" pitchFamily="34" charset="0"/>
            </a:endParaRPr>
          </a:p>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28</a:t>
            </a:fld>
            <a:endParaRPr lang="en-GB" altLang="en-US" smtClean="0">
              <a:solidFill>
                <a:srgbClr val="000000"/>
              </a:solidFill>
            </a:endParaRPr>
          </a:p>
        </p:txBody>
      </p:sp>
    </p:spTree>
    <p:extLst>
      <p:ext uri="{BB962C8B-B14F-4D97-AF65-F5344CB8AC3E}">
        <p14:creationId xmlns:p14="http://schemas.microsoft.com/office/powerpoint/2010/main" val="21897141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29</a:t>
            </a:fld>
            <a:endParaRPr lang="en-GB" altLang="en-US" smtClean="0">
              <a:solidFill>
                <a:srgbClr val="000000"/>
              </a:solidFill>
            </a:endParaRPr>
          </a:p>
        </p:txBody>
      </p:sp>
    </p:spTree>
    <p:extLst>
      <p:ext uri="{BB962C8B-B14F-4D97-AF65-F5344CB8AC3E}">
        <p14:creationId xmlns:p14="http://schemas.microsoft.com/office/powerpoint/2010/main" val="35428595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30</a:t>
            </a:fld>
            <a:endParaRPr lang="en-GB" altLang="en-US" smtClean="0">
              <a:solidFill>
                <a:srgbClr val="000000"/>
              </a:solidFill>
            </a:endParaRPr>
          </a:p>
        </p:txBody>
      </p:sp>
    </p:spTree>
    <p:extLst>
      <p:ext uri="{BB962C8B-B14F-4D97-AF65-F5344CB8AC3E}">
        <p14:creationId xmlns:p14="http://schemas.microsoft.com/office/powerpoint/2010/main" val="40825932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31</a:t>
            </a:fld>
            <a:endParaRPr lang="en-GB" altLang="en-US" smtClean="0">
              <a:solidFill>
                <a:srgbClr val="000000"/>
              </a:solidFill>
            </a:endParaRPr>
          </a:p>
        </p:txBody>
      </p:sp>
    </p:spTree>
    <p:extLst>
      <p:ext uri="{BB962C8B-B14F-4D97-AF65-F5344CB8AC3E}">
        <p14:creationId xmlns:p14="http://schemas.microsoft.com/office/powerpoint/2010/main" val="27903883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32</a:t>
            </a:fld>
            <a:endParaRPr lang="en-GB" altLang="en-US" smtClean="0">
              <a:solidFill>
                <a:srgbClr val="000000"/>
              </a:solidFill>
            </a:endParaRPr>
          </a:p>
        </p:txBody>
      </p:sp>
    </p:spTree>
    <p:extLst>
      <p:ext uri="{BB962C8B-B14F-4D97-AF65-F5344CB8AC3E}">
        <p14:creationId xmlns:p14="http://schemas.microsoft.com/office/powerpoint/2010/main" val="27160897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33</a:t>
            </a:fld>
            <a:endParaRPr lang="en-GB" altLang="en-US" smtClean="0">
              <a:solidFill>
                <a:srgbClr val="000000"/>
              </a:solidFill>
            </a:endParaRPr>
          </a:p>
        </p:txBody>
      </p:sp>
    </p:spTree>
    <p:extLst>
      <p:ext uri="{BB962C8B-B14F-4D97-AF65-F5344CB8AC3E}">
        <p14:creationId xmlns:p14="http://schemas.microsoft.com/office/powerpoint/2010/main" val="25284689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34</a:t>
            </a:fld>
            <a:endParaRPr lang="en-GB" altLang="en-US" smtClean="0">
              <a:solidFill>
                <a:srgbClr val="000000"/>
              </a:solidFill>
            </a:endParaRPr>
          </a:p>
        </p:txBody>
      </p:sp>
    </p:spTree>
    <p:extLst>
      <p:ext uri="{BB962C8B-B14F-4D97-AF65-F5344CB8AC3E}">
        <p14:creationId xmlns:p14="http://schemas.microsoft.com/office/powerpoint/2010/main" val="169069284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35</a:t>
            </a:fld>
            <a:endParaRPr lang="en-GB" altLang="en-US" smtClean="0">
              <a:solidFill>
                <a:srgbClr val="000000"/>
              </a:solidFill>
            </a:endParaRPr>
          </a:p>
        </p:txBody>
      </p:sp>
    </p:spTree>
    <p:extLst>
      <p:ext uri="{BB962C8B-B14F-4D97-AF65-F5344CB8AC3E}">
        <p14:creationId xmlns:p14="http://schemas.microsoft.com/office/powerpoint/2010/main" val="20660656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smtClean="0">
                <a:latin typeface="Arial" panose="020B0604020202020204" pitchFamily="34" charset="0"/>
              </a:rPr>
              <a:t>18 </a:t>
            </a:r>
            <a:r>
              <a:rPr lang="cy-GB" altLang="en-US" dirty="0" err="1" smtClean="0">
                <a:latin typeface="Arial" panose="020B0604020202020204" pitchFamily="34" charset="0"/>
              </a:rPr>
              <a:t>minute</a:t>
            </a:r>
            <a:r>
              <a:rPr lang="cy-GB" altLang="en-US" dirty="0" smtClean="0">
                <a:latin typeface="Arial" panose="020B0604020202020204" pitchFamily="34" charset="0"/>
              </a:rPr>
              <a:t> </a:t>
            </a:r>
            <a:r>
              <a:rPr lang="cy-GB" altLang="en-US" dirty="0" err="1" smtClean="0">
                <a:latin typeface="Arial" panose="020B0604020202020204" pitchFamily="34" charset="0"/>
              </a:rPr>
              <a:t>webinar</a:t>
            </a:r>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36</a:t>
            </a:fld>
            <a:endParaRPr lang="en-GB" altLang="en-US" smtClean="0">
              <a:solidFill>
                <a:srgbClr val="000000"/>
              </a:solidFill>
            </a:endParaRPr>
          </a:p>
        </p:txBody>
      </p:sp>
    </p:spTree>
    <p:extLst>
      <p:ext uri="{BB962C8B-B14F-4D97-AF65-F5344CB8AC3E}">
        <p14:creationId xmlns:p14="http://schemas.microsoft.com/office/powerpoint/2010/main" val="25914099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err="1" smtClean="0">
                <a:latin typeface="Arial" panose="020B0604020202020204" pitchFamily="34" charset="0"/>
              </a:rPr>
              <a:t>Click</a:t>
            </a:r>
            <a:r>
              <a:rPr lang="cy-GB" altLang="en-US" dirty="0" smtClean="0">
                <a:latin typeface="Arial" panose="020B0604020202020204" pitchFamily="34" charset="0"/>
              </a:rPr>
              <a:t> </a:t>
            </a:r>
            <a:r>
              <a:rPr lang="cy-GB" altLang="en-US" dirty="0" err="1" smtClean="0">
                <a:latin typeface="Arial" panose="020B0604020202020204" pitchFamily="34" charset="0"/>
              </a:rPr>
              <a:t>on</a:t>
            </a:r>
            <a:r>
              <a:rPr lang="cy-GB" altLang="en-US" dirty="0" smtClean="0">
                <a:latin typeface="Arial" panose="020B0604020202020204" pitchFamily="34" charset="0"/>
              </a:rPr>
              <a:t> </a:t>
            </a:r>
            <a:r>
              <a:rPr lang="cy-GB" altLang="en-US" dirty="0" err="1" smtClean="0">
                <a:latin typeface="Arial" panose="020B0604020202020204" pitchFamily="34" charset="0"/>
              </a:rPr>
              <a:t>hyperlink</a:t>
            </a:r>
            <a:r>
              <a:rPr lang="cy-GB" altLang="en-US" baseline="0" dirty="0" smtClean="0">
                <a:latin typeface="Arial" panose="020B0604020202020204" pitchFamily="34" charset="0"/>
              </a:rPr>
              <a:t> to </a:t>
            </a:r>
            <a:r>
              <a:rPr lang="cy-GB" altLang="en-US" baseline="0" dirty="0" err="1" smtClean="0">
                <a:latin typeface="Arial" panose="020B0604020202020204" pitchFamily="34" charset="0"/>
              </a:rPr>
              <a:t>get</a:t>
            </a:r>
            <a:r>
              <a:rPr lang="cy-GB" altLang="en-US" baseline="0" dirty="0" smtClean="0">
                <a:latin typeface="Arial" panose="020B0604020202020204" pitchFamily="34" charset="0"/>
              </a:rPr>
              <a:t> to </a:t>
            </a:r>
            <a:r>
              <a:rPr lang="cy-GB" altLang="en-US" baseline="0" dirty="0" err="1" smtClean="0">
                <a:latin typeface="Arial" panose="020B0604020202020204" pitchFamily="34" charset="0"/>
              </a:rPr>
              <a:t>online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slideshow</a:t>
            </a:r>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37</a:t>
            </a:fld>
            <a:endParaRPr lang="en-GB" altLang="en-US" smtClean="0">
              <a:solidFill>
                <a:srgbClr val="000000"/>
              </a:solidFill>
            </a:endParaRPr>
          </a:p>
        </p:txBody>
      </p:sp>
    </p:spTree>
    <p:extLst>
      <p:ext uri="{BB962C8B-B14F-4D97-AF65-F5344CB8AC3E}">
        <p14:creationId xmlns:p14="http://schemas.microsoft.com/office/powerpoint/2010/main" val="124021677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38</a:t>
            </a:fld>
            <a:endParaRPr lang="en-GB" altLang="en-US" smtClean="0">
              <a:solidFill>
                <a:srgbClr val="000000"/>
              </a:solidFill>
            </a:endParaRPr>
          </a:p>
        </p:txBody>
      </p:sp>
    </p:spTree>
    <p:extLst>
      <p:ext uri="{BB962C8B-B14F-4D97-AF65-F5344CB8AC3E}">
        <p14:creationId xmlns:p14="http://schemas.microsoft.com/office/powerpoint/2010/main" val="7048316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39</a:t>
            </a:fld>
            <a:endParaRPr lang="en-GB" altLang="en-US" smtClean="0">
              <a:solidFill>
                <a:srgbClr val="000000"/>
              </a:solidFill>
            </a:endParaRPr>
          </a:p>
        </p:txBody>
      </p:sp>
    </p:spTree>
    <p:extLst>
      <p:ext uri="{BB962C8B-B14F-4D97-AF65-F5344CB8AC3E}">
        <p14:creationId xmlns:p14="http://schemas.microsoft.com/office/powerpoint/2010/main" val="11522166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40</a:t>
            </a:fld>
            <a:endParaRPr lang="en-GB" altLang="en-US" smtClean="0">
              <a:solidFill>
                <a:srgbClr val="000000"/>
              </a:solidFill>
            </a:endParaRPr>
          </a:p>
        </p:txBody>
      </p:sp>
    </p:spTree>
    <p:extLst>
      <p:ext uri="{BB962C8B-B14F-4D97-AF65-F5344CB8AC3E}">
        <p14:creationId xmlns:p14="http://schemas.microsoft.com/office/powerpoint/2010/main" val="15792506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41</a:t>
            </a:fld>
            <a:endParaRPr lang="en-GB" altLang="en-US" smtClean="0">
              <a:solidFill>
                <a:srgbClr val="000000"/>
              </a:solidFill>
            </a:endParaRPr>
          </a:p>
        </p:txBody>
      </p:sp>
    </p:spTree>
    <p:extLst>
      <p:ext uri="{BB962C8B-B14F-4D97-AF65-F5344CB8AC3E}">
        <p14:creationId xmlns:p14="http://schemas.microsoft.com/office/powerpoint/2010/main" val="95771371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42</a:t>
            </a:fld>
            <a:endParaRPr lang="en-GB" altLang="en-US" smtClean="0">
              <a:solidFill>
                <a:srgbClr val="000000"/>
              </a:solidFill>
            </a:endParaRPr>
          </a:p>
        </p:txBody>
      </p:sp>
    </p:spTree>
    <p:extLst>
      <p:ext uri="{BB962C8B-B14F-4D97-AF65-F5344CB8AC3E}">
        <p14:creationId xmlns:p14="http://schemas.microsoft.com/office/powerpoint/2010/main" val="41718687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43</a:t>
            </a:fld>
            <a:endParaRPr lang="en-GB" altLang="en-US" smtClean="0">
              <a:solidFill>
                <a:srgbClr val="000000"/>
              </a:solidFill>
            </a:endParaRPr>
          </a:p>
        </p:txBody>
      </p:sp>
    </p:spTree>
    <p:extLst>
      <p:ext uri="{BB962C8B-B14F-4D97-AF65-F5344CB8AC3E}">
        <p14:creationId xmlns:p14="http://schemas.microsoft.com/office/powerpoint/2010/main" val="891615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01130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5435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566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05520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1/31/2021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7908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1/31/2021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1899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1/31/2021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83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8145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5741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86594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2413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1/31/2021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34571015"/>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video" Target="https://www.youtube.com/embed/5tjRPWPhIfA" TargetMode="External"/><Relationship Id="rId5" Type="http://schemas.openxmlformats.org/officeDocument/2006/relationships/image" Target="../media/image3.jpeg"/><Relationship Id="rId4" Type="http://schemas.openxmlformats.org/officeDocument/2006/relationships/hyperlink" Target="https://www.youtube.com/watch?v=5tjRPWPhIfA"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journals.sagepub.com/doi/pdf/10.1177/0014402914563694?casa_token=qP34PMG6R4UAAAAA:HVmg6QC0GJDkpepln9rZeNWA9hDqszPCJ1kW8b2oH-40Hw0Uvv3PSBcqPXGyUAWiRnejJzzTNfVfyJo"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emf"/><Relationship Id="rId4" Type="http://schemas.openxmlformats.org/officeDocument/2006/relationships/oleObject" Target="../embeddings/oleObject1.bin"/></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4.xml"/><Relationship Id="rId1" Type="http://schemas.openxmlformats.org/officeDocument/2006/relationships/video" Target="https://www.youtube.com/embed/0URMEde06xQ" TargetMode="External"/><Relationship Id="rId5" Type="http://schemas.openxmlformats.org/officeDocument/2006/relationships/image" Target="../media/image9.jpeg"/><Relationship Id="rId4" Type="http://schemas.openxmlformats.org/officeDocument/2006/relationships/hyperlink" Target="https://www.youtube.com/watch?v=0URMEde06xQ"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ludi-network.eu/wp-content/uploads/2016/01/LUDI-presentation-EDF.pdf" TargetMode="External"/><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11.jpg"/></Relationships>
</file>

<file path=ppt/slides/_rels/slide42.xml.rels><?xml version="1.0" encoding="UTF-8" standalone="yes"?>
<Relationships xmlns="http://schemas.openxmlformats.org/package/2006/relationships"><Relationship Id="rId3" Type="http://schemas.openxmlformats.org/officeDocument/2006/relationships/hyperlink" Target="http://ornes.nl/wp-content/uploads/2010/08/Play-in-children-s-development-health-and-well-being-feb-2012.pdf"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playengland.org.uk/disabled-children-face-severe-restrictions-to-play/"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latin typeface="Lucida Sans" panose="020B0602030504020204" pitchFamily="34" charset="0"/>
              </a:rPr>
              <a:t>EAEE6002C</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EAEE6002</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a:xfrm>
            <a:off x="251520" y="1825625"/>
            <a:ext cx="4263330" cy="4351338"/>
          </a:xfrm>
        </p:spPr>
        <p:txBody>
          <a:bodyPr>
            <a:normAutofit/>
          </a:bodyPr>
          <a:lstStyle/>
          <a:p>
            <a:pPr marL="0" indent="0">
              <a:buNone/>
            </a:pPr>
            <a:endParaRPr lang="en-GB" sz="4400" dirty="0" smtClean="0">
              <a:latin typeface="Lucida Sans" panose="020B0602030504020204" pitchFamily="34" charset="0"/>
            </a:endParaRPr>
          </a:p>
          <a:p>
            <a:pPr marL="0" indent="0">
              <a:buNone/>
            </a:pPr>
            <a:r>
              <a:rPr lang="en-GB" sz="4000" dirty="0" smtClean="0">
                <a:latin typeface="Lucida Sans" panose="020B0602030504020204" pitchFamily="34" charset="0"/>
              </a:rPr>
              <a:t>“</a:t>
            </a:r>
            <a:r>
              <a:rPr lang="en-GB" sz="4000" dirty="0" err="1" smtClean="0">
                <a:latin typeface="Lucida Sans" panose="020B0602030504020204" pitchFamily="34" charset="0"/>
              </a:rPr>
              <a:t>Dwi</a:t>
            </a:r>
            <a:r>
              <a:rPr lang="en-GB" sz="4000" dirty="0" smtClean="0">
                <a:latin typeface="Lucida Sans" panose="020B0602030504020204" pitchFamily="34" charset="0"/>
              </a:rPr>
              <a:t> </a:t>
            </a:r>
            <a:r>
              <a:rPr lang="en-GB" sz="4000" dirty="0" err="1">
                <a:latin typeface="Lucida Sans" panose="020B0602030504020204" pitchFamily="34" charset="0"/>
              </a:rPr>
              <a:t>eisiau</a:t>
            </a:r>
            <a:r>
              <a:rPr lang="en-GB" sz="4000" dirty="0">
                <a:latin typeface="Lucida Sans" panose="020B0602030504020204" pitchFamily="34" charset="0"/>
              </a:rPr>
              <a:t> </a:t>
            </a:r>
            <a:r>
              <a:rPr lang="en-GB" sz="4000" dirty="0" err="1">
                <a:latin typeface="Lucida Sans" panose="020B0602030504020204" pitchFamily="34" charset="0"/>
              </a:rPr>
              <a:t>chwarae</a:t>
            </a:r>
            <a:r>
              <a:rPr lang="en-GB" sz="4000" dirty="0">
                <a:latin typeface="Lucida Sans" panose="020B0602030504020204" pitchFamily="34" charset="0"/>
              </a:rPr>
              <a:t> </a:t>
            </a:r>
            <a:r>
              <a:rPr lang="en-GB" sz="4000" dirty="0" err="1">
                <a:latin typeface="Lucida Sans" panose="020B0602030504020204" pitchFamily="34" charset="0"/>
              </a:rPr>
              <a:t>hefyd</a:t>
            </a:r>
            <a:r>
              <a:rPr lang="en-GB" sz="4000" dirty="0">
                <a:latin typeface="Lucida Sans" panose="020B0602030504020204" pitchFamily="34" charset="0"/>
              </a:rPr>
              <a:t>" – </a:t>
            </a:r>
            <a:r>
              <a:rPr lang="en-GB" sz="4000" dirty="0" err="1">
                <a:latin typeface="Lucida Sans" panose="020B0602030504020204" pitchFamily="34" charset="0"/>
              </a:rPr>
              <a:t>chwarae</a:t>
            </a:r>
            <a:r>
              <a:rPr lang="en-GB" sz="4000" dirty="0">
                <a:latin typeface="Lucida Sans" panose="020B0602030504020204" pitchFamily="34" charset="0"/>
              </a:rPr>
              <a:t> </a:t>
            </a:r>
            <a:r>
              <a:rPr lang="en-GB" sz="4000" dirty="0" err="1">
                <a:latin typeface="Lucida Sans" panose="020B0602030504020204" pitchFamily="34" charset="0"/>
              </a:rPr>
              <a:t>ym</a:t>
            </a:r>
            <a:r>
              <a:rPr lang="en-GB" sz="4000" dirty="0">
                <a:latin typeface="Lucida Sans" panose="020B0602030504020204" pitchFamily="34" charset="0"/>
              </a:rPr>
              <a:t> </a:t>
            </a:r>
            <a:r>
              <a:rPr lang="en-GB" sz="4000" dirty="0" err="1">
                <a:latin typeface="Lucida Sans" panose="020B0602030504020204" pitchFamily="34" charset="0"/>
              </a:rPr>
              <a:t>maes</a:t>
            </a:r>
            <a:r>
              <a:rPr lang="en-GB" sz="4000" dirty="0">
                <a:latin typeface="Lucida Sans" panose="020B0602030504020204" pitchFamily="34" charset="0"/>
              </a:rPr>
              <a:t> ADY</a:t>
            </a: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endParaRPr lang="en-GB" sz="4400" dirty="0" smtClean="0">
              <a:solidFill>
                <a:srgbClr val="002060"/>
              </a:solidFill>
              <a:latin typeface="Lucida Sans" panose="020B0602030504020204" pitchFamily="34" charset="0"/>
            </a:endParaRPr>
          </a:p>
          <a:p>
            <a:pPr marL="0" indent="0">
              <a:buNone/>
            </a:pPr>
            <a:r>
              <a:rPr lang="en-GB" sz="4000" dirty="0" smtClean="0">
                <a:solidFill>
                  <a:srgbClr val="002060"/>
                </a:solidFill>
                <a:latin typeface="Lucida Sans" panose="020B0602030504020204" pitchFamily="34" charset="0"/>
              </a:rPr>
              <a:t>“I want to play too” – play in the field of ALN</a:t>
            </a:r>
            <a:endParaRPr lang="en-GB" sz="40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031362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fontScale="92500" lnSpcReduction="20000"/>
          </a:bodyPr>
          <a:lstStyle/>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Pwysigrwydd chwarae</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Hawliau plant</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Dysgu swyddogaethol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Chwarae synhwyraidd</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Chwarae yn yr awyr agored</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Amgylcheddau cynhwysol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Ymchwil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Trafodaethau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Astudiaethau achos</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Clip fideo</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Tasg</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fontScale="92500" lnSpcReduction="20000"/>
          </a:bodyPr>
          <a:lstStyle/>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Importance of play</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Children’s rights</a:t>
            </a: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Functional learning</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Sensory play</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Outdoor play</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Inclusive environments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Discussions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Video clip</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Task</a:t>
            </a:r>
            <a:endParaRPr lang="cy-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19106066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Adnoddau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Resources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Erthyglau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a:t>
            </a:r>
            <a:r>
              <a:rPr lang="cy-GB" altLang="en-US" sz="2400" kern="0" dirty="0" smtClean="0">
                <a:solidFill>
                  <a:srgbClr val="000000"/>
                </a:solidFill>
                <a:latin typeface="Lucida Sans" panose="020B0602030504020204" pitchFamily="34" charset="0"/>
                <a:ea typeface="ＭＳ Ｐゴシック" panose="020B0600070205080204" pitchFamily="34" charset="-128"/>
              </a:rPr>
              <a:t>studiaethau achos</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Clip fideo</a:t>
            </a:r>
          </a:p>
          <a:p>
            <a:pPr marL="0" indent="0" eaLnBrk="1" fontAlgn="auto" hangingPunct="1">
              <a:spcAft>
                <a:spcPts val="0"/>
              </a:spcAft>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Articles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Video clip</a:t>
            </a:r>
          </a:p>
        </p:txBody>
      </p:sp>
    </p:spTree>
    <p:extLst>
      <p:ext uri="{BB962C8B-B14F-4D97-AF65-F5344CB8AC3E}">
        <p14:creationId xmlns:p14="http://schemas.microsoft.com/office/powerpoint/2010/main" val="42852315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Chwarae</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Play</a:t>
            </a:r>
            <a:endParaRPr lang="en-GB" altLang="cy-GB" sz="3200" dirty="0" smtClean="0">
              <a:solidFill>
                <a:srgbClr val="002060"/>
              </a:solidFill>
              <a:latin typeface="Lucida Sans" pitchFamily="34" charset="0"/>
            </a:endParaRPr>
          </a:p>
        </p:txBody>
      </p:sp>
      <p:sp>
        <p:nvSpPr>
          <p:cNvPr id="6" name="Content Placeholder 5"/>
          <p:cNvSpPr>
            <a:spLocks noGrp="1"/>
          </p:cNvSpPr>
          <p:nvPr>
            <p:ph sz="half" idx="1"/>
          </p:nvPr>
        </p:nvSpPr>
        <p:spPr/>
        <p:txBody>
          <a:bodyPr/>
          <a:lstStyle/>
          <a:p>
            <a:r>
              <a:rPr lang="en-GB" dirty="0" err="1" smtClean="0"/>
              <a:t>Diffiniwch</a:t>
            </a:r>
            <a:r>
              <a:rPr lang="en-GB" dirty="0" smtClean="0"/>
              <a:t>' </a:t>
            </a:r>
            <a:r>
              <a:rPr lang="en-GB" dirty="0" err="1"/>
              <a:t>chwarae</a:t>
            </a:r>
            <a:r>
              <a:rPr lang="en-GB" dirty="0"/>
              <a:t> '</a:t>
            </a:r>
          </a:p>
          <a:p>
            <a:r>
              <a:rPr lang="en-GB" dirty="0" err="1"/>
              <a:t>Yn</a:t>
            </a:r>
            <a:r>
              <a:rPr lang="en-GB" dirty="0"/>
              <a:t> </a:t>
            </a:r>
            <a:r>
              <a:rPr lang="en-GB" dirty="0" err="1"/>
              <a:t>eich</a:t>
            </a:r>
            <a:r>
              <a:rPr lang="en-GB" dirty="0"/>
              <a:t> barn chi, pam </a:t>
            </a:r>
            <a:r>
              <a:rPr lang="en-GB" dirty="0" err="1"/>
              <a:t>mae</a:t>
            </a:r>
            <a:r>
              <a:rPr lang="en-GB" dirty="0"/>
              <a:t> </a:t>
            </a:r>
            <a:r>
              <a:rPr lang="en-GB" dirty="0" err="1"/>
              <a:t>chwarae</a:t>
            </a:r>
            <a:r>
              <a:rPr lang="en-GB" dirty="0"/>
              <a:t> </a:t>
            </a:r>
            <a:r>
              <a:rPr lang="en-GB" dirty="0" err="1"/>
              <a:t>yn</a:t>
            </a:r>
            <a:r>
              <a:rPr lang="en-GB" dirty="0"/>
              <a:t> </a:t>
            </a:r>
            <a:r>
              <a:rPr lang="en-GB" dirty="0" err="1"/>
              <a:t>bwysig</a:t>
            </a:r>
            <a:r>
              <a:rPr lang="en-GB" dirty="0"/>
              <a:t>?</a:t>
            </a:r>
          </a:p>
          <a:p>
            <a:r>
              <a:rPr lang="en-GB" dirty="0" err="1"/>
              <a:t>Ydych</a:t>
            </a:r>
            <a:r>
              <a:rPr lang="en-GB" dirty="0"/>
              <a:t> </a:t>
            </a:r>
            <a:r>
              <a:rPr lang="en-GB" dirty="0" err="1"/>
              <a:t>chi'n</a:t>
            </a:r>
            <a:r>
              <a:rPr lang="en-GB" dirty="0"/>
              <a:t> </a:t>
            </a:r>
            <a:r>
              <a:rPr lang="en-GB" dirty="0" err="1"/>
              <a:t>cofio</a:t>
            </a:r>
            <a:r>
              <a:rPr lang="en-GB" dirty="0"/>
              <a:t> </a:t>
            </a:r>
            <a:r>
              <a:rPr lang="en-GB" dirty="0" err="1"/>
              <a:t>chwarae</a:t>
            </a:r>
            <a:r>
              <a:rPr lang="en-GB" dirty="0"/>
              <a:t>?</a:t>
            </a:r>
          </a:p>
          <a:p>
            <a:r>
              <a:rPr lang="en-GB" dirty="0" err="1"/>
              <a:t>Sut</a:t>
            </a:r>
            <a:r>
              <a:rPr lang="en-GB" dirty="0"/>
              <a:t> </a:t>
            </a:r>
            <a:r>
              <a:rPr lang="en-GB" dirty="0" err="1"/>
              <a:t>oedd</a:t>
            </a:r>
            <a:r>
              <a:rPr lang="en-GB" dirty="0"/>
              <a:t> </a:t>
            </a:r>
            <a:r>
              <a:rPr lang="en-GB" dirty="0" err="1"/>
              <a:t>chwarae</a:t>
            </a:r>
            <a:r>
              <a:rPr lang="en-GB" dirty="0"/>
              <a:t> </a:t>
            </a:r>
            <a:r>
              <a:rPr lang="en-GB" dirty="0" err="1"/>
              <a:t>yn</a:t>
            </a:r>
            <a:r>
              <a:rPr lang="en-GB" dirty="0"/>
              <a:t> </a:t>
            </a:r>
            <a:r>
              <a:rPr lang="en-GB" dirty="0" err="1"/>
              <a:t>eich</a:t>
            </a:r>
            <a:r>
              <a:rPr lang="en-GB" dirty="0"/>
              <a:t> </a:t>
            </a:r>
            <a:r>
              <a:rPr lang="en-GB" dirty="0" err="1"/>
              <a:t>helpu</a:t>
            </a:r>
            <a:r>
              <a:rPr lang="en-GB" dirty="0"/>
              <a:t> chi?</a:t>
            </a:r>
          </a:p>
        </p:txBody>
      </p:sp>
      <p:sp>
        <p:nvSpPr>
          <p:cNvPr id="10" name="Content Placeholder 9"/>
          <p:cNvSpPr>
            <a:spLocks noGrp="1"/>
          </p:cNvSpPr>
          <p:nvPr>
            <p:ph sz="half" idx="2"/>
          </p:nvPr>
        </p:nvSpPr>
        <p:spPr/>
        <p:txBody>
          <a:bodyPr/>
          <a:lstStyle/>
          <a:p>
            <a:r>
              <a:rPr lang="en-GB" dirty="0" smtClean="0">
                <a:solidFill>
                  <a:srgbClr val="002060"/>
                </a:solidFill>
              </a:rPr>
              <a:t>Define ‘play’</a:t>
            </a:r>
          </a:p>
          <a:p>
            <a:r>
              <a:rPr lang="en-GB" dirty="0" smtClean="0">
                <a:solidFill>
                  <a:srgbClr val="002060"/>
                </a:solidFill>
              </a:rPr>
              <a:t>Why do you think play is important?</a:t>
            </a:r>
          </a:p>
          <a:p>
            <a:r>
              <a:rPr lang="en-GB" dirty="0" smtClean="0">
                <a:solidFill>
                  <a:srgbClr val="002060"/>
                </a:solidFill>
              </a:rPr>
              <a:t>Do you remember playing?</a:t>
            </a:r>
          </a:p>
          <a:p>
            <a:r>
              <a:rPr lang="en-GB" dirty="0" smtClean="0">
                <a:solidFill>
                  <a:srgbClr val="002060"/>
                </a:solidFill>
              </a:rPr>
              <a:t>How did playing help you?</a:t>
            </a:r>
            <a:endParaRPr lang="en-GB" dirty="0">
              <a:solidFill>
                <a:srgbClr val="002060"/>
              </a:solidFill>
            </a:endParaRPr>
          </a:p>
        </p:txBody>
      </p:sp>
    </p:spTree>
    <p:extLst>
      <p:ext uri="{BB962C8B-B14F-4D97-AF65-F5344CB8AC3E}">
        <p14:creationId xmlns:p14="http://schemas.microsoft.com/office/powerpoint/2010/main" val="33179002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365125"/>
            <a:ext cx="7203132" cy="1325563"/>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Chwarae</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Play</a:t>
            </a:r>
            <a:endParaRPr lang="en-GB" altLang="cy-GB" sz="3200" dirty="0" smtClean="0">
              <a:solidFill>
                <a:srgbClr val="002060"/>
              </a:solidFill>
              <a:latin typeface="Lucida Sans" pitchFamily="34" charset="0"/>
            </a:endParaRPr>
          </a:p>
        </p:txBody>
      </p:sp>
      <p:sp>
        <p:nvSpPr>
          <p:cNvPr id="2" name="TextBox 1"/>
          <p:cNvSpPr txBox="1"/>
          <p:nvPr/>
        </p:nvSpPr>
        <p:spPr>
          <a:xfrm>
            <a:off x="251521" y="2132856"/>
            <a:ext cx="8280920" cy="3539430"/>
          </a:xfrm>
          <a:prstGeom prst="rect">
            <a:avLst/>
          </a:prstGeom>
          <a:noFill/>
        </p:spPr>
        <p:txBody>
          <a:bodyPr wrap="square" rtlCol="0">
            <a:spAutoFit/>
          </a:bodyPr>
          <a:lstStyle/>
          <a:p>
            <a:pPr algn="just"/>
            <a:r>
              <a:rPr lang="en-GB" sz="2800" dirty="0" smtClean="0">
                <a:latin typeface="Lucida Sans" panose="020B0602030504020204" pitchFamily="34" charset="0"/>
              </a:rPr>
              <a:t>..young children do indeed learn best through play, through enjoyment and through having fun. Children with special educational needs (SEN) are no different in this and have the same rights to an appropriate curriculum that helps them to learn through well-planned play.</a:t>
            </a:r>
          </a:p>
          <a:p>
            <a:pPr algn="just"/>
            <a:endParaRPr lang="en-GB" sz="2800" dirty="0">
              <a:latin typeface="Lucida Sans" panose="020B0602030504020204" pitchFamily="34" charset="0"/>
            </a:endParaRPr>
          </a:p>
          <a:p>
            <a:pPr algn="r"/>
            <a:r>
              <a:rPr lang="en-GB" sz="2800" dirty="0" smtClean="0">
                <a:latin typeface="Lucida Sans" panose="020B0602030504020204" pitchFamily="34" charset="0"/>
              </a:rPr>
              <a:t>(</a:t>
            </a:r>
            <a:r>
              <a:rPr lang="en-GB" sz="2800" dirty="0" err="1" smtClean="0">
                <a:latin typeface="Lucida Sans" panose="020B0602030504020204" pitchFamily="34" charset="0"/>
              </a:rPr>
              <a:t>Drifte</a:t>
            </a:r>
            <a:r>
              <a:rPr lang="en-GB" sz="2800" dirty="0" smtClean="0">
                <a:latin typeface="Lucida Sans" panose="020B0602030504020204" pitchFamily="34" charset="0"/>
              </a:rPr>
              <a:t>, 2013: xi) </a:t>
            </a:r>
            <a:endParaRPr lang="en-GB" sz="2800" dirty="0">
              <a:latin typeface="Lucida Sans" panose="020B0602030504020204" pitchFamily="34" charset="0"/>
            </a:endParaRPr>
          </a:p>
        </p:txBody>
      </p:sp>
    </p:spTree>
    <p:extLst>
      <p:ext uri="{BB962C8B-B14F-4D97-AF65-F5344CB8AC3E}">
        <p14:creationId xmlns:p14="http://schemas.microsoft.com/office/powerpoint/2010/main" val="16187450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Categorïau ADY</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Categories of ALN </a:t>
            </a:r>
            <a:r>
              <a:rPr lang="en-GB" altLang="en-US" sz="1800" kern="0" dirty="0" smtClean="0">
                <a:solidFill>
                  <a:srgbClr val="002060"/>
                </a:solidFill>
                <a:latin typeface="Lucida Sans" panose="020B0602030504020204" pitchFamily="34" charset="0"/>
                <a:ea typeface="ＭＳ Ｐゴシック" panose="020B0600070205080204" pitchFamily="34" charset="-128"/>
              </a:rPr>
              <a:t>(</a:t>
            </a:r>
            <a:r>
              <a:rPr lang="en-GB" altLang="en-US" sz="18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18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fontScale="77500" lnSpcReduction="20000"/>
          </a:bodyPr>
          <a:lstStyle/>
          <a:p>
            <a:pPr>
              <a:defRPr/>
            </a:pPr>
            <a:r>
              <a:rPr lang="cy-GB" altLang="cy-GB" dirty="0" smtClean="0">
                <a:latin typeface="Lucida Sans" pitchFamily="34" charset="0"/>
              </a:rPr>
              <a:t>Oedi datblygiadol</a:t>
            </a:r>
          </a:p>
          <a:p>
            <a:pPr>
              <a:defRPr/>
            </a:pPr>
            <a:r>
              <a:rPr lang="cy-GB" altLang="cy-GB" dirty="0" smtClean="0">
                <a:latin typeface="Lucida Sans" pitchFamily="34" charset="0"/>
              </a:rPr>
              <a:t>Anawsterau emosiynol/ymddygiad</a:t>
            </a:r>
          </a:p>
          <a:p>
            <a:pPr>
              <a:defRPr/>
            </a:pPr>
            <a:r>
              <a:rPr lang="cy-GB" altLang="cy-GB" dirty="0" smtClean="0">
                <a:latin typeface="Lucida Sans" pitchFamily="34" charset="0"/>
              </a:rPr>
              <a:t>Anawsterau dysgu cyffredinol</a:t>
            </a:r>
          </a:p>
          <a:p>
            <a:pPr>
              <a:defRPr/>
            </a:pPr>
            <a:r>
              <a:rPr lang="cy-GB" altLang="cy-GB" dirty="0" smtClean="0">
                <a:latin typeface="Lucida Sans" pitchFamily="34" charset="0"/>
              </a:rPr>
              <a:t>Nam ar y clyw</a:t>
            </a:r>
          </a:p>
          <a:p>
            <a:pPr>
              <a:defRPr/>
            </a:pPr>
            <a:r>
              <a:rPr lang="cy-GB" altLang="cy-GB" dirty="0" smtClean="0">
                <a:latin typeface="Lucida Sans" pitchFamily="34" charset="0"/>
              </a:rPr>
              <a:t>Cyflyrau meddygol</a:t>
            </a:r>
          </a:p>
          <a:p>
            <a:pPr>
              <a:defRPr/>
            </a:pPr>
            <a:r>
              <a:rPr lang="cy-GB" altLang="cy-GB" dirty="0" smtClean="0">
                <a:latin typeface="Lucida Sans" pitchFamily="34" charset="0"/>
              </a:rPr>
              <a:t>Anableddau corfforol</a:t>
            </a:r>
          </a:p>
          <a:p>
            <a:pPr>
              <a:defRPr/>
            </a:pPr>
            <a:r>
              <a:rPr lang="cy-GB" altLang="cy-GB" dirty="0" smtClean="0">
                <a:latin typeface="Lucida Sans" pitchFamily="34" charset="0"/>
              </a:rPr>
              <a:t>Anawsterau cymdeithasol</a:t>
            </a:r>
          </a:p>
          <a:p>
            <a:pPr>
              <a:defRPr/>
            </a:pPr>
            <a:r>
              <a:rPr lang="cy-GB" altLang="cy-GB" dirty="0" smtClean="0">
                <a:latin typeface="Lucida Sans" pitchFamily="34" charset="0"/>
              </a:rPr>
              <a:t>Anawsterau dysgu penodol</a:t>
            </a:r>
          </a:p>
          <a:p>
            <a:pPr>
              <a:defRPr/>
            </a:pPr>
            <a:r>
              <a:rPr lang="cy-GB" altLang="cy-GB" dirty="0" smtClean="0">
                <a:latin typeface="Lucida Sans" pitchFamily="34" charset="0"/>
              </a:rPr>
              <a:t>Anawsterau lleferydd ac iaith</a:t>
            </a:r>
          </a:p>
        </p:txBody>
      </p:sp>
      <p:sp>
        <p:nvSpPr>
          <p:cNvPr id="5124" name="Rectangle 6"/>
          <p:cNvSpPr>
            <a:spLocks noGrp="1" noChangeArrowheads="1"/>
          </p:cNvSpPr>
          <p:nvPr>
            <p:ph type="body" sz="half" idx="2"/>
          </p:nvPr>
        </p:nvSpPr>
        <p:spPr>
          <a:xfrm>
            <a:off x="4643438" y="1556792"/>
            <a:ext cx="4249042" cy="4186783"/>
          </a:xfrm>
        </p:spPr>
        <p:txBody>
          <a:bodyPr rtlCol="0">
            <a:normAutofit fontScale="77500" lnSpcReduction="20000"/>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Developmental delay</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Emotional/behavioural difficulties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General learning difficulties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Hearing impairment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Medical conditions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Physical disabilities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Social difficulties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Specific learning difficulties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Speech and language difficulties</a:t>
            </a:r>
          </a:p>
        </p:txBody>
      </p:sp>
    </p:spTree>
    <p:extLst>
      <p:ext uri="{BB962C8B-B14F-4D97-AF65-F5344CB8AC3E}">
        <p14:creationId xmlns:p14="http://schemas.microsoft.com/office/powerpoint/2010/main" val="35814537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Hawliau plant</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Children’s rights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196752"/>
            <a:ext cx="4098106" cy="4546823"/>
          </a:xfrm>
        </p:spPr>
        <p:txBody>
          <a:bodyPr rtlCol="0">
            <a:normAutofit fontScale="70000" lnSpcReduction="20000"/>
          </a:bodyPr>
          <a:lstStyle/>
          <a:p>
            <a:pPr marL="0" indent="0">
              <a:buNone/>
              <a:defRPr/>
            </a:pPr>
            <a:r>
              <a:rPr lang="cy-GB" altLang="cy-GB" b="1" dirty="0">
                <a:latin typeface="Lucida Sans" pitchFamily="34" charset="0"/>
              </a:rPr>
              <a:t>E</a:t>
            </a:r>
            <a:r>
              <a:rPr lang="cy-GB" altLang="cy-GB" b="1" dirty="0" smtClean="0">
                <a:latin typeface="Lucida Sans" pitchFamily="34" charset="0"/>
              </a:rPr>
              <a:t>rthygl </a:t>
            </a:r>
            <a:r>
              <a:rPr lang="cy-GB" altLang="cy-GB" b="1" dirty="0">
                <a:latin typeface="Lucida Sans" pitchFamily="34" charset="0"/>
              </a:rPr>
              <a:t>3</a:t>
            </a:r>
          </a:p>
          <a:p>
            <a:pPr marL="0" indent="0">
              <a:buNone/>
              <a:defRPr/>
            </a:pPr>
            <a:r>
              <a:rPr lang="cy-GB" altLang="cy-GB" dirty="0">
                <a:latin typeface="Lucida Sans" pitchFamily="34" charset="0"/>
              </a:rPr>
              <a:t>Dylai pawb sy'n gweithio gyda phlant bob amser wneud yr hyn sydd orau i bob plentyn</a:t>
            </a:r>
          </a:p>
          <a:p>
            <a:pPr marL="0" indent="0">
              <a:buNone/>
              <a:defRPr/>
            </a:pPr>
            <a:r>
              <a:rPr lang="cy-GB" altLang="cy-GB" b="1" dirty="0">
                <a:latin typeface="Lucida Sans" pitchFamily="34" charset="0"/>
              </a:rPr>
              <a:t>E</a:t>
            </a:r>
            <a:r>
              <a:rPr lang="cy-GB" altLang="cy-GB" b="1" dirty="0" smtClean="0">
                <a:latin typeface="Lucida Sans" pitchFamily="34" charset="0"/>
              </a:rPr>
              <a:t>rthygl </a:t>
            </a:r>
            <a:r>
              <a:rPr lang="cy-GB" altLang="cy-GB" b="1" dirty="0">
                <a:latin typeface="Lucida Sans" pitchFamily="34" charset="0"/>
              </a:rPr>
              <a:t>6</a:t>
            </a:r>
          </a:p>
          <a:p>
            <a:pPr marL="0" indent="0">
              <a:buNone/>
              <a:defRPr/>
            </a:pPr>
            <a:r>
              <a:rPr lang="cy-GB" altLang="cy-GB" dirty="0">
                <a:latin typeface="Lucida Sans" pitchFamily="34" charset="0"/>
              </a:rPr>
              <a:t>Mae gan blant yr hawl i fywyd ac i dyfu i fyny i fod yn iach</a:t>
            </a:r>
          </a:p>
          <a:p>
            <a:pPr marL="0" indent="0">
              <a:buNone/>
              <a:defRPr/>
            </a:pPr>
            <a:r>
              <a:rPr lang="cy-GB" altLang="cy-GB" b="1" dirty="0">
                <a:latin typeface="Lucida Sans" pitchFamily="34" charset="0"/>
              </a:rPr>
              <a:t>E</a:t>
            </a:r>
            <a:r>
              <a:rPr lang="cy-GB" altLang="cy-GB" b="1" dirty="0" smtClean="0">
                <a:latin typeface="Lucida Sans" pitchFamily="34" charset="0"/>
              </a:rPr>
              <a:t>rthygl </a:t>
            </a:r>
            <a:r>
              <a:rPr lang="cy-GB" altLang="cy-GB" b="1" dirty="0">
                <a:latin typeface="Lucida Sans" pitchFamily="34" charset="0"/>
              </a:rPr>
              <a:t>15</a:t>
            </a:r>
          </a:p>
          <a:p>
            <a:pPr marL="0" indent="0">
              <a:buNone/>
              <a:defRPr/>
            </a:pPr>
            <a:r>
              <a:rPr lang="cy-GB" altLang="cy-GB" dirty="0">
                <a:latin typeface="Lucida Sans" pitchFamily="34" charset="0"/>
              </a:rPr>
              <a:t>Mae gan blant yr hawl i gyfarfod â ffrindiau ac ymuno â grwpiau a </a:t>
            </a:r>
            <a:r>
              <a:rPr lang="cy-GB" altLang="cy-GB" dirty="0" smtClean="0">
                <a:latin typeface="Lucida Sans" pitchFamily="34" charset="0"/>
              </a:rPr>
              <a:t>chlybiau.</a:t>
            </a:r>
          </a:p>
          <a:p>
            <a:pPr marL="0" indent="0">
              <a:buNone/>
              <a:defRPr/>
            </a:pPr>
            <a:r>
              <a:rPr lang="cy-GB" altLang="cy-GB" b="1" dirty="0" smtClean="0">
                <a:latin typeface="Lucida Sans" pitchFamily="34" charset="0"/>
              </a:rPr>
              <a:t>Erthygl </a:t>
            </a:r>
            <a:r>
              <a:rPr lang="cy-GB" altLang="cy-GB" b="1" dirty="0">
                <a:latin typeface="Lucida Sans" pitchFamily="34" charset="0"/>
              </a:rPr>
              <a:t>31</a:t>
            </a:r>
          </a:p>
          <a:p>
            <a:pPr marL="0" indent="0">
              <a:buNone/>
              <a:defRPr/>
            </a:pPr>
            <a:r>
              <a:rPr lang="cy-GB" altLang="cy-GB" dirty="0">
                <a:latin typeface="Lucida Sans" pitchFamily="34" charset="0"/>
              </a:rPr>
              <a:t>Mae gan blant yr hawl i ymlacio a chwarae.</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268760"/>
            <a:ext cx="4249042" cy="4474815"/>
          </a:xfrm>
        </p:spPr>
        <p:txBody>
          <a:bodyPr rtlCol="0">
            <a:normAutofit fontScale="77500" lnSpcReduction="20000"/>
          </a:bodyPr>
          <a:lstStyle/>
          <a:p>
            <a:pPr marL="0" indent="0">
              <a:buNone/>
              <a:defRPr/>
            </a:pPr>
            <a:r>
              <a:rPr lang="en-GB" altLang="en-US" b="1" kern="0" dirty="0" smtClean="0">
                <a:solidFill>
                  <a:srgbClr val="002060"/>
                </a:solidFill>
                <a:latin typeface="Lucida Sans" panose="020B0602030504020204" pitchFamily="34" charset="0"/>
                <a:ea typeface="ＭＳ Ｐゴシック" panose="020B0600070205080204" pitchFamily="34" charset="-128"/>
              </a:rPr>
              <a:t>Article 3</a:t>
            </a:r>
          </a:p>
          <a:p>
            <a:pPr marL="0" indent="0">
              <a:buNone/>
              <a:defRPr/>
            </a:pPr>
            <a:r>
              <a:rPr lang="en-GB" altLang="en-US" kern="0" dirty="0">
                <a:solidFill>
                  <a:srgbClr val="002060"/>
                </a:solidFill>
                <a:latin typeface="Lucida Sans" panose="020B0602030504020204" pitchFamily="34" charset="0"/>
                <a:ea typeface="ＭＳ Ｐゴシック" panose="020B0600070205080204" pitchFamily="34" charset="-128"/>
              </a:rPr>
              <a:t>Everyone who works with children should always do what is best for each </a:t>
            </a:r>
            <a:r>
              <a:rPr lang="en-GB" altLang="en-US" kern="0" dirty="0" smtClean="0">
                <a:solidFill>
                  <a:srgbClr val="002060"/>
                </a:solidFill>
                <a:latin typeface="Lucida Sans" panose="020B0602030504020204" pitchFamily="34" charset="0"/>
                <a:ea typeface="ＭＳ Ｐゴシック" panose="020B0600070205080204" pitchFamily="34" charset="-128"/>
              </a:rPr>
              <a:t>child</a:t>
            </a:r>
          </a:p>
          <a:p>
            <a:pPr marL="0" indent="0">
              <a:buNone/>
              <a:defRPr/>
            </a:pPr>
            <a:r>
              <a:rPr lang="en-GB" altLang="en-US" b="1" kern="0" dirty="0" smtClean="0">
                <a:solidFill>
                  <a:srgbClr val="002060"/>
                </a:solidFill>
                <a:latin typeface="Lucida Sans" panose="020B0602030504020204" pitchFamily="34" charset="0"/>
                <a:ea typeface="ＭＳ Ｐゴシック" panose="020B0600070205080204" pitchFamily="34" charset="-128"/>
              </a:rPr>
              <a:t>Article 6</a:t>
            </a:r>
          </a:p>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have </a:t>
            </a:r>
            <a:r>
              <a:rPr lang="en-GB" altLang="en-US" kern="0" dirty="0">
                <a:solidFill>
                  <a:srgbClr val="002060"/>
                </a:solidFill>
                <a:latin typeface="Lucida Sans" panose="020B0602030504020204" pitchFamily="34" charset="0"/>
                <a:ea typeface="ＭＳ Ｐゴシック" panose="020B0600070205080204" pitchFamily="34" charset="-128"/>
              </a:rPr>
              <a:t>the right to life and to grow up to be </a:t>
            </a:r>
            <a:r>
              <a:rPr lang="en-GB" altLang="en-US" kern="0" dirty="0" smtClean="0">
                <a:solidFill>
                  <a:srgbClr val="002060"/>
                </a:solidFill>
                <a:latin typeface="Lucida Sans" panose="020B0602030504020204" pitchFamily="34" charset="0"/>
                <a:ea typeface="ＭＳ Ｐゴシック" panose="020B0600070205080204" pitchFamily="34" charset="-128"/>
              </a:rPr>
              <a:t>healthy</a:t>
            </a:r>
          </a:p>
          <a:p>
            <a:pPr marL="0" indent="0">
              <a:buNone/>
              <a:defRPr/>
            </a:pPr>
            <a:r>
              <a:rPr lang="en-GB" altLang="en-US" b="1" kern="0" dirty="0" smtClean="0">
                <a:solidFill>
                  <a:srgbClr val="002060"/>
                </a:solidFill>
                <a:latin typeface="Lucida Sans" panose="020B0602030504020204" pitchFamily="34" charset="0"/>
                <a:ea typeface="ＭＳ Ｐゴシック" panose="020B0600070205080204" pitchFamily="34" charset="-128"/>
              </a:rPr>
              <a:t>Article 15</a:t>
            </a:r>
          </a:p>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have the </a:t>
            </a:r>
            <a:r>
              <a:rPr lang="en-GB" altLang="en-US" kern="0" dirty="0">
                <a:solidFill>
                  <a:srgbClr val="002060"/>
                </a:solidFill>
                <a:latin typeface="Lucida Sans" panose="020B0602030504020204" pitchFamily="34" charset="0"/>
                <a:ea typeface="ＭＳ Ｐゴシック" panose="020B0600070205080204" pitchFamily="34" charset="-128"/>
              </a:rPr>
              <a:t>right to meet with friends and join groups and clubs</a:t>
            </a:r>
            <a:r>
              <a:rPr lang="en-GB" altLang="en-US" kern="0" dirty="0" smtClean="0">
                <a:solidFill>
                  <a:srgbClr val="002060"/>
                </a:solidFill>
                <a:latin typeface="Lucida Sans" panose="020B0602030504020204" pitchFamily="34" charset="0"/>
                <a:ea typeface="ＭＳ Ｐゴシック" panose="020B0600070205080204" pitchFamily="34" charset="-128"/>
              </a:rPr>
              <a:t>.</a:t>
            </a:r>
          </a:p>
          <a:p>
            <a:pPr marL="0" indent="0">
              <a:buNone/>
              <a:defRPr/>
            </a:pPr>
            <a:r>
              <a:rPr lang="en-GB" altLang="en-US" b="1" kern="0" dirty="0" smtClean="0">
                <a:solidFill>
                  <a:srgbClr val="002060"/>
                </a:solidFill>
                <a:latin typeface="Lucida Sans" panose="020B0602030504020204" pitchFamily="34" charset="0"/>
                <a:ea typeface="ＭＳ Ｐゴシック" panose="020B0600070205080204" pitchFamily="34" charset="-128"/>
              </a:rPr>
              <a:t>Article 31</a:t>
            </a:r>
          </a:p>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have the </a:t>
            </a:r>
            <a:r>
              <a:rPr lang="en-GB" altLang="en-US" kern="0" dirty="0">
                <a:solidFill>
                  <a:srgbClr val="002060"/>
                </a:solidFill>
                <a:latin typeface="Lucida Sans" panose="020B0602030504020204" pitchFamily="34" charset="0"/>
                <a:ea typeface="ＭＳ Ｐゴシック" panose="020B0600070205080204" pitchFamily="34" charset="-128"/>
              </a:rPr>
              <a:t>right to relax and play.</a:t>
            </a:r>
            <a:endParaRPr lang="en-GB" altLang="en-US"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29517113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Erthygl 31</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Article 31</a:t>
            </a:r>
            <a:endParaRPr lang="en-GB" altLang="cy-GB" sz="3200" dirty="0" smtClean="0">
              <a:solidFill>
                <a:srgbClr val="002060"/>
              </a:solidFill>
              <a:latin typeface="Lucida Sans" pitchFamily="34" charset="0"/>
            </a:endParaRPr>
          </a:p>
        </p:txBody>
      </p:sp>
      <p:sp>
        <p:nvSpPr>
          <p:cNvPr id="5124" name="Rectangle 6"/>
          <p:cNvSpPr>
            <a:spLocks noGrp="1" noChangeArrowheads="1"/>
          </p:cNvSpPr>
          <p:nvPr>
            <p:ph type="body" sz="half" idx="2"/>
          </p:nvPr>
        </p:nvSpPr>
        <p:spPr>
          <a:xfrm>
            <a:off x="684213" y="1484784"/>
            <a:ext cx="3023691" cy="4258791"/>
          </a:xfrm>
        </p:spPr>
        <p:txBody>
          <a:bodyPr rtlCol="0">
            <a:normAutofit/>
          </a:bodyPr>
          <a:lstStyle/>
          <a:p>
            <a:pPr marL="0" indent="0">
              <a:buNone/>
              <a:defRPr/>
            </a:pPr>
            <a:r>
              <a:rPr lang="en-GB" altLang="en-US" sz="2000" kern="0" dirty="0" smtClean="0">
                <a:latin typeface="Lucida Sans" panose="020B0602030504020204" pitchFamily="34" charset="0"/>
                <a:ea typeface="ＭＳ Ｐゴシック" panose="020B0600070205080204" pitchFamily="34" charset="-128"/>
              </a:rPr>
              <a:t>International Play Association (2013</a:t>
            </a:r>
            <a:r>
              <a:rPr lang="en-GB" altLang="en-US" sz="2000" kern="0" dirty="0">
                <a:latin typeface="Lucida Sans" panose="020B0602030504020204" pitchFamily="34" charset="0"/>
                <a:ea typeface="ＭＳ Ｐゴシック" panose="020B0600070205080204" pitchFamily="34" charset="-128"/>
              </a:rPr>
              <a:t>) ‘This Is Me : Article 31 and a Child's Right to Play’, </a:t>
            </a:r>
            <a:r>
              <a:rPr lang="en-GB" altLang="en-US" sz="2000" kern="0" dirty="0">
                <a:latin typeface="Lucida Sans" panose="020B0602030504020204" pitchFamily="34" charset="0"/>
                <a:ea typeface="ＭＳ Ｐゴシック" panose="020B0600070205080204" pitchFamily="34" charset="-128"/>
                <a:hlinkClick r:id="rId4"/>
              </a:rPr>
              <a:t>https://</a:t>
            </a:r>
            <a:r>
              <a:rPr lang="en-GB" altLang="en-US" sz="2000" kern="0" dirty="0" smtClean="0">
                <a:latin typeface="Lucida Sans" panose="020B0602030504020204" pitchFamily="34" charset="0"/>
                <a:ea typeface="ＭＳ Ｐゴシック" panose="020B0600070205080204" pitchFamily="34" charset="-128"/>
                <a:hlinkClick r:id="rId4"/>
              </a:rPr>
              <a:t>www.youtube.com/watch?v=5tjRPWPhIfA</a:t>
            </a:r>
            <a:r>
              <a:rPr lang="en-GB" altLang="en-US" sz="2000" kern="0" dirty="0" smtClean="0">
                <a:latin typeface="Lucida Sans" panose="020B0602030504020204" pitchFamily="34" charset="0"/>
                <a:ea typeface="ＭＳ Ｐゴシック" panose="020B0600070205080204" pitchFamily="34" charset="-128"/>
              </a:rPr>
              <a:t> [Accessed: January 4 2019].</a:t>
            </a:r>
          </a:p>
        </p:txBody>
      </p:sp>
      <p:pic>
        <p:nvPicPr>
          <p:cNvPr id="2" name="5tjRPWPhIfA"/>
          <p:cNvPicPr>
            <a:picLocks noRot="1" noChangeAspect="1"/>
          </p:cNvPicPr>
          <p:nvPr>
            <a:videoFile r:link="rId1"/>
          </p:nvPr>
        </p:nvPicPr>
        <p:blipFill>
          <a:blip r:embed="rId5"/>
          <a:stretch>
            <a:fillRect/>
          </a:stretch>
        </p:blipFill>
        <p:spPr>
          <a:xfrm>
            <a:off x="3923928" y="692696"/>
            <a:ext cx="4824536" cy="4608512"/>
          </a:xfrm>
          <a:prstGeom prst="rect">
            <a:avLst/>
          </a:prstGeom>
        </p:spPr>
      </p:pic>
    </p:spTree>
    <p:extLst>
      <p:ext uri="{BB962C8B-B14F-4D97-AF65-F5344CB8AC3E}">
        <p14:creationId xmlns:p14="http://schemas.microsoft.com/office/powerpoint/2010/main" val="28018205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Fodd bynnag...</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However…</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a:bodyPr>
          <a:lstStyle/>
          <a:p>
            <a:pPr marL="0" indent="0">
              <a:buNone/>
              <a:defRPr/>
            </a:pPr>
            <a:r>
              <a:rPr lang="cy-GB" altLang="cy-GB" dirty="0">
                <a:latin typeface="Lucida Sans" pitchFamily="34" charset="0"/>
              </a:rPr>
              <a:t>Gall ADY effeithio ar:</a:t>
            </a:r>
          </a:p>
          <a:p>
            <a:pPr>
              <a:defRPr/>
            </a:pPr>
            <a:r>
              <a:rPr lang="cy-GB" altLang="cy-GB" dirty="0">
                <a:latin typeface="Lucida Sans" pitchFamily="34" charset="0"/>
              </a:rPr>
              <a:t>Sut mae plentyn yn chwarae</a:t>
            </a:r>
          </a:p>
          <a:p>
            <a:pPr>
              <a:defRPr/>
            </a:pPr>
            <a:r>
              <a:rPr lang="cy-GB" altLang="cy-GB" dirty="0">
                <a:latin typeface="Lucida Sans" pitchFamily="34" charset="0"/>
              </a:rPr>
              <a:t>Y math o chwarae y mae'r plentyn yn ei ymgysylltu mewn</a:t>
            </a:r>
          </a:p>
          <a:p>
            <a:pPr>
              <a:defRPr/>
            </a:pPr>
            <a:r>
              <a:rPr lang="cy-GB" altLang="cy-GB" dirty="0" smtClean="0">
                <a:latin typeface="Lucida Sans" pitchFamily="34" charset="0"/>
              </a:rPr>
              <a:t>Gallu'r </a:t>
            </a:r>
            <a:r>
              <a:rPr lang="cy-GB" altLang="cy-GB" dirty="0">
                <a:latin typeface="Lucida Sans" pitchFamily="34" charset="0"/>
              </a:rPr>
              <a:t>plentyn i ddysgu o chwarae</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An ALN can affect: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How a child plays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The type of play the child engages in</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The child’s ability to learn from play</a:t>
            </a:r>
          </a:p>
        </p:txBody>
      </p:sp>
    </p:spTree>
    <p:extLst>
      <p:ext uri="{BB962C8B-B14F-4D97-AF65-F5344CB8AC3E}">
        <p14:creationId xmlns:p14="http://schemas.microsoft.com/office/powerpoint/2010/main" val="1672729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Cyfyngiadau chwarae</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Limitations in play</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556792"/>
            <a:ext cx="4314130" cy="4186783"/>
          </a:xfrm>
        </p:spPr>
        <p:txBody>
          <a:bodyPr rtlCol="0">
            <a:normAutofit fontScale="85000" lnSpcReduction="20000"/>
          </a:bodyPr>
          <a:lstStyle/>
          <a:p>
            <a:pPr marL="0" indent="0">
              <a:buNone/>
              <a:defRPr/>
            </a:pPr>
            <a:r>
              <a:rPr lang="cy-GB" altLang="cy-GB" dirty="0">
                <a:latin typeface="Lucida Sans" pitchFamily="34" charset="0"/>
              </a:rPr>
              <a:t>Efallai na fydd plant sydd ag ADY yn gallu chwarae </a:t>
            </a:r>
            <a:r>
              <a:rPr lang="cy-GB" altLang="cy-GB" dirty="0" smtClean="0">
                <a:latin typeface="Lucida Sans" pitchFamily="34" charset="0"/>
              </a:rPr>
              <a:t>oblegid:</a:t>
            </a:r>
            <a:endParaRPr lang="cy-GB" altLang="cy-GB" dirty="0">
              <a:latin typeface="Lucida Sans" pitchFamily="34" charset="0"/>
            </a:endParaRPr>
          </a:p>
          <a:p>
            <a:pPr>
              <a:defRPr/>
            </a:pPr>
            <a:r>
              <a:rPr lang="cy-GB" altLang="cy-GB" dirty="0">
                <a:latin typeface="Lucida Sans" pitchFamily="34" charset="0"/>
              </a:rPr>
              <a:t>Namau/anableddau</a:t>
            </a:r>
          </a:p>
          <a:p>
            <a:pPr>
              <a:defRPr/>
            </a:pPr>
            <a:r>
              <a:rPr lang="cy-GB" altLang="cy-GB" dirty="0" smtClean="0">
                <a:latin typeface="Lucida Sans" pitchFamily="34" charset="0"/>
              </a:rPr>
              <a:t>Amgylcheddau/teganau/ offer </a:t>
            </a:r>
            <a:r>
              <a:rPr lang="cy-GB" altLang="cy-GB" dirty="0">
                <a:latin typeface="Lucida Sans" pitchFamily="34" charset="0"/>
              </a:rPr>
              <a:t>chwarae </a:t>
            </a:r>
            <a:r>
              <a:rPr lang="cy-GB" altLang="cy-GB" dirty="0" smtClean="0">
                <a:latin typeface="Lucida Sans" pitchFamily="34" charset="0"/>
              </a:rPr>
              <a:t>arall anhygyrch</a:t>
            </a:r>
            <a:endParaRPr lang="cy-GB" altLang="cy-GB" dirty="0">
              <a:latin typeface="Lucida Sans" pitchFamily="34" charset="0"/>
            </a:endParaRPr>
          </a:p>
          <a:p>
            <a:pPr>
              <a:defRPr/>
            </a:pPr>
            <a:r>
              <a:rPr lang="cy-GB" altLang="cy-GB" dirty="0">
                <a:latin typeface="Lucida Sans" pitchFamily="34" charset="0"/>
              </a:rPr>
              <a:t>Amgylcheddau nad ydynt yn gynhwysol</a:t>
            </a:r>
          </a:p>
          <a:p>
            <a:pPr>
              <a:defRPr/>
            </a:pPr>
            <a:r>
              <a:rPr lang="cy-GB" altLang="cy-GB" dirty="0">
                <a:latin typeface="Lucida Sans" pitchFamily="34" charset="0"/>
              </a:rPr>
              <a:t>Diffyg ymwybyddiaeth addysgol</a:t>
            </a:r>
          </a:p>
          <a:p>
            <a:pPr>
              <a:defRPr/>
            </a:pPr>
            <a:r>
              <a:rPr lang="cy-GB" altLang="cy-GB" dirty="0">
                <a:latin typeface="Lucida Sans" pitchFamily="34" charset="0"/>
              </a:rPr>
              <a:t>Diffyg ymyriadau effeithiol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fontScale="85000" lnSpcReduction="20000"/>
          </a:bodyPr>
          <a:lstStyle/>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with an ALN may not be able to play because: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Impairments/disabilities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Inaccessible environments/toys/other play tools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Environments that are not inclusive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Lack of educational awareness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Lack of effective interventions</a:t>
            </a:r>
          </a:p>
        </p:txBody>
      </p:sp>
    </p:spTree>
    <p:extLst>
      <p:ext uri="{BB962C8B-B14F-4D97-AF65-F5344CB8AC3E}">
        <p14:creationId xmlns:p14="http://schemas.microsoft.com/office/powerpoint/2010/main" val="4565263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en-GB" altLang="en-US" sz="3200" kern="0" dirty="0" smtClean="0">
                <a:solidFill>
                  <a:srgbClr val="000000"/>
                </a:solidFill>
                <a:latin typeface="Lucida Sans" panose="020B0602030504020204" pitchFamily="34" charset="0"/>
                <a:ea typeface="ＭＳ Ｐゴシック" panose="020B0600070205080204" pitchFamily="34" charset="-128"/>
              </a:rPr>
              <a:t>Pla</a:t>
            </a:r>
            <a:r>
              <a:rPr lang="en-GB" altLang="en-US" sz="3200" kern="0" dirty="0" smtClean="0">
                <a:solidFill>
                  <a:srgbClr val="000000"/>
                </a:solidFill>
                <a:latin typeface="Lucida Sans" panose="020B0602030504020204" pitchFamily="34" charset="0"/>
                <a:ea typeface="ＭＳ Ｐゴシック" panose="020B0600070205080204" pitchFamily="34" charset="-128"/>
              </a:rPr>
              <a:t>y England (2020) </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980728"/>
            <a:ext cx="4314130" cy="4762847"/>
          </a:xfrm>
        </p:spPr>
        <p:txBody>
          <a:bodyPr rtlCol="0">
            <a:normAutofit lnSpcReduction="10000"/>
          </a:bodyPr>
          <a:lstStyle/>
          <a:p>
            <a:pPr marL="0" indent="0">
              <a:buNone/>
              <a:defRPr/>
            </a:pPr>
            <a:r>
              <a:rPr lang="cy-GB" altLang="cy-GB" dirty="0" smtClean="0">
                <a:latin typeface="Lucida Sans" pitchFamily="34" charset="0"/>
              </a:rPr>
              <a:t>92</a:t>
            </a:r>
            <a:r>
              <a:rPr lang="cy-GB" altLang="cy-GB" dirty="0">
                <a:latin typeface="Lucida Sans" pitchFamily="34" charset="0"/>
              </a:rPr>
              <a:t>% o rieni </a:t>
            </a:r>
            <a:r>
              <a:rPr lang="cy-GB" altLang="cy-GB" dirty="0" smtClean="0">
                <a:latin typeface="Lucida Sans" pitchFamily="34" charset="0"/>
              </a:rPr>
              <a:t>yn teimlo nad </a:t>
            </a:r>
            <a:r>
              <a:rPr lang="cy-GB" altLang="cy-GB" dirty="0">
                <a:latin typeface="Lucida Sans" pitchFamily="34" charset="0"/>
              </a:rPr>
              <a:t>oedd eu plentyn yn cael yr un cyfleoedd</a:t>
            </a:r>
          </a:p>
          <a:p>
            <a:pPr marL="0" indent="0">
              <a:buNone/>
              <a:defRPr/>
            </a:pPr>
            <a:r>
              <a:rPr lang="cy-GB" altLang="cy-GB" dirty="0" smtClean="0">
                <a:latin typeface="Lucida Sans" pitchFamily="34" charset="0"/>
              </a:rPr>
              <a:t>81</a:t>
            </a:r>
            <a:r>
              <a:rPr lang="cy-GB" altLang="cy-GB" dirty="0">
                <a:latin typeface="Lucida Sans" pitchFamily="34" charset="0"/>
              </a:rPr>
              <a:t>% o rieni </a:t>
            </a:r>
            <a:r>
              <a:rPr lang="cy-GB" altLang="cy-GB" dirty="0" smtClean="0">
                <a:latin typeface="Lucida Sans" pitchFamily="34" charset="0"/>
              </a:rPr>
              <a:t>yn nodi bod anawsterau </a:t>
            </a:r>
            <a:r>
              <a:rPr lang="cy-GB" altLang="cy-GB" dirty="0">
                <a:latin typeface="Lucida Sans" pitchFamily="34" charset="0"/>
              </a:rPr>
              <a:t>wrth gyrchu grwpiau chwarae prif ffrwd</a:t>
            </a:r>
          </a:p>
          <a:p>
            <a:pPr marL="0" indent="0">
              <a:buNone/>
              <a:defRPr/>
            </a:pPr>
            <a:r>
              <a:rPr lang="cy-GB" altLang="cy-GB" dirty="0" smtClean="0">
                <a:latin typeface="Lucida Sans" pitchFamily="34" charset="0"/>
              </a:rPr>
              <a:t>51</a:t>
            </a:r>
            <a:r>
              <a:rPr lang="cy-GB" altLang="cy-GB" dirty="0">
                <a:latin typeface="Lucida Sans" pitchFamily="34" charset="0"/>
              </a:rPr>
              <a:t>% o rieni </a:t>
            </a:r>
            <a:r>
              <a:rPr lang="cy-GB" altLang="cy-GB" dirty="0" smtClean="0">
                <a:latin typeface="Lucida Sans" pitchFamily="34" charset="0"/>
              </a:rPr>
              <a:t>wedi cael eu troi i </a:t>
            </a:r>
            <a:r>
              <a:rPr lang="cy-GB" altLang="cy-GB" dirty="0">
                <a:latin typeface="Lucida Sans" pitchFamily="34" charset="0"/>
              </a:rPr>
              <a:t>ffwrdd (gyda'u plentyn)</a:t>
            </a:r>
          </a:p>
          <a:p>
            <a:pPr marL="0" indent="0">
              <a:buNone/>
              <a:defRPr/>
            </a:pPr>
            <a:r>
              <a:rPr lang="cy-GB" altLang="cy-GB" dirty="0" smtClean="0">
                <a:latin typeface="Lucida Sans" pitchFamily="34" charset="0"/>
              </a:rPr>
              <a:t>40</a:t>
            </a:r>
            <a:r>
              <a:rPr lang="cy-GB" altLang="cy-GB" dirty="0">
                <a:latin typeface="Lucida Sans" pitchFamily="34" charset="0"/>
              </a:rPr>
              <a:t>% o rieni yn beio costau ychwanegol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564696" y="1052736"/>
            <a:ext cx="4249042" cy="4474815"/>
          </a:xfrm>
        </p:spPr>
        <p:txBody>
          <a:bodyPr rtlCol="0">
            <a:normAutofit lnSpcReduction="10000"/>
          </a:bodyPr>
          <a:lstStyle/>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92% of parents felt that their child did not have same opportunities</a:t>
            </a:r>
          </a:p>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81% of parents reported difficulties in accessin</a:t>
            </a:r>
            <a:r>
              <a:rPr lang="en-GB" altLang="en-US" kern="0" dirty="0" smtClean="0">
                <a:solidFill>
                  <a:srgbClr val="002060"/>
                </a:solidFill>
                <a:latin typeface="Lucida Sans" panose="020B0602030504020204" pitchFamily="34" charset="0"/>
                <a:ea typeface="ＭＳ Ｐゴシック" panose="020B0600070205080204" pitchFamily="34" charset="-128"/>
              </a:rPr>
              <a:t>g mainstream play groups</a:t>
            </a:r>
          </a:p>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51% of parents turned away (with their child)</a:t>
            </a:r>
          </a:p>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40% of parents blamed additional costs</a:t>
            </a:r>
            <a:endParaRPr lang="en-GB" altLang="en-US"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2337355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7"/>
            <a:ext cx="7886700" cy="936104"/>
          </a:xfrm>
        </p:spPr>
        <p:txBody>
          <a:bodyPr>
            <a:normAutofit fontScale="90000"/>
          </a:bodyPr>
          <a:lstStyle/>
          <a:p>
            <a:r>
              <a:rPr lang="en-GB" sz="3200" dirty="0" err="1">
                <a:latin typeface="Lucida Sans" panose="020B0602030504020204" pitchFamily="34" charset="0"/>
              </a:rPr>
              <a:t>Cyfyngiadau</a:t>
            </a:r>
            <a:r>
              <a:rPr lang="en-GB" sz="3200" dirty="0">
                <a:latin typeface="Lucida Sans" panose="020B0602030504020204" pitchFamily="34" charset="0"/>
              </a:rPr>
              <a:t> </a:t>
            </a:r>
            <a:r>
              <a:rPr lang="en-GB" sz="3200" dirty="0" err="1">
                <a:latin typeface="Lucida Sans" panose="020B0602030504020204" pitchFamily="34" charset="0"/>
              </a:rPr>
              <a:t>chwarae</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Limitations </a:t>
            </a:r>
            <a:r>
              <a:rPr lang="en-GB" sz="3200" dirty="0">
                <a:solidFill>
                  <a:srgbClr val="002060"/>
                </a:solidFill>
                <a:latin typeface="Lucida Sans" panose="020B0602030504020204" pitchFamily="34" charset="0"/>
              </a:rPr>
              <a:t>in play</a:t>
            </a:r>
          </a:p>
        </p:txBody>
      </p:sp>
      <p:sp>
        <p:nvSpPr>
          <p:cNvPr id="3" name="Text Placeholder 2"/>
          <p:cNvSpPr>
            <a:spLocks noGrp="1"/>
          </p:cNvSpPr>
          <p:nvPr>
            <p:ph type="body" idx="1"/>
          </p:nvPr>
        </p:nvSpPr>
        <p:spPr>
          <a:xfrm>
            <a:off x="629842" y="1484785"/>
            <a:ext cx="3868340" cy="2160240"/>
          </a:xfrm>
        </p:spPr>
        <p:txBody>
          <a:bodyPr>
            <a:noAutofit/>
          </a:bodyPr>
          <a:lstStyle/>
          <a:p>
            <a:r>
              <a:rPr lang="en-GB" sz="3200" dirty="0" err="1">
                <a:latin typeface="Lucida Sans" panose="020B0602030504020204" pitchFamily="34" charset="0"/>
              </a:rPr>
              <a:t>Gweithgareddau</a:t>
            </a:r>
            <a:r>
              <a:rPr lang="en-GB" sz="3200" dirty="0">
                <a:latin typeface="Lucida Sans" panose="020B0602030504020204" pitchFamily="34" charset="0"/>
              </a:rPr>
              <a:t> </a:t>
            </a:r>
            <a:r>
              <a:rPr lang="en-GB" sz="3200" dirty="0" err="1">
                <a:latin typeface="Lucida Sans" panose="020B0602030504020204" pitchFamily="34" charset="0"/>
              </a:rPr>
              <a:t>chwarae</a:t>
            </a:r>
            <a:r>
              <a:rPr lang="en-GB" sz="3200" dirty="0">
                <a:latin typeface="Lucida Sans" panose="020B0602030504020204" pitchFamily="34" charset="0"/>
              </a:rPr>
              <a:t> – </a:t>
            </a:r>
            <a:r>
              <a:rPr lang="en-GB" sz="3200" dirty="0" err="1">
                <a:latin typeface="Lucida Sans" panose="020B0602030504020204" pitchFamily="34" charset="0"/>
              </a:rPr>
              <a:t>gweithgareddau</a:t>
            </a:r>
            <a:r>
              <a:rPr lang="en-GB" sz="3200" dirty="0">
                <a:latin typeface="Lucida Sans" panose="020B0602030504020204" pitchFamily="34" charset="0"/>
              </a:rPr>
              <a:t> </a:t>
            </a:r>
            <a:r>
              <a:rPr lang="en-GB" sz="3200" dirty="0" err="1">
                <a:latin typeface="Lucida Sans" panose="020B0602030504020204" pitchFamily="34" charset="0"/>
              </a:rPr>
              <a:t>tebyg</a:t>
            </a:r>
            <a:r>
              <a:rPr lang="en-GB" sz="3200" dirty="0">
                <a:latin typeface="Lucida Sans" panose="020B0602030504020204" pitchFamily="34" charset="0"/>
              </a:rPr>
              <a:t> </a:t>
            </a:r>
            <a:r>
              <a:rPr lang="en-GB" sz="3200" dirty="0" err="1">
                <a:latin typeface="Lucida Sans" panose="020B0602030504020204" pitchFamily="34" charset="0"/>
              </a:rPr>
              <a:t>i</a:t>
            </a:r>
            <a:r>
              <a:rPr lang="en-GB" sz="3200" dirty="0">
                <a:latin typeface="Lucida Sans" panose="020B0602030504020204" pitchFamily="34" charset="0"/>
              </a:rPr>
              <a:t> </a:t>
            </a:r>
            <a:r>
              <a:rPr lang="en-GB" sz="3200" dirty="0" err="1">
                <a:latin typeface="Lucida Sans" panose="020B0602030504020204" pitchFamily="34" charset="0"/>
              </a:rPr>
              <a:t>chwarae</a:t>
            </a:r>
            <a:endParaRPr lang="en-GB" sz="3200" dirty="0">
              <a:latin typeface="Lucida Sans" panose="020B0602030504020204" pitchFamily="34" charset="0"/>
            </a:endParaRPr>
          </a:p>
        </p:txBody>
      </p:sp>
      <p:sp>
        <p:nvSpPr>
          <p:cNvPr id="5124" name="Rectangle 6"/>
          <p:cNvSpPr>
            <a:spLocks noGrp="1" noChangeArrowheads="1"/>
          </p:cNvSpPr>
          <p:nvPr>
            <p:ph sz="half" idx="2"/>
          </p:nvPr>
        </p:nvSpPr>
        <p:spPr>
          <a:xfrm>
            <a:off x="629842" y="4024957"/>
            <a:ext cx="3868340" cy="2164705"/>
          </a:xfrm>
        </p:spPr>
        <p:txBody>
          <a:bodyPr rtlCol="0">
            <a:normAutofit/>
          </a:bodyPr>
          <a:lstStyle/>
          <a:p>
            <a:pPr>
              <a:defRPr/>
            </a:pPr>
            <a:r>
              <a:rPr lang="en-GB" altLang="en-US" sz="3200" kern="0" dirty="0">
                <a:latin typeface="Lucida Sans" panose="020B0602030504020204" pitchFamily="34" charset="0"/>
                <a:ea typeface="ＭＳ Ｐゴシック" panose="020B0600070205080204" pitchFamily="34" charset="-128"/>
              </a:rPr>
              <a:t>Beth </a:t>
            </a:r>
            <a:r>
              <a:rPr lang="en-GB" altLang="en-US" sz="3200" kern="0" dirty="0" err="1">
                <a:latin typeface="Lucida Sans" panose="020B0602030504020204" pitchFamily="34" charset="0"/>
                <a:ea typeface="ＭＳ Ｐゴシック" panose="020B0600070205080204" pitchFamily="34" charset="-128"/>
              </a:rPr>
              <a:t>yw'r</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gwahaniaeth</a:t>
            </a:r>
            <a:r>
              <a:rPr lang="en-GB" altLang="en-US" sz="3200" kern="0" dirty="0" smtClean="0">
                <a:latin typeface="Lucida Sans" panose="020B0602030504020204" pitchFamily="34" charset="0"/>
                <a:ea typeface="ＭＳ Ｐゴシック" panose="020B0600070205080204" pitchFamily="34" charset="-128"/>
              </a:rPr>
              <a:t>?</a:t>
            </a:r>
          </a:p>
        </p:txBody>
      </p:sp>
      <p:sp>
        <p:nvSpPr>
          <p:cNvPr id="4" name="Text Placeholder 3"/>
          <p:cNvSpPr>
            <a:spLocks noGrp="1"/>
          </p:cNvSpPr>
          <p:nvPr>
            <p:ph type="body" sz="quarter" idx="3"/>
          </p:nvPr>
        </p:nvSpPr>
        <p:spPr>
          <a:xfrm>
            <a:off x="4629150" y="1484785"/>
            <a:ext cx="3887391" cy="1944215"/>
          </a:xfrm>
        </p:spPr>
        <p:txBody>
          <a:bodyPr>
            <a:normAutofit/>
          </a:bodyPr>
          <a:lstStyle/>
          <a:p>
            <a:r>
              <a:rPr lang="en-GB" sz="3200" dirty="0" smtClean="0">
                <a:solidFill>
                  <a:srgbClr val="002060"/>
                </a:solidFill>
                <a:latin typeface="Lucida Sans" panose="020B0602030504020204" pitchFamily="34" charset="0"/>
              </a:rPr>
              <a:t>Play activities – Play-like activities</a:t>
            </a:r>
            <a:endParaRPr lang="en-GB" sz="3200" dirty="0">
              <a:solidFill>
                <a:srgbClr val="002060"/>
              </a:solidFill>
              <a:latin typeface="Lucida Sans" panose="020B0602030504020204" pitchFamily="34" charset="0"/>
            </a:endParaRPr>
          </a:p>
        </p:txBody>
      </p:sp>
      <p:sp>
        <p:nvSpPr>
          <p:cNvPr id="5" name="Content Placeholder 4"/>
          <p:cNvSpPr>
            <a:spLocks noGrp="1"/>
          </p:cNvSpPr>
          <p:nvPr>
            <p:ph sz="quarter" idx="4"/>
          </p:nvPr>
        </p:nvSpPr>
        <p:spPr>
          <a:xfrm>
            <a:off x="4629150" y="4024957"/>
            <a:ext cx="3887391" cy="2164705"/>
          </a:xfrm>
        </p:spPr>
        <p:txBody>
          <a:bodyPr>
            <a:normAutofit/>
          </a:bodyPr>
          <a:lstStyle/>
          <a:p>
            <a:r>
              <a:rPr lang="en-GB" sz="3200" dirty="0" smtClean="0">
                <a:solidFill>
                  <a:srgbClr val="002060"/>
                </a:solidFill>
                <a:latin typeface="Lucida Sans" panose="020B0602030504020204" pitchFamily="34" charset="0"/>
              </a:rPr>
              <a:t>What is the difference?</a:t>
            </a:r>
            <a:endParaRPr lang="en-GB" sz="32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846185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Gweithgareddau chwarae</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Play activities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556792"/>
            <a:ext cx="4314130" cy="4186783"/>
          </a:xfrm>
        </p:spPr>
        <p:txBody>
          <a:bodyPr rtlCol="0">
            <a:normAutofit/>
          </a:bodyPr>
          <a:lstStyle/>
          <a:p>
            <a:pPr>
              <a:defRPr/>
            </a:pPr>
            <a:r>
              <a:rPr lang="cy-GB" altLang="cy-GB" dirty="0">
                <a:latin typeface="Lucida Sans" pitchFamily="34" charset="0"/>
              </a:rPr>
              <a:t>Wedi'i gychwyn gan blentyn</a:t>
            </a:r>
          </a:p>
          <a:p>
            <a:pPr>
              <a:defRPr/>
            </a:pPr>
            <a:r>
              <a:rPr lang="cy-GB" altLang="cy-GB" dirty="0">
                <a:latin typeface="Lucida Sans" pitchFamily="34" charset="0"/>
              </a:rPr>
              <a:t>Hwyl a llawenydd</a:t>
            </a:r>
          </a:p>
          <a:p>
            <a:pPr>
              <a:defRPr/>
            </a:pPr>
            <a:r>
              <a:rPr lang="cy-GB" altLang="cy-GB" dirty="0">
                <a:latin typeface="Lucida Sans" pitchFamily="34" charset="0"/>
              </a:rPr>
              <a:t>Diddorol a heriol</a:t>
            </a:r>
          </a:p>
          <a:p>
            <a:pPr>
              <a:defRPr/>
            </a:pPr>
            <a:r>
              <a:rPr lang="cy-GB" altLang="cy-GB" dirty="0" smtClean="0">
                <a:latin typeface="Lucida Sans" pitchFamily="34" charset="0"/>
              </a:rPr>
              <a:t>Ras </a:t>
            </a:r>
            <a:r>
              <a:rPr lang="cy-GB" altLang="cy-GB" dirty="0">
                <a:latin typeface="Lucida Sans" pitchFamily="34" charset="0"/>
              </a:rPr>
              <a:t>a chystadleuaeth</a:t>
            </a:r>
          </a:p>
          <a:p>
            <a:pPr>
              <a:defRPr/>
            </a:pPr>
            <a:r>
              <a:rPr lang="cy-GB" altLang="cy-GB" dirty="0">
                <a:latin typeface="Lucida Sans" pitchFamily="34" charset="0"/>
              </a:rPr>
              <a:t>"Chwarae er mwyn chwarae"</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Initiated by child</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Fun and joy</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Interesting and challenging</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Race and competition</a:t>
            </a:r>
          </a:p>
          <a:p>
            <a:pPr>
              <a:defRPr/>
            </a:pPr>
            <a:r>
              <a:rPr lang="en-GB" altLang="en-US" i="1" kern="0" dirty="0" smtClean="0">
                <a:solidFill>
                  <a:srgbClr val="002060"/>
                </a:solidFill>
                <a:latin typeface="Lucida Sans" panose="020B0602030504020204" pitchFamily="34" charset="0"/>
                <a:ea typeface="ＭＳ Ｐゴシック" panose="020B0600070205080204" pitchFamily="34" charset="-128"/>
              </a:rPr>
              <a:t>“Play for the sake of playing”</a:t>
            </a:r>
          </a:p>
        </p:txBody>
      </p:sp>
    </p:spTree>
    <p:extLst>
      <p:ext uri="{BB962C8B-B14F-4D97-AF65-F5344CB8AC3E}">
        <p14:creationId xmlns:p14="http://schemas.microsoft.com/office/powerpoint/2010/main" val="9681008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Gweithgareddau tebyg i chwarae</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Play-like activities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760"/>
            <a:ext cx="4314130" cy="4474815"/>
          </a:xfrm>
        </p:spPr>
        <p:txBody>
          <a:bodyPr rtlCol="0">
            <a:normAutofit fontScale="77500" lnSpcReduction="20000"/>
          </a:bodyPr>
          <a:lstStyle/>
          <a:p>
            <a:pPr>
              <a:defRPr/>
            </a:pPr>
            <a:r>
              <a:rPr lang="cy-GB" altLang="cy-GB" dirty="0">
                <a:latin typeface="Lucida Sans" pitchFamily="34" charset="0"/>
              </a:rPr>
              <a:t>Wedi'i gychwyn a'i gynnal gan oedolyn</a:t>
            </a:r>
          </a:p>
          <a:p>
            <a:pPr>
              <a:defRPr/>
            </a:pPr>
            <a:r>
              <a:rPr lang="cy-GB" altLang="cy-GB" dirty="0">
                <a:latin typeface="Lucida Sans" pitchFamily="34" charset="0"/>
              </a:rPr>
              <a:t>Fel arfer mewn cyd-destun addysgol a/neu glinigol</a:t>
            </a:r>
          </a:p>
          <a:p>
            <a:pPr>
              <a:defRPr/>
            </a:pPr>
            <a:r>
              <a:rPr lang="cy-GB" altLang="cy-GB" dirty="0">
                <a:latin typeface="Lucida Sans" pitchFamily="34" charset="0"/>
              </a:rPr>
              <a:t>Nod yr amcan yw:</a:t>
            </a:r>
          </a:p>
          <a:p>
            <a:pPr marL="0" indent="0">
              <a:buNone/>
              <a:defRPr/>
            </a:pPr>
            <a:r>
              <a:rPr lang="cy-GB" altLang="cy-GB" dirty="0" smtClean="0">
                <a:latin typeface="Lucida Sans" pitchFamily="34" charset="0"/>
              </a:rPr>
              <a:t>- Dysgu </a:t>
            </a:r>
            <a:r>
              <a:rPr lang="cy-GB" altLang="cy-GB" dirty="0">
                <a:latin typeface="Lucida Sans" pitchFamily="34" charset="0"/>
              </a:rPr>
              <a:t>gwybyddol</a:t>
            </a:r>
          </a:p>
          <a:p>
            <a:pPr marL="0" indent="0">
              <a:buNone/>
              <a:defRPr/>
            </a:pPr>
            <a:r>
              <a:rPr lang="cy-GB" altLang="cy-GB" dirty="0" smtClean="0">
                <a:latin typeface="Lucida Sans" pitchFamily="34" charset="0"/>
              </a:rPr>
              <a:t>- Dysgu </a:t>
            </a:r>
            <a:r>
              <a:rPr lang="cy-GB" altLang="cy-GB" dirty="0">
                <a:latin typeface="Lucida Sans" pitchFamily="34" charset="0"/>
              </a:rPr>
              <a:t>cymdeithasol</a:t>
            </a:r>
          </a:p>
          <a:p>
            <a:pPr marL="0" indent="0">
              <a:buNone/>
              <a:defRPr/>
            </a:pPr>
            <a:r>
              <a:rPr lang="cy-GB" altLang="cy-GB" dirty="0" smtClean="0">
                <a:latin typeface="Lucida Sans" pitchFamily="34" charset="0"/>
              </a:rPr>
              <a:t>- Adsefydlu</a:t>
            </a:r>
            <a:endParaRPr lang="cy-GB" altLang="cy-GB" dirty="0">
              <a:latin typeface="Lucida Sans" pitchFamily="34" charset="0"/>
            </a:endParaRPr>
          </a:p>
          <a:p>
            <a:pPr marL="0" indent="0">
              <a:buNone/>
              <a:defRPr/>
            </a:pPr>
            <a:r>
              <a:rPr lang="cy-GB" altLang="cy-GB" dirty="0" smtClean="0">
                <a:latin typeface="Lucida Sans" pitchFamily="34" charset="0"/>
              </a:rPr>
              <a:t>- Arsylwi </a:t>
            </a:r>
            <a:r>
              <a:rPr lang="cy-GB" altLang="cy-GB" dirty="0">
                <a:latin typeface="Lucida Sans" pitchFamily="34" charset="0"/>
              </a:rPr>
              <a:t>ac asesu</a:t>
            </a:r>
          </a:p>
          <a:p>
            <a:pPr marL="0" indent="0">
              <a:buNone/>
              <a:defRPr/>
            </a:pPr>
            <a:r>
              <a:rPr lang="cy-GB" altLang="cy-GB" dirty="0" smtClean="0">
                <a:latin typeface="Lucida Sans" pitchFamily="34" charset="0"/>
              </a:rPr>
              <a:t>- Cymorth </a:t>
            </a:r>
            <a:r>
              <a:rPr lang="cy-GB" altLang="cy-GB" dirty="0">
                <a:latin typeface="Lucida Sans" pitchFamily="34" charset="0"/>
              </a:rPr>
              <a:t>seicolegol</a:t>
            </a:r>
          </a:p>
          <a:p>
            <a:pPr>
              <a:defRPr/>
            </a:pPr>
            <a:r>
              <a:rPr lang="cy-GB" altLang="cy-GB" dirty="0">
                <a:latin typeface="Lucida Sans" pitchFamily="34" charset="0"/>
              </a:rPr>
              <a:t>"Mae chwarae er mwyn chwarae yn wastraff amser"</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268760"/>
            <a:ext cx="4249042" cy="4474815"/>
          </a:xfrm>
        </p:spPr>
        <p:txBody>
          <a:bodyPr rtlCol="0">
            <a:normAutofit fontScale="85000" lnSpcReduction="20000"/>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Initiated and conducted by adult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Usually in educational and/or clinical context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Objective is for:</a:t>
            </a:r>
          </a:p>
          <a:p>
            <a:pPr>
              <a:buFontTx/>
              <a:buChar cha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Cognitive learning</a:t>
            </a:r>
          </a:p>
          <a:p>
            <a:pPr>
              <a:buFontTx/>
              <a:buChar char="-"/>
              <a:defRPr/>
            </a:pPr>
            <a:r>
              <a:rPr lang="en-GB" altLang="en-US" kern="0" dirty="0" smtClean="0">
                <a:solidFill>
                  <a:srgbClr val="002060"/>
                </a:solidFill>
                <a:latin typeface="Lucida Sans" panose="020B0602030504020204" pitchFamily="34" charset="0"/>
                <a:ea typeface="ＭＳ Ｐゴシック" panose="020B0600070205080204" pitchFamily="34" charset="-128"/>
              </a:rPr>
              <a:t>Social learning</a:t>
            </a:r>
          </a:p>
          <a:p>
            <a:pPr>
              <a:buFontTx/>
              <a:buChar char="-"/>
              <a:defRPr/>
            </a:pPr>
            <a:r>
              <a:rPr lang="en-GB" altLang="en-US" kern="0" dirty="0" smtClean="0">
                <a:solidFill>
                  <a:srgbClr val="002060"/>
                </a:solidFill>
                <a:latin typeface="Lucida Sans" panose="020B0602030504020204" pitchFamily="34" charset="0"/>
                <a:ea typeface="ＭＳ Ｐゴシック" panose="020B0600070205080204" pitchFamily="34" charset="-128"/>
              </a:rPr>
              <a:t>Rehabilitation</a:t>
            </a:r>
          </a:p>
          <a:p>
            <a:pPr>
              <a:buFontTx/>
              <a:buChar char="-"/>
              <a:defRPr/>
            </a:pPr>
            <a:r>
              <a:rPr lang="en-GB" altLang="en-US" kern="0" dirty="0" smtClean="0">
                <a:solidFill>
                  <a:srgbClr val="002060"/>
                </a:solidFill>
                <a:latin typeface="Lucida Sans" panose="020B0602030504020204" pitchFamily="34" charset="0"/>
                <a:ea typeface="ＭＳ Ｐゴシック" panose="020B0600070205080204" pitchFamily="34" charset="-128"/>
              </a:rPr>
              <a:t>Observation and assessment</a:t>
            </a:r>
          </a:p>
          <a:p>
            <a:pPr>
              <a:buFontTx/>
              <a:buChar cha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Psychological support</a:t>
            </a:r>
          </a:p>
          <a:p>
            <a:pPr>
              <a:defRPr/>
            </a:pPr>
            <a:r>
              <a:rPr lang="en-GB" altLang="en-US" i="1" kern="0" dirty="0" smtClean="0">
                <a:solidFill>
                  <a:srgbClr val="002060"/>
                </a:solidFill>
                <a:latin typeface="Lucida Sans" panose="020B0602030504020204" pitchFamily="34" charset="0"/>
                <a:ea typeface="ＭＳ Ｐゴシック" panose="020B0600070205080204" pitchFamily="34" charset="-128"/>
              </a:rPr>
              <a:t>“Play for the sake of play is a waste of time</a:t>
            </a:r>
            <a:r>
              <a:rPr lang="en-GB" altLang="en-US" kern="0" dirty="0" smtClean="0">
                <a:solidFill>
                  <a:srgbClr val="002060"/>
                </a:solidFill>
                <a:latin typeface="Lucida Sans" panose="020B0602030504020204" pitchFamily="34" charset="0"/>
                <a:ea typeface="ＭＳ Ｐゴシック" panose="020B0600070205080204" pitchFamily="34" charset="-128"/>
              </a:rPr>
              <a:t>”</a:t>
            </a:r>
          </a:p>
        </p:txBody>
      </p:sp>
    </p:spTree>
    <p:extLst>
      <p:ext uri="{BB962C8B-B14F-4D97-AF65-F5344CB8AC3E}">
        <p14:creationId xmlns:p14="http://schemas.microsoft.com/office/powerpoint/2010/main" val="834812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504056"/>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r>
              <a:rPr lang="en-GB" altLang="en-US" sz="2400" kern="0" dirty="0">
                <a:solidFill>
                  <a:srgbClr val="000000"/>
                </a:solidFill>
                <a:latin typeface="Lucida Sans" panose="020B0602030504020204" pitchFamily="34" charset="0"/>
                <a:ea typeface="ＭＳ Ｐゴシック" panose="020B0600070205080204" pitchFamily="34" charset="-128"/>
              </a:rPr>
              <a:t/>
            </a:r>
            <a:br>
              <a:rPr lang="en-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 </a:t>
            </a:r>
            <a:r>
              <a:rPr lang="en-GB" altLang="en-US" sz="1800" kern="0" dirty="0" smtClean="0">
                <a:solidFill>
                  <a:srgbClr val="002060"/>
                </a:solidFill>
                <a:latin typeface="Lucida Sans" panose="020B0602030504020204" pitchFamily="34" charset="0"/>
                <a:ea typeface="ＭＳ Ｐゴシック" panose="020B0600070205080204" pitchFamily="34" charset="-128"/>
              </a:rPr>
              <a:t>(Kennedy-Behr et al., 2013)</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463926" cy="4824536"/>
          </a:xfrm>
        </p:spPr>
        <p:txBody>
          <a:bodyPr rtlCol="0">
            <a:normAutofit fontScale="70000" lnSpcReduction="20000"/>
          </a:bodyPr>
          <a:lstStyle/>
          <a:p>
            <a:pPr>
              <a:buFontTx/>
              <a:buChar char="•"/>
              <a:defRPr/>
            </a:pPr>
            <a:r>
              <a:rPr lang="cy-GB" altLang="cy-GB" b="1" dirty="0">
                <a:latin typeface="Lucida Sans" pitchFamily="34" charset="0"/>
              </a:rPr>
              <a:t>A yw plant ag ADY penodol yn chwarae'n wahanol i blant eraill?</a:t>
            </a:r>
          </a:p>
          <a:p>
            <a:pPr>
              <a:buFontTx/>
              <a:buChar char="•"/>
              <a:defRPr/>
            </a:pPr>
            <a:r>
              <a:rPr lang="cy-GB" altLang="cy-GB" dirty="0">
                <a:latin typeface="Lucida Sans" pitchFamily="34" charset="0"/>
              </a:rPr>
              <a:t>Plant gyda </a:t>
            </a:r>
            <a:r>
              <a:rPr lang="cy-GB" altLang="cy-GB" dirty="0" smtClean="0">
                <a:latin typeface="Lucida Sans" pitchFamily="34" charset="0"/>
              </a:rPr>
              <a:t>math o oediad </a:t>
            </a:r>
            <a:r>
              <a:rPr lang="cy-GB" altLang="cy-GB" dirty="0">
                <a:latin typeface="Lucida Sans" pitchFamily="34" charset="0"/>
              </a:rPr>
              <a:t>datblygiadol</a:t>
            </a:r>
          </a:p>
          <a:p>
            <a:pPr>
              <a:buFontTx/>
              <a:buChar char="•"/>
              <a:defRPr/>
            </a:pPr>
            <a:r>
              <a:rPr lang="cy-GB" altLang="cy-GB" dirty="0">
                <a:latin typeface="Lucida Sans" pitchFamily="34" charset="0"/>
              </a:rPr>
              <a:t>Canlyniadau:</a:t>
            </a:r>
          </a:p>
          <a:p>
            <a:pPr marL="0" indent="0">
              <a:buNone/>
              <a:defRPr/>
            </a:pPr>
            <a:r>
              <a:rPr lang="cy-GB" altLang="cy-GB" dirty="0" smtClean="0">
                <a:latin typeface="Lucida Sans" pitchFamily="34" charset="0"/>
              </a:rPr>
              <a:t>- Llai </a:t>
            </a:r>
            <a:r>
              <a:rPr lang="cy-GB" altLang="cy-GB" dirty="0">
                <a:latin typeface="Lucida Sans" pitchFamily="34" charset="0"/>
              </a:rPr>
              <a:t>o ran mewn chwarae</a:t>
            </a:r>
          </a:p>
          <a:p>
            <a:pPr marL="0" indent="0">
              <a:buNone/>
              <a:defRPr/>
            </a:pPr>
            <a:r>
              <a:rPr lang="cy-GB" altLang="cy-GB" dirty="0" smtClean="0">
                <a:latin typeface="Lucida Sans" pitchFamily="34" charset="0"/>
              </a:rPr>
              <a:t>- Mwy </a:t>
            </a:r>
            <a:r>
              <a:rPr lang="cy-GB" altLang="cy-GB" dirty="0">
                <a:latin typeface="Lucida Sans" pitchFamily="34" charset="0"/>
              </a:rPr>
              <a:t>ynysig yn gymdeithasol</a:t>
            </a:r>
          </a:p>
          <a:p>
            <a:pPr marL="0" indent="0">
              <a:buNone/>
              <a:defRPr/>
            </a:pPr>
            <a:r>
              <a:rPr lang="cy-GB" altLang="cy-GB" dirty="0" smtClean="0">
                <a:latin typeface="Lucida Sans" pitchFamily="34" charset="0"/>
              </a:rPr>
              <a:t>- Oedran </a:t>
            </a:r>
            <a:r>
              <a:rPr lang="cy-GB" altLang="cy-GB" dirty="0">
                <a:latin typeface="Lucida Sans" pitchFamily="34" charset="0"/>
              </a:rPr>
              <a:t>chwarae datblygol is</a:t>
            </a:r>
          </a:p>
          <a:p>
            <a:pPr marL="0" indent="0">
              <a:buNone/>
              <a:defRPr/>
            </a:pPr>
            <a:r>
              <a:rPr lang="cy-GB" altLang="cy-GB" dirty="0" smtClean="0">
                <a:latin typeface="Lucida Sans" pitchFamily="34" charset="0"/>
              </a:rPr>
              <a:t>- Mewn </a:t>
            </a:r>
            <a:r>
              <a:rPr lang="cy-GB" altLang="cy-GB" dirty="0">
                <a:latin typeface="Lucida Sans" pitchFamily="34" charset="0"/>
              </a:rPr>
              <a:t>perygl o ddiffyg hunan-barch ac unigrwydd</a:t>
            </a:r>
          </a:p>
          <a:p>
            <a:pPr marL="0" indent="0">
              <a:buNone/>
              <a:defRPr/>
            </a:pPr>
            <a:r>
              <a:rPr lang="cy-GB" altLang="cy-GB" dirty="0" smtClean="0">
                <a:latin typeface="Lucida Sans" pitchFamily="34" charset="0"/>
              </a:rPr>
              <a:t>- Ystyrir chwarae </a:t>
            </a:r>
            <a:r>
              <a:rPr lang="cy-GB" altLang="cy-GB" dirty="0">
                <a:latin typeface="Lucida Sans" pitchFamily="34" charset="0"/>
              </a:rPr>
              <a:t>echddygol </a:t>
            </a:r>
            <a:r>
              <a:rPr lang="cy-GB" altLang="cy-GB" dirty="0" smtClean="0">
                <a:latin typeface="Lucida Sans" pitchFamily="34" charset="0"/>
              </a:rPr>
              <a:t>bras yn </a:t>
            </a:r>
            <a:r>
              <a:rPr lang="cy-GB" altLang="cy-GB" dirty="0">
                <a:latin typeface="Lucida Sans" pitchFamily="34" charset="0"/>
              </a:rPr>
              <a:t>' broblemus '</a:t>
            </a:r>
          </a:p>
          <a:p>
            <a:pPr>
              <a:buFontTx/>
              <a:buChar char="•"/>
              <a:defRPr/>
            </a:pPr>
            <a:r>
              <a:rPr lang="cy-GB" altLang="cy-GB" dirty="0">
                <a:latin typeface="Lucida Sans" pitchFamily="34" charset="0"/>
              </a:rPr>
              <a:t>Yr angen am chwarae/gweithgareddau priodol i'w datblygiad</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052736"/>
            <a:ext cx="4500562" cy="4690839"/>
          </a:xfrm>
        </p:spPr>
        <p:txBody>
          <a:bodyPr rtlCol="0">
            <a:normAutofit fontScale="85000" lnSpcReduction="20000"/>
          </a:bodyPr>
          <a:lstStyle/>
          <a:p>
            <a:pPr>
              <a:defRPr/>
            </a:pPr>
            <a:r>
              <a:rPr lang="en-GB" altLang="en-US" sz="2400" b="1" kern="0" dirty="0">
                <a:solidFill>
                  <a:srgbClr val="002060"/>
                </a:solidFill>
                <a:latin typeface="Lucida Sans" panose="020B0602030504020204" pitchFamily="34" charset="0"/>
                <a:ea typeface="ＭＳ Ｐゴシック" panose="020B0600070205080204" pitchFamily="34" charset="-128"/>
              </a:rPr>
              <a:t>Do children with </a:t>
            </a:r>
            <a:r>
              <a:rPr lang="en-GB" altLang="en-US" sz="2400" b="1" kern="0" dirty="0" smtClean="0">
                <a:solidFill>
                  <a:srgbClr val="002060"/>
                </a:solidFill>
                <a:latin typeface="Lucida Sans" panose="020B0602030504020204" pitchFamily="34" charset="0"/>
                <a:ea typeface="ＭＳ Ｐゴシック" panose="020B0600070205080204" pitchFamily="34" charset="-128"/>
              </a:rPr>
              <a:t>specific ALN </a:t>
            </a:r>
            <a:r>
              <a:rPr lang="en-GB" altLang="en-US" sz="2400" b="1" kern="0" dirty="0">
                <a:solidFill>
                  <a:srgbClr val="002060"/>
                </a:solidFill>
                <a:latin typeface="Lucida Sans" panose="020B0602030504020204" pitchFamily="34" charset="0"/>
                <a:ea typeface="ＭＳ Ｐゴシック" panose="020B0600070205080204" pitchFamily="34" charset="-128"/>
              </a:rPr>
              <a:t>play differently from other children?</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Children with form of developmental delay</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Results: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Less involved in play</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More socially isolated</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Lower developmental play age</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At risk of low self-esteem and loneliness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Gross motor play seen as ‘problematic’</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Need for developmentally appropriate play/activities</a:t>
            </a:r>
          </a:p>
          <a:p>
            <a:pPr>
              <a:defRPr/>
            </a:pPr>
            <a:endParaRPr lang="en-GB"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24585219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Case study</a:t>
            </a:r>
            <a:endParaRPr lang="en-GB" altLang="cy-GB" sz="3200" dirty="0" smtClean="0">
              <a:solidFill>
                <a:srgbClr val="002060"/>
              </a:solidFill>
              <a:latin typeface="Lucida Sans" pitchFamily="34" charset="0"/>
            </a:endParaRPr>
          </a:p>
        </p:txBody>
      </p:sp>
      <p:sp>
        <p:nvSpPr>
          <p:cNvPr id="5124" name="Rectangle 6"/>
          <p:cNvSpPr>
            <a:spLocks noGrp="1" noChangeArrowheads="1"/>
          </p:cNvSpPr>
          <p:nvPr>
            <p:ph type="body" sz="half" idx="2"/>
          </p:nvPr>
        </p:nvSpPr>
        <p:spPr>
          <a:xfrm>
            <a:off x="323529" y="1196752"/>
            <a:ext cx="8568952" cy="4546823"/>
          </a:xfrm>
        </p:spPr>
        <p:txBody>
          <a:bodyPr rtlCol="0">
            <a:normAutofit fontScale="85000" lnSpcReduction="20000"/>
          </a:bodyPr>
          <a:lstStyle/>
          <a:p>
            <a:pPr marL="0" indent="0">
              <a:buNone/>
              <a:defRPr/>
            </a:pPr>
            <a:r>
              <a:rPr lang="en-GB" altLang="en-US" sz="3200" kern="0" dirty="0" smtClean="0">
                <a:latin typeface="Lucida Sans" panose="020B0602030504020204" pitchFamily="34" charset="0"/>
                <a:ea typeface="ＭＳ Ｐゴシック" panose="020B0600070205080204" pitchFamily="34" charset="-128"/>
              </a:rPr>
              <a:t>Mae </a:t>
            </a:r>
            <a:r>
              <a:rPr lang="en-GB" altLang="en-US" sz="3200" kern="0" dirty="0">
                <a:latin typeface="Lucida Sans" panose="020B0602030504020204" pitchFamily="34" charset="0"/>
                <a:ea typeface="ＭＳ Ｐゴシック" panose="020B0600070205080204" pitchFamily="34" charset="-128"/>
              </a:rPr>
              <a:t>Amy </a:t>
            </a:r>
            <a:r>
              <a:rPr lang="en-GB" altLang="en-US" sz="3200" kern="0" dirty="0" err="1">
                <a:latin typeface="Lucida Sans" panose="020B0602030504020204" pitchFamily="34" charset="0"/>
                <a:ea typeface="ＭＳ Ｐゴシック" panose="020B0600070205080204" pitchFamily="34" charset="-128"/>
              </a:rPr>
              <a:t>yn</a:t>
            </a:r>
            <a:r>
              <a:rPr lang="en-GB" altLang="en-US" sz="3200" kern="0" dirty="0">
                <a:latin typeface="Lucida Sans" panose="020B0602030504020204" pitchFamily="34" charset="0"/>
                <a:ea typeface="ＭＳ Ｐゴシック" panose="020B0600070205080204" pitchFamily="34" charset="-128"/>
              </a:rPr>
              <a:t> fam </a:t>
            </a:r>
            <a:r>
              <a:rPr lang="en-GB" altLang="en-US" sz="3200" kern="0" dirty="0" err="1">
                <a:latin typeface="Lucida Sans" panose="020B0602030504020204" pitchFamily="34" charset="0"/>
                <a:ea typeface="ＭＳ Ｐゴシック" panose="020B0600070205080204" pitchFamily="34" charset="-128"/>
              </a:rPr>
              <a:t>sengl</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i</a:t>
            </a:r>
            <a:r>
              <a:rPr lang="en-GB" altLang="en-US" sz="3200" kern="0" dirty="0">
                <a:latin typeface="Lucida Sans" panose="020B0602030504020204" pitchFamily="34" charset="0"/>
                <a:ea typeface="ＭＳ Ｐゴシック" panose="020B0600070205080204" pitchFamily="34" charset="-128"/>
              </a:rPr>
              <a:t> Ethan ac </a:t>
            </a:r>
            <a:r>
              <a:rPr lang="en-GB" altLang="en-US" sz="3200" kern="0" dirty="0" err="1">
                <a:latin typeface="Lucida Sans" panose="020B0602030504020204" pitchFamily="34" charset="0"/>
                <a:ea typeface="ＭＳ Ｐゴシック" panose="020B0600070205080204" pitchFamily="34" charset="-128"/>
              </a:rPr>
              <a:t>yn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byw</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mewn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rhan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wledig</a:t>
            </a:r>
            <a:r>
              <a:rPr lang="en-GB" altLang="en-US" sz="3200" kern="0" dirty="0">
                <a:latin typeface="Lucida Sans" panose="020B0602030504020204" pitchFamily="34" charset="0"/>
                <a:ea typeface="ＭＳ Ｐゴシック" panose="020B0600070205080204" pitchFamily="34" charset="-128"/>
              </a:rPr>
              <a:t> o </a:t>
            </a:r>
            <a:r>
              <a:rPr lang="en-GB" altLang="en-US" sz="3200" kern="0" dirty="0" err="1">
                <a:latin typeface="Lucida Sans" panose="020B0602030504020204" pitchFamily="34" charset="0"/>
                <a:ea typeface="ＭＳ Ｐゴシック" panose="020B0600070205080204" pitchFamily="34" charset="-128"/>
              </a:rPr>
              <a:t>dde</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Cymru</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Nid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yw</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smtClean="0">
                <a:latin typeface="Lucida Sans" panose="020B0602030504020204" pitchFamily="34" charset="0"/>
                <a:ea typeface="ＭＳ Ｐゴシック" panose="020B0600070205080204" pitchFamily="34" charset="-128"/>
              </a:rPr>
              <a:t>Amy </a:t>
            </a:r>
            <a:r>
              <a:rPr lang="en-GB" altLang="en-US" sz="3200" kern="0" dirty="0" err="1" smtClean="0">
                <a:latin typeface="Lucida Sans" panose="020B0602030504020204" pitchFamily="34" charset="0"/>
                <a:ea typeface="ＭＳ Ｐゴシック" panose="020B0600070205080204" pitchFamily="34" charset="-128"/>
              </a:rPr>
              <a:t>yn</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gyrru</a:t>
            </a:r>
            <a:r>
              <a:rPr lang="en-GB" altLang="en-US" sz="3200" kern="0" dirty="0">
                <a:latin typeface="Lucida Sans" panose="020B0602030504020204" pitchFamily="34" charset="0"/>
                <a:ea typeface="ＭＳ Ｐゴシック" panose="020B0600070205080204" pitchFamily="34" charset="-128"/>
              </a:rPr>
              <a:t> ac </a:t>
            </a:r>
            <a:r>
              <a:rPr lang="en-GB" altLang="en-US" sz="3200" kern="0" dirty="0" err="1">
                <a:latin typeface="Lucida Sans" panose="020B0602030504020204" pitchFamily="34" charset="0"/>
                <a:ea typeface="ＭＳ Ｐゴシック" panose="020B0600070205080204" pitchFamily="34" charset="-128"/>
              </a:rPr>
              <a:t>mae</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ganddi</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gylch</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bach</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iawn</a:t>
            </a:r>
            <a:r>
              <a:rPr lang="en-GB" altLang="en-US" sz="3200" kern="0" dirty="0">
                <a:latin typeface="Lucida Sans" panose="020B0602030504020204" pitchFamily="34" charset="0"/>
                <a:ea typeface="ＭＳ Ｐゴシック" panose="020B0600070205080204" pitchFamily="34" charset="-128"/>
              </a:rPr>
              <a:t> o </a:t>
            </a:r>
            <a:r>
              <a:rPr lang="en-GB" altLang="en-US" sz="3200" kern="0" dirty="0" err="1">
                <a:latin typeface="Lucida Sans" panose="020B0602030504020204" pitchFamily="34" charset="0"/>
                <a:ea typeface="ＭＳ Ｐゴシック" panose="020B0600070205080204" pitchFamily="34" charset="-128"/>
              </a:rPr>
              <a:t>ffrindiau</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Er</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ei</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fod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yn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smtClean="0">
                <a:latin typeface="Lucida Sans" panose="020B0602030504020204" pitchFamily="34" charset="0"/>
                <a:ea typeface="ＭＳ Ｐゴシック" panose="020B0600070205080204" pitchFamily="34" charset="-128"/>
              </a:rPr>
              <a:t>un-</a:t>
            </a:r>
            <a:r>
              <a:rPr lang="en-GB" altLang="en-US" sz="3200" kern="0" dirty="0" err="1" smtClean="0">
                <a:latin typeface="Lucida Sans" panose="020B0602030504020204" pitchFamily="34" charset="0"/>
                <a:ea typeface="ＭＳ Ｐゴシック" panose="020B0600070205080204" pitchFamily="34" charset="-128"/>
              </a:rPr>
              <a:t>deg</a:t>
            </a:r>
            <a:r>
              <a:rPr lang="en-GB" altLang="en-US" sz="3200" kern="0" dirty="0" smtClean="0">
                <a:latin typeface="Lucida Sans" panose="020B0602030504020204" pitchFamily="34" charset="0"/>
                <a:ea typeface="ＭＳ Ｐゴシック" panose="020B0600070205080204" pitchFamily="34" charset="-128"/>
              </a:rPr>
              <a:t>-</a:t>
            </a:r>
            <a:r>
              <a:rPr lang="en-GB" altLang="en-US" sz="3200" kern="0" dirty="0" err="1" smtClean="0">
                <a:latin typeface="Lucida Sans" panose="020B0602030504020204" pitchFamily="34" charset="0"/>
                <a:ea typeface="ＭＳ Ｐゴシック" panose="020B0600070205080204" pitchFamily="34" charset="-128"/>
              </a:rPr>
              <a:t>pedwar</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mis</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oed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nid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yw</a:t>
            </a:r>
            <a:r>
              <a:rPr lang="en-GB" altLang="en-US" sz="3200" kern="0" dirty="0">
                <a:latin typeface="Lucida Sans" panose="020B0602030504020204" pitchFamily="34" charset="0"/>
                <a:ea typeface="ＭＳ Ｐゴシック" panose="020B0600070205080204" pitchFamily="34" charset="-128"/>
              </a:rPr>
              <a:t> Ethan </a:t>
            </a:r>
            <a:r>
              <a:rPr lang="en-GB" altLang="en-US" sz="3200" kern="0" dirty="0" err="1">
                <a:latin typeface="Lucida Sans" panose="020B0602030504020204" pitchFamily="34" charset="0"/>
                <a:ea typeface="ＭＳ Ｐゴシック" panose="020B0600070205080204" pitchFamily="34" charset="-128"/>
              </a:rPr>
              <a:t>yn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eistedd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i</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fyny</a:t>
            </a:r>
            <a:r>
              <a:rPr lang="en-GB" altLang="en-US" sz="3200" kern="0" dirty="0">
                <a:latin typeface="Lucida Sans" panose="020B0602030504020204" pitchFamily="34" charset="0"/>
                <a:ea typeface="ＭＳ Ｐゴシック" panose="020B0600070205080204" pitchFamily="34" charset="-128"/>
              </a:rPr>
              <a:t> a dim </a:t>
            </a:r>
            <a:r>
              <a:rPr lang="en-GB" altLang="en-US" sz="3200" kern="0" dirty="0" err="1">
                <a:latin typeface="Lucida Sans" panose="020B0602030504020204" pitchFamily="34" charset="0"/>
                <a:ea typeface="ＭＳ Ｐゴシック" panose="020B0600070205080204" pitchFamily="34" charset="-128"/>
              </a:rPr>
              <a:t>ond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yn</a:t>
            </a:r>
            <a:r>
              <a:rPr lang="en-GB" altLang="en-US" sz="3200" kern="0" dirty="0" smtClean="0">
                <a:latin typeface="Lucida Sans" panose="020B0602030504020204" pitchFamily="34" charset="0"/>
                <a:ea typeface="ＭＳ Ｐゴシック" panose="020B0600070205080204" pitchFamily="34" charset="-128"/>
              </a:rPr>
              <a:t> dal </a:t>
            </a:r>
            <a:r>
              <a:rPr lang="en-GB" altLang="en-US" sz="3200" kern="0" dirty="0" err="1" smtClean="0">
                <a:latin typeface="Lucida Sans" panose="020B0602030504020204" pitchFamily="34" charset="0"/>
                <a:ea typeface="ＭＳ Ｐゴシック" panose="020B0600070205080204" pitchFamily="34" charset="-128"/>
              </a:rPr>
              <a:t>ei</a:t>
            </a:r>
            <a:r>
              <a:rPr lang="en-GB" altLang="en-US" sz="3200" kern="0" dirty="0" smtClean="0">
                <a:latin typeface="Lucida Sans" panose="020B0602030504020204" pitchFamily="34" charset="0"/>
                <a:ea typeface="ＭＳ Ｐゴシック" panose="020B0600070205080204" pitchFamily="34" charset="-128"/>
              </a:rPr>
              <a:t> ben </a:t>
            </a:r>
            <a:r>
              <a:rPr lang="en-GB" altLang="en-US" sz="3200" kern="0" dirty="0" err="1" smtClean="0">
                <a:latin typeface="Lucida Sans" panose="020B0602030504020204" pitchFamily="34" charset="0"/>
                <a:ea typeface="ＭＳ Ｐゴシック" panose="020B0600070205080204" pitchFamily="34" charset="-128"/>
              </a:rPr>
              <a:t>i</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fyny</a:t>
            </a:r>
            <a:r>
              <a:rPr lang="en-GB" altLang="en-US" sz="3200" kern="0" dirty="0" smtClean="0">
                <a:latin typeface="Lucida Sans" panose="020B0602030504020204" pitchFamily="34" charset="0"/>
                <a:ea typeface="ＭＳ Ｐゴシック" panose="020B0600070205080204" pitchFamily="34" charset="-128"/>
              </a:rPr>
              <a:t> am </a:t>
            </a:r>
            <a:r>
              <a:rPr lang="en-GB" altLang="en-US" sz="3200" kern="0" dirty="0" err="1" smtClean="0">
                <a:latin typeface="Lucida Sans" panose="020B0602030504020204" pitchFamily="34" charset="0"/>
                <a:ea typeface="ＭＳ Ｐゴシック" panose="020B0600070205080204" pitchFamily="34" charset="-128"/>
              </a:rPr>
              <a:t>gyfnodau</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byr</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a:latin typeface="Lucida Sans" panose="020B0602030504020204" pitchFamily="34" charset="0"/>
                <a:ea typeface="ＭＳ Ｐゴシック" panose="020B0600070205080204" pitchFamily="34" charset="-128"/>
              </a:rPr>
              <a:t>Mae Amy </a:t>
            </a:r>
            <a:r>
              <a:rPr lang="en-GB" altLang="en-US" sz="3200" kern="0" dirty="0" err="1">
                <a:latin typeface="Lucida Sans" panose="020B0602030504020204" pitchFamily="34" charset="0"/>
                <a:ea typeface="ＭＳ Ｐゴシック" panose="020B0600070205080204" pitchFamily="34" charset="-128"/>
              </a:rPr>
              <a:t>weithiau'n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darllen</a:t>
            </a:r>
            <a:r>
              <a:rPr lang="en-GB" altLang="en-US" sz="3200" kern="0" dirty="0">
                <a:latin typeface="Lucida Sans" panose="020B0602030504020204" pitchFamily="34" charset="0"/>
                <a:ea typeface="ＭＳ Ｐゴシック" panose="020B0600070205080204" pitchFamily="34" charset="-128"/>
              </a:rPr>
              <a:t> ac </a:t>
            </a:r>
            <a:r>
              <a:rPr lang="en-GB" altLang="en-US" sz="3200" kern="0" dirty="0" err="1">
                <a:latin typeface="Lucida Sans" panose="020B0602030504020204" pitchFamily="34" charset="0"/>
                <a:ea typeface="ＭＳ Ｐゴシック" panose="020B0600070205080204" pitchFamily="34" charset="-128"/>
              </a:rPr>
              <a:t>yn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canu</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i</a:t>
            </a:r>
            <a:r>
              <a:rPr lang="en-GB" altLang="en-US" sz="3200" kern="0" dirty="0">
                <a:latin typeface="Lucida Sans" panose="020B0602030504020204" pitchFamily="34" charset="0"/>
                <a:ea typeface="ＭＳ Ｐゴシック" panose="020B0600070205080204" pitchFamily="34" charset="-128"/>
              </a:rPr>
              <a:t> Ethan </a:t>
            </a:r>
            <a:r>
              <a:rPr lang="en-GB" altLang="en-US" sz="3200" kern="0" dirty="0" err="1">
                <a:latin typeface="Lucida Sans" panose="020B0602030504020204" pitchFamily="34" charset="0"/>
                <a:ea typeface="ＭＳ Ｐゴシック" panose="020B0600070205080204" pitchFamily="34" charset="-128"/>
              </a:rPr>
              <a:t>ond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nid</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yw’n</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cymryd</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rhan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mewn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chwarae</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corfforol</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yn</a:t>
            </a:r>
            <a:r>
              <a:rPr lang="en-GB" altLang="en-US" sz="3200" kern="0" dirty="0" smtClean="0">
                <a:latin typeface="Lucida Sans" panose="020B0602030504020204" pitchFamily="34" charset="0"/>
                <a:ea typeface="ＭＳ Ｐゴシック" panose="020B0600070205080204" pitchFamily="34" charset="-128"/>
              </a:rPr>
              <a:t> </a:t>
            </a:r>
            <a:r>
              <a:rPr lang="en-GB" altLang="en-US" sz="3200" kern="0" dirty="0" err="1" smtClean="0">
                <a:latin typeface="Lucida Sans" panose="020B0602030504020204" pitchFamily="34" charset="0"/>
                <a:ea typeface="ＭＳ Ｐゴシック" panose="020B0600070205080204" pitchFamily="34" charset="-128"/>
              </a:rPr>
              <a:t>aml</a:t>
            </a:r>
            <a:r>
              <a:rPr lang="en-GB" altLang="en-US" sz="3200" kern="0" dirty="0" smtClean="0">
                <a:latin typeface="Lucida Sans" panose="020B0602030504020204" pitchFamily="34" charset="0"/>
                <a:ea typeface="ＭＳ Ｐゴシック" panose="020B0600070205080204" pitchFamily="34" charset="-128"/>
              </a:rPr>
              <a:t>.</a:t>
            </a:r>
            <a:endParaRPr lang="en-GB" altLang="en-US" sz="3200" kern="0" dirty="0">
              <a:latin typeface="Lucida Sans" panose="020B0602030504020204" pitchFamily="34" charset="0"/>
              <a:ea typeface="ＭＳ Ｐゴシック" panose="020B0600070205080204" pitchFamily="34" charset="-128"/>
            </a:endParaRPr>
          </a:p>
          <a:p>
            <a:pPr marL="514350" indent="-514350">
              <a:buFont typeface="+mj-lt"/>
              <a:buAutoNum type="arabicPeriod"/>
              <a:defRPr/>
            </a:pPr>
            <a:r>
              <a:rPr lang="en-GB" altLang="en-US" sz="3200" kern="0" dirty="0" err="1">
                <a:latin typeface="Lucida Sans" panose="020B0602030504020204" pitchFamily="34" charset="0"/>
                <a:ea typeface="ＭＳ Ｐゴシック" panose="020B0600070205080204" pitchFamily="34" charset="-128"/>
              </a:rPr>
              <a:t>Trafodwch</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ddatblygiad</a:t>
            </a:r>
            <a:r>
              <a:rPr lang="en-GB" altLang="en-US" sz="3200" kern="0" dirty="0">
                <a:latin typeface="Lucida Sans" panose="020B0602030504020204" pitchFamily="34" charset="0"/>
                <a:ea typeface="ＭＳ Ｐゴシック" panose="020B0600070205080204" pitchFamily="34" charset="-128"/>
              </a:rPr>
              <a:t> Ethan.</a:t>
            </a:r>
          </a:p>
          <a:p>
            <a:pPr marL="514350" indent="-514350">
              <a:buFont typeface="+mj-lt"/>
              <a:buAutoNum type="arabicPeriod"/>
              <a:defRPr/>
            </a:pPr>
            <a:r>
              <a:rPr lang="en-GB" altLang="en-US" sz="3200" kern="0" dirty="0" err="1">
                <a:latin typeface="Lucida Sans" panose="020B0602030504020204" pitchFamily="34" charset="0"/>
                <a:ea typeface="ＭＳ Ｐゴシック" panose="020B0600070205080204" pitchFamily="34" charset="-128"/>
              </a:rPr>
              <a:t>Fel</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ymarferydd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blynyddoedd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cynnar</a:t>
            </a:r>
            <a:r>
              <a:rPr lang="en-GB" altLang="en-US" sz="3200" kern="0" dirty="0">
                <a:latin typeface="Lucida Sans" panose="020B0602030504020204" pitchFamily="34" charset="0"/>
                <a:ea typeface="ＭＳ Ｐゴシック" panose="020B0600070205080204" pitchFamily="34" charset="-128"/>
              </a:rPr>
              <a:t>, pa </a:t>
            </a:r>
            <a:r>
              <a:rPr lang="en-GB" altLang="en-US" sz="3200" kern="0" dirty="0" err="1">
                <a:latin typeface="Lucida Sans" panose="020B0602030504020204" pitchFamily="34" charset="0"/>
                <a:ea typeface="ＭＳ Ｐゴシック" panose="020B0600070205080204" pitchFamily="34" charset="-128"/>
              </a:rPr>
              <a:t>gyngor</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fyddech</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chi'n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ei</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roi</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i</a:t>
            </a:r>
            <a:r>
              <a:rPr lang="en-GB" altLang="en-US" sz="3200" kern="0" dirty="0">
                <a:latin typeface="Lucida Sans" panose="020B0602030504020204" pitchFamily="34" charset="0"/>
                <a:ea typeface="ＭＳ Ｐゴシック" panose="020B0600070205080204" pitchFamily="34" charset="-128"/>
              </a:rPr>
              <a:t> Amy?</a:t>
            </a:r>
          </a:p>
          <a:p>
            <a:pPr marL="514350" indent="-514350">
              <a:buFont typeface="+mj-lt"/>
              <a:buAutoNum type="arabicPeriod"/>
              <a:defRPr/>
            </a:pPr>
            <a:r>
              <a:rPr lang="en-GB" altLang="en-US" sz="3200" kern="0" dirty="0">
                <a:latin typeface="Lucida Sans" panose="020B0602030504020204" pitchFamily="34" charset="0"/>
                <a:ea typeface="ＭＳ Ｐゴシック" panose="020B0600070205080204" pitchFamily="34" charset="-128"/>
              </a:rPr>
              <a:t>A </a:t>
            </a:r>
            <a:r>
              <a:rPr lang="en-GB" altLang="en-US" sz="3200" kern="0" dirty="0" err="1">
                <a:latin typeface="Lucida Sans" panose="020B0602030504020204" pitchFamily="34" charset="0"/>
                <a:ea typeface="ＭＳ Ｐゴシック" panose="020B0600070205080204" pitchFamily="34" charset="-128"/>
              </a:rPr>
              <a:t>ddylai</a:t>
            </a:r>
            <a:r>
              <a:rPr lang="en-GB" altLang="en-US" sz="3200" kern="0" dirty="0">
                <a:latin typeface="Lucida Sans" panose="020B0602030504020204" pitchFamily="34" charset="0"/>
                <a:ea typeface="ＭＳ Ｐゴシック" panose="020B0600070205080204" pitchFamily="34" charset="-128"/>
              </a:rPr>
              <a:t> Amy </a:t>
            </a:r>
            <a:r>
              <a:rPr lang="en-GB" altLang="en-US" sz="3200" kern="0" dirty="0" err="1">
                <a:latin typeface="Lucida Sans" panose="020B0602030504020204" pitchFamily="34" charset="0"/>
                <a:ea typeface="ＭＳ Ｐゴシック" panose="020B0600070205080204" pitchFamily="34" charset="-128"/>
              </a:rPr>
              <a:t>gymryd</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rhan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mewn</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gweithgareddau</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mwy</a:t>
            </a:r>
            <a:r>
              <a:rPr lang="en-GB" altLang="en-US" sz="3200" kern="0" dirty="0">
                <a:latin typeface="Lucida Sans" panose="020B0602030504020204" pitchFamily="34" charset="0"/>
                <a:ea typeface="ＭＳ Ｐゴシック" panose="020B0600070205080204" pitchFamily="34" charset="-128"/>
              </a:rPr>
              <a:t> </a:t>
            </a:r>
            <a:r>
              <a:rPr lang="en-GB" altLang="en-US" sz="3200" kern="0" dirty="0" err="1">
                <a:latin typeface="Lucida Sans" panose="020B0602030504020204" pitchFamily="34" charset="0"/>
                <a:ea typeface="ＭＳ Ｐゴシック" panose="020B0600070205080204" pitchFamily="34" charset="-128"/>
              </a:rPr>
              <a:t>corfforol</a:t>
            </a:r>
            <a:r>
              <a:rPr lang="en-GB" altLang="en-US" sz="3200" kern="0" dirty="0">
                <a:latin typeface="Lucida Sans" panose="020B0602030504020204" pitchFamily="34" charset="0"/>
                <a:ea typeface="ＭＳ Ｐゴシック" panose="020B0600070205080204" pitchFamily="34" charset="-128"/>
              </a:rPr>
              <a:t>? Pam?</a:t>
            </a:r>
            <a:endParaRPr lang="en-GB" altLang="en-US" sz="3200" kern="0" dirty="0" smtClean="0">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9330457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Case study</a:t>
            </a:r>
            <a:endParaRPr lang="en-GB" altLang="cy-GB" sz="3200" dirty="0" smtClean="0">
              <a:solidFill>
                <a:srgbClr val="002060"/>
              </a:solidFill>
              <a:latin typeface="Lucida Sans" pitchFamily="34" charset="0"/>
            </a:endParaRPr>
          </a:p>
        </p:txBody>
      </p:sp>
      <p:sp>
        <p:nvSpPr>
          <p:cNvPr id="5124" name="Rectangle 6"/>
          <p:cNvSpPr>
            <a:spLocks noGrp="1" noChangeArrowheads="1"/>
          </p:cNvSpPr>
          <p:nvPr>
            <p:ph type="body" sz="half" idx="2"/>
          </p:nvPr>
        </p:nvSpPr>
        <p:spPr>
          <a:xfrm>
            <a:off x="323529" y="1196752"/>
            <a:ext cx="8568952" cy="4546823"/>
          </a:xfrm>
        </p:spPr>
        <p:txBody>
          <a:bodyPr rtlCol="0">
            <a:normAutofit fontScale="85000" lnSpcReduction="10000"/>
          </a:bodyPr>
          <a:lstStyle/>
          <a:p>
            <a:pPr marL="0" indent="0">
              <a:buNone/>
              <a:defRPr/>
            </a:pPr>
            <a:r>
              <a:rPr lang="en-GB" altLang="en-US" sz="3200" kern="0" dirty="0" smtClean="0">
                <a:solidFill>
                  <a:srgbClr val="002060"/>
                </a:solidFill>
                <a:latin typeface="Lucida Sans" panose="020B0602030504020204" pitchFamily="34" charset="0"/>
                <a:ea typeface="ＭＳ Ｐゴシック" panose="020B0600070205080204" pitchFamily="34" charset="-128"/>
              </a:rPr>
              <a:t>Amy is a single mother to Ethan and lives in a rural part of South Wales. Amy does not drive and has a very small circle of friends. Although fourteen months old, Ethan is not sitting up and can only hold his head up for short amounts of time. Amy sometimes reads and sings to Ethan but rarely participates in physical play.</a:t>
            </a:r>
          </a:p>
          <a:p>
            <a:pPr marL="514350" indent="-514350">
              <a:buAutoNum type="arabicPeriod"/>
              <a:defRPr/>
            </a:pPr>
            <a:r>
              <a:rPr lang="en-GB" altLang="en-US" sz="3200" kern="0" dirty="0" smtClean="0">
                <a:solidFill>
                  <a:srgbClr val="002060"/>
                </a:solidFill>
                <a:latin typeface="Lucida Sans" panose="020B0602030504020204" pitchFamily="34" charset="0"/>
                <a:ea typeface="ＭＳ Ｐゴシック" panose="020B0600070205080204" pitchFamily="34" charset="-128"/>
              </a:rPr>
              <a:t>Discuss Ethan’s development.</a:t>
            </a:r>
          </a:p>
          <a:p>
            <a:pPr marL="514350" indent="-514350">
              <a:buAutoNum type="arabicPeriod"/>
              <a:defRPr/>
            </a:pPr>
            <a:r>
              <a:rPr lang="en-GB" altLang="en-US" sz="3200" kern="0" dirty="0" smtClean="0">
                <a:solidFill>
                  <a:srgbClr val="002060"/>
                </a:solidFill>
                <a:latin typeface="Lucida Sans" panose="020B0602030504020204" pitchFamily="34" charset="0"/>
                <a:ea typeface="ＭＳ Ｐゴシック" panose="020B0600070205080204" pitchFamily="34" charset="-128"/>
              </a:rPr>
              <a:t>As an Early Years practitioner, what advice would you give Amy?</a:t>
            </a:r>
          </a:p>
          <a:p>
            <a:pPr marL="514350" indent="-514350">
              <a:buAutoNum type="arabicPeriod"/>
              <a:defRPr/>
            </a:pPr>
            <a:r>
              <a:rPr lang="en-GB" altLang="en-US" sz="3200" kern="0" dirty="0" smtClean="0">
                <a:solidFill>
                  <a:srgbClr val="002060"/>
                </a:solidFill>
                <a:latin typeface="Lucida Sans" panose="020B0602030504020204" pitchFamily="34" charset="0"/>
                <a:ea typeface="ＭＳ Ｐゴシック" panose="020B0600070205080204" pitchFamily="34" charset="-128"/>
              </a:rPr>
              <a:t>Should Amy participate in more physical activities? Why?</a:t>
            </a:r>
          </a:p>
        </p:txBody>
      </p:sp>
    </p:spTree>
    <p:extLst>
      <p:ext uri="{BB962C8B-B14F-4D97-AF65-F5344CB8AC3E}">
        <p14:creationId xmlns:p14="http://schemas.microsoft.com/office/powerpoint/2010/main" val="42532682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95536" y="333374"/>
            <a:ext cx="8748464" cy="57534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Darllen pellach</a:t>
            </a:r>
            <a:r>
              <a:rPr lang="en-GB" altLang="en-US" sz="2400" kern="0" dirty="0">
                <a:solidFill>
                  <a:srgbClr val="000000"/>
                </a:solidFill>
                <a:latin typeface="Lucida Sans" panose="020B0602030504020204" pitchFamily="34" charset="0"/>
                <a:ea typeface="ＭＳ Ｐゴシック" panose="020B0600070205080204" pitchFamily="34" charset="-128"/>
              </a:rPr>
              <a:t/>
            </a:r>
            <a:br>
              <a:rPr lang="en-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Further reading</a:t>
            </a:r>
            <a:endParaRPr lang="en-GB" altLang="cy-GB" sz="1800" dirty="0" smtClean="0">
              <a:solidFill>
                <a:srgbClr val="002060"/>
              </a:solidFill>
              <a:latin typeface="Lucida Sans" pitchFamily="34" charset="0"/>
            </a:endParaRPr>
          </a:p>
        </p:txBody>
      </p:sp>
      <p:sp>
        <p:nvSpPr>
          <p:cNvPr id="2" name="TextBox 1"/>
          <p:cNvSpPr txBox="1"/>
          <p:nvPr/>
        </p:nvSpPr>
        <p:spPr>
          <a:xfrm>
            <a:off x="395536" y="1484784"/>
            <a:ext cx="8496944" cy="3785652"/>
          </a:xfrm>
          <a:prstGeom prst="rect">
            <a:avLst/>
          </a:prstGeom>
          <a:noFill/>
        </p:spPr>
        <p:txBody>
          <a:bodyPr wrap="square" rtlCol="0">
            <a:spAutoFit/>
          </a:bodyPr>
          <a:lstStyle/>
          <a:p>
            <a:r>
              <a:rPr lang="en-GB" sz="1600" dirty="0">
                <a:latin typeface="Lucida Sans" panose="020B0602030504020204" pitchFamily="34" charset="0"/>
              </a:rPr>
              <a:t>Barton, </a:t>
            </a:r>
            <a:r>
              <a:rPr lang="en-GB" sz="1600" dirty="0" smtClean="0">
                <a:latin typeface="Lucida Sans" panose="020B0602030504020204" pitchFamily="34" charset="0"/>
              </a:rPr>
              <a:t>E.E. (2015) ‘Teaching </a:t>
            </a:r>
            <a:r>
              <a:rPr lang="en-GB" sz="1600" dirty="0">
                <a:latin typeface="Lucida Sans" panose="020B0602030504020204" pitchFamily="34" charset="0"/>
              </a:rPr>
              <a:t>generalized pretend play and related </a:t>
            </a:r>
            <a:r>
              <a:rPr lang="en-GB" sz="1600" dirty="0" err="1">
                <a:latin typeface="Lucida Sans" panose="020B0602030504020204" pitchFamily="34" charset="0"/>
              </a:rPr>
              <a:t>behaviors</a:t>
            </a:r>
            <a:r>
              <a:rPr lang="en-GB" sz="1600" dirty="0">
                <a:latin typeface="Lucida Sans" panose="020B0602030504020204" pitchFamily="34" charset="0"/>
              </a:rPr>
              <a:t> to young children with </a:t>
            </a:r>
            <a:r>
              <a:rPr lang="en-GB" sz="1600" dirty="0" smtClean="0">
                <a:latin typeface="Lucida Sans" panose="020B0602030504020204" pitchFamily="34" charset="0"/>
              </a:rPr>
              <a:t>disabilities’, </a:t>
            </a:r>
            <a:r>
              <a:rPr lang="en-GB" sz="1600" dirty="0">
                <a:latin typeface="Lucida Sans" panose="020B0602030504020204" pitchFamily="34" charset="0"/>
              </a:rPr>
              <a:t> </a:t>
            </a:r>
            <a:r>
              <a:rPr lang="en-GB" sz="1600" i="1" dirty="0">
                <a:latin typeface="Lucida Sans" panose="020B0602030504020204" pitchFamily="34" charset="0"/>
              </a:rPr>
              <a:t>Exceptional Children</a:t>
            </a:r>
            <a:r>
              <a:rPr lang="en-GB" sz="1600" dirty="0">
                <a:latin typeface="Lucida Sans" panose="020B0602030504020204" pitchFamily="34" charset="0"/>
              </a:rPr>
              <a:t>, </a:t>
            </a:r>
            <a:r>
              <a:rPr lang="en-GB" sz="1600" i="1" dirty="0">
                <a:latin typeface="Lucida Sans" panose="020B0602030504020204" pitchFamily="34" charset="0"/>
              </a:rPr>
              <a:t>81</a:t>
            </a:r>
            <a:r>
              <a:rPr lang="en-GB" sz="1600" dirty="0">
                <a:latin typeface="Lucida Sans" panose="020B0602030504020204" pitchFamily="34" charset="0"/>
              </a:rPr>
              <a:t>(4), </a:t>
            </a:r>
            <a:r>
              <a:rPr lang="en-GB" sz="1600" dirty="0" smtClean="0">
                <a:latin typeface="Lucida Sans" panose="020B0602030504020204" pitchFamily="34" charset="0"/>
              </a:rPr>
              <a:t>pp.489-506. [on-line]. </a:t>
            </a:r>
            <a:r>
              <a:rPr lang="en-GB" sz="1600" dirty="0">
                <a:latin typeface="Lucida Sans" panose="020B0602030504020204" pitchFamily="34" charset="0"/>
              </a:rPr>
              <a:t>Available at: </a:t>
            </a:r>
            <a:r>
              <a:rPr lang="en-GB" sz="1600" dirty="0">
                <a:latin typeface="Lucida Sans" panose="020B0602030504020204" pitchFamily="34" charset="0"/>
                <a:hlinkClick r:id="rId3"/>
              </a:rPr>
              <a:t>https://</a:t>
            </a:r>
            <a:r>
              <a:rPr lang="en-GB" sz="1600" dirty="0" smtClean="0">
                <a:latin typeface="Lucida Sans" panose="020B0602030504020204" pitchFamily="34" charset="0"/>
                <a:hlinkClick r:id="rId3"/>
              </a:rPr>
              <a:t>journals.sagepub.com/doi/pdf/10.1177/0014402914563694?casa_token=qP34PMG6R4UAAAAA:HVmg6QC0GJDkpepln9rZeNWA9hDqszPCJ1kW8b2oH-40Hw0Uvv3PSBcqPXGyUAWiRnejJzzTNfVfyJo</a:t>
            </a:r>
            <a:r>
              <a:rPr lang="en-GB" sz="1600" dirty="0" smtClean="0">
                <a:latin typeface="Lucida Sans" panose="020B0602030504020204" pitchFamily="34" charset="0"/>
              </a:rPr>
              <a:t> [Accessed: January 31 2021].</a:t>
            </a:r>
          </a:p>
          <a:p>
            <a:endParaRPr lang="en-GB" sz="1600" dirty="0">
              <a:latin typeface="Lucida Sans" panose="020B0602030504020204" pitchFamily="34" charset="0"/>
            </a:endParaRPr>
          </a:p>
          <a:p>
            <a:r>
              <a:rPr lang="en-GB" sz="1600" dirty="0" err="1">
                <a:latin typeface="Lucida Sans" panose="020B0602030504020204" pitchFamily="34" charset="0"/>
              </a:rPr>
              <a:t>Movahedazarhouligh</a:t>
            </a:r>
            <a:r>
              <a:rPr lang="en-GB" sz="1600" dirty="0">
                <a:latin typeface="Lucida Sans" panose="020B0602030504020204" pitchFamily="34" charset="0"/>
              </a:rPr>
              <a:t>, </a:t>
            </a:r>
            <a:r>
              <a:rPr lang="en-GB" sz="1600" dirty="0" smtClean="0">
                <a:latin typeface="Lucida Sans" panose="020B0602030504020204" pitchFamily="34" charset="0"/>
              </a:rPr>
              <a:t>S. (2018) ‘Teaching </a:t>
            </a:r>
            <a:r>
              <a:rPr lang="en-GB" sz="1600" dirty="0">
                <a:latin typeface="Lucida Sans" panose="020B0602030504020204" pitchFamily="34" charset="0"/>
              </a:rPr>
              <a:t>play skills to children with disabilities: Research-based interventions and </a:t>
            </a:r>
            <a:r>
              <a:rPr lang="en-GB" sz="1600" dirty="0" smtClean="0">
                <a:latin typeface="Lucida Sans" panose="020B0602030504020204" pitchFamily="34" charset="0"/>
              </a:rPr>
              <a:t>practices’,</a:t>
            </a:r>
            <a:r>
              <a:rPr lang="en-GB" sz="1600" dirty="0">
                <a:latin typeface="Lucida Sans" panose="020B0602030504020204" pitchFamily="34" charset="0"/>
              </a:rPr>
              <a:t> </a:t>
            </a:r>
            <a:r>
              <a:rPr lang="en-GB" sz="1600" i="1" dirty="0">
                <a:latin typeface="Lucida Sans" panose="020B0602030504020204" pitchFamily="34" charset="0"/>
              </a:rPr>
              <a:t>Early Childhood Education Journal</a:t>
            </a:r>
            <a:r>
              <a:rPr lang="en-GB" sz="1600" dirty="0">
                <a:latin typeface="Lucida Sans" panose="020B0602030504020204" pitchFamily="34" charset="0"/>
              </a:rPr>
              <a:t>, </a:t>
            </a:r>
            <a:r>
              <a:rPr lang="en-GB" sz="1600" i="1" dirty="0">
                <a:latin typeface="Lucida Sans" panose="020B0602030504020204" pitchFamily="34" charset="0"/>
              </a:rPr>
              <a:t>46</a:t>
            </a:r>
            <a:r>
              <a:rPr lang="en-GB" sz="1600" dirty="0">
                <a:latin typeface="Lucida Sans" panose="020B0602030504020204" pitchFamily="34" charset="0"/>
              </a:rPr>
              <a:t>(6), pp.587-599</a:t>
            </a:r>
            <a:r>
              <a:rPr lang="en-GB" sz="1600" dirty="0" smtClean="0">
                <a:latin typeface="Lucida Sans" panose="020B0602030504020204" pitchFamily="34" charset="0"/>
              </a:rPr>
              <a:t>. [on-line]. </a:t>
            </a:r>
            <a:r>
              <a:rPr lang="en-GB" sz="1600" dirty="0">
                <a:latin typeface="Lucida Sans" panose="020B0602030504020204" pitchFamily="34" charset="0"/>
              </a:rPr>
              <a:t>Available at: https://</a:t>
            </a:r>
            <a:r>
              <a:rPr lang="en-GB" sz="1600" dirty="0" smtClean="0">
                <a:latin typeface="Lucida Sans" panose="020B0602030504020204" pitchFamily="34" charset="0"/>
              </a:rPr>
              <a:t>www.researchgate.net/profile/Sara_Movahedazarhouligh/publication/327567615_Teaching_Play_Skills_to_Children_with_Disabilities_Research-Based_Interventions_and_Practices/links/5bb00798299bf13e60571d02/Teaching-Play-Skills-to-Children-with-Disabilities-Research-Based-Interventions-and-Practices.pdf [Accessed: January 31 2021].</a:t>
            </a:r>
            <a:endParaRPr lang="en-GB" sz="1600" dirty="0">
              <a:latin typeface="Lucida Sans" panose="020B0602030504020204" pitchFamily="34" charset="0"/>
            </a:endParaRPr>
          </a:p>
        </p:txBody>
      </p:sp>
    </p:spTree>
    <p:extLst>
      <p:ext uri="{BB962C8B-B14F-4D97-AF65-F5344CB8AC3E}">
        <p14:creationId xmlns:p14="http://schemas.microsoft.com/office/powerpoint/2010/main" val="29606101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Brian Sutton Smith (1924-2015)</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752"/>
            <a:ext cx="4320480" cy="4546823"/>
          </a:xfrm>
        </p:spPr>
        <p:txBody>
          <a:bodyPr rtlCol="0">
            <a:normAutofit/>
          </a:bodyPr>
          <a:lstStyle/>
          <a:p>
            <a:pPr marL="0" indent="0">
              <a:buNone/>
              <a:defRPr/>
            </a:pPr>
            <a:endParaRPr lang="cy-GB" altLang="cy-GB" i="1"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fontScale="85000" lnSpcReduction="10000"/>
          </a:bodyPr>
          <a:lstStyle/>
          <a:p>
            <a:pPr>
              <a:defRPr/>
            </a:pPr>
            <a:r>
              <a:rPr lang="en-GB" altLang="en-US" kern="0" dirty="0" err="1" smtClean="0">
                <a:latin typeface="Lucida Sans" panose="020B0602030504020204" pitchFamily="34" charset="0"/>
                <a:ea typeface="ＭＳ Ｐゴシック" panose="020B0600070205080204" pitchFamily="34" charset="-128"/>
              </a:rPr>
              <a:t>Damcaniaethwr</a:t>
            </a:r>
            <a:r>
              <a:rPr lang="en-GB" altLang="en-US" kern="0" dirty="0" smtClean="0">
                <a:latin typeface="Lucida Sans" panose="020B0602030504020204" pitchFamily="34" charset="0"/>
                <a:ea typeface="ＭＳ Ｐゴシック" panose="020B0600070205080204" pitchFamily="34" charset="-128"/>
              </a:rPr>
              <a:t> </a:t>
            </a:r>
            <a:r>
              <a:rPr lang="en-GB" altLang="en-US" kern="0" dirty="0" err="1" smtClean="0">
                <a:latin typeface="Lucida Sans" panose="020B0602030504020204" pitchFamily="34" charset="0"/>
                <a:ea typeface="ＭＳ Ｐゴシック" panose="020B0600070205080204" pitchFamily="34" charset="-128"/>
              </a:rPr>
              <a:t>chwarae</a:t>
            </a:r>
            <a:endParaRPr lang="en-GB" altLang="en-US" kern="0" dirty="0">
              <a:latin typeface="Lucida Sans" panose="020B0602030504020204" pitchFamily="34" charset="0"/>
              <a:ea typeface="ＭＳ Ｐゴシック" panose="020B0600070205080204" pitchFamily="34" charset="-128"/>
            </a:endParaRPr>
          </a:p>
          <a:p>
            <a:pPr>
              <a:defRPr/>
            </a:pPr>
            <a:r>
              <a:rPr lang="en-GB" altLang="en-US" kern="0" dirty="0" err="1" smtClean="0">
                <a:latin typeface="Lucida Sans" panose="020B0602030504020204" pitchFamily="34" charset="0"/>
                <a:ea typeface="ＭＳ Ｐゴシック" panose="020B0600070205080204" pitchFamily="34" charset="-128"/>
              </a:rPr>
              <a:t>Gemau</a:t>
            </a:r>
            <a:r>
              <a:rPr lang="en-GB" altLang="en-US" kern="0" dirty="0" smtClean="0">
                <a:latin typeface="Lucida Sans" panose="020B0602030504020204" pitchFamily="34" charset="0"/>
                <a:ea typeface="ＭＳ Ｐゴシック" panose="020B0600070205080204" pitchFamily="34" charset="-128"/>
              </a:rPr>
              <a:t>/</a:t>
            </a:r>
            <a:r>
              <a:rPr lang="en-GB" altLang="en-US" kern="0" dirty="0" err="1" smtClean="0">
                <a:latin typeface="Lucida Sans" panose="020B0602030504020204" pitchFamily="34" charset="0"/>
                <a:ea typeface="ＭＳ Ｐゴシック" panose="020B0600070205080204" pitchFamily="34" charset="-128"/>
              </a:rPr>
              <a:t>chwarae</a:t>
            </a:r>
            <a:r>
              <a:rPr lang="en-GB" altLang="en-US" kern="0" dirty="0" smtClean="0">
                <a:latin typeface="Lucida Sans" panose="020B0602030504020204" pitchFamily="34" charset="0"/>
                <a:ea typeface="ＭＳ Ｐゴシック" panose="020B0600070205080204" pitchFamily="34" charset="-128"/>
              </a:rPr>
              <a:t>/drama plant</a:t>
            </a:r>
            <a:endParaRPr lang="en-GB" altLang="en-US" kern="0" dirty="0">
              <a:latin typeface="Lucida Sans" panose="020B0602030504020204" pitchFamily="34" charset="0"/>
              <a:ea typeface="ＭＳ Ｐゴシック" panose="020B0600070205080204" pitchFamily="34" charset="-128"/>
            </a:endParaRPr>
          </a:p>
          <a:p>
            <a:pPr>
              <a:defRPr/>
            </a:pPr>
            <a:r>
              <a:rPr lang="en-GB" altLang="en-US" kern="0" dirty="0">
                <a:latin typeface="Lucida Sans" panose="020B0602030504020204" pitchFamily="34" charset="0"/>
                <a:ea typeface="ＭＳ Ｐゴシック" panose="020B0600070205080204" pitchFamily="34" charset="-128"/>
              </a:rPr>
              <a:t>Mae </a:t>
            </a:r>
            <a:r>
              <a:rPr lang="en-GB" altLang="en-US" kern="0" dirty="0" err="1">
                <a:latin typeface="Lucida Sans" panose="020B0602030504020204" pitchFamily="34" charset="0"/>
                <a:ea typeface="ＭＳ Ｐゴシック" panose="020B0600070205080204" pitchFamily="34" charset="-128"/>
              </a:rPr>
              <a:t>gan</a:t>
            </a:r>
            <a:r>
              <a:rPr lang="en-GB" altLang="en-US" kern="0" dirty="0">
                <a:latin typeface="Lucida Sans" panose="020B0602030504020204" pitchFamily="34" charset="0"/>
                <a:ea typeface="ＭＳ Ｐゴシック" panose="020B0600070205080204" pitchFamily="34" charset="-128"/>
              </a:rPr>
              <a:t> </a:t>
            </a:r>
            <a:r>
              <a:rPr lang="en-GB" altLang="en-US" kern="0" dirty="0" err="1">
                <a:latin typeface="Lucida Sans" panose="020B0602030504020204" pitchFamily="34" charset="0"/>
                <a:ea typeface="ＭＳ Ｐゴシック" panose="020B0600070205080204" pitchFamily="34" charset="-128"/>
              </a:rPr>
              <a:t>bobl</a:t>
            </a:r>
            <a:r>
              <a:rPr lang="en-GB" altLang="en-US" kern="0" dirty="0">
                <a:latin typeface="Lucida Sans" panose="020B0602030504020204" pitchFamily="34" charset="0"/>
                <a:ea typeface="ＭＳ Ｐゴシック" panose="020B0600070205080204" pitchFamily="34" charset="-128"/>
              </a:rPr>
              <a:t> </a:t>
            </a:r>
            <a:r>
              <a:rPr lang="en-GB" altLang="en-US" kern="0" dirty="0" err="1">
                <a:latin typeface="Lucida Sans" panose="020B0602030504020204" pitchFamily="34" charset="0"/>
                <a:ea typeface="ＭＳ Ｐゴシック" panose="020B0600070205080204" pitchFamily="34" charset="-128"/>
              </a:rPr>
              <a:t>syniadau</a:t>
            </a:r>
            <a:r>
              <a:rPr lang="en-GB" altLang="en-US" kern="0" dirty="0">
                <a:latin typeface="Lucida Sans" panose="020B0602030504020204" pitchFamily="34" charset="0"/>
                <a:ea typeface="ＭＳ Ｐゴシック" panose="020B0600070205080204" pitchFamily="34" charset="-128"/>
              </a:rPr>
              <a:t> </a:t>
            </a:r>
            <a:r>
              <a:rPr lang="en-GB" altLang="en-US" kern="0" dirty="0" err="1">
                <a:latin typeface="Lucida Sans" panose="020B0602030504020204" pitchFamily="34" charset="0"/>
                <a:ea typeface="ＭＳ Ｐゴシック" panose="020B0600070205080204" pitchFamily="34" charset="-128"/>
              </a:rPr>
              <a:t>gwahanol</a:t>
            </a:r>
            <a:r>
              <a:rPr lang="en-GB" altLang="en-US" kern="0" dirty="0">
                <a:latin typeface="Lucida Sans" panose="020B0602030504020204" pitchFamily="34" charset="0"/>
                <a:ea typeface="ＭＳ Ｐゴシック" panose="020B0600070205080204" pitchFamily="34" charset="-128"/>
              </a:rPr>
              <a:t> am </a:t>
            </a:r>
            <a:r>
              <a:rPr lang="en-GB" altLang="en-US" kern="0" dirty="0" err="1">
                <a:latin typeface="Lucida Sans" panose="020B0602030504020204" pitchFamily="34" charset="0"/>
                <a:ea typeface="ＭＳ Ｐゴシック" panose="020B0600070205080204" pitchFamily="34" charset="-128"/>
              </a:rPr>
              <a:t>chwarae</a:t>
            </a:r>
            <a:r>
              <a:rPr lang="en-GB" altLang="en-US" kern="0" dirty="0">
                <a:latin typeface="Lucida Sans" panose="020B0602030504020204" pitchFamily="34" charset="0"/>
                <a:ea typeface="ＭＳ Ｐゴシック" panose="020B0600070205080204" pitchFamily="34" charset="-128"/>
              </a:rPr>
              <a:t> </a:t>
            </a:r>
            <a:r>
              <a:rPr lang="en-GB" altLang="en-US" kern="0" dirty="0" err="1">
                <a:latin typeface="Lucida Sans" panose="020B0602030504020204" pitchFamily="34" charset="0"/>
                <a:ea typeface="ＭＳ Ｐゴシック" panose="020B0600070205080204" pitchFamily="34" charset="-128"/>
              </a:rPr>
              <a:t>yn</a:t>
            </a:r>
            <a:r>
              <a:rPr lang="en-GB" altLang="en-US" kern="0" dirty="0">
                <a:latin typeface="Lucida Sans" panose="020B0602030504020204" pitchFamily="34" charset="0"/>
                <a:ea typeface="ＭＳ Ｐゴシック" panose="020B0600070205080204" pitchFamily="34" charset="-128"/>
              </a:rPr>
              <a:t> </a:t>
            </a:r>
            <a:r>
              <a:rPr lang="en-GB" altLang="en-US" kern="0" dirty="0" err="1">
                <a:latin typeface="Lucida Sans" panose="020B0602030504020204" pitchFamily="34" charset="0"/>
                <a:ea typeface="ＭＳ Ｐゴシック" panose="020B0600070205080204" pitchFamily="34" charset="-128"/>
              </a:rPr>
              <a:t>seiliedig</a:t>
            </a:r>
            <a:r>
              <a:rPr lang="en-GB" altLang="en-US" kern="0" dirty="0">
                <a:latin typeface="Lucida Sans" panose="020B0602030504020204" pitchFamily="34" charset="0"/>
                <a:ea typeface="ＭＳ Ｐゴシック" panose="020B0600070205080204" pitchFamily="34" charset="-128"/>
              </a:rPr>
              <a:t> </a:t>
            </a:r>
            <a:r>
              <a:rPr lang="en-GB" altLang="en-US" kern="0" dirty="0" err="1">
                <a:latin typeface="Lucida Sans" panose="020B0602030504020204" pitchFamily="34" charset="0"/>
                <a:ea typeface="ＭＳ Ｐゴシック" panose="020B0600070205080204" pitchFamily="34" charset="-128"/>
              </a:rPr>
              <a:t>ar</a:t>
            </a:r>
            <a:r>
              <a:rPr lang="en-GB" altLang="en-US" kern="0" dirty="0">
                <a:latin typeface="Lucida Sans" panose="020B0602030504020204" pitchFamily="34" charset="0"/>
                <a:ea typeface="ＭＳ Ｐゴシック" panose="020B0600070205080204" pitchFamily="34" charset="-128"/>
              </a:rPr>
              <a:t> </a:t>
            </a:r>
            <a:r>
              <a:rPr lang="en-GB" altLang="en-US" kern="0" dirty="0" err="1">
                <a:latin typeface="Lucida Sans" panose="020B0602030504020204" pitchFamily="34" charset="0"/>
                <a:ea typeface="ＭＳ Ｐゴシック" panose="020B0600070205080204" pitchFamily="34" charset="-128"/>
              </a:rPr>
              <a:t>eu</a:t>
            </a:r>
            <a:r>
              <a:rPr lang="en-GB" altLang="en-US" kern="0" dirty="0">
                <a:latin typeface="Lucida Sans" panose="020B0602030504020204" pitchFamily="34" charset="0"/>
                <a:ea typeface="ＭＳ Ｐゴシック" panose="020B0600070205080204" pitchFamily="34" charset="-128"/>
              </a:rPr>
              <a:t> </a:t>
            </a:r>
            <a:r>
              <a:rPr lang="en-GB" altLang="en-US" kern="0" dirty="0" err="1" smtClean="0">
                <a:latin typeface="Lucida Sans" panose="020B0602030504020204" pitchFamily="34" charset="0"/>
                <a:ea typeface="ＭＳ Ｐゴシック" panose="020B0600070205080204" pitchFamily="34" charset="-128"/>
              </a:rPr>
              <a:t>rhagdybiaethau</a:t>
            </a:r>
            <a:endParaRPr lang="en-GB" altLang="en-US" kern="0" dirty="0" smtClean="0">
              <a:latin typeface="Lucida Sans" panose="020B0602030504020204" pitchFamily="34" charset="0"/>
              <a:ea typeface="ＭＳ Ｐゴシック" panose="020B0600070205080204" pitchFamily="34" charset="-128"/>
            </a:endParaRP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Play theorist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Children’s games/play/drama</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People have different ideas about play based on their presuppositions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196751"/>
            <a:ext cx="3672408" cy="4546823"/>
          </a:xfrm>
          <a:prstGeom prst="rect">
            <a:avLst/>
          </a:prstGeom>
        </p:spPr>
      </p:pic>
    </p:spTree>
    <p:extLst>
      <p:ext uri="{BB962C8B-B14F-4D97-AF65-F5344CB8AC3E}">
        <p14:creationId xmlns:p14="http://schemas.microsoft.com/office/powerpoint/2010/main" val="33336325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Brian Sutton Smith (1924-2015)</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752"/>
            <a:ext cx="4320480" cy="4546823"/>
          </a:xfrm>
        </p:spPr>
        <p:txBody>
          <a:bodyPr rtlCol="0">
            <a:normAutofit/>
          </a:bodyPr>
          <a:lstStyle/>
          <a:p>
            <a:pPr marL="0" indent="0">
              <a:buNone/>
              <a:defRPr/>
            </a:pPr>
            <a:endParaRPr lang="cy-GB" altLang="cy-GB" i="1"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marL="0" indent="0">
              <a:buNone/>
              <a:defRPr/>
            </a:pPr>
            <a:endParaRPr lang="en-GB" altLang="en-US" kern="0" dirty="0" smtClean="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kern="0" dirty="0" smtClean="0">
                <a:solidFill>
                  <a:srgbClr val="002060"/>
                </a:solidFill>
                <a:latin typeface="Lucida Sans" panose="020B0602030504020204" pitchFamily="34" charset="0"/>
                <a:ea typeface="ＭＳ Ｐゴシック" panose="020B0600070205080204" pitchFamily="34" charset="-128"/>
              </a:rPr>
              <a:t>“the opposite of play is not work – the opposite of play is depression”</a:t>
            </a:r>
          </a:p>
          <a:p>
            <a:pPr marL="0" indent="0">
              <a:buNone/>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0" indent="0" algn="r">
              <a:buNone/>
              <a:defRPr/>
            </a:pPr>
            <a:r>
              <a:rPr lang="en-GB" altLang="en-US" sz="1800" kern="0" dirty="0" smtClean="0">
                <a:solidFill>
                  <a:srgbClr val="002060"/>
                </a:solidFill>
                <a:latin typeface="Lucida Sans" panose="020B0602030504020204" pitchFamily="34" charset="0"/>
                <a:ea typeface="ＭＳ Ｐゴシック" panose="020B0600070205080204" pitchFamily="34" charset="-128"/>
              </a:rPr>
              <a:t>(Sutton-Smith 1997, cited in Goldstein, 2012: 5).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196751"/>
            <a:ext cx="3672408" cy="4546823"/>
          </a:xfrm>
          <a:prstGeom prst="rect">
            <a:avLst/>
          </a:prstGeom>
        </p:spPr>
      </p:pic>
    </p:spTree>
    <p:extLst>
      <p:ext uri="{BB962C8B-B14F-4D97-AF65-F5344CB8AC3E}">
        <p14:creationId xmlns:p14="http://schemas.microsoft.com/office/powerpoint/2010/main" val="4820806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Cynllunio chwarae</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Planning play</a:t>
            </a:r>
            <a:endParaRPr lang="en-GB" altLang="cy-GB" sz="3200" dirty="0" smtClean="0">
              <a:solidFill>
                <a:srgbClr val="002060"/>
              </a:solidFill>
              <a:latin typeface="Lucida Sans" pitchFamily="34" charset="0"/>
            </a:endParaRPr>
          </a:p>
        </p:txBody>
      </p:sp>
      <p:sp>
        <p:nvSpPr>
          <p:cNvPr id="6" name="Content Placeholder 5"/>
          <p:cNvSpPr>
            <a:spLocks noGrp="1"/>
          </p:cNvSpPr>
          <p:nvPr>
            <p:ph sz="half" idx="1"/>
          </p:nvPr>
        </p:nvSpPr>
        <p:spPr>
          <a:xfrm>
            <a:off x="251520" y="1690689"/>
            <a:ext cx="4263330" cy="4486274"/>
          </a:xfrm>
        </p:spPr>
        <p:txBody>
          <a:bodyPr>
            <a:normAutofit/>
          </a:bodyPr>
          <a:lstStyle/>
          <a:p>
            <a:r>
              <a:rPr lang="en-GB" dirty="0" err="1">
                <a:latin typeface="Lucida Sans" panose="020B0602030504020204" pitchFamily="34" charset="0"/>
              </a:rPr>
              <a:t>Arsylwi</a:t>
            </a:r>
            <a:endParaRPr lang="en-GB" dirty="0">
              <a:latin typeface="Lucida Sans" panose="020B0602030504020204" pitchFamily="34" charset="0"/>
            </a:endParaRPr>
          </a:p>
          <a:p>
            <a:r>
              <a:rPr lang="en-GB" dirty="0" err="1" smtClean="0">
                <a:latin typeface="Lucida Sans" panose="020B0602030504020204" pitchFamily="34" charset="0"/>
              </a:rPr>
              <a:t>Cofnodi</a:t>
            </a:r>
            <a:endParaRPr lang="en-GB" dirty="0">
              <a:latin typeface="Lucida Sans" panose="020B0602030504020204" pitchFamily="34" charset="0"/>
            </a:endParaRPr>
          </a:p>
          <a:p>
            <a:r>
              <a:rPr lang="en-GB" dirty="0" err="1" smtClean="0">
                <a:latin typeface="Lucida Sans" panose="020B0602030504020204" pitchFamily="34" charset="0"/>
              </a:rPr>
              <a:t>Cynllunio</a:t>
            </a:r>
            <a:endParaRPr lang="en-GB" dirty="0">
              <a:latin typeface="Lucida Sans" panose="020B0602030504020204" pitchFamily="34" charset="0"/>
            </a:endParaRPr>
          </a:p>
          <a:p>
            <a:r>
              <a:rPr lang="en-GB" dirty="0" err="1">
                <a:latin typeface="Lucida Sans" panose="020B0602030504020204" pitchFamily="34" charset="0"/>
              </a:rPr>
              <a:t>Gweithio</a:t>
            </a:r>
            <a:r>
              <a:rPr lang="en-GB" dirty="0">
                <a:latin typeface="Lucida Sans" panose="020B0602030504020204" pitchFamily="34" charset="0"/>
              </a:rPr>
              <a:t> </a:t>
            </a:r>
            <a:r>
              <a:rPr lang="en-GB" dirty="0" err="1">
                <a:latin typeface="Lucida Sans" panose="020B0602030504020204" pitchFamily="34" charset="0"/>
              </a:rPr>
              <a:t>gyda</a:t>
            </a:r>
            <a:r>
              <a:rPr lang="en-GB" dirty="0">
                <a:latin typeface="Lucida Sans" panose="020B0602030504020204" pitchFamily="34" charset="0"/>
              </a:rPr>
              <a:t> </a:t>
            </a:r>
            <a:r>
              <a:rPr lang="en-GB" dirty="0" err="1">
                <a:latin typeface="Lucida Sans" panose="020B0602030504020204" pitchFamily="34" charset="0"/>
              </a:rPr>
              <a:t>rhieni</a:t>
            </a:r>
            <a:endParaRPr lang="en-GB" dirty="0">
              <a:latin typeface="Lucida Sans" panose="020B0602030504020204" pitchFamily="34" charset="0"/>
            </a:endParaRPr>
          </a:p>
          <a:p>
            <a:r>
              <a:rPr lang="en-GB" dirty="0" err="1">
                <a:latin typeface="Lucida Sans" panose="020B0602030504020204" pitchFamily="34" charset="0"/>
              </a:rPr>
              <a:t>Cysylltu</a:t>
            </a:r>
            <a:r>
              <a:rPr lang="en-GB" dirty="0">
                <a:latin typeface="Lucida Sans" panose="020B0602030504020204" pitchFamily="34" charset="0"/>
              </a:rPr>
              <a:t> â </a:t>
            </a:r>
            <a:r>
              <a:rPr lang="en-GB" dirty="0" err="1">
                <a:latin typeface="Lucida Sans" panose="020B0602030504020204" pitchFamily="34" charset="0"/>
              </a:rPr>
              <a:t>gweithwyr</a:t>
            </a:r>
            <a:r>
              <a:rPr lang="en-GB" dirty="0">
                <a:latin typeface="Lucida Sans" panose="020B0602030504020204" pitchFamily="34" charset="0"/>
              </a:rPr>
              <a:t> </a:t>
            </a:r>
            <a:r>
              <a:rPr lang="en-GB" dirty="0" err="1">
                <a:latin typeface="Lucida Sans" panose="020B0602030504020204" pitchFamily="34" charset="0"/>
              </a:rPr>
              <a:t>proffesiynol</a:t>
            </a:r>
            <a:endParaRPr lang="en-GB" dirty="0">
              <a:latin typeface="Lucida Sans" panose="020B0602030504020204" pitchFamily="34" charset="0"/>
            </a:endParaRPr>
          </a:p>
          <a:p>
            <a:r>
              <a:rPr lang="en-GB" dirty="0" err="1">
                <a:latin typeface="Lucida Sans" panose="020B0602030504020204" pitchFamily="34" charset="0"/>
              </a:rPr>
              <a:t>Cynnwys</a:t>
            </a:r>
            <a:r>
              <a:rPr lang="en-GB" dirty="0">
                <a:latin typeface="Lucida Sans" panose="020B0602030504020204" pitchFamily="34" charset="0"/>
              </a:rPr>
              <a:t> plant</a:t>
            </a:r>
          </a:p>
          <a:p>
            <a:r>
              <a:rPr lang="en-GB" dirty="0" err="1" smtClean="0">
                <a:latin typeface="Lucida Sans" panose="020B0602030504020204" pitchFamily="34" charset="0"/>
              </a:rPr>
              <a:t>Addasu’r</a:t>
            </a:r>
            <a:r>
              <a:rPr lang="en-GB" dirty="0" smtClean="0">
                <a:latin typeface="Lucida Sans" panose="020B0602030504020204" pitchFamily="34" charset="0"/>
              </a:rPr>
              <a:t> </a:t>
            </a:r>
            <a:r>
              <a:rPr lang="en-GB" dirty="0" err="1">
                <a:latin typeface="Lucida Sans" panose="020B0602030504020204" pitchFamily="34" charset="0"/>
              </a:rPr>
              <a:t>amgylchedd</a:t>
            </a:r>
            <a:endParaRPr lang="en-GB" dirty="0">
              <a:latin typeface="Lucida Sans" panose="020B0602030504020204" pitchFamily="34" charset="0"/>
            </a:endParaRPr>
          </a:p>
        </p:txBody>
      </p:sp>
      <p:sp>
        <p:nvSpPr>
          <p:cNvPr id="10" name="Content Placeholder 9"/>
          <p:cNvSpPr>
            <a:spLocks noGrp="1"/>
          </p:cNvSpPr>
          <p:nvPr>
            <p:ph sz="half" idx="2"/>
          </p:nvPr>
        </p:nvSpPr>
        <p:spPr>
          <a:xfrm>
            <a:off x="4629150" y="1690689"/>
            <a:ext cx="3886200" cy="4486274"/>
          </a:xfrm>
        </p:spPr>
        <p:txBody>
          <a:bodyPr>
            <a:normAutofit/>
          </a:bodyPr>
          <a:lstStyle/>
          <a:p>
            <a:r>
              <a:rPr lang="en-GB" dirty="0" smtClean="0">
                <a:solidFill>
                  <a:srgbClr val="002060"/>
                </a:solidFill>
                <a:latin typeface="Lucida Sans" panose="020B0602030504020204" pitchFamily="34" charset="0"/>
              </a:rPr>
              <a:t>Observe</a:t>
            </a:r>
          </a:p>
          <a:p>
            <a:r>
              <a:rPr lang="en-GB" dirty="0" smtClean="0">
                <a:solidFill>
                  <a:srgbClr val="002060"/>
                </a:solidFill>
                <a:latin typeface="Lucida Sans" panose="020B0602030504020204" pitchFamily="34" charset="0"/>
              </a:rPr>
              <a:t>Record</a:t>
            </a:r>
          </a:p>
          <a:p>
            <a:r>
              <a:rPr lang="en-GB" dirty="0" smtClean="0">
                <a:solidFill>
                  <a:srgbClr val="002060"/>
                </a:solidFill>
                <a:latin typeface="Lucida Sans" panose="020B0602030504020204" pitchFamily="34" charset="0"/>
              </a:rPr>
              <a:t>Plan</a:t>
            </a:r>
          </a:p>
          <a:p>
            <a:r>
              <a:rPr lang="en-GB" dirty="0" smtClean="0">
                <a:solidFill>
                  <a:srgbClr val="002060"/>
                </a:solidFill>
                <a:latin typeface="Lucida Sans" panose="020B0602030504020204" pitchFamily="34" charset="0"/>
              </a:rPr>
              <a:t>Work with parents</a:t>
            </a:r>
          </a:p>
          <a:p>
            <a:r>
              <a:rPr lang="en-GB" dirty="0" smtClean="0">
                <a:solidFill>
                  <a:srgbClr val="002060"/>
                </a:solidFill>
                <a:latin typeface="Lucida Sans" panose="020B0602030504020204" pitchFamily="34" charset="0"/>
              </a:rPr>
              <a:t>Liaise with professionals</a:t>
            </a:r>
          </a:p>
          <a:p>
            <a:r>
              <a:rPr lang="en-GB" dirty="0" smtClean="0">
                <a:solidFill>
                  <a:srgbClr val="002060"/>
                </a:solidFill>
                <a:latin typeface="Lucida Sans" panose="020B0602030504020204" pitchFamily="34" charset="0"/>
              </a:rPr>
              <a:t>Include children</a:t>
            </a:r>
          </a:p>
          <a:p>
            <a:r>
              <a:rPr lang="en-GB" dirty="0" smtClean="0">
                <a:solidFill>
                  <a:srgbClr val="002060"/>
                </a:solidFill>
                <a:latin typeface="Lucida Sans" panose="020B0602030504020204" pitchFamily="34" charset="0"/>
              </a:rPr>
              <a:t>Adapt environment</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2173139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95536" y="365125"/>
            <a:ext cx="7491164" cy="687611"/>
          </a:xfrm>
        </p:spPr>
        <p:txBody>
          <a:bodyPr rtlCol="0">
            <a:noAutofit/>
          </a:bodyPr>
          <a:lstStyle/>
          <a:p>
            <a:pPr eaLnBrk="1" fontAlgn="auto" hangingPunct="1">
              <a:spcAft>
                <a:spcPts val="0"/>
              </a:spcAft>
              <a:defRPr/>
            </a:pPr>
            <a:r>
              <a:rPr lang="cy-GB" altLang="en-US" sz="2800" kern="0" dirty="0" smtClean="0">
                <a:solidFill>
                  <a:srgbClr val="000000"/>
                </a:solidFill>
                <a:latin typeface="Lucida Sans" panose="020B0602030504020204" pitchFamily="34" charset="0"/>
                <a:ea typeface="ＭＳ Ｐゴシック" panose="020B0600070205080204" pitchFamily="34" charset="-128"/>
              </a:rPr>
              <a:t>Cynllun Chwarae Unigol (CCU)</a:t>
            </a:r>
            <a:r>
              <a:rPr lang="en-GB" altLang="en-US" sz="2800" kern="0" dirty="0">
                <a:solidFill>
                  <a:srgbClr val="000000"/>
                </a:solidFill>
                <a:latin typeface="Lucida Sans" panose="020B0602030504020204" pitchFamily="34" charset="0"/>
                <a:ea typeface="ＭＳ Ｐゴシック" panose="020B0600070205080204" pitchFamily="34" charset="-128"/>
              </a:rPr>
              <a:t/>
            </a:r>
            <a:br>
              <a:rPr lang="en-GB" altLang="en-US" sz="2800" kern="0" dirty="0">
                <a:solidFill>
                  <a:srgbClr val="000000"/>
                </a:solidFill>
                <a:latin typeface="Lucida Sans" panose="020B0602030504020204" pitchFamily="34" charset="0"/>
                <a:ea typeface="ＭＳ Ｐゴシック" panose="020B0600070205080204" pitchFamily="34" charset="-128"/>
              </a:rPr>
            </a:br>
            <a:r>
              <a:rPr lang="en-GB" altLang="en-US" sz="2800" kern="0" dirty="0" smtClean="0">
                <a:solidFill>
                  <a:srgbClr val="002060"/>
                </a:solidFill>
                <a:latin typeface="Lucida Sans" panose="020B0602030504020204" pitchFamily="34" charset="0"/>
                <a:ea typeface="ＭＳ Ｐゴシック" panose="020B0600070205080204" pitchFamily="34" charset="-128"/>
              </a:rPr>
              <a:t>Individual Play Plan (IPP)</a:t>
            </a:r>
            <a:endParaRPr lang="en-GB" altLang="cy-GB" sz="2800" dirty="0" smtClean="0">
              <a:solidFill>
                <a:srgbClr val="002060"/>
              </a:solidFill>
              <a:latin typeface="Lucida Sans" pitchFamily="34" charset="0"/>
            </a:endParaRPr>
          </a:p>
        </p:txBody>
      </p:sp>
      <p:graphicFrame>
        <p:nvGraphicFramePr>
          <p:cNvPr id="2" name="Object 1"/>
          <p:cNvGraphicFramePr>
            <a:graphicFrameLocks noChangeAspect="1"/>
          </p:cNvGraphicFramePr>
          <p:nvPr>
            <p:extLst>
              <p:ext uri="{D42A27DB-BD31-4B8C-83A1-F6EECF244321}">
                <p14:modId xmlns:p14="http://schemas.microsoft.com/office/powerpoint/2010/main" val="1822400308"/>
              </p:ext>
            </p:extLst>
          </p:nvPr>
        </p:nvGraphicFramePr>
        <p:xfrm>
          <a:off x="136525" y="1189038"/>
          <a:ext cx="8870950" cy="4481512"/>
        </p:xfrm>
        <a:graphic>
          <a:graphicData uri="http://schemas.openxmlformats.org/presentationml/2006/ole">
            <mc:AlternateContent xmlns:mc="http://schemas.openxmlformats.org/markup-compatibility/2006">
              <mc:Choice xmlns:v="urn:schemas-microsoft-com:vml" Requires="v">
                <p:oleObj spid="_x0000_s1031" name="Document" r:id="rId4" imgW="8870253" imgH="4482226" progId="Word.Document.12">
                  <p:embed/>
                </p:oleObj>
              </mc:Choice>
              <mc:Fallback>
                <p:oleObj name="Document" r:id="rId4" imgW="8870253" imgH="4482226" progId="Word.Document.12">
                  <p:embed/>
                  <p:pic>
                    <p:nvPicPr>
                      <p:cNvPr id="0" name=""/>
                      <p:cNvPicPr/>
                      <p:nvPr/>
                    </p:nvPicPr>
                    <p:blipFill>
                      <a:blip r:embed="rId5"/>
                      <a:stretch>
                        <a:fillRect/>
                      </a:stretch>
                    </p:blipFill>
                    <p:spPr>
                      <a:xfrm>
                        <a:off x="136525" y="1189038"/>
                        <a:ext cx="8870950" cy="4481512"/>
                      </a:xfrm>
                      <a:prstGeom prst="rect">
                        <a:avLst/>
                      </a:prstGeom>
                    </p:spPr>
                  </p:pic>
                </p:oleObj>
              </mc:Fallback>
            </mc:AlternateContent>
          </a:graphicData>
        </a:graphic>
      </p:graphicFrame>
    </p:spTree>
    <p:extLst>
      <p:ext uri="{BB962C8B-B14F-4D97-AF65-F5344CB8AC3E}">
        <p14:creationId xmlns:p14="http://schemas.microsoft.com/office/powerpoint/2010/main" val="361640816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9632" y="1340768"/>
            <a:ext cx="7165231" cy="4680520"/>
          </a:xfrm>
          <a:prstGeom prst="rect">
            <a:avLst/>
          </a:prstGeom>
        </p:spPr>
      </p:pic>
    </p:spTree>
    <p:extLst>
      <p:ext uri="{BB962C8B-B14F-4D97-AF65-F5344CB8AC3E}">
        <p14:creationId xmlns:p14="http://schemas.microsoft.com/office/powerpoint/2010/main" val="352862475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defRPr/>
            </a:pPr>
            <a:r>
              <a:rPr lang="cy-GB" altLang="en-US" sz="3200" kern="0" dirty="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err="1">
                <a:solidFill>
                  <a:srgbClr val="002060"/>
                </a:solidFill>
                <a:latin typeface="Lucida Sans" panose="020B0602030504020204" pitchFamily="34" charset="0"/>
                <a:ea typeface="ＭＳ Ｐゴシック" panose="020B0600070205080204" pitchFamily="34" charset="-128"/>
              </a:rPr>
              <a:t>Implications</a:t>
            </a:r>
            <a:r>
              <a:rPr lang="cy-GB" altLang="en-US" sz="3200" kern="0" dirty="0">
                <a:solidFill>
                  <a:srgbClr val="002060"/>
                </a:solidFill>
                <a:latin typeface="Lucida Sans" panose="020B0602030504020204" pitchFamily="34" charset="0"/>
                <a:ea typeface="ＭＳ Ｐゴシック" panose="020B0600070205080204" pitchFamily="34" charset="-128"/>
              </a:rPr>
              <a:t> for </a:t>
            </a:r>
            <a:r>
              <a:rPr lang="cy-GB" altLang="en-US" sz="3200" kern="0" dirty="0" err="1">
                <a:solidFill>
                  <a:srgbClr val="002060"/>
                </a:solidFill>
                <a:latin typeface="Lucida Sans" panose="020B0602030504020204" pitchFamily="34" charset="0"/>
                <a:ea typeface="ＭＳ Ｐゴシック" panose="020B0600070205080204" pitchFamily="34" charset="-128"/>
              </a:rPr>
              <a:t>practice</a:t>
            </a:r>
            <a:r>
              <a:rPr lang="cy-GB" altLang="en-US" sz="3200" kern="0" dirty="0">
                <a:solidFill>
                  <a:srgbClr val="002060"/>
                </a:solidFill>
                <a:latin typeface="Lucida Sans" panose="020B0602030504020204" pitchFamily="34" charset="0"/>
                <a:ea typeface="ＭＳ Ｐゴシック" panose="020B0600070205080204" pitchFamily="34" charset="-128"/>
              </a:rPr>
              <a:t> </a:t>
            </a:r>
            <a:r>
              <a:rPr lang="cy-GB" altLang="en-US" sz="1800" kern="0" dirty="0">
                <a:solidFill>
                  <a:srgbClr val="002060"/>
                </a:solidFill>
                <a:latin typeface="Lucida Sans" panose="020B0602030504020204" pitchFamily="34" charset="0"/>
                <a:ea typeface="ＭＳ Ｐゴシック" panose="020B0600070205080204" pitchFamily="34" charset="-128"/>
              </a:rPr>
              <a:t>(</a:t>
            </a:r>
            <a:r>
              <a:rPr lang="cy-GB" altLang="en-US" sz="1800" kern="0" dirty="0" err="1">
                <a:solidFill>
                  <a:srgbClr val="002060"/>
                </a:solidFill>
                <a:latin typeface="Lucida Sans" panose="020B0602030504020204" pitchFamily="34" charset="0"/>
                <a:ea typeface="ＭＳ Ｐゴシック" panose="020B0600070205080204" pitchFamily="34" charset="-128"/>
              </a:rPr>
              <a:t>Drifte</a:t>
            </a:r>
            <a:r>
              <a:rPr lang="cy-GB" altLang="en-US" sz="1800" kern="0" dirty="0">
                <a:solidFill>
                  <a:srgbClr val="002060"/>
                </a:solidFill>
                <a:latin typeface="Lucida Sans" panose="020B0602030504020204" pitchFamily="34" charset="0"/>
                <a:ea typeface="ＭＳ Ｐゴシック" panose="020B0600070205080204" pitchFamily="34" charset="-128"/>
              </a:rPr>
              <a:t>, 2013)</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fontScale="92500" lnSpcReduction="20000"/>
          </a:bodyPr>
          <a:lstStyle/>
          <a:p>
            <a:pPr>
              <a:defRPr/>
            </a:pPr>
            <a:r>
              <a:rPr lang="cy-GB" altLang="cy-GB" dirty="0">
                <a:latin typeface="Lucida Sans" pitchFamily="34" charset="0"/>
              </a:rPr>
              <a:t>Doliau </a:t>
            </a:r>
            <a:r>
              <a:rPr lang="cy-GB" altLang="cy-GB" dirty="0" err="1">
                <a:latin typeface="Lucida Sans" pitchFamily="34" charset="0"/>
              </a:rPr>
              <a:t>persona</a:t>
            </a:r>
            <a:r>
              <a:rPr lang="cy-GB" altLang="cy-GB" dirty="0">
                <a:latin typeface="Lucida Sans" pitchFamily="34" charset="0"/>
              </a:rPr>
              <a:t>/pypedau</a:t>
            </a:r>
          </a:p>
          <a:p>
            <a:pPr>
              <a:defRPr/>
            </a:pPr>
            <a:r>
              <a:rPr lang="cy-GB" altLang="cy-GB" dirty="0">
                <a:latin typeface="Lucida Sans" pitchFamily="34" charset="0"/>
              </a:rPr>
              <a:t>A</a:t>
            </a:r>
            <a:r>
              <a:rPr lang="cy-GB" altLang="cy-GB" dirty="0" smtClean="0">
                <a:latin typeface="Lucida Sans" pitchFamily="34" charset="0"/>
              </a:rPr>
              <a:t>ddasu </a:t>
            </a:r>
            <a:r>
              <a:rPr lang="cy-GB" altLang="cy-GB" dirty="0">
                <a:latin typeface="Lucida Sans" pitchFamily="34" charset="0"/>
              </a:rPr>
              <a:t>offer i fod yn hygyrch</a:t>
            </a:r>
          </a:p>
          <a:p>
            <a:pPr>
              <a:defRPr/>
            </a:pPr>
            <a:r>
              <a:rPr lang="cy-GB" altLang="cy-GB" dirty="0">
                <a:latin typeface="Lucida Sans" pitchFamily="34" charset="0"/>
              </a:rPr>
              <a:t>Storio offer yn yr un lle</a:t>
            </a:r>
          </a:p>
          <a:p>
            <a:pPr>
              <a:defRPr/>
            </a:pPr>
            <a:r>
              <a:rPr lang="cy-GB" altLang="cy-GB" dirty="0">
                <a:latin typeface="Lucida Sans" pitchFamily="34" charset="0"/>
              </a:rPr>
              <a:t>Cynnwys plant wrth newid trefn yr amgylchedd</a:t>
            </a:r>
          </a:p>
          <a:p>
            <a:pPr>
              <a:defRPr/>
            </a:pPr>
            <a:r>
              <a:rPr lang="cy-GB" altLang="cy-GB" dirty="0">
                <a:latin typeface="Lucida Sans" pitchFamily="34" charset="0"/>
              </a:rPr>
              <a:t>Sicrhau nad yw adnoddau yn sbarduno alergeddau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fontScale="92500" lnSpcReduction="10000"/>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Persona dolls/puppets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Equipment can be adjusted to be accessible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Store equipment in same place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Involve children when changing layout of environment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Ensure resources do not trigger allergies</a:t>
            </a:r>
          </a:p>
        </p:txBody>
      </p:sp>
    </p:spTree>
    <p:extLst>
      <p:ext uri="{BB962C8B-B14F-4D97-AF65-F5344CB8AC3E}">
        <p14:creationId xmlns:p14="http://schemas.microsoft.com/office/powerpoint/2010/main" val="3286326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1340768"/>
            <a:ext cx="7597279" cy="5040560"/>
          </a:xfrm>
          <a:prstGeom prst="rect">
            <a:avLst/>
          </a:prstGeom>
        </p:spPr>
      </p:pic>
    </p:spTree>
    <p:extLst>
      <p:ext uri="{BB962C8B-B14F-4D97-AF65-F5344CB8AC3E}">
        <p14:creationId xmlns:p14="http://schemas.microsoft.com/office/powerpoint/2010/main" val="279969090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defRPr/>
            </a:pPr>
            <a:r>
              <a:rPr lang="cy-GB" altLang="en-US" sz="3200" kern="0" dirty="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err="1">
                <a:solidFill>
                  <a:srgbClr val="002060"/>
                </a:solidFill>
                <a:latin typeface="Lucida Sans" panose="020B0602030504020204" pitchFamily="34" charset="0"/>
                <a:ea typeface="ＭＳ Ｐゴシック" panose="020B0600070205080204" pitchFamily="34" charset="-128"/>
              </a:rPr>
              <a:t>Implications</a:t>
            </a:r>
            <a:r>
              <a:rPr lang="cy-GB" altLang="en-US" sz="3200" kern="0" dirty="0">
                <a:solidFill>
                  <a:srgbClr val="002060"/>
                </a:solidFill>
                <a:latin typeface="Lucida Sans" panose="020B0602030504020204" pitchFamily="34" charset="0"/>
                <a:ea typeface="ＭＳ Ｐゴシック" panose="020B0600070205080204" pitchFamily="34" charset="-128"/>
              </a:rPr>
              <a:t> for </a:t>
            </a:r>
            <a:r>
              <a:rPr lang="cy-GB" altLang="en-US" sz="3200" kern="0" dirty="0" err="1">
                <a:solidFill>
                  <a:srgbClr val="002060"/>
                </a:solidFill>
                <a:latin typeface="Lucida Sans" panose="020B0602030504020204" pitchFamily="34" charset="0"/>
                <a:ea typeface="ＭＳ Ｐゴシック" panose="020B0600070205080204" pitchFamily="34" charset="-128"/>
              </a:rPr>
              <a:t>practice</a:t>
            </a:r>
            <a:r>
              <a:rPr lang="cy-GB" altLang="en-US" sz="3200" kern="0" dirty="0">
                <a:solidFill>
                  <a:srgbClr val="002060"/>
                </a:solidFill>
                <a:latin typeface="Lucida Sans" panose="020B0602030504020204" pitchFamily="34" charset="0"/>
                <a:ea typeface="ＭＳ Ｐゴシック" panose="020B0600070205080204" pitchFamily="34" charset="-128"/>
              </a:rPr>
              <a:t> </a:t>
            </a:r>
            <a:r>
              <a:rPr lang="cy-GB" altLang="en-US" sz="1800" kern="0" dirty="0">
                <a:solidFill>
                  <a:srgbClr val="002060"/>
                </a:solidFill>
                <a:latin typeface="Lucida Sans" panose="020B0602030504020204" pitchFamily="34" charset="0"/>
                <a:ea typeface="ＭＳ Ｐゴシック" panose="020B0600070205080204" pitchFamily="34" charset="-128"/>
              </a:rPr>
              <a:t>(</a:t>
            </a:r>
            <a:r>
              <a:rPr lang="cy-GB" altLang="en-US" sz="1800" kern="0" dirty="0" err="1">
                <a:solidFill>
                  <a:srgbClr val="002060"/>
                </a:solidFill>
                <a:latin typeface="Lucida Sans" panose="020B0602030504020204" pitchFamily="34" charset="0"/>
                <a:ea typeface="ＭＳ Ｐゴシック" panose="020B0600070205080204" pitchFamily="34" charset="-128"/>
              </a:rPr>
              <a:t>Drifte</a:t>
            </a:r>
            <a:r>
              <a:rPr lang="cy-GB" altLang="en-US" sz="1800" kern="0" dirty="0">
                <a:solidFill>
                  <a:srgbClr val="002060"/>
                </a:solidFill>
                <a:latin typeface="Lucida Sans" panose="020B0602030504020204" pitchFamily="34" charset="0"/>
                <a:ea typeface="ＭＳ Ｐゴシック" panose="020B0600070205080204" pitchFamily="34" charset="-128"/>
              </a:rPr>
              <a:t>, 2013)</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fontScale="85000" lnSpcReduction="20000"/>
          </a:bodyPr>
          <a:lstStyle/>
          <a:p>
            <a:pPr>
              <a:defRPr/>
            </a:pPr>
            <a:r>
              <a:rPr lang="cy-GB" altLang="cy-GB" dirty="0">
                <a:latin typeface="Lucida Sans" pitchFamily="34" charset="0"/>
              </a:rPr>
              <a:t>Plant ag anawsterau symudedd</a:t>
            </a:r>
          </a:p>
          <a:p>
            <a:pPr>
              <a:defRPr/>
            </a:pPr>
            <a:r>
              <a:rPr lang="cy-GB" altLang="cy-GB" dirty="0">
                <a:latin typeface="Lucida Sans" pitchFamily="34" charset="0"/>
              </a:rPr>
              <a:t>Rhwystrau posibl</a:t>
            </a:r>
          </a:p>
          <a:p>
            <a:pPr>
              <a:defRPr/>
            </a:pPr>
            <a:r>
              <a:rPr lang="cy-GB" altLang="cy-GB" dirty="0">
                <a:latin typeface="Lucida Sans" pitchFamily="34" charset="0"/>
              </a:rPr>
              <a:t>Gellir addasu offer i fod yn hygyrch</a:t>
            </a:r>
          </a:p>
          <a:p>
            <a:pPr>
              <a:defRPr/>
            </a:pPr>
            <a:r>
              <a:rPr lang="cy-GB" altLang="cy-GB" dirty="0">
                <a:latin typeface="Lucida Sans" pitchFamily="34" charset="0"/>
              </a:rPr>
              <a:t>Lle ar gyfer </a:t>
            </a:r>
            <a:r>
              <a:rPr lang="cy-GB" altLang="cy-GB" dirty="0" smtClean="0">
                <a:latin typeface="Lucida Sans" pitchFamily="34" charset="0"/>
              </a:rPr>
              <a:t>cadair olwyn/cymhorthion symudedd</a:t>
            </a:r>
            <a:endParaRPr lang="cy-GB" altLang="cy-GB" dirty="0">
              <a:latin typeface="Lucida Sans" pitchFamily="34" charset="0"/>
            </a:endParaRPr>
          </a:p>
          <a:p>
            <a:pPr>
              <a:defRPr/>
            </a:pPr>
            <a:r>
              <a:rPr lang="cy-GB" altLang="cy-GB" dirty="0">
                <a:latin typeface="Lucida Sans" pitchFamily="34" charset="0"/>
              </a:rPr>
              <a:t>Chwarae amlsynhwyraidd</a:t>
            </a:r>
          </a:p>
          <a:p>
            <a:pPr>
              <a:defRPr/>
            </a:pPr>
            <a:r>
              <a:rPr lang="cy-GB" altLang="cy-GB" dirty="0">
                <a:latin typeface="Lucida Sans" pitchFamily="34" charset="0"/>
              </a:rPr>
              <a:t>Sicrhau nad yw adnoddau yn sbarduno alergeddau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fontScale="92500" lnSpcReduction="20000"/>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Children with mobility difficulties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P</a:t>
            </a:r>
            <a:r>
              <a:rPr lang="en-GB" altLang="en-US" kern="0" dirty="0" smtClean="0">
                <a:solidFill>
                  <a:srgbClr val="002060"/>
                </a:solidFill>
                <a:latin typeface="Lucida Sans" panose="020B0602030504020204" pitchFamily="34" charset="0"/>
                <a:ea typeface="ＭＳ Ｐゴシック" panose="020B0600070205080204" pitchFamily="34" charset="-128"/>
              </a:rPr>
              <a:t>otential barriers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Equipment can be adjusted to be accessible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Space for wheelchair/mobility aids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Multisensory play</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Ensure resources do not trigger allergies</a:t>
            </a:r>
          </a:p>
        </p:txBody>
      </p:sp>
    </p:spTree>
    <p:extLst>
      <p:ext uri="{BB962C8B-B14F-4D97-AF65-F5344CB8AC3E}">
        <p14:creationId xmlns:p14="http://schemas.microsoft.com/office/powerpoint/2010/main" val="3615982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1600" y="1196752"/>
            <a:ext cx="7164288" cy="5373216"/>
          </a:xfrm>
          <a:prstGeom prst="rect">
            <a:avLst/>
          </a:prstGeom>
        </p:spPr>
      </p:pic>
    </p:spTree>
    <p:extLst>
      <p:ext uri="{BB962C8B-B14F-4D97-AF65-F5344CB8AC3E}">
        <p14:creationId xmlns:p14="http://schemas.microsoft.com/office/powerpoint/2010/main" val="31943001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defRPr/>
            </a:pPr>
            <a:r>
              <a:rPr lang="cy-GB" altLang="en-US" sz="3200" kern="0" dirty="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err="1">
                <a:solidFill>
                  <a:srgbClr val="002060"/>
                </a:solidFill>
                <a:latin typeface="Lucida Sans" panose="020B0602030504020204" pitchFamily="34" charset="0"/>
                <a:ea typeface="ＭＳ Ｐゴシック" panose="020B0600070205080204" pitchFamily="34" charset="-128"/>
              </a:rPr>
              <a:t>Implications</a:t>
            </a:r>
            <a:r>
              <a:rPr lang="cy-GB" altLang="en-US" sz="3200" kern="0" dirty="0">
                <a:solidFill>
                  <a:srgbClr val="002060"/>
                </a:solidFill>
                <a:latin typeface="Lucida Sans" panose="020B0602030504020204" pitchFamily="34" charset="0"/>
                <a:ea typeface="ＭＳ Ｐゴシック" panose="020B0600070205080204" pitchFamily="34" charset="-128"/>
              </a:rPr>
              <a:t> for </a:t>
            </a:r>
            <a:r>
              <a:rPr lang="cy-GB" altLang="en-US" sz="3200" kern="0" dirty="0" err="1">
                <a:solidFill>
                  <a:srgbClr val="002060"/>
                </a:solidFill>
                <a:latin typeface="Lucida Sans" panose="020B0602030504020204" pitchFamily="34" charset="0"/>
                <a:ea typeface="ＭＳ Ｐゴシック" panose="020B0600070205080204" pitchFamily="34" charset="-128"/>
              </a:rPr>
              <a:t>practice</a:t>
            </a:r>
            <a:r>
              <a:rPr lang="cy-GB" altLang="en-US" sz="3200" kern="0" dirty="0">
                <a:solidFill>
                  <a:srgbClr val="002060"/>
                </a:solidFill>
                <a:latin typeface="Lucida Sans" panose="020B0602030504020204" pitchFamily="34" charset="0"/>
                <a:ea typeface="ＭＳ Ｐゴシック" panose="020B0600070205080204" pitchFamily="34" charset="-128"/>
              </a:rPr>
              <a:t> </a:t>
            </a:r>
            <a:r>
              <a:rPr lang="cy-GB" altLang="en-US" sz="1800" kern="0" dirty="0">
                <a:solidFill>
                  <a:srgbClr val="002060"/>
                </a:solidFill>
                <a:latin typeface="Lucida Sans" panose="020B0602030504020204" pitchFamily="34" charset="0"/>
                <a:ea typeface="ＭＳ Ｐゴシック" panose="020B0600070205080204" pitchFamily="34" charset="-128"/>
              </a:rPr>
              <a:t>(</a:t>
            </a:r>
            <a:r>
              <a:rPr lang="cy-GB" altLang="en-US" sz="1800" kern="0" dirty="0" err="1">
                <a:solidFill>
                  <a:srgbClr val="002060"/>
                </a:solidFill>
                <a:latin typeface="Lucida Sans" panose="020B0602030504020204" pitchFamily="34" charset="0"/>
                <a:ea typeface="ＭＳ Ｐゴシック" panose="020B0600070205080204" pitchFamily="34" charset="-128"/>
              </a:rPr>
              <a:t>Drifte</a:t>
            </a:r>
            <a:r>
              <a:rPr lang="cy-GB" altLang="en-US" sz="1800" kern="0" dirty="0">
                <a:solidFill>
                  <a:srgbClr val="002060"/>
                </a:solidFill>
                <a:latin typeface="Lucida Sans" panose="020B0602030504020204" pitchFamily="34" charset="0"/>
                <a:ea typeface="ＭＳ Ｐゴシック" panose="020B0600070205080204" pitchFamily="34" charset="-128"/>
              </a:rPr>
              <a:t>, 2013)</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a:bodyPr>
          <a:lstStyle/>
          <a:p>
            <a:pPr>
              <a:defRPr/>
            </a:pPr>
            <a:r>
              <a:rPr lang="cy-GB" altLang="cy-GB" dirty="0">
                <a:latin typeface="Lucida Sans" pitchFamily="34" charset="0"/>
              </a:rPr>
              <a:t>Rhwystrau posibl</a:t>
            </a:r>
          </a:p>
          <a:p>
            <a:pPr>
              <a:defRPr/>
            </a:pPr>
            <a:r>
              <a:rPr lang="cy-GB" altLang="cy-GB" dirty="0">
                <a:latin typeface="Lucida Sans" pitchFamily="34" charset="0"/>
              </a:rPr>
              <a:t>Gellir addasu offer i fod yn hygyrch</a:t>
            </a:r>
          </a:p>
          <a:p>
            <a:pPr>
              <a:defRPr/>
            </a:pPr>
            <a:r>
              <a:rPr lang="cy-GB" altLang="cy-GB" dirty="0">
                <a:latin typeface="Lucida Sans" pitchFamily="34" charset="0"/>
              </a:rPr>
              <a:t>Anawsterau gyda sgiliau echddygol manwl</a:t>
            </a:r>
          </a:p>
          <a:p>
            <a:pPr>
              <a:defRPr/>
            </a:pPr>
            <a:r>
              <a:rPr lang="cy-GB" altLang="cy-GB" dirty="0">
                <a:latin typeface="Lucida Sans" pitchFamily="34" charset="0"/>
              </a:rPr>
              <a:t>Technoleg</a:t>
            </a:r>
          </a:p>
          <a:p>
            <a:pPr marL="0" indent="0">
              <a:buNone/>
              <a:defRPr/>
            </a:pPr>
            <a:r>
              <a:rPr lang="cy-GB" altLang="cy-GB" dirty="0" smtClean="0">
                <a:latin typeface="Lucida Sans" pitchFamily="34" charset="0"/>
              </a:rPr>
              <a:t>- e-lyfrau</a:t>
            </a:r>
            <a:endParaRPr lang="cy-GB" altLang="cy-GB" dirty="0">
              <a:latin typeface="Lucida Sans" pitchFamily="34" charset="0"/>
            </a:endParaRPr>
          </a:p>
          <a:p>
            <a:pPr marL="0" indent="0">
              <a:buNone/>
              <a:defRPr/>
            </a:pPr>
            <a:r>
              <a:rPr lang="cy-GB" altLang="cy-GB" dirty="0" smtClean="0">
                <a:latin typeface="Lucida Sans" pitchFamily="34" charset="0"/>
              </a:rPr>
              <a:t>- </a:t>
            </a:r>
            <a:r>
              <a:rPr lang="cy-GB" altLang="cy-GB" i="1" dirty="0" err="1" smtClean="0">
                <a:latin typeface="Lucida Sans" pitchFamily="34" charset="0"/>
              </a:rPr>
              <a:t>Ipads</a:t>
            </a:r>
            <a:endParaRPr lang="cy-GB" altLang="cy-GB" i="1" dirty="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Potential barriers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Equipment can be adjusted to be accessible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Difficulties with fine motor skills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Technology</a:t>
            </a:r>
          </a:p>
          <a:p>
            <a:pPr>
              <a:buFontTx/>
              <a:buChar cha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e-books</a:t>
            </a:r>
          </a:p>
          <a:p>
            <a:pPr>
              <a:buFontTx/>
              <a:buChar cha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iPads</a:t>
            </a:r>
          </a:p>
        </p:txBody>
      </p:sp>
    </p:spTree>
    <p:extLst>
      <p:ext uri="{BB962C8B-B14F-4D97-AF65-F5344CB8AC3E}">
        <p14:creationId xmlns:p14="http://schemas.microsoft.com/office/powerpoint/2010/main" val="3667706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Datblygu arfer gynhwysol</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D</a:t>
            </a:r>
            <a:r>
              <a:rPr lang="en-GB" altLang="en-US" sz="3200" kern="0" dirty="0" smtClean="0">
                <a:solidFill>
                  <a:srgbClr val="002060"/>
                </a:solidFill>
                <a:latin typeface="Lucida Sans" panose="020B0602030504020204" pitchFamily="34" charset="0"/>
                <a:ea typeface="ＭＳ Ｐゴシック" panose="020B0600070205080204" pitchFamily="34" charset="-128"/>
              </a:rPr>
              <a:t>eveloping inclusive provision</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412776"/>
            <a:ext cx="4458146" cy="4330799"/>
          </a:xfrm>
        </p:spPr>
        <p:txBody>
          <a:bodyPr rtlCol="0">
            <a:normAutofit/>
          </a:bodyPr>
          <a:lstStyle/>
          <a:p>
            <a:pPr>
              <a:buFontTx/>
              <a:buChar char="•"/>
              <a:defRPr/>
            </a:pPr>
            <a:r>
              <a:rPr lang="cy-GB" altLang="cy-GB" dirty="0">
                <a:latin typeface="Lucida Sans" pitchFamily="34" charset="0"/>
              </a:rPr>
              <a:t>Herio agweddau a thybiaethau</a:t>
            </a:r>
          </a:p>
          <a:p>
            <a:pPr>
              <a:buFontTx/>
              <a:buChar char="•"/>
              <a:defRPr/>
            </a:pPr>
            <a:r>
              <a:rPr lang="cy-GB" altLang="cy-GB" dirty="0">
                <a:latin typeface="Lucida Sans" pitchFamily="34" charset="0"/>
              </a:rPr>
              <a:t>Cwrdd ag anghenion unigol y plant</a:t>
            </a:r>
          </a:p>
          <a:p>
            <a:pPr>
              <a:buFontTx/>
              <a:buChar char="•"/>
              <a:defRPr/>
            </a:pPr>
            <a:r>
              <a:rPr lang="cy-GB" altLang="cy-GB" dirty="0">
                <a:latin typeface="Lucida Sans" pitchFamily="34" charset="0"/>
              </a:rPr>
              <a:t>Mynd i'r afael â materion ymarferol</a:t>
            </a:r>
          </a:p>
          <a:p>
            <a:pPr>
              <a:buFontTx/>
              <a:buChar char="•"/>
              <a:defRPr/>
            </a:pPr>
            <a:r>
              <a:rPr lang="cy-GB" altLang="cy-GB" dirty="0">
                <a:latin typeface="Lucida Sans" pitchFamily="34" charset="0"/>
              </a:rPr>
              <a:t>Adnoddau (deunyddiau a staffio)</a:t>
            </a:r>
          </a:p>
          <a:p>
            <a:pPr>
              <a:buFontTx/>
              <a:buChar char="•"/>
              <a:defRPr/>
            </a:pPr>
            <a:r>
              <a:rPr lang="cy-GB" altLang="cy-GB" dirty="0">
                <a:latin typeface="Lucida Sans" pitchFamily="34" charset="0"/>
              </a:rPr>
              <a:t>Adnabod risg/</a:t>
            </a:r>
            <a:r>
              <a:rPr lang="cy-GB" altLang="cy-GB" dirty="0" err="1">
                <a:latin typeface="Lucida Sans" pitchFamily="34" charset="0"/>
              </a:rPr>
              <a:t>au</a:t>
            </a:r>
            <a:r>
              <a:rPr lang="cy-GB" altLang="cy-GB" dirty="0">
                <a:latin typeface="Lucida Sans" pitchFamily="34" charset="0"/>
              </a:rPr>
              <a:t> </a:t>
            </a:r>
            <a:r>
              <a:rPr lang="cy-GB" altLang="cy-GB" dirty="0" smtClean="0">
                <a:latin typeface="Lucida Sans" pitchFamily="34" charset="0"/>
              </a:rPr>
              <a:t>posib</a:t>
            </a:r>
            <a:endParaRPr lang="cy-GB" altLang="cy-GB" dirty="0">
              <a:latin typeface="Lucida Sans" pitchFamily="34" charset="0"/>
            </a:endParaRPr>
          </a:p>
        </p:txBody>
      </p:sp>
      <p:sp>
        <p:nvSpPr>
          <p:cNvPr id="5124" name="Rectangle 6"/>
          <p:cNvSpPr>
            <a:spLocks noGrp="1" noChangeArrowheads="1"/>
          </p:cNvSpPr>
          <p:nvPr>
            <p:ph type="body" sz="half" idx="2"/>
          </p:nvPr>
        </p:nvSpPr>
        <p:spPr>
          <a:xfrm>
            <a:off x="4643438" y="1412776"/>
            <a:ext cx="4500562" cy="4330799"/>
          </a:xfrm>
        </p:spPr>
        <p:txBody>
          <a:bodyPr rtlCol="0">
            <a:noAutofit/>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Challenge attitudes and assumptions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Meet children’s individual needs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Address practical issues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Resources (materials and staffing)</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Identify potential risk/s</a:t>
            </a:r>
          </a:p>
        </p:txBody>
      </p:sp>
    </p:spTree>
    <p:extLst>
      <p:ext uri="{BB962C8B-B14F-4D97-AF65-F5344CB8AC3E}">
        <p14:creationId xmlns:p14="http://schemas.microsoft.com/office/powerpoint/2010/main" val="18524292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Buddion emosiynol</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Emotional benefits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196752"/>
            <a:ext cx="4458146" cy="4546823"/>
          </a:xfrm>
        </p:spPr>
        <p:txBody>
          <a:bodyPr rtlCol="0">
            <a:normAutofit fontScale="92500"/>
          </a:bodyPr>
          <a:lstStyle/>
          <a:p>
            <a:pPr>
              <a:buFontTx/>
              <a:buChar char="•"/>
              <a:defRPr/>
            </a:pPr>
            <a:r>
              <a:rPr lang="cy-GB" altLang="cy-GB" dirty="0">
                <a:latin typeface="Lucida Sans" pitchFamily="34" charset="0"/>
              </a:rPr>
              <a:t>L</a:t>
            </a:r>
            <a:r>
              <a:rPr lang="cy-GB" altLang="cy-GB" dirty="0" smtClean="0">
                <a:latin typeface="Lucida Sans" pitchFamily="34" charset="0"/>
              </a:rPr>
              <a:t>leihau </a:t>
            </a:r>
            <a:r>
              <a:rPr lang="cy-GB" altLang="cy-GB" dirty="0">
                <a:latin typeface="Lucida Sans" pitchFamily="34" charset="0"/>
              </a:rPr>
              <a:t>ofn, pryder, straen, anniddigrwydd</a:t>
            </a:r>
          </a:p>
          <a:p>
            <a:pPr>
              <a:buFontTx/>
              <a:buChar char="•"/>
              <a:defRPr/>
            </a:pPr>
            <a:r>
              <a:rPr lang="cy-GB" altLang="cy-GB" dirty="0">
                <a:latin typeface="Lucida Sans" pitchFamily="34" charset="0"/>
              </a:rPr>
              <a:t>Mae'n creu llawenydd, agosatrwydd a </a:t>
            </a:r>
            <a:r>
              <a:rPr lang="cy-GB" altLang="cy-GB" dirty="0" smtClean="0">
                <a:latin typeface="Lucida Sans" pitchFamily="34" charset="0"/>
              </a:rPr>
              <a:t>hunan-barch</a:t>
            </a:r>
          </a:p>
          <a:p>
            <a:pPr>
              <a:buFontTx/>
              <a:buChar char="•"/>
              <a:defRPr/>
            </a:pPr>
            <a:r>
              <a:rPr lang="cy-GB" altLang="cy-GB" dirty="0" smtClean="0">
                <a:latin typeface="Lucida Sans" pitchFamily="34" charset="0"/>
              </a:rPr>
              <a:t>Gwella </a:t>
            </a:r>
            <a:r>
              <a:rPr lang="cy-GB" altLang="cy-GB" dirty="0">
                <a:latin typeface="Lucida Sans" pitchFamily="34" charset="0"/>
              </a:rPr>
              <a:t>hyblygrwydd a didwylledd </a:t>
            </a:r>
            <a:r>
              <a:rPr lang="cy-GB" altLang="cy-GB" dirty="0" smtClean="0">
                <a:latin typeface="Lucida Sans" pitchFamily="34" charset="0"/>
              </a:rPr>
              <a:t>emosiynol</a:t>
            </a:r>
          </a:p>
          <a:p>
            <a:pPr>
              <a:buFontTx/>
              <a:buChar char="•"/>
              <a:defRPr/>
            </a:pPr>
            <a:r>
              <a:rPr lang="cy-GB" altLang="cy-GB" dirty="0" smtClean="0">
                <a:latin typeface="Lucida Sans" pitchFamily="34" charset="0"/>
              </a:rPr>
              <a:t>Cynyddu </a:t>
            </a:r>
            <a:r>
              <a:rPr lang="cy-GB" altLang="cy-GB" dirty="0">
                <a:latin typeface="Lucida Sans" pitchFamily="34" charset="0"/>
              </a:rPr>
              <a:t>cadernid, gwydnwch a hyblygrwydd a'r gallu i ddelio â syndod a newid</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R</a:t>
            </a:r>
            <a:r>
              <a:rPr lang="en-GB" altLang="en-US" sz="2400" kern="0" dirty="0" smtClean="0">
                <a:solidFill>
                  <a:srgbClr val="002060"/>
                </a:solidFill>
                <a:latin typeface="Lucida Sans" panose="020B0602030504020204" pitchFamily="34" charset="0"/>
                <a:ea typeface="ＭＳ Ｐゴシック" panose="020B0600070205080204" pitchFamily="34" charset="-128"/>
              </a:rPr>
              <a:t>educes </a:t>
            </a:r>
            <a:r>
              <a:rPr lang="en-GB" altLang="en-US" sz="2400" kern="0" dirty="0">
                <a:solidFill>
                  <a:srgbClr val="002060"/>
                </a:solidFill>
                <a:latin typeface="Lucida Sans" panose="020B0602030504020204" pitchFamily="34" charset="0"/>
                <a:ea typeface="ＭＳ Ｐゴシック" panose="020B0600070205080204" pitchFamily="34" charset="-128"/>
              </a:rPr>
              <a:t>fear, anxiety, stress, </a:t>
            </a:r>
            <a:r>
              <a:rPr lang="en-GB" altLang="en-US" sz="2400" kern="0" dirty="0" smtClean="0">
                <a:solidFill>
                  <a:srgbClr val="002060"/>
                </a:solidFill>
                <a:latin typeface="Lucida Sans" panose="020B0602030504020204" pitchFamily="34" charset="0"/>
                <a:ea typeface="ＭＳ Ｐゴシック" panose="020B0600070205080204" pitchFamily="34" charset="-128"/>
              </a:rPr>
              <a:t>irritability</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Creates </a:t>
            </a:r>
            <a:r>
              <a:rPr lang="en-GB" altLang="en-US" sz="2400" kern="0" dirty="0">
                <a:solidFill>
                  <a:srgbClr val="002060"/>
                </a:solidFill>
                <a:latin typeface="Lucida Sans" panose="020B0602030504020204" pitchFamily="34" charset="0"/>
                <a:ea typeface="ＭＳ Ｐゴシック" panose="020B0600070205080204" pitchFamily="34" charset="-128"/>
              </a:rPr>
              <a:t>joy, </a:t>
            </a:r>
            <a:r>
              <a:rPr lang="en-GB" altLang="en-US" sz="2400" kern="0" dirty="0" smtClean="0">
                <a:solidFill>
                  <a:srgbClr val="002060"/>
                </a:solidFill>
                <a:latin typeface="Lucida Sans" panose="020B0602030504020204" pitchFamily="34" charset="0"/>
                <a:ea typeface="ＭＳ Ｐゴシック" panose="020B0600070205080204" pitchFamily="34" charset="-128"/>
              </a:rPr>
              <a:t>intimacy and </a:t>
            </a:r>
            <a:r>
              <a:rPr lang="en-GB" altLang="en-US" sz="2400" kern="0" dirty="0">
                <a:solidFill>
                  <a:srgbClr val="002060"/>
                </a:solidFill>
                <a:latin typeface="Lucida Sans" panose="020B0602030504020204" pitchFamily="34" charset="0"/>
                <a:ea typeface="ＭＳ Ｐゴシック" panose="020B0600070205080204" pitchFamily="34" charset="-128"/>
              </a:rPr>
              <a:t>self-esteem </a:t>
            </a:r>
            <a:endParaRPr lang="en-GB" altLang="en-US" sz="2400" kern="0" dirty="0" smtClean="0">
              <a:solidFill>
                <a:srgbClr val="002060"/>
              </a:solidFill>
              <a:latin typeface="Lucida Sans" panose="020B0602030504020204" pitchFamily="34" charset="0"/>
              <a:ea typeface="ＭＳ Ｐゴシック" panose="020B0600070205080204" pitchFamily="34" charset="-128"/>
            </a:endParaRP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Improves </a:t>
            </a:r>
            <a:r>
              <a:rPr lang="en-GB" altLang="en-US" sz="2400" kern="0" dirty="0">
                <a:solidFill>
                  <a:srgbClr val="002060"/>
                </a:solidFill>
                <a:latin typeface="Lucida Sans" panose="020B0602030504020204" pitchFamily="34" charset="0"/>
                <a:ea typeface="ＭＳ Ｐゴシック" panose="020B0600070205080204" pitchFamily="34" charset="-128"/>
              </a:rPr>
              <a:t>emotional flexibility and openness </a:t>
            </a:r>
            <a:endParaRPr lang="en-GB" altLang="en-US" sz="2400" kern="0" dirty="0" smtClean="0">
              <a:solidFill>
                <a:srgbClr val="002060"/>
              </a:solidFill>
              <a:latin typeface="Lucida Sans" panose="020B0602030504020204" pitchFamily="34" charset="0"/>
              <a:ea typeface="ＭＳ Ｐゴシック" panose="020B0600070205080204" pitchFamily="34" charset="-128"/>
            </a:endParaRP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Increases </a:t>
            </a:r>
            <a:r>
              <a:rPr lang="en-GB" altLang="en-US" sz="2400" kern="0" dirty="0">
                <a:solidFill>
                  <a:srgbClr val="002060"/>
                </a:solidFill>
                <a:latin typeface="Lucida Sans" panose="020B0602030504020204" pitchFamily="34" charset="0"/>
                <a:ea typeface="ＭＳ Ｐゴシック" panose="020B0600070205080204" pitchFamily="34" charset="-128"/>
              </a:rPr>
              <a:t>calmness, resilience and adaptability and ability to deal with surprise and </a:t>
            </a:r>
            <a:r>
              <a:rPr lang="en-GB" altLang="en-US" sz="2400" kern="0" dirty="0" smtClean="0">
                <a:solidFill>
                  <a:srgbClr val="002060"/>
                </a:solidFill>
                <a:latin typeface="Lucida Sans" panose="020B0602030504020204" pitchFamily="34" charset="0"/>
                <a:ea typeface="ＭＳ Ｐゴシック" panose="020B0600070205080204" pitchFamily="34" charset="-128"/>
              </a:rPr>
              <a:t>change</a:t>
            </a:r>
          </a:p>
        </p:txBody>
      </p:sp>
    </p:spTree>
    <p:extLst>
      <p:ext uri="{BB962C8B-B14F-4D97-AF65-F5344CB8AC3E}">
        <p14:creationId xmlns:p14="http://schemas.microsoft.com/office/powerpoint/2010/main" val="6444990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Buddion cymdeithasol</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Social benefits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196752"/>
            <a:ext cx="4458146" cy="4546823"/>
          </a:xfrm>
        </p:spPr>
        <p:txBody>
          <a:bodyPr rtlCol="0">
            <a:normAutofit fontScale="92500"/>
          </a:bodyPr>
          <a:lstStyle/>
          <a:p>
            <a:pPr>
              <a:buFontTx/>
              <a:buChar char="•"/>
              <a:defRPr/>
            </a:pPr>
            <a:r>
              <a:rPr lang="cy-GB" altLang="cy-GB" dirty="0">
                <a:latin typeface="Lucida Sans" pitchFamily="34" charset="0"/>
              </a:rPr>
              <a:t>Cynyddu empathi, tosturi, a rhannu</a:t>
            </a:r>
          </a:p>
          <a:p>
            <a:pPr>
              <a:buFontTx/>
              <a:buChar char="•"/>
              <a:defRPr/>
            </a:pPr>
            <a:r>
              <a:rPr lang="cy-GB" altLang="cy-GB" dirty="0">
                <a:latin typeface="Lucida Sans" pitchFamily="34" charset="0"/>
              </a:rPr>
              <a:t>Creu dewisiadau a dewisiadau</a:t>
            </a:r>
          </a:p>
          <a:p>
            <a:pPr>
              <a:buFontTx/>
              <a:buChar char="•"/>
              <a:defRPr/>
            </a:pPr>
            <a:r>
              <a:rPr lang="cy-GB" altLang="cy-GB" dirty="0">
                <a:latin typeface="Lucida Sans" pitchFamily="34" charset="0"/>
              </a:rPr>
              <a:t>Modelu perthnasoedd yn seiliedig ar gynhwysiant yn hytrach na gwaharddiad</a:t>
            </a:r>
          </a:p>
          <a:p>
            <a:pPr>
              <a:buFontTx/>
              <a:buChar char="•"/>
              <a:defRPr/>
            </a:pPr>
            <a:r>
              <a:rPr lang="cy-GB" altLang="cy-GB" dirty="0">
                <a:latin typeface="Lucida Sans" pitchFamily="34" charset="0"/>
              </a:rPr>
              <a:t>Gwella medrau </a:t>
            </a:r>
            <a:r>
              <a:rPr lang="cy-GB" altLang="cy-GB" dirty="0" err="1">
                <a:latin typeface="Lucida Sans" pitchFamily="34" charset="0"/>
              </a:rPr>
              <a:t>aneiriol</a:t>
            </a:r>
            <a:endParaRPr lang="cy-GB" altLang="cy-GB" dirty="0">
              <a:latin typeface="Lucida Sans" pitchFamily="34" charset="0"/>
            </a:endParaRPr>
          </a:p>
          <a:p>
            <a:pPr>
              <a:buFontTx/>
              <a:buChar char="•"/>
              <a:defRPr/>
            </a:pPr>
            <a:r>
              <a:rPr lang="cy-GB" altLang="cy-GB" dirty="0">
                <a:latin typeface="Lucida Sans" pitchFamily="34" charset="0"/>
              </a:rPr>
              <a:t>Cynyddu sylw ac ymlyniad </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Increases empathy, compassion,  and </a:t>
            </a:r>
            <a:r>
              <a:rPr lang="en-GB" altLang="en-US" sz="2400" kern="0" dirty="0" smtClean="0">
                <a:solidFill>
                  <a:srgbClr val="002060"/>
                </a:solidFill>
                <a:latin typeface="Lucida Sans" panose="020B0602030504020204" pitchFamily="34" charset="0"/>
                <a:ea typeface="ＭＳ Ｐゴシック" panose="020B0600070205080204" pitchFamily="34" charset="-128"/>
              </a:rPr>
              <a:t>sharing</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Creates </a:t>
            </a:r>
            <a:r>
              <a:rPr lang="en-GB" altLang="en-US" sz="2400" kern="0" dirty="0">
                <a:solidFill>
                  <a:srgbClr val="002060"/>
                </a:solidFill>
                <a:latin typeface="Lucida Sans" panose="020B0602030504020204" pitchFamily="34" charset="0"/>
                <a:ea typeface="ＭＳ Ｐゴシック" panose="020B0600070205080204" pitchFamily="34" charset="-128"/>
              </a:rPr>
              <a:t>options and </a:t>
            </a:r>
            <a:r>
              <a:rPr lang="en-GB" altLang="en-US" sz="2400" kern="0" dirty="0" smtClean="0">
                <a:solidFill>
                  <a:srgbClr val="002060"/>
                </a:solidFill>
                <a:latin typeface="Lucida Sans" panose="020B0602030504020204" pitchFamily="34" charset="0"/>
                <a:ea typeface="ＭＳ Ｐゴシック" panose="020B0600070205080204" pitchFamily="34" charset="-128"/>
              </a:rPr>
              <a:t>choices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Models </a:t>
            </a:r>
            <a:r>
              <a:rPr lang="en-GB" altLang="en-US" sz="2400" kern="0" dirty="0">
                <a:solidFill>
                  <a:srgbClr val="002060"/>
                </a:solidFill>
                <a:latin typeface="Lucida Sans" panose="020B0602030504020204" pitchFamily="34" charset="0"/>
                <a:ea typeface="ＭＳ Ｐゴシック" panose="020B0600070205080204" pitchFamily="34" charset="-128"/>
              </a:rPr>
              <a:t>relationships based on inclusion rather than </a:t>
            </a:r>
            <a:r>
              <a:rPr lang="en-GB" altLang="en-US" sz="2400" kern="0" dirty="0" smtClean="0">
                <a:solidFill>
                  <a:srgbClr val="002060"/>
                </a:solidFill>
                <a:latin typeface="Lucida Sans" panose="020B0602030504020204" pitchFamily="34" charset="0"/>
                <a:ea typeface="ＭＳ Ｐゴシック" panose="020B0600070205080204" pitchFamily="34" charset="-128"/>
              </a:rPr>
              <a:t>exclusion</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Improves </a:t>
            </a:r>
            <a:r>
              <a:rPr lang="en-GB" altLang="en-US" sz="2400" kern="0" dirty="0">
                <a:solidFill>
                  <a:srgbClr val="002060"/>
                </a:solidFill>
                <a:latin typeface="Lucida Sans" panose="020B0602030504020204" pitchFamily="34" charset="0"/>
                <a:ea typeface="ＭＳ Ｐゴシック" panose="020B0600070205080204" pitchFamily="34" charset="-128"/>
              </a:rPr>
              <a:t>nonverbal </a:t>
            </a:r>
            <a:r>
              <a:rPr lang="en-GB" altLang="en-US" sz="2400" kern="0" dirty="0" smtClean="0">
                <a:solidFill>
                  <a:srgbClr val="002060"/>
                </a:solidFill>
                <a:latin typeface="Lucida Sans" panose="020B0602030504020204" pitchFamily="34" charset="0"/>
                <a:ea typeface="ＭＳ Ｐゴシック" panose="020B0600070205080204" pitchFamily="34" charset="-128"/>
              </a:rPr>
              <a:t>skills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Increases </a:t>
            </a:r>
            <a:r>
              <a:rPr lang="en-GB" altLang="en-US" sz="2400" kern="0" dirty="0">
                <a:solidFill>
                  <a:srgbClr val="002060"/>
                </a:solidFill>
                <a:latin typeface="Lucida Sans" panose="020B0602030504020204" pitchFamily="34" charset="0"/>
                <a:ea typeface="ＭＳ Ｐゴシック" panose="020B0600070205080204" pitchFamily="34" charset="-128"/>
              </a:rPr>
              <a:t>attention and attachment </a:t>
            </a:r>
            <a:endParaRPr lang="en-GB"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3313660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Buddion corfforol</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Physical benefits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196752"/>
            <a:ext cx="4458146" cy="4546823"/>
          </a:xfrm>
        </p:spPr>
        <p:txBody>
          <a:bodyPr rtlCol="0">
            <a:normAutofit fontScale="92500" lnSpcReduction="10000"/>
          </a:bodyPr>
          <a:lstStyle/>
          <a:p>
            <a:pPr>
              <a:buFontTx/>
              <a:buChar char="•"/>
              <a:defRPr/>
            </a:pPr>
            <a:r>
              <a:rPr lang="cy-GB" altLang="cy-GB" dirty="0">
                <a:latin typeface="Lucida Sans" pitchFamily="34" charset="0"/>
              </a:rPr>
              <a:t>Mae emosiynau cadarnhaol yn cynyddu effeithlonrwydd systemau imiwnedd, endocrin a chardiofasgwlaidd</a:t>
            </a:r>
          </a:p>
          <a:p>
            <a:pPr>
              <a:buFontTx/>
              <a:buChar char="•"/>
              <a:defRPr/>
            </a:pPr>
            <a:r>
              <a:rPr lang="cy-GB" altLang="cy-GB" dirty="0">
                <a:latin typeface="Lucida Sans" pitchFamily="34" charset="0"/>
              </a:rPr>
              <a:t>Lleihau straen, blinder, anaf ac iselder</a:t>
            </a:r>
          </a:p>
          <a:p>
            <a:pPr>
              <a:buFontTx/>
              <a:buChar char="•"/>
              <a:defRPr/>
            </a:pPr>
            <a:r>
              <a:rPr lang="cy-GB" altLang="cy-GB" dirty="0">
                <a:latin typeface="Lucida Sans" pitchFamily="34" charset="0"/>
              </a:rPr>
              <a:t>Cynyddu </a:t>
            </a:r>
            <a:r>
              <a:rPr lang="cy-GB" altLang="cy-GB" dirty="0" smtClean="0">
                <a:latin typeface="Lucida Sans" pitchFamily="34" charset="0"/>
              </a:rPr>
              <a:t>ystod ystwythder</a:t>
            </a:r>
            <a:r>
              <a:rPr lang="cy-GB" altLang="cy-GB" dirty="0">
                <a:latin typeface="Lucida Sans" pitchFamily="34" charset="0"/>
              </a:rPr>
              <a:t>, cydsymud, cydbwysedd, hyblygrwydd, </a:t>
            </a:r>
            <a:r>
              <a:rPr lang="cy-GB" altLang="cy-GB" dirty="0" smtClean="0">
                <a:latin typeface="Lucida Sans" pitchFamily="34" charset="0"/>
              </a:rPr>
              <a:t>a sgiliau </a:t>
            </a:r>
            <a:r>
              <a:rPr lang="cy-GB" altLang="cy-GB" dirty="0">
                <a:latin typeface="Lucida Sans" pitchFamily="34" charset="0"/>
              </a:rPr>
              <a:t>echddygol manwl a gros </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Positive emotions increase the efficiency of immune, endocrine, and cardiovascular </a:t>
            </a:r>
            <a:r>
              <a:rPr lang="en-GB" altLang="en-US" sz="2400" kern="0" dirty="0" smtClean="0">
                <a:solidFill>
                  <a:srgbClr val="002060"/>
                </a:solidFill>
                <a:latin typeface="Lucida Sans" panose="020B0602030504020204" pitchFamily="34" charset="0"/>
                <a:ea typeface="ＭＳ Ｐゴシック" panose="020B0600070205080204" pitchFamily="34" charset="-128"/>
              </a:rPr>
              <a:t>systems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Decreases </a:t>
            </a:r>
            <a:r>
              <a:rPr lang="en-GB" altLang="en-US" sz="2400" kern="0" dirty="0">
                <a:solidFill>
                  <a:srgbClr val="002060"/>
                </a:solidFill>
                <a:latin typeface="Lucida Sans" panose="020B0602030504020204" pitchFamily="34" charset="0"/>
                <a:ea typeface="ＭＳ Ｐゴシック" panose="020B0600070205080204" pitchFamily="34" charset="-128"/>
              </a:rPr>
              <a:t>stress, fatigue, injury, and </a:t>
            </a:r>
            <a:r>
              <a:rPr lang="en-GB" altLang="en-US" sz="2400" kern="0" dirty="0" smtClean="0">
                <a:solidFill>
                  <a:srgbClr val="002060"/>
                </a:solidFill>
                <a:latin typeface="Lucida Sans" panose="020B0602030504020204" pitchFamily="34" charset="0"/>
                <a:ea typeface="ＭＳ Ｐゴシック" panose="020B0600070205080204" pitchFamily="34" charset="-128"/>
              </a:rPr>
              <a:t>depression</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Increases </a:t>
            </a:r>
            <a:r>
              <a:rPr lang="en-GB" altLang="en-US" sz="2400" kern="0" dirty="0">
                <a:solidFill>
                  <a:srgbClr val="002060"/>
                </a:solidFill>
                <a:latin typeface="Lucida Sans" panose="020B0602030504020204" pitchFamily="34" charset="0"/>
                <a:ea typeface="ＭＳ Ｐゴシック" panose="020B0600070205080204" pitchFamily="34" charset="-128"/>
              </a:rPr>
              <a:t>range of motion, agility, coordination, balance, flexibility, and fine and gross motor </a:t>
            </a:r>
            <a:r>
              <a:rPr lang="en-GB" altLang="en-US" sz="2400" kern="0" dirty="0" smtClean="0">
                <a:solidFill>
                  <a:srgbClr val="002060"/>
                </a:solidFill>
                <a:latin typeface="Lucida Sans" panose="020B0602030504020204" pitchFamily="34" charset="0"/>
                <a:ea typeface="ＭＳ Ｐゴシック" panose="020B0600070205080204" pitchFamily="34" charset="-128"/>
              </a:rPr>
              <a:t>skills </a:t>
            </a:r>
          </a:p>
        </p:txBody>
      </p:sp>
    </p:spTree>
    <p:extLst>
      <p:ext uri="{BB962C8B-B14F-4D97-AF65-F5344CB8AC3E}">
        <p14:creationId xmlns:p14="http://schemas.microsoft.com/office/powerpoint/2010/main" val="100712920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Buddion gwybyddol</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Cognitive benefits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556792"/>
            <a:ext cx="4458146" cy="4186783"/>
          </a:xfrm>
        </p:spPr>
        <p:txBody>
          <a:bodyPr rtlCol="0">
            <a:normAutofit fontScale="92500" lnSpcReduction="20000"/>
          </a:bodyPr>
          <a:lstStyle/>
          <a:p>
            <a:pPr>
              <a:buFontTx/>
              <a:buChar char="•"/>
              <a:defRPr/>
            </a:pPr>
            <a:r>
              <a:rPr lang="cy-GB" altLang="cy-GB" dirty="0">
                <a:latin typeface="Lucida Sans" pitchFamily="34" charset="0"/>
              </a:rPr>
              <a:t>Cynyddu datblygiad a thwf yr ymennydd</a:t>
            </a:r>
          </a:p>
          <a:p>
            <a:pPr>
              <a:buFontTx/>
              <a:buChar char="•"/>
              <a:defRPr/>
            </a:pPr>
            <a:r>
              <a:rPr lang="cy-GB" altLang="cy-GB" dirty="0">
                <a:latin typeface="Lucida Sans" pitchFamily="34" charset="0"/>
              </a:rPr>
              <a:t>Sefydlu cysylltiadau niwral newydd</a:t>
            </a:r>
          </a:p>
          <a:p>
            <a:pPr>
              <a:buFontTx/>
              <a:buChar char="•"/>
              <a:defRPr/>
            </a:pPr>
            <a:r>
              <a:rPr lang="cy-GB" altLang="cy-GB" dirty="0">
                <a:latin typeface="Lucida Sans" pitchFamily="34" charset="0"/>
              </a:rPr>
              <a:t>Hybu deallusrwydd</a:t>
            </a:r>
          </a:p>
          <a:p>
            <a:pPr>
              <a:buFontTx/>
              <a:buChar char="•"/>
              <a:defRPr/>
            </a:pPr>
            <a:r>
              <a:rPr lang="cy-GB" altLang="cy-GB" dirty="0">
                <a:latin typeface="Lucida Sans" pitchFamily="34" charset="0"/>
              </a:rPr>
              <a:t>Hybu sgiliau datrys problemau</a:t>
            </a:r>
          </a:p>
          <a:p>
            <a:pPr>
              <a:buFontTx/>
              <a:buChar char="•"/>
              <a:defRPr/>
            </a:pPr>
            <a:r>
              <a:rPr lang="cy-GB" altLang="cy-GB" dirty="0">
                <a:latin typeface="Lucida Sans" pitchFamily="34" charset="0"/>
              </a:rPr>
              <a:t>Hyrwyddo </a:t>
            </a:r>
            <a:r>
              <a:rPr lang="cy-GB" altLang="cy-GB" dirty="0" smtClean="0">
                <a:latin typeface="Lucida Sans" pitchFamily="34" charset="0"/>
              </a:rPr>
              <a:t>creadigrwydd</a:t>
            </a:r>
          </a:p>
          <a:p>
            <a:pPr>
              <a:buFontTx/>
              <a:buChar char="•"/>
              <a:defRPr/>
            </a:pPr>
            <a:r>
              <a:rPr lang="cy-GB" altLang="cy-GB" dirty="0">
                <a:latin typeface="Lucida Sans" pitchFamily="34" charset="0"/>
              </a:rPr>
              <a:t>Cynyddu rhychwant sylw</a:t>
            </a:r>
          </a:p>
          <a:p>
            <a:pPr>
              <a:buFontTx/>
              <a:buChar char="•"/>
              <a:defRPr/>
            </a:pPr>
            <a:r>
              <a:rPr lang="cy-GB" altLang="cy-GB" dirty="0">
                <a:latin typeface="Lucida Sans" pitchFamily="34" charset="0"/>
              </a:rPr>
              <a:t>Gwella effeithlonrwydd meddwl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lnSpcReduction="10000"/>
          </a:bodyPr>
          <a:lstStyle/>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Increases brain development and growth</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Establishes new neural connections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Promotes intelligence</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Promotes problem-solving skills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Promotes creativity</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Increases attention span</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Improves efficiency of thinking</a:t>
            </a:r>
          </a:p>
        </p:txBody>
      </p:sp>
    </p:spTree>
    <p:extLst>
      <p:ext uri="{BB962C8B-B14F-4D97-AF65-F5344CB8AC3E}">
        <p14:creationId xmlns:p14="http://schemas.microsoft.com/office/powerpoint/2010/main" val="324598993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365125"/>
            <a:ext cx="7203132" cy="1325563"/>
          </a:xfrm>
        </p:spPr>
        <p:txBody>
          <a:bodyPr rtlCol="0">
            <a:noAutofit/>
          </a:bodyPr>
          <a:lstStyle/>
          <a:p>
            <a:pPr>
              <a:defRPr/>
            </a:pPr>
            <a:r>
              <a:rPr lang="cy-GB" altLang="en-US" sz="3200" kern="0" dirty="0">
                <a:solidFill>
                  <a:srgbClr val="000000"/>
                </a:solidFill>
                <a:latin typeface="Lucida Sans" panose="020B0602030504020204" pitchFamily="34" charset="0"/>
                <a:ea typeface="ＭＳ Ｐゴシック" panose="020B0600070205080204" pitchFamily="34" charset="-128"/>
              </a:rPr>
              <a:t>Buddion gwybyddol</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err="1">
                <a:solidFill>
                  <a:srgbClr val="002060"/>
                </a:solidFill>
                <a:latin typeface="Lucida Sans" panose="020B0602030504020204" pitchFamily="34" charset="0"/>
                <a:ea typeface="ＭＳ Ｐゴシック" panose="020B0600070205080204" pitchFamily="34" charset="-128"/>
              </a:rPr>
              <a:t>Cognitive</a:t>
            </a:r>
            <a:r>
              <a:rPr lang="cy-GB" altLang="en-US" sz="3200" kern="0" dirty="0">
                <a:solidFill>
                  <a:srgbClr val="002060"/>
                </a:solidFill>
                <a:latin typeface="Lucida Sans" panose="020B0602030504020204" pitchFamily="34" charset="0"/>
                <a:ea typeface="ＭＳ Ｐゴシック" panose="020B0600070205080204" pitchFamily="34" charset="-128"/>
              </a:rPr>
              <a:t> </a:t>
            </a:r>
            <a:r>
              <a:rPr lang="cy-GB" altLang="en-US" sz="3200" kern="0" dirty="0" err="1">
                <a:solidFill>
                  <a:srgbClr val="002060"/>
                </a:solidFill>
                <a:latin typeface="Lucida Sans" panose="020B0602030504020204" pitchFamily="34" charset="0"/>
                <a:ea typeface="ＭＳ Ｐゴシック" panose="020B0600070205080204" pitchFamily="34" charset="-128"/>
              </a:rPr>
              <a:t>benefits</a:t>
            </a:r>
            <a:endParaRPr lang="en-GB" altLang="cy-GB" sz="3200" dirty="0" smtClean="0">
              <a:solidFill>
                <a:srgbClr val="002060"/>
              </a:solidFill>
              <a:latin typeface="Lucida Sans" pitchFamily="34" charset="0"/>
            </a:endParaRPr>
          </a:p>
        </p:txBody>
      </p:sp>
      <p:sp>
        <p:nvSpPr>
          <p:cNvPr id="2" name="TextBox 1"/>
          <p:cNvSpPr txBox="1"/>
          <p:nvPr/>
        </p:nvSpPr>
        <p:spPr>
          <a:xfrm>
            <a:off x="251521" y="2132856"/>
            <a:ext cx="8280920" cy="3385542"/>
          </a:xfrm>
          <a:prstGeom prst="rect">
            <a:avLst/>
          </a:prstGeom>
          <a:noFill/>
        </p:spPr>
        <p:txBody>
          <a:bodyPr wrap="square" rtlCol="0">
            <a:spAutoFit/>
          </a:bodyPr>
          <a:lstStyle/>
          <a:p>
            <a:pPr algn="just"/>
            <a:r>
              <a:rPr lang="en-GB" sz="2800" dirty="0" smtClean="0">
                <a:latin typeface="Lucida Sans" panose="020B0602030504020204" pitchFamily="34" charset="0"/>
              </a:rPr>
              <a:t>A child who is not stimulated, by being played with, and who has few </a:t>
            </a:r>
            <a:r>
              <a:rPr lang="en-GB" sz="2800" dirty="0">
                <a:latin typeface="Lucida Sans" panose="020B0602030504020204" pitchFamily="34" charset="0"/>
              </a:rPr>
              <a:t>o</a:t>
            </a:r>
            <a:r>
              <a:rPr lang="en-GB" sz="2800" dirty="0" smtClean="0">
                <a:latin typeface="Lucida Sans" panose="020B0602030504020204" pitchFamily="34" charset="0"/>
              </a:rPr>
              <a:t>pportunities to explore his or her surroundings, may fail to link up fully those neural connections and pathways, which will be needed for later learning.</a:t>
            </a:r>
          </a:p>
          <a:p>
            <a:pPr algn="just"/>
            <a:endParaRPr lang="en-GB" sz="2800" dirty="0">
              <a:latin typeface="Lucida Sans" panose="020B0602030504020204" pitchFamily="34" charset="0"/>
            </a:endParaRPr>
          </a:p>
          <a:p>
            <a:pPr algn="r"/>
            <a:r>
              <a:rPr lang="en-GB" dirty="0" smtClean="0">
                <a:latin typeface="Lucida Sans" panose="020B0602030504020204" pitchFamily="34" charset="0"/>
              </a:rPr>
              <a:t>(Sutton-Smith, 1997, cited in Goldstein, 2012: 5) </a:t>
            </a:r>
            <a:endParaRPr lang="en-GB" dirty="0">
              <a:latin typeface="Lucida Sans" panose="020B0602030504020204" pitchFamily="34" charset="0"/>
            </a:endParaRPr>
          </a:p>
        </p:txBody>
      </p:sp>
    </p:spTree>
    <p:extLst>
      <p:ext uri="{BB962C8B-B14F-4D97-AF65-F5344CB8AC3E}">
        <p14:creationId xmlns:p14="http://schemas.microsoft.com/office/powerpoint/2010/main" val="28747723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504056"/>
          </a:xfrm>
        </p:spPr>
        <p:txBody>
          <a:bodyPr rtlCol="0">
            <a:noAutofit/>
          </a:bodyPr>
          <a:lstStyle/>
          <a:p>
            <a:pPr>
              <a:defRPr/>
            </a:pPr>
            <a:r>
              <a:rPr lang="cy-GB" altLang="en-US" sz="3200" kern="0" dirty="0">
                <a:solidFill>
                  <a:srgbClr val="000000"/>
                </a:solidFill>
                <a:latin typeface="Lucida Sans" panose="020B0602030504020204" pitchFamily="34" charset="0"/>
                <a:ea typeface="ＭＳ Ｐゴシック" panose="020B0600070205080204" pitchFamily="34" charset="-128"/>
              </a:rPr>
              <a:t>Therapi LEGO®</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LEGO® therapy</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052736"/>
            <a:ext cx="4391918" cy="4824536"/>
          </a:xfrm>
        </p:spPr>
        <p:txBody>
          <a:bodyPr rtlCol="0">
            <a:normAutofit fontScale="85000" lnSpcReduction="10000"/>
          </a:bodyPr>
          <a:lstStyle/>
          <a:p>
            <a:pPr>
              <a:buFontTx/>
              <a:buChar char="•"/>
              <a:defRPr/>
            </a:pPr>
            <a:r>
              <a:rPr lang="cy-GB" altLang="cy-GB" dirty="0">
                <a:latin typeface="Lucida Sans" pitchFamily="34" charset="0"/>
              </a:rPr>
              <a:t>Rhaglen </a:t>
            </a:r>
            <a:r>
              <a:rPr lang="cy-GB" altLang="cy-GB" dirty="0" smtClean="0">
                <a:latin typeface="Lucida Sans" pitchFamily="34" charset="0"/>
              </a:rPr>
              <a:t>datblygiad </a:t>
            </a:r>
            <a:r>
              <a:rPr lang="cy-GB" altLang="cy-GB" dirty="0">
                <a:latin typeface="Lucida Sans" pitchFamily="34" charset="0"/>
              </a:rPr>
              <a:t>cymdeithasol</a:t>
            </a:r>
          </a:p>
          <a:p>
            <a:pPr>
              <a:buFontTx/>
              <a:buChar char="•"/>
              <a:defRPr/>
            </a:pPr>
            <a:r>
              <a:rPr lang="cy-GB" altLang="cy-GB" dirty="0">
                <a:latin typeface="Lucida Sans" pitchFamily="34" charset="0"/>
              </a:rPr>
              <a:t>Plant ag ASC a chyflyrau tebyg sy'n effeithio ar gymhwysedd cymdeithasol</a:t>
            </a:r>
          </a:p>
          <a:p>
            <a:pPr>
              <a:buFontTx/>
              <a:buChar char="•"/>
              <a:defRPr/>
            </a:pPr>
            <a:r>
              <a:rPr lang="cy-GB" altLang="cy-GB" dirty="0">
                <a:latin typeface="Lucida Sans" pitchFamily="34" charset="0"/>
              </a:rPr>
              <a:t>Defnyddio diddordeb y plentyn ei hun i gymell dysgu</a:t>
            </a:r>
          </a:p>
          <a:p>
            <a:pPr>
              <a:buFontTx/>
              <a:buChar char="•"/>
              <a:defRPr/>
            </a:pPr>
            <a:r>
              <a:rPr lang="cy-GB" altLang="cy-GB" dirty="0">
                <a:latin typeface="Lucida Sans" pitchFamily="34" charset="0"/>
              </a:rPr>
              <a:t>Hyrwyddo:</a:t>
            </a:r>
          </a:p>
          <a:p>
            <a:pPr marL="0" indent="0">
              <a:buNone/>
              <a:defRPr/>
            </a:pPr>
            <a:r>
              <a:rPr lang="cy-GB" altLang="cy-GB" dirty="0" smtClean="0">
                <a:latin typeface="Lucida Sans" pitchFamily="34" charset="0"/>
              </a:rPr>
              <a:t>- Modelu </a:t>
            </a:r>
            <a:r>
              <a:rPr lang="cy-GB" altLang="cy-GB" dirty="0">
                <a:latin typeface="Lucida Sans" pitchFamily="34" charset="0"/>
              </a:rPr>
              <a:t>gan gyfoedion</a:t>
            </a:r>
          </a:p>
          <a:p>
            <a:pPr marL="0" indent="0">
              <a:buNone/>
              <a:defRPr/>
            </a:pPr>
            <a:r>
              <a:rPr lang="cy-GB" altLang="cy-GB" dirty="0" smtClean="0">
                <a:latin typeface="Lucida Sans" pitchFamily="34" charset="0"/>
              </a:rPr>
              <a:t>- Rhyngweithio </a:t>
            </a:r>
            <a:r>
              <a:rPr lang="cy-GB" altLang="cy-GB" dirty="0">
                <a:latin typeface="Lucida Sans" pitchFamily="34" charset="0"/>
              </a:rPr>
              <a:t>â chyfoedion</a:t>
            </a:r>
          </a:p>
          <a:p>
            <a:pPr marL="0" indent="0">
              <a:buNone/>
              <a:defRPr/>
            </a:pPr>
            <a:r>
              <a:rPr lang="cy-GB" altLang="cy-GB" dirty="0" smtClean="0">
                <a:latin typeface="Lucida Sans" pitchFamily="34" charset="0"/>
              </a:rPr>
              <a:t>- Cyfleoedd </a:t>
            </a:r>
            <a:r>
              <a:rPr lang="cy-GB" altLang="cy-GB" dirty="0">
                <a:latin typeface="Lucida Sans" pitchFamily="34" charset="0"/>
              </a:rPr>
              <a:t>i ymarfer sgiliau cymdeithasol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052736"/>
            <a:ext cx="4249042" cy="4690839"/>
          </a:xfrm>
        </p:spPr>
        <p:txBody>
          <a:bodyPr rtlCol="0">
            <a:normAutofit lnSpcReduction="10000"/>
          </a:bodyPr>
          <a:lstStyle/>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Social development programme</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Children with ASC and similar conditions affecting social competence</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Uses child’s own interest to motivate learning</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Promotes: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Peer modelling</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Peer interaction</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Opportunities to practice social skills</a:t>
            </a:r>
          </a:p>
        </p:txBody>
      </p:sp>
    </p:spTree>
    <p:extLst>
      <p:ext uri="{BB962C8B-B14F-4D97-AF65-F5344CB8AC3E}">
        <p14:creationId xmlns:p14="http://schemas.microsoft.com/office/powerpoint/2010/main" val="241444628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Therapi LEGO®</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LEGO® therapy</a:t>
            </a:r>
            <a:endParaRPr lang="en-GB" altLang="cy-GB" sz="3200" dirty="0" smtClean="0">
              <a:solidFill>
                <a:srgbClr val="002060"/>
              </a:solidFill>
              <a:latin typeface="Lucida Sans" pitchFamily="34" charset="0"/>
            </a:endParaRPr>
          </a:p>
        </p:txBody>
      </p:sp>
      <p:sp>
        <p:nvSpPr>
          <p:cNvPr id="3" name="Content Placeholder 2"/>
          <p:cNvSpPr>
            <a:spLocks noGrp="1"/>
          </p:cNvSpPr>
          <p:nvPr>
            <p:ph sz="half" idx="1"/>
          </p:nvPr>
        </p:nvSpPr>
        <p:spPr>
          <a:xfrm>
            <a:off x="251520" y="1825625"/>
            <a:ext cx="3456384" cy="4351338"/>
          </a:xfrm>
        </p:spPr>
        <p:txBody>
          <a:bodyPr>
            <a:normAutofit/>
          </a:bodyPr>
          <a:lstStyle/>
          <a:p>
            <a:pPr marL="0" indent="0">
              <a:buNone/>
            </a:pPr>
            <a:r>
              <a:rPr lang="en-GB" sz="2000" dirty="0" smtClean="0">
                <a:latin typeface="Lucida Sans" panose="020B0602030504020204" pitchFamily="34" charset="0"/>
              </a:rPr>
              <a:t>Rosengarten, V. (2020) Lego </a:t>
            </a:r>
            <a:r>
              <a:rPr lang="en-GB" sz="2000" dirty="0">
                <a:latin typeface="Lucida Sans" panose="020B0602030504020204" pitchFamily="34" charset="0"/>
              </a:rPr>
              <a:t>Therapy webinar, </a:t>
            </a:r>
            <a:r>
              <a:rPr lang="en-GB" sz="2000" dirty="0">
                <a:latin typeface="Lucida Sans" panose="020B0602030504020204" pitchFamily="34" charset="0"/>
                <a:hlinkClick r:id="rId4"/>
              </a:rPr>
              <a:t>https://</a:t>
            </a:r>
            <a:r>
              <a:rPr lang="en-GB" sz="2000" dirty="0" smtClean="0">
                <a:latin typeface="Lucida Sans" panose="020B0602030504020204" pitchFamily="34" charset="0"/>
                <a:hlinkClick r:id="rId4"/>
              </a:rPr>
              <a:t>www.youtube.com/watch?v=0URMEde06xQ</a:t>
            </a:r>
            <a:r>
              <a:rPr lang="en-GB" sz="2000" dirty="0" smtClean="0">
                <a:latin typeface="Lucida Sans" panose="020B0602030504020204" pitchFamily="34" charset="0"/>
              </a:rPr>
              <a:t> [Accessed: January 31 2021].</a:t>
            </a:r>
            <a:endParaRPr lang="en-GB" sz="2000" dirty="0">
              <a:latin typeface="Lucida Sans" panose="020B0602030504020204" pitchFamily="34" charset="0"/>
            </a:endParaRPr>
          </a:p>
        </p:txBody>
      </p:sp>
      <p:pic>
        <p:nvPicPr>
          <p:cNvPr id="5" name="0URMEde06xQ"/>
          <p:cNvPicPr>
            <a:picLocks noGrp="1" noRot="1" noChangeAspect="1"/>
          </p:cNvPicPr>
          <p:nvPr>
            <p:ph sz="half" idx="2"/>
            <a:videoFile r:link="rId1"/>
          </p:nvPr>
        </p:nvPicPr>
        <p:blipFill>
          <a:blip r:embed="rId5"/>
          <a:stretch>
            <a:fillRect/>
          </a:stretch>
        </p:blipFill>
        <p:spPr>
          <a:xfrm>
            <a:off x="3923928" y="1690689"/>
            <a:ext cx="4968552" cy="3898551"/>
          </a:xfrm>
          <a:prstGeom prst="rect">
            <a:avLst/>
          </a:prstGeom>
        </p:spPr>
      </p:pic>
    </p:spTree>
    <p:extLst>
      <p:ext uri="{BB962C8B-B14F-4D97-AF65-F5344CB8AC3E}">
        <p14:creationId xmlns:p14="http://schemas.microsoft.com/office/powerpoint/2010/main" val="249670014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9841" y="457200"/>
            <a:ext cx="2949178" cy="883568"/>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Darllen pellach</a:t>
            </a:r>
            <a:r>
              <a:rPr lang="en-GB" altLang="en-US" sz="2400" kern="0" dirty="0">
                <a:solidFill>
                  <a:srgbClr val="000000"/>
                </a:solidFill>
                <a:latin typeface="Lucida Sans" panose="020B0602030504020204" pitchFamily="34" charset="0"/>
                <a:ea typeface="ＭＳ Ｐゴシック" panose="020B0600070205080204" pitchFamily="34" charset="-128"/>
              </a:rPr>
              <a:t/>
            </a:r>
            <a:br>
              <a:rPr lang="en-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Further reading</a:t>
            </a:r>
            <a:endParaRPr lang="en-GB" altLang="cy-GB" sz="1800" dirty="0" smtClean="0">
              <a:solidFill>
                <a:srgbClr val="002060"/>
              </a:solidFill>
              <a:latin typeface="Lucida Sans" pitchFamily="34" charset="0"/>
            </a:endParaRPr>
          </a:p>
        </p:txBody>
      </p:sp>
      <p:sp>
        <p:nvSpPr>
          <p:cNvPr id="3" name="Content Placeholder 2"/>
          <p:cNvSpPr>
            <a:spLocks noGrp="1"/>
          </p:cNvSpPr>
          <p:nvPr>
            <p:ph idx="1"/>
          </p:nvPr>
        </p:nvSpPr>
        <p:spPr/>
        <p:txBody>
          <a:bodyPr>
            <a:normAutofit fontScale="85000" lnSpcReduction="10000"/>
          </a:bodyPr>
          <a:lstStyle/>
          <a:p>
            <a:r>
              <a:rPr lang="en-GB" dirty="0" err="1"/>
              <a:t>Prosiect</a:t>
            </a:r>
            <a:r>
              <a:rPr lang="en-GB" dirty="0"/>
              <a:t> </a:t>
            </a:r>
            <a:r>
              <a:rPr lang="en-GB" dirty="0" err="1"/>
              <a:t>Ewropeaidd</a:t>
            </a:r>
            <a:endParaRPr lang="en-GB" dirty="0"/>
          </a:p>
          <a:p>
            <a:r>
              <a:rPr lang="en-GB" dirty="0" err="1"/>
              <a:t>Gwaith</a:t>
            </a:r>
            <a:r>
              <a:rPr lang="en-GB" dirty="0"/>
              <a:t> </a:t>
            </a:r>
            <a:r>
              <a:rPr lang="en-GB" dirty="0" err="1"/>
              <a:t>amlddisgyblaethol</a:t>
            </a:r>
            <a:r>
              <a:rPr lang="en-GB" dirty="0"/>
              <a:t> </a:t>
            </a:r>
            <a:r>
              <a:rPr lang="en-GB" dirty="0" err="1"/>
              <a:t>gan</a:t>
            </a:r>
            <a:r>
              <a:rPr lang="en-GB" dirty="0"/>
              <a:t> </a:t>
            </a:r>
            <a:r>
              <a:rPr lang="en-GB" dirty="0" err="1"/>
              <a:t>ymchwilwyr</a:t>
            </a:r>
            <a:r>
              <a:rPr lang="en-GB" dirty="0"/>
              <a:t> ac </a:t>
            </a:r>
            <a:r>
              <a:rPr lang="en-GB" dirty="0" err="1"/>
              <a:t>ymarferwyr</a:t>
            </a:r>
            <a:endParaRPr lang="en-GB" dirty="0"/>
          </a:p>
          <a:p>
            <a:r>
              <a:rPr lang="en-GB" dirty="0" err="1"/>
              <a:t>Coladu</a:t>
            </a:r>
            <a:r>
              <a:rPr lang="en-GB" dirty="0"/>
              <a:t> </a:t>
            </a:r>
            <a:r>
              <a:rPr lang="en-GB" dirty="0" err="1"/>
              <a:t>ymchwil</a:t>
            </a:r>
            <a:r>
              <a:rPr lang="en-GB" dirty="0"/>
              <a:t> ac </a:t>
            </a:r>
            <a:r>
              <a:rPr lang="en-GB" dirty="0" err="1"/>
              <a:t>ymyriadau</a:t>
            </a:r>
            <a:r>
              <a:rPr lang="en-GB" dirty="0"/>
              <a:t> </a:t>
            </a:r>
            <a:r>
              <a:rPr lang="en-GB" dirty="0" err="1"/>
              <a:t>ar</a:t>
            </a:r>
            <a:r>
              <a:rPr lang="en-GB" dirty="0"/>
              <a:t> </a:t>
            </a:r>
            <a:r>
              <a:rPr lang="en-GB" dirty="0" err="1"/>
              <a:t>chwarae</a:t>
            </a:r>
            <a:r>
              <a:rPr lang="en-GB" dirty="0"/>
              <a:t> </a:t>
            </a:r>
            <a:r>
              <a:rPr lang="en-GB" dirty="0" err="1"/>
              <a:t>i</a:t>
            </a:r>
            <a:r>
              <a:rPr lang="en-GB" dirty="0"/>
              <a:t> </a:t>
            </a:r>
            <a:r>
              <a:rPr lang="en-GB" dirty="0" err="1"/>
              <a:t>blant</a:t>
            </a:r>
            <a:r>
              <a:rPr lang="en-GB" dirty="0"/>
              <a:t> ag </a:t>
            </a:r>
            <a:r>
              <a:rPr lang="en-GB" dirty="0" smtClean="0"/>
              <a:t>ADY</a:t>
            </a:r>
          </a:p>
          <a:p>
            <a:r>
              <a:rPr lang="en-GB" dirty="0" smtClean="0">
                <a:solidFill>
                  <a:srgbClr val="002060"/>
                </a:solidFill>
              </a:rPr>
              <a:t>European project</a:t>
            </a:r>
          </a:p>
          <a:p>
            <a:r>
              <a:rPr lang="en-GB" dirty="0" smtClean="0">
                <a:solidFill>
                  <a:srgbClr val="002060"/>
                </a:solidFill>
              </a:rPr>
              <a:t>Multi-disciplinary work by researchers and practitioners</a:t>
            </a:r>
          </a:p>
          <a:p>
            <a:r>
              <a:rPr lang="en-GB" dirty="0" smtClean="0">
                <a:solidFill>
                  <a:srgbClr val="002060"/>
                </a:solidFill>
              </a:rPr>
              <a:t>Collates research and interventions on play for children with ALN</a:t>
            </a:r>
            <a:endParaRPr lang="en-GB" dirty="0">
              <a:solidFill>
                <a:srgbClr val="002060"/>
              </a:solidFill>
            </a:endParaRPr>
          </a:p>
        </p:txBody>
      </p:sp>
      <p:sp>
        <p:nvSpPr>
          <p:cNvPr id="4" name="Text Placeholder 3"/>
          <p:cNvSpPr>
            <a:spLocks noGrp="1"/>
          </p:cNvSpPr>
          <p:nvPr>
            <p:ph type="body" sz="half" idx="2"/>
          </p:nvPr>
        </p:nvSpPr>
        <p:spPr>
          <a:xfrm>
            <a:off x="629841" y="1556792"/>
            <a:ext cx="2949178" cy="4312196"/>
          </a:xfrm>
        </p:spPr>
        <p:txBody>
          <a:bodyPr/>
          <a:lstStyle/>
          <a:p>
            <a:r>
              <a:rPr lang="en-GB" sz="3200" dirty="0">
                <a:latin typeface="Lucida Sans" panose="020B0602030504020204" pitchFamily="34" charset="0"/>
                <a:hlinkClick r:id="rId3"/>
              </a:rPr>
              <a:t>LUDI (Play for Children with Disabilities</a:t>
            </a:r>
            <a:r>
              <a:rPr lang="en-GB" sz="3200" dirty="0" smtClean="0">
                <a:latin typeface="Lucida Sans" panose="020B0602030504020204" pitchFamily="34" charset="0"/>
                <a:hlinkClick r:id="rId3"/>
              </a:rPr>
              <a:t>)</a:t>
            </a:r>
            <a:endParaRPr lang="en-GB" sz="3200" dirty="0" smtClean="0">
              <a:latin typeface="Lucida Sans" panose="020B0602030504020204" pitchFamily="34" charset="0"/>
            </a:endParaRPr>
          </a:p>
          <a:p>
            <a:endParaRPr lang="en-GB" sz="3200" dirty="0">
              <a:latin typeface="Lucida Sans" panose="020B0602030504020204" pitchFamily="34" charset="0"/>
            </a:endParaRPr>
          </a:p>
          <a:p>
            <a:endParaRPr lang="en-GB" dirty="0"/>
          </a:p>
        </p:txBody>
      </p:sp>
    </p:spTree>
    <p:extLst>
      <p:ext uri="{BB962C8B-B14F-4D97-AF65-F5344CB8AC3E}">
        <p14:creationId xmlns:p14="http://schemas.microsoft.com/office/powerpoint/2010/main" val="388658126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260649"/>
            <a:ext cx="7203132" cy="864096"/>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Chwarae ag ADCG</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Play and ADHD</a:t>
            </a:r>
            <a:endParaRPr lang="en-GB" altLang="cy-GB" sz="3200" dirty="0" smtClean="0">
              <a:solidFill>
                <a:srgbClr val="002060"/>
              </a:solidFill>
              <a:latin typeface="Lucida Sans" pitchFamily="34" charset="0"/>
            </a:endParaRPr>
          </a:p>
        </p:txBody>
      </p:sp>
      <p:sp>
        <p:nvSpPr>
          <p:cNvPr id="2" name="TextBox 1"/>
          <p:cNvSpPr txBox="1"/>
          <p:nvPr/>
        </p:nvSpPr>
        <p:spPr>
          <a:xfrm>
            <a:off x="323528" y="1124746"/>
            <a:ext cx="8424935" cy="4585871"/>
          </a:xfrm>
          <a:prstGeom prst="rect">
            <a:avLst/>
          </a:prstGeom>
          <a:noFill/>
        </p:spPr>
        <p:txBody>
          <a:bodyPr wrap="square" rtlCol="0">
            <a:spAutoFit/>
          </a:bodyPr>
          <a:lstStyle/>
          <a:p>
            <a:pPr algn="just"/>
            <a:r>
              <a:rPr lang="en-GB" sz="2800" dirty="0">
                <a:latin typeface="Lucida Sans" panose="020B0602030504020204" pitchFamily="34" charset="0"/>
              </a:rPr>
              <a:t>‘</a:t>
            </a:r>
            <a:r>
              <a:rPr lang="en-GB" sz="2400" dirty="0">
                <a:latin typeface="Lucida Sans" panose="020B0602030504020204" pitchFamily="34" charset="0"/>
              </a:rPr>
              <a:t>one reason for the increasing incidence of ADHD may be the diminishing availability of opportunities for pre-school children to engage in natural self-generated social play. The idea that intensive social play interventions, throughout early childhood, may alleviate ADHD symptoms remains to be evaluated. As an alternative to the use of play-reducing psychostimulants, society could establish play “sanctuaries” for at-risk children in order to facilitate frontal lobe maturation and the healthy development of pro-social minds’</a:t>
            </a:r>
          </a:p>
          <a:p>
            <a:pPr algn="r"/>
            <a:r>
              <a:rPr lang="en-GB" sz="2400" dirty="0" smtClean="0">
                <a:latin typeface="Lucida Sans" panose="020B0602030504020204" pitchFamily="34" charset="0"/>
              </a:rPr>
              <a:t>(</a:t>
            </a:r>
            <a:r>
              <a:rPr lang="en-GB" sz="2400" dirty="0" err="1" smtClean="0">
                <a:latin typeface="Lucida Sans" panose="020B0602030504020204" pitchFamily="34" charset="0"/>
              </a:rPr>
              <a:t>Panksepp</a:t>
            </a:r>
            <a:r>
              <a:rPr lang="en-GB" sz="2400" dirty="0" smtClean="0">
                <a:latin typeface="Lucida Sans" panose="020B0602030504020204" pitchFamily="34" charset="0"/>
              </a:rPr>
              <a:t>, 2007, cited in Goldstein, 2012: 24) </a:t>
            </a:r>
            <a:endParaRPr lang="en-GB" sz="2400" dirty="0">
              <a:latin typeface="Lucida Sans" panose="020B0602030504020204" pitchFamily="34" charset="0"/>
            </a:endParaRPr>
          </a:p>
        </p:txBody>
      </p:sp>
    </p:spTree>
    <p:extLst>
      <p:ext uri="{BB962C8B-B14F-4D97-AF65-F5344CB8AC3E}">
        <p14:creationId xmlns:p14="http://schemas.microsoft.com/office/powerpoint/2010/main" val="292791068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1371600" y="333375"/>
            <a:ext cx="7772400" cy="863600"/>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Teganau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Toys</a:t>
            </a:r>
            <a:endParaRPr lang="en-GB" altLang="cy-GB" sz="3200" dirty="0" smtClean="0">
              <a:solidFill>
                <a:srgbClr val="002060"/>
              </a:solidFill>
              <a:latin typeface="Lucida Sans" pitchFamily="34" charset="0"/>
            </a:endParaRPr>
          </a:p>
        </p:txBody>
      </p:sp>
      <p:sp>
        <p:nvSpPr>
          <p:cNvPr id="2" name="TextBox 1"/>
          <p:cNvSpPr txBox="1"/>
          <p:nvPr/>
        </p:nvSpPr>
        <p:spPr>
          <a:xfrm>
            <a:off x="395536" y="1484784"/>
            <a:ext cx="8496943" cy="4154984"/>
          </a:xfrm>
          <a:prstGeom prst="rect">
            <a:avLst/>
          </a:prstGeom>
          <a:noFill/>
        </p:spPr>
        <p:txBody>
          <a:bodyPr wrap="square" rtlCol="0">
            <a:spAutoFit/>
          </a:bodyPr>
          <a:lstStyle/>
          <a:p>
            <a:r>
              <a:rPr lang="en-GB" sz="2400" dirty="0" err="1">
                <a:latin typeface="Lucida Sans" panose="020B0602030504020204" pitchFamily="34" charset="0"/>
              </a:rPr>
              <a:t>DiCarlo</a:t>
            </a:r>
            <a:r>
              <a:rPr lang="en-GB" sz="2400" dirty="0">
                <a:latin typeface="Lucida Sans" panose="020B0602030504020204" pitchFamily="34" charset="0"/>
              </a:rPr>
              <a:t>, C.F., </a:t>
            </a:r>
            <a:r>
              <a:rPr lang="en-GB" sz="2400" dirty="0" err="1">
                <a:latin typeface="Lucida Sans" panose="020B0602030504020204" pitchFamily="34" charset="0"/>
              </a:rPr>
              <a:t>Schepis</a:t>
            </a:r>
            <a:r>
              <a:rPr lang="en-GB" sz="2400" dirty="0">
                <a:latin typeface="Lucida Sans" panose="020B0602030504020204" pitchFamily="34" charset="0"/>
              </a:rPr>
              <a:t>, M.M. and Flynn, </a:t>
            </a:r>
            <a:r>
              <a:rPr lang="en-GB" sz="2400" dirty="0" smtClean="0">
                <a:latin typeface="Lucida Sans" panose="020B0602030504020204" pitchFamily="34" charset="0"/>
              </a:rPr>
              <a:t>L. (2009) ‘Embedding </a:t>
            </a:r>
            <a:r>
              <a:rPr lang="en-GB" sz="2400" dirty="0">
                <a:latin typeface="Lucida Sans" panose="020B0602030504020204" pitchFamily="34" charset="0"/>
              </a:rPr>
              <a:t>sensory preference into toys to enhance toy play in toddlers with </a:t>
            </a:r>
            <a:r>
              <a:rPr lang="en-GB" sz="2400" dirty="0" smtClean="0">
                <a:latin typeface="Lucida Sans" panose="020B0602030504020204" pitchFamily="34" charset="0"/>
              </a:rPr>
              <a:t>disabilities’, </a:t>
            </a:r>
            <a:r>
              <a:rPr lang="en-GB" sz="2400" i="1" dirty="0">
                <a:latin typeface="Lucida Sans" panose="020B0602030504020204" pitchFamily="34" charset="0"/>
              </a:rPr>
              <a:t>Infants &amp; Young Children, </a:t>
            </a:r>
            <a:r>
              <a:rPr lang="en-GB" sz="2400" dirty="0" smtClean="0">
                <a:latin typeface="Lucida Sans" panose="020B0602030504020204" pitchFamily="34" charset="0"/>
              </a:rPr>
              <a:t>22, 3, </a:t>
            </a:r>
            <a:r>
              <a:rPr lang="en-GB" sz="2400" dirty="0">
                <a:latin typeface="Lucida Sans" panose="020B0602030504020204" pitchFamily="34" charset="0"/>
              </a:rPr>
              <a:t>pp.188-200</a:t>
            </a:r>
            <a:r>
              <a:rPr lang="en-GB" sz="2400" dirty="0" smtClean="0">
                <a:latin typeface="Lucida Sans" panose="020B0602030504020204" pitchFamily="34" charset="0"/>
              </a:rPr>
              <a:t>. [On-line]. </a:t>
            </a:r>
            <a:r>
              <a:rPr lang="en-GB" sz="2400" dirty="0">
                <a:latin typeface="Lucida Sans" panose="020B0602030504020204" pitchFamily="34" charset="0"/>
              </a:rPr>
              <a:t>Available at: https://scholarworks.uno.edu/cgi/viewcontent.cgi?article=1152&amp;amp=&amp;context=td&amp;amp=&amp;sei-redir=1&amp;referer=https%253A%252F%252Fscholar.google.co.uk%252Fscholar%253Fhl%253Den%2526as_sdt%253D0%25252C5%2526q%253DdiCarlo%252B2009%252Btoys%2526btnG%253D#search=%</a:t>
            </a:r>
            <a:r>
              <a:rPr lang="en-GB" sz="2400" dirty="0" smtClean="0">
                <a:latin typeface="Lucida Sans" panose="020B0602030504020204" pitchFamily="34" charset="0"/>
              </a:rPr>
              <a:t>22diCarlo%202009%20toys%22 [Accessed: January 5 2019]. </a:t>
            </a:r>
            <a:endParaRPr lang="en-GB" sz="2400" dirty="0">
              <a:latin typeface="Lucida Sans" panose="020B0602030504020204" pitchFamily="34" charset="0"/>
            </a:endParaRPr>
          </a:p>
        </p:txBody>
      </p:sp>
    </p:spTree>
    <p:extLst>
      <p:ext uri="{BB962C8B-B14F-4D97-AF65-F5344CB8AC3E}">
        <p14:creationId xmlns:p14="http://schemas.microsoft.com/office/powerpoint/2010/main" val="75129174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defRPr/>
            </a:pPr>
            <a:r>
              <a:rPr lang="cy-GB" altLang="en-US" sz="3200" kern="0" dirty="0">
                <a:solidFill>
                  <a:srgbClr val="000000"/>
                </a:solidFill>
                <a:latin typeface="Lucida Sans" panose="020B0602030504020204" pitchFamily="34" charset="0"/>
                <a:ea typeface="ＭＳ Ｐゴシック" panose="020B0600070205080204" pitchFamily="34" charset="-128"/>
              </a:rPr>
              <a:t>Ystyriwch...</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err="1">
                <a:solidFill>
                  <a:srgbClr val="002060"/>
                </a:solidFill>
                <a:latin typeface="Lucida Sans" panose="020B0602030504020204" pitchFamily="34" charset="0"/>
                <a:ea typeface="ＭＳ Ｐゴシック" panose="020B0600070205080204" pitchFamily="34" charset="-128"/>
              </a:rPr>
              <a:t>Consider</a:t>
            </a:r>
            <a:r>
              <a:rPr lang="cy-GB" altLang="en-US" sz="3200" kern="0" dirty="0">
                <a:solidFill>
                  <a:srgbClr val="002060"/>
                </a:solidFill>
                <a:latin typeface="Lucida Sans" panose="020B0602030504020204" pitchFamily="34" charset="0"/>
                <a:ea typeface="ＭＳ Ｐゴシック" panose="020B0600070205080204" pitchFamily="34" charset="-128"/>
              </a:rPr>
              <a: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556792"/>
            <a:ext cx="4458146" cy="4186783"/>
          </a:xfrm>
        </p:spPr>
        <p:txBody>
          <a:bodyPr rtlCol="0">
            <a:normAutofit fontScale="92500" lnSpcReduction="10000"/>
          </a:bodyPr>
          <a:lstStyle/>
          <a:p>
            <a:pPr>
              <a:buFontTx/>
              <a:buChar char="•"/>
              <a:defRPr/>
            </a:pPr>
            <a:r>
              <a:rPr lang="cy-GB" altLang="cy-GB" dirty="0">
                <a:latin typeface="Lucida Sans" pitchFamily="34" charset="0"/>
              </a:rPr>
              <a:t>Sut gellir defnyddio chwarae i adnabod ADY yn gynnar?</a:t>
            </a:r>
          </a:p>
          <a:p>
            <a:pPr>
              <a:buFontTx/>
              <a:buChar char="•"/>
              <a:defRPr/>
            </a:pPr>
            <a:r>
              <a:rPr lang="cy-GB" altLang="cy-GB" dirty="0">
                <a:latin typeface="Lucida Sans" pitchFamily="34" charset="0"/>
              </a:rPr>
              <a:t>A allwch chi nodi newidiadau y mae angen eu gwneud yn eich ymarfer chwarae presennol?</a:t>
            </a:r>
          </a:p>
          <a:p>
            <a:pPr>
              <a:buFontTx/>
              <a:buChar char="•"/>
              <a:defRPr/>
            </a:pPr>
            <a:r>
              <a:rPr lang="cy-GB" altLang="cy-GB" dirty="0">
                <a:latin typeface="Lucida Sans" pitchFamily="34" charset="0"/>
              </a:rPr>
              <a:t>Beth yw goblygiadau'r newidiadau hyn – amser, hyfforddiant, adnoddau?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a:bodyPr>
          <a:lstStyle/>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How can play be used for early identification of ALN?</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Can you identify changes that need to be made in your current play practice?</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What are implications of these changes – time, training, resources?</a:t>
            </a: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a:defRPr/>
            </a:pPr>
            <a:endParaRPr lang="en-GB"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8142377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399578"/>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I orffen</a:t>
            </a:r>
            <a:r>
              <a:rPr lang="cy-GB" altLang="en-US" sz="3200" kern="0" dirty="0" smtClean="0">
                <a:solidFill>
                  <a:srgbClr val="000000"/>
                </a:solidFill>
                <a:latin typeface="Lucida Sans" panose="020B0602030504020204" pitchFamily="34" charset="0"/>
                <a:ea typeface="ＭＳ Ｐゴシック" panose="020B0600070205080204" pitchFamily="34" charset="-128"/>
              </a:rPr>
              <a:t>...</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To conclude</a:t>
            </a:r>
            <a:r>
              <a:rPr lang="en-GB" altLang="en-US" sz="3200" kern="0" dirty="0" smtClean="0">
                <a:solidFill>
                  <a:srgbClr val="002060"/>
                </a:solidFill>
                <a:latin typeface="Lucida Sans" panose="020B0602030504020204" pitchFamily="34" charset="0"/>
                <a:ea typeface="ＭＳ Ｐゴシック" panose="020B0600070205080204" pitchFamily="34" charset="-128"/>
              </a:rPr>
              <a:t>…</a:t>
            </a:r>
            <a:endParaRPr lang="en-GB" altLang="cy-GB" sz="3200" dirty="0" smtClean="0">
              <a:solidFill>
                <a:srgbClr val="002060"/>
              </a:solidFill>
              <a:latin typeface="Lucida Sans" pitchFamily="34" charset="0"/>
            </a:endParaRP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27248" y="1124744"/>
            <a:ext cx="4084711" cy="4487547"/>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355976" y="1124744"/>
            <a:ext cx="4464495" cy="4487547"/>
          </a:xfrm>
        </p:spPr>
      </p:pic>
    </p:spTree>
    <p:extLst>
      <p:ext uri="{BB962C8B-B14F-4D97-AF65-F5344CB8AC3E}">
        <p14:creationId xmlns:p14="http://schemas.microsoft.com/office/powerpoint/2010/main" val="309461903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2800" kern="0" dirty="0" smtClean="0">
                <a:solidFill>
                  <a:srgbClr val="000000"/>
                </a:solidFill>
                <a:latin typeface="Lucida Sans" panose="020B0602030504020204" pitchFamily="34" charset="0"/>
                <a:ea typeface="ＭＳ Ｐゴシック" panose="020B0600070205080204" pitchFamily="34" charset="-128"/>
              </a:rPr>
              <a:t>Cyfeiriadau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2800" kern="0" dirty="0" smtClean="0">
                <a:solidFill>
                  <a:srgbClr val="002060"/>
                </a:solidFill>
                <a:latin typeface="Lucida Sans" panose="020B0602030504020204" pitchFamily="34" charset="0"/>
                <a:ea typeface="ＭＳ Ｐゴシック" panose="020B0600070205080204" pitchFamily="34" charset="-128"/>
              </a:rPr>
              <a:t>References</a:t>
            </a:r>
            <a:endParaRPr lang="en-GB" altLang="cy-GB" sz="2800" dirty="0" smtClean="0">
              <a:solidFill>
                <a:srgbClr val="002060"/>
              </a:solidFill>
              <a:latin typeface="Lucida Sans" pitchFamily="34" charset="0"/>
            </a:endParaRPr>
          </a:p>
        </p:txBody>
      </p:sp>
      <p:sp>
        <p:nvSpPr>
          <p:cNvPr id="2" name="TextBox 1"/>
          <p:cNvSpPr txBox="1"/>
          <p:nvPr/>
        </p:nvSpPr>
        <p:spPr>
          <a:xfrm>
            <a:off x="251520" y="1124744"/>
            <a:ext cx="8496945" cy="4278094"/>
          </a:xfrm>
          <a:prstGeom prst="rect">
            <a:avLst/>
          </a:prstGeom>
          <a:noFill/>
        </p:spPr>
        <p:txBody>
          <a:bodyPr wrap="square" rtlCol="0">
            <a:spAutoFit/>
          </a:bodyPr>
          <a:lstStyle/>
          <a:p>
            <a:r>
              <a:rPr lang="en-GB" sz="1600" dirty="0" err="1" smtClean="0">
                <a:latin typeface="Lucida Sans" panose="020B0602030504020204" pitchFamily="34" charset="0"/>
              </a:rPr>
              <a:t>Besio</a:t>
            </a:r>
            <a:r>
              <a:rPr lang="en-GB" sz="1600" dirty="0" smtClean="0">
                <a:latin typeface="Lucida Sans" panose="020B0602030504020204" pitchFamily="34" charset="0"/>
              </a:rPr>
              <a:t>, S., </a:t>
            </a:r>
            <a:r>
              <a:rPr lang="en-GB" sz="1600" dirty="0" err="1" smtClean="0">
                <a:latin typeface="Lucida Sans" panose="020B0602030504020204" pitchFamily="34" charset="0"/>
              </a:rPr>
              <a:t>Bulgarelli</a:t>
            </a:r>
            <a:r>
              <a:rPr lang="en-GB" sz="1600" dirty="0" smtClean="0">
                <a:latin typeface="Lucida Sans" panose="020B0602030504020204" pitchFamily="34" charset="0"/>
              </a:rPr>
              <a:t>, D. and </a:t>
            </a:r>
            <a:r>
              <a:rPr lang="en-GB" sz="1600" dirty="0" err="1" smtClean="0">
                <a:latin typeface="Lucida Sans" panose="020B0602030504020204" pitchFamily="34" charset="0"/>
              </a:rPr>
              <a:t>Stancheva-Popkostadinova</a:t>
            </a:r>
            <a:r>
              <a:rPr lang="en-GB" sz="1600" dirty="0" smtClean="0">
                <a:latin typeface="Lucida Sans" panose="020B0602030504020204" pitchFamily="34" charset="0"/>
              </a:rPr>
              <a:t>, V. (2017) </a:t>
            </a:r>
            <a:r>
              <a:rPr lang="en-GB" sz="1600" i="1" dirty="0" smtClean="0">
                <a:latin typeface="Lucida Sans" panose="020B0602030504020204" pitchFamily="34" charset="0"/>
              </a:rPr>
              <a:t>Play development in children with disabilities. </a:t>
            </a:r>
            <a:r>
              <a:rPr lang="en-GB" sz="1600" dirty="0" smtClean="0">
                <a:latin typeface="Lucida Sans" panose="020B0602030504020204" pitchFamily="34" charset="0"/>
              </a:rPr>
              <a:t>Bulgaria:  De </a:t>
            </a:r>
            <a:r>
              <a:rPr lang="en-GB" sz="1600" dirty="0" err="1" smtClean="0">
                <a:latin typeface="Lucida Sans" panose="020B0602030504020204" pitchFamily="34" charset="0"/>
              </a:rPr>
              <a:t>Gruyter</a:t>
            </a:r>
            <a:r>
              <a:rPr lang="en-GB" sz="1600" dirty="0" smtClean="0">
                <a:latin typeface="Lucida Sans" panose="020B0602030504020204" pitchFamily="34" charset="0"/>
              </a:rPr>
              <a:t>.</a:t>
            </a:r>
          </a:p>
          <a:p>
            <a:r>
              <a:rPr lang="en-GB" sz="1600" dirty="0" err="1" smtClean="0">
                <a:latin typeface="Lucida Sans" panose="020B0602030504020204" pitchFamily="34" charset="0"/>
              </a:rPr>
              <a:t>Drifte</a:t>
            </a:r>
            <a:r>
              <a:rPr lang="en-GB" sz="1600" dirty="0" smtClean="0">
                <a:latin typeface="Lucida Sans" panose="020B0602030504020204" pitchFamily="34" charset="0"/>
              </a:rPr>
              <a:t>, C. (2013) </a:t>
            </a:r>
            <a:r>
              <a:rPr lang="en-GB" sz="1600" i="1" dirty="0" smtClean="0">
                <a:latin typeface="Lucida Sans" panose="020B0602030504020204" pitchFamily="34" charset="0"/>
              </a:rPr>
              <a:t>Early Learning Goals for Children with Special Needs: Learning through Play</a:t>
            </a:r>
            <a:r>
              <a:rPr lang="en-GB" sz="1600" dirty="0" smtClean="0">
                <a:latin typeface="Lucida Sans" panose="020B0602030504020204" pitchFamily="34" charset="0"/>
              </a:rPr>
              <a:t>. London: Routledge.</a:t>
            </a:r>
          </a:p>
          <a:p>
            <a:r>
              <a:rPr lang="en-GB" sz="1600" dirty="0" smtClean="0">
                <a:latin typeface="Lucida Sans" panose="020B0602030504020204" pitchFamily="34" charset="0"/>
              </a:rPr>
              <a:t>Gascoyne, S. (2016) </a:t>
            </a:r>
            <a:r>
              <a:rPr lang="en-GB" sz="1600" i="1" dirty="0" smtClean="0">
                <a:latin typeface="Lucida Sans" panose="020B0602030504020204" pitchFamily="34" charset="0"/>
              </a:rPr>
              <a:t>Sensory Play. </a:t>
            </a:r>
            <a:r>
              <a:rPr lang="en-GB" sz="1600" dirty="0" smtClean="0">
                <a:latin typeface="Lucida Sans" panose="020B0602030504020204" pitchFamily="34" charset="0"/>
              </a:rPr>
              <a:t>London: Practical Pre-School Books.</a:t>
            </a:r>
          </a:p>
          <a:p>
            <a:r>
              <a:rPr lang="en-GB" sz="1600" dirty="0" smtClean="0">
                <a:latin typeface="Lucida Sans" panose="020B0602030504020204" pitchFamily="34" charset="0"/>
              </a:rPr>
              <a:t>Goldstein, J. (2012) ‘Play in Children’s Development, Health </a:t>
            </a:r>
            <a:r>
              <a:rPr lang="en-GB" sz="1600" dirty="0">
                <a:latin typeface="Lucida Sans" panose="020B0602030504020204" pitchFamily="34" charset="0"/>
              </a:rPr>
              <a:t>and Well-being’, </a:t>
            </a:r>
            <a:r>
              <a:rPr lang="en-GB" sz="1600" dirty="0">
                <a:latin typeface="Lucida Sans" panose="020B0602030504020204" pitchFamily="34" charset="0"/>
                <a:hlinkClick r:id="rId3"/>
              </a:rPr>
              <a:t>http://</a:t>
            </a:r>
            <a:r>
              <a:rPr lang="en-GB" sz="1600" dirty="0" smtClean="0">
                <a:latin typeface="Lucida Sans" panose="020B0602030504020204" pitchFamily="34" charset="0"/>
                <a:hlinkClick r:id="rId3"/>
              </a:rPr>
              <a:t>ornes.nl/wp-content/uploads/2010/08/Play-in-children-s-development-health-and-well-being-feb-2012.pdf</a:t>
            </a:r>
            <a:r>
              <a:rPr lang="en-GB" sz="1600" dirty="0" smtClean="0">
                <a:latin typeface="Lucida Sans" panose="020B0602030504020204" pitchFamily="34" charset="0"/>
              </a:rPr>
              <a:t> [Accessed: January 4 2019].</a:t>
            </a:r>
            <a:endParaRPr lang="en-GB" sz="1600" dirty="0">
              <a:latin typeface="Lucida Sans" panose="020B0602030504020204" pitchFamily="34" charset="0"/>
            </a:endParaRPr>
          </a:p>
          <a:p>
            <a:r>
              <a:rPr lang="en-GB" sz="1600" dirty="0" smtClean="0">
                <a:latin typeface="Lucida Sans" panose="020B0602030504020204" pitchFamily="34" charset="0"/>
              </a:rPr>
              <a:t>Jones, P. and Walker, G. (eds.) (2011) </a:t>
            </a:r>
            <a:r>
              <a:rPr lang="en-GB" sz="1600" i="1" dirty="0" smtClean="0">
                <a:latin typeface="Lucida Sans" panose="020B0602030504020204" pitchFamily="34" charset="0"/>
              </a:rPr>
              <a:t>Children’s rights in practice.</a:t>
            </a:r>
            <a:r>
              <a:rPr lang="en-GB" sz="1600" dirty="0" smtClean="0">
                <a:latin typeface="Lucida Sans" panose="020B0602030504020204" pitchFamily="34" charset="0"/>
              </a:rPr>
              <a:t> London</a:t>
            </a:r>
            <a:r>
              <a:rPr lang="en-GB" sz="1600" dirty="0">
                <a:latin typeface="Lucida Sans" panose="020B0602030504020204" pitchFamily="34" charset="0"/>
              </a:rPr>
              <a:t>: Sage Publications Ltd</a:t>
            </a:r>
            <a:r>
              <a:rPr lang="en-GB" sz="1600" dirty="0" smtClean="0">
                <a:latin typeface="Lucida Sans" panose="020B0602030504020204" pitchFamily="34" charset="0"/>
              </a:rPr>
              <a:t>.</a:t>
            </a:r>
          </a:p>
          <a:p>
            <a:r>
              <a:rPr lang="en-GB" sz="1600" dirty="0">
                <a:latin typeface="Lucida Sans" panose="020B0602030504020204" pitchFamily="34" charset="0"/>
              </a:rPr>
              <a:t>Kennedy-Behr, A., Rodger, S. and </a:t>
            </a:r>
            <a:r>
              <a:rPr lang="en-GB" sz="1600" dirty="0" err="1">
                <a:latin typeface="Lucida Sans" panose="020B0602030504020204" pitchFamily="34" charset="0"/>
              </a:rPr>
              <a:t>Mickan</a:t>
            </a:r>
            <a:r>
              <a:rPr lang="en-GB" sz="1600" dirty="0">
                <a:latin typeface="Lucida Sans" panose="020B0602030504020204" pitchFamily="34" charset="0"/>
              </a:rPr>
              <a:t>, </a:t>
            </a:r>
            <a:r>
              <a:rPr lang="en-GB" sz="1600" dirty="0" smtClean="0">
                <a:latin typeface="Lucida Sans" panose="020B0602030504020204" pitchFamily="34" charset="0"/>
              </a:rPr>
              <a:t>S. (2013) ‘A </a:t>
            </a:r>
            <a:r>
              <a:rPr lang="en-GB" sz="1600" dirty="0">
                <a:latin typeface="Lucida Sans" panose="020B0602030504020204" pitchFamily="34" charset="0"/>
              </a:rPr>
              <a:t>comparison of the play skills of preschool children with and without developmental coordination </a:t>
            </a:r>
            <a:r>
              <a:rPr lang="en-GB" sz="1600" dirty="0" smtClean="0">
                <a:latin typeface="Lucida Sans" panose="020B0602030504020204" pitchFamily="34" charset="0"/>
              </a:rPr>
              <a:t>disorder’, </a:t>
            </a:r>
            <a:r>
              <a:rPr lang="en-GB" sz="1600" i="1" dirty="0">
                <a:latin typeface="Lucida Sans" panose="020B0602030504020204" pitchFamily="34" charset="0"/>
              </a:rPr>
              <a:t>OTJR: occupation, participation and health, </a:t>
            </a:r>
            <a:r>
              <a:rPr lang="en-GB" sz="1600" dirty="0" smtClean="0">
                <a:latin typeface="Lucida Sans" panose="020B0602030504020204" pitchFamily="34" charset="0"/>
              </a:rPr>
              <a:t>33, 4, </a:t>
            </a:r>
            <a:r>
              <a:rPr lang="en-GB" sz="1600" dirty="0">
                <a:latin typeface="Lucida Sans" panose="020B0602030504020204" pitchFamily="34" charset="0"/>
              </a:rPr>
              <a:t>pp.198-208</a:t>
            </a:r>
            <a:r>
              <a:rPr lang="en-GB" sz="1600" dirty="0" smtClean="0">
                <a:latin typeface="Lucida Sans" panose="020B0602030504020204" pitchFamily="34" charset="0"/>
              </a:rPr>
              <a:t>.</a:t>
            </a:r>
          </a:p>
          <a:p>
            <a:r>
              <a:rPr lang="en-GB" sz="1600" dirty="0" err="1" smtClean="0">
                <a:latin typeface="Lucida Sans" panose="020B0602030504020204" pitchFamily="34" charset="0"/>
              </a:rPr>
              <a:t>Legoff</a:t>
            </a:r>
            <a:r>
              <a:rPr lang="en-GB" sz="1600" dirty="0" smtClean="0">
                <a:latin typeface="Lucida Sans" panose="020B0602030504020204" pitchFamily="34" charset="0"/>
              </a:rPr>
              <a:t>, D. B., Gomez de la Cuesta, G., Krauss, G. W. and Baron-Cohen, S. (2014) </a:t>
            </a:r>
            <a:r>
              <a:rPr lang="en-GB" sz="1600" i="1" dirty="0" smtClean="0">
                <a:latin typeface="Lucida Sans" panose="020B0602030504020204" pitchFamily="34" charset="0"/>
              </a:rPr>
              <a:t>LEGO®-Based Therapy: How to build social competence </a:t>
            </a:r>
            <a:r>
              <a:rPr lang="en-GB" sz="1600" i="1" dirty="0">
                <a:latin typeface="Lucida Sans" panose="020B0602030504020204" pitchFamily="34" charset="0"/>
              </a:rPr>
              <a:t>through LEGO®-Based </a:t>
            </a:r>
            <a:r>
              <a:rPr lang="en-GB" sz="1600" i="1" dirty="0" smtClean="0">
                <a:latin typeface="Lucida Sans" panose="020B0602030504020204" pitchFamily="34" charset="0"/>
              </a:rPr>
              <a:t>Clubs for children with autism and related conditions. </a:t>
            </a:r>
            <a:r>
              <a:rPr lang="en-GB" sz="1600" dirty="0" smtClean="0">
                <a:latin typeface="Lucida Sans" panose="020B0602030504020204" pitchFamily="34" charset="0"/>
              </a:rPr>
              <a:t>London: Jessica Kingsley Publishers.</a:t>
            </a:r>
          </a:p>
        </p:txBody>
      </p:sp>
    </p:spTree>
    <p:extLst>
      <p:ext uri="{BB962C8B-B14F-4D97-AF65-F5344CB8AC3E}">
        <p14:creationId xmlns:p14="http://schemas.microsoft.com/office/powerpoint/2010/main" val="31508691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2800" kern="0" dirty="0" smtClean="0">
                <a:solidFill>
                  <a:srgbClr val="000000"/>
                </a:solidFill>
                <a:latin typeface="Lucida Sans" panose="020B0602030504020204" pitchFamily="34" charset="0"/>
                <a:ea typeface="ＭＳ Ｐゴシック" panose="020B0600070205080204" pitchFamily="34" charset="-128"/>
              </a:rPr>
              <a:t>Cyfeiriadau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2800" kern="0" dirty="0" smtClean="0">
                <a:solidFill>
                  <a:srgbClr val="002060"/>
                </a:solidFill>
                <a:latin typeface="Lucida Sans" panose="020B0602030504020204" pitchFamily="34" charset="0"/>
                <a:ea typeface="ＭＳ Ｐゴシック" panose="020B0600070205080204" pitchFamily="34" charset="-128"/>
              </a:rPr>
              <a:t>References</a:t>
            </a:r>
            <a:endParaRPr lang="en-GB" altLang="cy-GB" sz="2800" dirty="0" smtClean="0">
              <a:solidFill>
                <a:srgbClr val="002060"/>
              </a:solidFill>
              <a:latin typeface="Lucida Sans" pitchFamily="34" charset="0"/>
            </a:endParaRPr>
          </a:p>
        </p:txBody>
      </p:sp>
      <p:sp>
        <p:nvSpPr>
          <p:cNvPr id="2" name="TextBox 1"/>
          <p:cNvSpPr txBox="1"/>
          <p:nvPr/>
        </p:nvSpPr>
        <p:spPr>
          <a:xfrm>
            <a:off x="251520" y="1124744"/>
            <a:ext cx="8496945" cy="2862322"/>
          </a:xfrm>
          <a:prstGeom prst="rect">
            <a:avLst/>
          </a:prstGeom>
          <a:noFill/>
        </p:spPr>
        <p:txBody>
          <a:bodyPr wrap="square" rtlCol="0">
            <a:spAutoFit/>
          </a:bodyPr>
          <a:lstStyle/>
          <a:p>
            <a:r>
              <a:rPr lang="en-GB" dirty="0">
                <a:latin typeface="Lucida Sans" panose="020B0602030504020204" pitchFamily="34" charset="0"/>
              </a:rPr>
              <a:t>Moyles, J. (ed.). (2010) </a:t>
            </a:r>
            <a:r>
              <a:rPr lang="en-GB" i="1" dirty="0">
                <a:latin typeface="Lucida Sans" panose="020B0602030504020204" pitchFamily="34" charset="0"/>
              </a:rPr>
              <a:t>The Excellence of Play. </a:t>
            </a:r>
            <a:r>
              <a:rPr lang="en-GB" dirty="0">
                <a:latin typeface="Lucida Sans" panose="020B0602030504020204" pitchFamily="34" charset="0"/>
              </a:rPr>
              <a:t>(3</a:t>
            </a:r>
            <a:r>
              <a:rPr lang="en-GB" baseline="30000" dirty="0">
                <a:latin typeface="Lucida Sans" panose="020B0602030504020204" pitchFamily="34" charset="0"/>
              </a:rPr>
              <a:t>rd</a:t>
            </a:r>
            <a:r>
              <a:rPr lang="en-GB" dirty="0">
                <a:latin typeface="Lucida Sans" panose="020B0602030504020204" pitchFamily="34" charset="0"/>
              </a:rPr>
              <a:t> </a:t>
            </a:r>
            <a:r>
              <a:rPr lang="en-GB" dirty="0" err="1">
                <a:latin typeface="Lucida Sans" panose="020B0602030504020204" pitchFamily="34" charset="0"/>
              </a:rPr>
              <a:t>ed</a:t>
            </a:r>
            <a:r>
              <a:rPr lang="en-GB" dirty="0">
                <a:latin typeface="Lucida Sans" panose="020B0602030504020204" pitchFamily="34" charset="0"/>
              </a:rPr>
              <a:t>). Berkshire: Open University Press.</a:t>
            </a:r>
          </a:p>
          <a:p>
            <a:r>
              <a:rPr lang="en-GB" dirty="0" err="1" smtClean="0">
                <a:latin typeface="Lucida Sans" panose="020B0602030504020204" pitchFamily="34" charset="0"/>
              </a:rPr>
              <a:t>Panksepp</a:t>
            </a:r>
            <a:r>
              <a:rPr lang="en-GB" dirty="0">
                <a:latin typeface="Lucida Sans" panose="020B0602030504020204" pitchFamily="34" charset="0"/>
              </a:rPr>
              <a:t>, </a:t>
            </a:r>
            <a:r>
              <a:rPr lang="en-GB" dirty="0" smtClean="0">
                <a:latin typeface="Lucida Sans" panose="020B0602030504020204" pitchFamily="34" charset="0"/>
              </a:rPr>
              <a:t>J. </a:t>
            </a:r>
            <a:r>
              <a:rPr lang="en-GB" dirty="0">
                <a:latin typeface="Lucida Sans" panose="020B0602030504020204" pitchFamily="34" charset="0"/>
              </a:rPr>
              <a:t>(2007</a:t>
            </a:r>
            <a:r>
              <a:rPr lang="en-GB" dirty="0" smtClean="0">
                <a:latin typeface="Lucida Sans" panose="020B0602030504020204" pitchFamily="34" charset="0"/>
              </a:rPr>
              <a:t>) ‘Can </a:t>
            </a:r>
            <a:r>
              <a:rPr lang="en-GB" dirty="0">
                <a:latin typeface="Lucida Sans" panose="020B0602030504020204" pitchFamily="34" charset="0"/>
              </a:rPr>
              <a:t>play diminish ADHD and facilitate the construction of the social brain</a:t>
            </a:r>
            <a:r>
              <a:rPr lang="en-GB" dirty="0" smtClean="0">
                <a:latin typeface="Lucida Sans" panose="020B0602030504020204" pitchFamily="34" charset="0"/>
              </a:rPr>
              <a:t>?’, </a:t>
            </a:r>
            <a:r>
              <a:rPr lang="en-GB" i="1" dirty="0">
                <a:latin typeface="Lucida Sans" panose="020B0602030504020204" pitchFamily="34" charset="0"/>
              </a:rPr>
              <a:t>Journal of the Canadian Academy of Child and Adolescent Psychiatry</a:t>
            </a:r>
            <a:r>
              <a:rPr lang="en-GB" dirty="0">
                <a:latin typeface="Lucida Sans" panose="020B0602030504020204" pitchFamily="34" charset="0"/>
              </a:rPr>
              <a:t>, 16, </a:t>
            </a:r>
            <a:r>
              <a:rPr lang="en-GB" dirty="0" smtClean="0">
                <a:latin typeface="Lucida Sans" panose="020B0602030504020204" pitchFamily="34" charset="0"/>
              </a:rPr>
              <a:t>pp. 57–66</a:t>
            </a:r>
            <a:r>
              <a:rPr lang="en-GB" dirty="0" smtClean="0">
                <a:latin typeface="Lucida Sans" panose="020B0602030504020204" pitchFamily="34" charset="0"/>
              </a:rPr>
              <a:t>.</a:t>
            </a:r>
          </a:p>
          <a:p>
            <a:r>
              <a:rPr lang="en-GB" dirty="0">
                <a:latin typeface="Lucida Sans" panose="020B0602030504020204" pitchFamily="34" charset="0"/>
              </a:rPr>
              <a:t>Play England (2020) </a:t>
            </a:r>
            <a:r>
              <a:rPr lang="en-GB" dirty="0">
                <a:latin typeface="Lucida Sans" panose="020B0602030504020204" pitchFamily="34" charset="0"/>
              </a:rPr>
              <a:t>Disabled children face severe restrictions to play</a:t>
            </a:r>
          </a:p>
          <a:p>
            <a:r>
              <a:rPr lang="en-GB" dirty="0" smtClean="0">
                <a:latin typeface="Lucida Sans" panose="020B0602030504020204" pitchFamily="34" charset="0"/>
                <a:hlinkClick r:id="rId3"/>
              </a:rPr>
              <a:t>http</a:t>
            </a:r>
            <a:r>
              <a:rPr lang="en-GB" dirty="0">
                <a:latin typeface="Lucida Sans" panose="020B0602030504020204" pitchFamily="34" charset="0"/>
                <a:hlinkClick r:id="rId3"/>
              </a:rPr>
              <a:t>://www.playengland.org.uk/disabled-children-face-severe-restrictions-to-play</a:t>
            </a:r>
            <a:r>
              <a:rPr lang="en-GB" dirty="0" smtClean="0">
                <a:latin typeface="Lucida Sans" panose="020B0602030504020204" pitchFamily="34" charset="0"/>
                <a:hlinkClick r:id="rId3"/>
              </a:rPr>
              <a:t>/</a:t>
            </a:r>
            <a:r>
              <a:rPr lang="en-GB" dirty="0" smtClean="0">
                <a:latin typeface="Lucida Sans" panose="020B0602030504020204" pitchFamily="34" charset="0"/>
              </a:rPr>
              <a:t> </a:t>
            </a:r>
            <a:r>
              <a:rPr lang="en-GB" dirty="0">
                <a:latin typeface="Lucida Sans" panose="020B0602030504020204" pitchFamily="34" charset="0"/>
              </a:rPr>
              <a:t>[Accessed: January </a:t>
            </a:r>
            <a:r>
              <a:rPr lang="en-GB" dirty="0" smtClean="0">
                <a:latin typeface="Lucida Sans" panose="020B0602030504020204" pitchFamily="34" charset="0"/>
              </a:rPr>
              <a:t>31 2021].</a:t>
            </a:r>
            <a:endParaRPr lang="en-GB" dirty="0">
              <a:latin typeface="Lucida Sans" panose="020B0602030504020204" pitchFamily="34" charset="0"/>
            </a:endParaRPr>
          </a:p>
          <a:p>
            <a:r>
              <a:rPr lang="en-GB" dirty="0" smtClean="0">
                <a:latin typeface="Lucida Sans" panose="020B0602030504020204" pitchFamily="34" charset="0"/>
              </a:rPr>
              <a:t> </a:t>
            </a:r>
            <a:r>
              <a:rPr lang="en-GB" dirty="0" smtClean="0">
                <a:latin typeface="Lucida Sans" panose="020B0602030504020204" pitchFamily="34" charset="0"/>
              </a:rPr>
              <a:t>Sutton-Smith</a:t>
            </a:r>
            <a:r>
              <a:rPr lang="en-GB" dirty="0">
                <a:latin typeface="Lucida Sans" panose="020B0602030504020204" pitchFamily="34" charset="0"/>
              </a:rPr>
              <a:t>, </a:t>
            </a:r>
            <a:r>
              <a:rPr lang="en-GB" dirty="0" smtClean="0">
                <a:latin typeface="Lucida Sans" panose="020B0602030504020204" pitchFamily="34" charset="0"/>
              </a:rPr>
              <a:t>B. </a:t>
            </a:r>
            <a:r>
              <a:rPr lang="en-GB" dirty="0">
                <a:latin typeface="Lucida Sans" panose="020B0602030504020204" pitchFamily="34" charset="0"/>
              </a:rPr>
              <a:t>(</a:t>
            </a:r>
            <a:r>
              <a:rPr lang="en-GB" dirty="0" smtClean="0">
                <a:latin typeface="Lucida Sans" panose="020B0602030504020204" pitchFamily="34" charset="0"/>
              </a:rPr>
              <a:t>1997) </a:t>
            </a:r>
            <a:r>
              <a:rPr lang="en-GB" i="1" dirty="0" smtClean="0">
                <a:latin typeface="Lucida Sans" panose="020B0602030504020204" pitchFamily="34" charset="0"/>
              </a:rPr>
              <a:t>The </a:t>
            </a:r>
            <a:r>
              <a:rPr lang="en-GB" i="1" dirty="0">
                <a:latin typeface="Lucida Sans" panose="020B0602030504020204" pitchFamily="34" charset="0"/>
              </a:rPr>
              <a:t>Ambiguity of Play. </a:t>
            </a:r>
            <a:r>
              <a:rPr lang="en-GB" dirty="0" smtClean="0">
                <a:latin typeface="Lucida Sans" panose="020B0602030504020204" pitchFamily="34" charset="0"/>
              </a:rPr>
              <a:t>Cambridge: </a:t>
            </a:r>
            <a:r>
              <a:rPr lang="en-GB" dirty="0">
                <a:latin typeface="Lucida Sans" panose="020B0602030504020204" pitchFamily="34" charset="0"/>
              </a:rPr>
              <a:t>Harvard University Press.</a:t>
            </a:r>
          </a:p>
        </p:txBody>
      </p:sp>
    </p:spTree>
    <p:extLst>
      <p:ext uri="{BB962C8B-B14F-4D97-AF65-F5344CB8AC3E}">
        <p14:creationId xmlns:p14="http://schemas.microsoft.com/office/powerpoint/2010/main" val="16878039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1203</TotalTime>
  <Words>2750</Words>
  <Application>Microsoft Office PowerPoint</Application>
  <PresentationFormat>On-screen Show (4:3)</PresentationFormat>
  <Paragraphs>409</Paragraphs>
  <Slides>43</Slides>
  <Notes>42</Notes>
  <HiddenSlides>0</HiddenSlides>
  <MMClips>2</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50" baseType="lpstr">
      <vt:lpstr>ＭＳ Ｐゴシック</vt:lpstr>
      <vt:lpstr>Arial</vt:lpstr>
      <vt:lpstr>Calibri</vt:lpstr>
      <vt:lpstr>Calibri Light</vt:lpstr>
      <vt:lpstr>Lucida Sans</vt:lpstr>
      <vt:lpstr>Office Theme</vt:lpstr>
      <vt:lpstr>Document</vt:lpstr>
      <vt:lpstr>EAEE6002C EAEE6002</vt:lpstr>
      <vt:lpstr>Cynnwys Content</vt:lpstr>
      <vt:lpstr>Adnoddau Resources</vt:lpstr>
      <vt:lpstr>Chwarae Play</vt:lpstr>
      <vt:lpstr>Chwarae Play</vt:lpstr>
      <vt:lpstr>Categorïau ADY Categories of ALN (Drifte, 2013)</vt:lpstr>
      <vt:lpstr>Hawliau plant Children’s rights</vt:lpstr>
      <vt:lpstr>Erthygl 31 Article 31</vt:lpstr>
      <vt:lpstr>Fodd bynnag... However…</vt:lpstr>
      <vt:lpstr>Cyfyngiadau chwarae Limitations in play</vt:lpstr>
      <vt:lpstr>Play England (2020) </vt:lpstr>
      <vt:lpstr>Cyfyngiadau chwarae Limitations in play</vt:lpstr>
      <vt:lpstr>Gweithgareddau chwarae Play activities</vt:lpstr>
      <vt:lpstr>Gweithgareddau tebyg i chwarae Play-like activities</vt:lpstr>
      <vt:lpstr>Ymchwil Research (Kennedy-Behr et al., 2013)</vt:lpstr>
      <vt:lpstr>Astudiaeth achos Case study</vt:lpstr>
      <vt:lpstr>Astudiaeth achos Case study</vt:lpstr>
      <vt:lpstr>Darllen pellach Further reading</vt:lpstr>
      <vt:lpstr>Brian Sutton Smith (1924-2015)</vt:lpstr>
      <vt:lpstr>Brian Sutton Smith (1924-2015)</vt:lpstr>
      <vt:lpstr>Cynllunio chwarae Planning play</vt:lpstr>
      <vt:lpstr>Cynllun Chwarae Unigol (CCU) Individual Play Plan (IPP)</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Datblygu arfer gynhwysol Developing inclusive provision</vt:lpstr>
      <vt:lpstr>Buddion emosiynol Emotional benefits</vt:lpstr>
      <vt:lpstr>Buddion cymdeithasol Social benefits</vt:lpstr>
      <vt:lpstr>Buddion corfforol Physical benefits</vt:lpstr>
      <vt:lpstr>Buddion gwybyddol Cognitive benefits</vt:lpstr>
      <vt:lpstr>Buddion gwybyddol Cognitive benefits</vt:lpstr>
      <vt:lpstr>Therapi LEGO® LEGO® therapy</vt:lpstr>
      <vt:lpstr>Therapi LEGO® LEGO® therapy</vt:lpstr>
      <vt:lpstr>Darllen pellach Further reading</vt:lpstr>
      <vt:lpstr>Chwarae ag ADCG Play and ADHD</vt:lpstr>
      <vt:lpstr>Teganau Toys</vt:lpstr>
      <vt:lpstr>Ystyriwch... Consider…</vt:lpstr>
      <vt:lpstr>I orffen... To conclude…</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93</cp:revision>
  <dcterms:created xsi:type="dcterms:W3CDTF">2010-10-05T11:53:03Z</dcterms:created>
  <dcterms:modified xsi:type="dcterms:W3CDTF">2021-01-31T13:32:50Z</dcterms:modified>
</cp:coreProperties>
</file>