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418" r:id="rId2"/>
    <p:sldId id="573" r:id="rId3"/>
    <p:sldId id="672" r:id="rId4"/>
    <p:sldId id="673" r:id="rId5"/>
    <p:sldId id="585" r:id="rId6"/>
    <p:sldId id="674" r:id="rId7"/>
    <p:sldId id="675" r:id="rId8"/>
    <p:sldId id="587" r:id="rId9"/>
    <p:sldId id="676" r:id="rId10"/>
    <p:sldId id="677" r:id="rId11"/>
    <p:sldId id="588" r:id="rId12"/>
    <p:sldId id="683" r:id="rId13"/>
    <p:sldId id="592" r:id="rId14"/>
    <p:sldId id="678" r:id="rId15"/>
    <p:sldId id="593" r:id="rId16"/>
    <p:sldId id="679" r:id="rId17"/>
    <p:sldId id="591" r:id="rId18"/>
    <p:sldId id="600" r:id="rId19"/>
    <p:sldId id="595" r:id="rId20"/>
    <p:sldId id="680" r:id="rId21"/>
    <p:sldId id="620" r:id="rId22"/>
    <p:sldId id="681" r:id="rId23"/>
    <p:sldId id="624" r:id="rId24"/>
    <p:sldId id="657" r:id="rId25"/>
    <p:sldId id="682" r:id="rId26"/>
    <p:sldId id="623" r:id="rId27"/>
    <p:sldId id="625" r:id="rId28"/>
    <p:sldId id="459" r:id="rId29"/>
    <p:sldId id="666" r:id="rId30"/>
    <p:sldId id="41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8A6E7A-9716-493D-965C-624A4C80EDEE}" v="9" dt="2026-09-13T01:00:21.933"/>
    <p1510:client id="{A06CF19C-8588-423C-B555-C1004FFA479F}" v="4" dt="2026-09-12T19:26:41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10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42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custSel addSld delSld modSld sldOrd">
      <pc:chgData name="Vasilios Tavlaridis" userId="cf0f3e73-e183-4ecf-9d20-cf90aae84965" providerId="ADAL" clId="{DD05296E-8324-4DE2-93D8-42C1E1B0FB42}" dt="2026-09-13T01:02:50.939" v="19"/>
      <pc:docMkLst>
        <pc:docMk/>
      </pc:docMkLst>
      <pc:sldChg chg="del">
        <pc:chgData name="Vasilios Tavlaridis" userId="cf0f3e73-e183-4ecf-9d20-cf90aae84965" providerId="ADAL" clId="{DD05296E-8324-4DE2-93D8-42C1E1B0FB42}" dt="2026-09-13T00:58:06.366" v="10" actId="47"/>
        <pc:sldMkLst>
          <pc:docMk/>
          <pc:sldMk cId="2643566391" sldId="407"/>
        </pc:sldMkLst>
      </pc:sldChg>
      <pc:sldChg chg="modSp mod modAnim">
        <pc:chgData name="Vasilios Tavlaridis" userId="cf0f3e73-e183-4ecf-9d20-cf90aae84965" providerId="ADAL" clId="{DD05296E-8324-4DE2-93D8-42C1E1B0FB42}" dt="2026-09-13T00:56:30.595" v="6" actId="27636"/>
        <pc:sldMkLst>
          <pc:docMk/>
          <pc:sldMk cId="1603231255" sldId="573"/>
        </pc:sldMkLst>
        <pc:spChg chg="mod">
          <ac:chgData name="Vasilios Tavlaridis" userId="cf0f3e73-e183-4ecf-9d20-cf90aae84965" providerId="ADAL" clId="{DD05296E-8324-4DE2-93D8-42C1E1B0FB42}" dt="2026-09-13T00:56:30.595" v="6" actId="27636"/>
          <ac:spMkLst>
            <pc:docMk/>
            <pc:sldMk cId="1603231255" sldId="573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DD05296E-8324-4DE2-93D8-42C1E1B0FB42}" dt="2026-09-13T01:00:01.697" v="12" actId="255"/>
        <pc:sldMkLst>
          <pc:docMk/>
          <pc:sldMk cId="925540936" sldId="591"/>
        </pc:sldMkLst>
        <pc:spChg chg="mod">
          <ac:chgData name="Vasilios Tavlaridis" userId="cf0f3e73-e183-4ecf-9d20-cf90aae84965" providerId="ADAL" clId="{DD05296E-8324-4DE2-93D8-42C1E1B0FB42}" dt="2026-09-13T01:00:01.697" v="12" actId="255"/>
          <ac:spMkLst>
            <pc:docMk/>
            <pc:sldMk cId="925540936" sldId="591"/>
            <ac:spMk id="2" creationId="{904C1368-6C15-9655-93D2-99891827A1B7}"/>
          </ac:spMkLst>
        </pc:spChg>
      </pc:sldChg>
      <pc:sldChg chg="modSp">
        <pc:chgData name="Vasilios Tavlaridis" userId="cf0f3e73-e183-4ecf-9d20-cf90aae84965" providerId="ADAL" clId="{DD05296E-8324-4DE2-93D8-42C1E1B0FB42}" dt="2026-09-13T00:57:04.124" v="7" actId="255"/>
        <pc:sldMkLst>
          <pc:docMk/>
          <pc:sldMk cId="3217417805" sldId="593"/>
        </pc:sldMkLst>
        <pc:spChg chg="mod">
          <ac:chgData name="Vasilios Tavlaridis" userId="cf0f3e73-e183-4ecf-9d20-cf90aae84965" providerId="ADAL" clId="{DD05296E-8324-4DE2-93D8-42C1E1B0FB42}" dt="2026-09-13T00:57:04.124" v="7" actId="255"/>
          <ac:spMkLst>
            <pc:docMk/>
            <pc:sldMk cId="3217417805" sldId="593"/>
            <ac:spMk id="2" creationId="{904C1368-6C15-9655-93D2-99891827A1B7}"/>
          </ac:spMkLst>
        </pc:spChg>
      </pc:sldChg>
      <pc:sldChg chg="ord">
        <pc:chgData name="Vasilios Tavlaridis" userId="cf0f3e73-e183-4ecf-9d20-cf90aae84965" providerId="ADAL" clId="{DD05296E-8324-4DE2-93D8-42C1E1B0FB42}" dt="2026-09-13T01:02:41.569" v="17"/>
        <pc:sldMkLst>
          <pc:docMk/>
          <pc:sldMk cId="800991641" sldId="600"/>
        </pc:sldMkLst>
      </pc:sldChg>
      <pc:sldChg chg="add">
        <pc:chgData name="Vasilios Tavlaridis" userId="cf0f3e73-e183-4ecf-9d20-cf90aae84965" providerId="ADAL" clId="{DD05296E-8324-4DE2-93D8-42C1E1B0FB42}" dt="2026-09-13T00:58:02.831" v="9"/>
        <pc:sldMkLst>
          <pc:docMk/>
          <pc:sldMk cId="826257448" sldId="666"/>
        </pc:sldMkLst>
      </pc:sldChg>
      <pc:sldChg chg="modSp">
        <pc:chgData name="Vasilios Tavlaridis" userId="cf0f3e73-e183-4ecf-9d20-cf90aae84965" providerId="ADAL" clId="{DD05296E-8324-4DE2-93D8-42C1E1B0FB42}" dt="2026-09-13T00:57:15.654" v="8" actId="404"/>
        <pc:sldMkLst>
          <pc:docMk/>
          <pc:sldMk cId="3013837308" sldId="679"/>
        </pc:sldMkLst>
        <pc:spChg chg="mod">
          <ac:chgData name="Vasilios Tavlaridis" userId="cf0f3e73-e183-4ecf-9d20-cf90aae84965" providerId="ADAL" clId="{DD05296E-8324-4DE2-93D8-42C1E1B0FB42}" dt="2026-09-13T00:57:15.654" v="8" actId="404"/>
          <ac:spMkLst>
            <pc:docMk/>
            <pc:sldMk cId="3013837308" sldId="679"/>
            <ac:spMk id="2" creationId="{BD222A8C-CD9C-5B2E-467B-8F9F2DCEDF80}"/>
          </ac:spMkLst>
        </pc:spChg>
      </pc:sldChg>
      <pc:sldChg chg="ord">
        <pc:chgData name="Vasilios Tavlaridis" userId="cf0f3e73-e183-4ecf-9d20-cf90aae84965" providerId="ADAL" clId="{DD05296E-8324-4DE2-93D8-42C1E1B0FB42}" dt="2026-09-13T01:01:04.345" v="15"/>
        <pc:sldMkLst>
          <pc:docMk/>
          <pc:sldMk cId="2482026070" sldId="680"/>
        </pc:sldMkLst>
      </pc:sldChg>
      <pc:sldChg chg="add ord">
        <pc:chgData name="Vasilios Tavlaridis" userId="cf0f3e73-e183-4ecf-9d20-cf90aae84965" providerId="ADAL" clId="{DD05296E-8324-4DE2-93D8-42C1E1B0FB42}" dt="2026-09-13T01:02:50.939" v="19"/>
        <pc:sldMkLst>
          <pc:docMk/>
          <pc:sldMk cId="413883036" sldId="681"/>
        </pc:sldMkLst>
      </pc:sldChg>
      <pc:sldChg chg="del">
        <pc:chgData name="Vasilios Tavlaridis" userId="cf0f3e73-e183-4ecf-9d20-cf90aae84965" providerId="ADAL" clId="{DD05296E-8324-4DE2-93D8-42C1E1B0FB42}" dt="2026-09-13T00:58:11.866" v="11" actId="2696"/>
        <pc:sldMkLst>
          <pc:docMk/>
          <pc:sldMk cId="4161749240" sldId="68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120AA-BFFF-62C4-EB7B-8BEB353C0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C3ADDAB2-A8B7-4CD6-753E-907DA984AF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26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2B264042-0F15-CEAA-88A4-DD35B3CC94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52044C91-5238-0A5F-8BE6-28D9F613D3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0650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business-finance-support" TargetMode="External"/><Relationship Id="rId2" Type="http://schemas.openxmlformats.org/officeDocument/2006/relationships/hyperlink" Target="https://www.gov.uk/apply-start-up-loa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rowdforangels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ish-business-bank.co.uk/business-guidance/guidance-articles/finance/angel-investment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vca.co.uk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VudlyWqo8Q?start=29&amp;feature=oembed" TargetMode="External"/><Relationship Id="rId4" Type="http://schemas.openxmlformats.org/officeDocument/2006/relationships/hyperlink" Target="https://www.youtube.com/watch?v=rVudlyWqo8Q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isismoney.co.uk/money/smallbusiness/article-2809685/Top-25-self-entrepreneurs-started-small-sums-money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Business Funding &amp; Assessment support </a:t>
            </a:r>
          </a:p>
          <a:p>
            <a:pPr algn="ctr"/>
            <a:endParaRPr lang="en-GB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92" y="1026552"/>
            <a:ext cx="9073008" cy="4379647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800" b="1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800" b="1" dirty="0"/>
              <a:t>Part 1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We will explore what entrepreneurial funding means and the main funding options available for SMEs and start-ups.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We will apply the funding options to your own business idea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We will review short case studies of entrepreneurs who started with limited funding.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800" b="1" dirty="0"/>
              <a:t>Part 2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Assessment support session</a:t>
            </a:r>
            <a:endParaRPr lang="en-GB" altLang="en-US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180" y="39247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85A92D0-73D3-5CD1-1CFC-17F38F1A8DAB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2312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EB14F-F09C-C160-7E99-84D455AB0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DF38D-290F-1E24-67A8-19B8A18A0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9587C9-CFA6-840A-7E4B-E6D4F06C2ECD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CB72FC2-E6C5-E908-68BD-C8CE5B631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11915"/>
            <a:ext cx="8856984" cy="4649333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One of the </a:t>
            </a:r>
            <a:r>
              <a:rPr lang="en-GB" b="1" dirty="0">
                <a:solidFill>
                  <a:srgbClr val="0070C0"/>
                </a:solidFill>
              </a:rPr>
              <a:t>unique talents of entrepreneurs is finding the resources </a:t>
            </a:r>
            <a:r>
              <a:rPr lang="en-GB" dirty="0"/>
              <a:t>to launch their business ideas.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Funding means… MONEY and it is a resource that plays a crucial part in all entrepreneurial journeys.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Funding refers to the money required to start and run a business. It is a financial investment in a company for product development, manufacturing, expansion, sales and marketing, office spaces, and inventory.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Anyone might have a great business idea but…..without the necessary funding…it will remain a great idea only…….</a:t>
            </a:r>
          </a:p>
        </p:txBody>
      </p:sp>
    </p:spTree>
    <p:extLst>
      <p:ext uri="{BB962C8B-B14F-4D97-AF65-F5344CB8AC3E}">
        <p14:creationId xmlns:p14="http://schemas.microsoft.com/office/powerpoint/2010/main" val="12067330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00A6F-856E-B7E6-D7C6-33C1CB2BF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1B465-A1FE-6A6D-D78B-62C2B1282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4AACE8C-808B-BBEB-8077-8224F2E51245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A784504-8EF5-9168-D78E-95BEDA4AD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11915"/>
            <a:ext cx="8856984" cy="4649333"/>
          </a:xfrm>
        </p:spPr>
        <p:txBody>
          <a:bodyPr>
            <a:normAutofit fontScale="850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Whether it is a small bakery or a large tech company, every business needs money at different stages, and how they get that money can impact their success.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There are </a:t>
            </a:r>
            <a:r>
              <a:rPr lang="en-GB" b="1" i="1" dirty="0">
                <a:solidFill>
                  <a:srgbClr val="0070C0"/>
                </a:solidFill>
              </a:rPr>
              <a:t>many different types of funding/ finance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available, especially in the UK.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And entrepreneurs can access these funding options both to start their business ideas or to grow their existing companies.</a:t>
            </a:r>
          </a:p>
        </p:txBody>
      </p:sp>
    </p:spTree>
    <p:extLst>
      <p:ext uri="{BB962C8B-B14F-4D97-AF65-F5344CB8AC3E}">
        <p14:creationId xmlns:p14="http://schemas.microsoft.com/office/powerpoint/2010/main" val="26210296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(commercial Banks)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Family and friends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Angel 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US" sz="3600" b="1" dirty="0">
                <a:solidFill>
                  <a:srgbClr val="0070C0"/>
                </a:solidFill>
              </a:rPr>
              <a:t>Different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7F016C-0EEA-58CF-44E2-33862C5A9B3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058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FE443-CF5A-2B11-F0F4-85DF4929F0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10080-2B4C-006F-B513-EEB77CF22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833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37DE9DB-38CF-EFEC-C4AE-B08C6D78C75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B34B10-A1E2-20B5-4DC4-0D6741F29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453650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Governments around the world, nationally or locally through the councils provide finance to startups or existing firms in form of loans or grants.</a:t>
            </a:r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Government backed loans usually have </a:t>
            </a:r>
            <a:r>
              <a:rPr lang="en-GB" b="1" i="1" dirty="0">
                <a:solidFill>
                  <a:srgbClr val="0070C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much lower interest rates</a:t>
            </a:r>
            <a:r>
              <a:rPr lang="en-GB" b="1" i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compare to the loans from commercial banks.</a:t>
            </a:r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i="1" dirty="0">
                <a:solidFill>
                  <a:srgbClr val="0070C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Grants are usually small amounts 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that startups do not need to pay back.</a:t>
            </a:r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974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CF64A-F5C5-5D57-1BDC-35D815DE7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CBA70-ED27-51ED-47BF-D9C07F6B3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833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808EAA1-2983-6833-6EB1-7F80A68E5213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A785337-37CA-78CE-8625-CFDDB4713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11915"/>
            <a:ext cx="8928992" cy="479334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dirty="0"/>
              <a:t>Start Up Loans</a:t>
            </a:r>
            <a:r>
              <a:rPr lang="en-GB" dirty="0"/>
              <a:t>: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The UK government offers unsecured personal loans ranging from £500 to £25,000 to start or grow your business.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Successful applicants also receive up to 12 months of free mentoring.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https://www.gov.uk/apply-start-up-loan</a:t>
            </a:r>
            <a:endParaRPr lang="en-GB" dirty="0"/>
          </a:p>
          <a:p>
            <a:pPr marL="457200" lvl="1" indent="0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None/>
            </a:pPr>
            <a:endParaRPr lang="en-GB" dirty="0"/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dirty="0"/>
              <a:t>Finance and Support for Your Business</a:t>
            </a:r>
            <a:r>
              <a:rPr lang="en-GB" dirty="0"/>
              <a:t>: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 comprehensive directory of government-backed financial support, including grants and loans, tailored to various business needs.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dirty="0">
                <a:hlinkClick r:id="rId3"/>
              </a:rPr>
              <a:t>https://www.gov.uk/business-finance-support</a:t>
            </a:r>
            <a:endParaRPr lang="en-GB" dirty="0"/>
          </a:p>
          <a:p>
            <a:pPr marL="457200" lvl="1" indent="0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None/>
            </a:pPr>
            <a:endParaRPr lang="en-GB" dirty="0"/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b="1" dirty="0"/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9797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allows small business owners or start-ups to raise funding from a large number of people, often through an online platform.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Through crowdfunding, individuals can make small investments or contributions to a business idea that interests them.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When many people contribute small amounts, an existing business or start-up can raise a significant amount of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platforms usually charge a fee.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377834"/>
            <a:ext cx="8229600" cy="530886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solidFill>
                  <a:srgbClr val="0070C0"/>
                </a:solidFill>
              </a:rPr>
              <a:t>Crowdfunding</a:t>
            </a:r>
            <a:br>
              <a:rPr lang="en-GB" sz="32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557A96-8554-CC2E-4BBA-60FDBD764772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B28F3-655A-9E93-8101-82109A6B7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000EA-E3C6-FE99-036D-417823139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51828"/>
            <a:ext cx="8712968" cy="482365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Benefits and Drawbacks of Crowdfunding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C8287AB-9403-0D9D-9065-1966BFF0D5D1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BDCF727-7580-8478-3537-B502ACEA0E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3528" y="1268760"/>
          <a:ext cx="8496944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0646">
                  <a:extLst>
                    <a:ext uri="{9D8B030D-6E8A-4147-A177-3AD203B41FA5}">
                      <a16:colId xmlns:a16="http://schemas.microsoft.com/office/drawing/2014/main" val="2506637489"/>
                    </a:ext>
                  </a:extLst>
                </a:gridCol>
                <a:gridCol w="4276298">
                  <a:extLst>
                    <a:ext uri="{9D8B030D-6E8A-4147-A177-3AD203B41FA5}">
                      <a16:colId xmlns:a16="http://schemas.microsoft.com/office/drawing/2014/main" val="2554462911"/>
                    </a:ext>
                  </a:extLst>
                </a:gridCol>
              </a:tblGrid>
              <a:tr h="848055">
                <a:tc>
                  <a:txBody>
                    <a:bodyPr/>
                    <a:lstStyle/>
                    <a:p>
                      <a:r>
                        <a:rPr lang="en-US" sz="1800" dirty="0"/>
                        <a:t>Benefits</a:t>
                      </a:r>
                      <a:endParaRPr lang="en-GB" sz="18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Drawbacks</a:t>
                      </a:r>
                      <a:endParaRPr lang="en-GB" sz="1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10631637"/>
                  </a:ext>
                </a:extLst>
              </a:tr>
              <a:tr h="874790">
                <a:tc>
                  <a:txBody>
                    <a:bodyPr/>
                    <a:lstStyle/>
                    <a:p>
                      <a:r>
                        <a:rPr lang="en-GB" sz="1800" dirty="0"/>
                        <a:t>Access to funding without traditional loans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Highly competitive and crowded platforms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482158246"/>
                  </a:ext>
                </a:extLst>
              </a:tr>
              <a:tr h="874790">
                <a:tc>
                  <a:txBody>
                    <a:bodyPr/>
                    <a:lstStyle/>
                    <a:p>
                      <a:r>
                        <a:rPr lang="en-GB" sz="1800" dirty="0"/>
                        <a:t>Validates your business through public support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Many platforms operate an all-or-nothing funding model</a:t>
                      </a:r>
                      <a:endParaRPr lang="en-GB" sz="1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2463845"/>
                  </a:ext>
                </a:extLst>
              </a:tr>
              <a:tr h="874790">
                <a:tc>
                  <a:txBody>
                    <a:bodyPr/>
                    <a:lstStyle/>
                    <a:p>
                      <a:r>
                        <a:rPr lang="en-GB" sz="1800" dirty="0"/>
                        <a:t>Builds a loyal community of supporters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Time-consuming to create and manage a campaign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63810773"/>
                  </a:ext>
                </a:extLst>
              </a:tr>
              <a:tr h="848055">
                <a:tc>
                  <a:txBody>
                    <a:bodyPr/>
                    <a:lstStyle/>
                    <a:p>
                      <a:r>
                        <a:rPr lang="en-GB" sz="1800" dirty="0"/>
                        <a:t>Increase marketing and brand visibility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No guarantee of reaching funding target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5422329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9343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52089-BFB3-D9F0-0CFB-EFCE4530BE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B00C-5806-36AE-7997-F725BAFB9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750" y="3924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Crowdfunding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2154C42-7DBA-1DCB-60D4-603FB6F4F21B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0DB2C5C-4FCF-BFF5-1D36-1EA68CEB7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26552"/>
            <a:ext cx="8856983" cy="4634695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Crowd for Angels</a:t>
            </a:r>
            <a:r>
              <a:rPr lang="en-GB" sz="2400" dirty="0"/>
              <a:t>: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UK-based crowdfunding platform authorized by the Financial Conduct Authority (FCA), offering investment opportunities through shares, bonds, or tokens.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https://crowdforangels.com/</a:t>
            </a:r>
            <a:endParaRPr lang="en-GB" sz="2400" dirty="0"/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Syndicate Room</a:t>
            </a:r>
            <a:r>
              <a:rPr lang="en-GB" sz="2400" dirty="0"/>
              <a:t>: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An equity-based crowdfunding site that helps startups raise capital from angel investors and venture capitalists. </a:t>
            </a:r>
          </a:p>
          <a:p>
            <a:pPr lvl="1"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https://www.syndicateroom.com/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6095245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from commercial Banks can be a traditional route of entrepreneurial funding- but it is not always easy- a lot of paperwork.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Can be in a form of unsecured or secured business loans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The latter (secure  business loan) will require collateral or a guarantor.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loans (Banks)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2EA8C9-1229-BDE4-4BF6-246E69CE4319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26223-7134-6F45-CAB3-6F0971955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1B423-C44A-1306-2D93-9F26073F0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Funding through family and friends is a common source of entrepreneurial finance, especially when other funding options are difficult to access.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It requires strong trust and clear communication. However, it can create challenges if family or friendship dynamics affect business decisions later.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Example: Sir Stelios Haji-Ioannou secured a £5 million loan from his father to help launch easyJet.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50B85-91B2-E540-21B4-482A48975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3924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Family &amp; Friends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6748868-4226-59EC-6841-F99A48D2D810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0523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are investors that invests their own money in a small business in exchange for a minority stake (usually between 10% and 25%).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will not offer only the investment, but also the mentoring and support to grow the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 investors tend to be entrepreneurs or people with extensive experience in the business world.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Success or growth is not guarantee as a result of the investment offer.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CA1A32D-B397-D332-CADF-47E86ADFC93E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0B09C-B3F8-303E-0B98-04C4962D5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F740D-466F-AE27-ABDA-5F71A1A0C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</a:t>
            </a:r>
          </a:p>
          <a:p>
            <a:pPr marL="0" indent="0">
              <a:buNone/>
            </a:pPr>
            <a:r>
              <a:rPr lang="en-GB" sz="2400" b="1" dirty="0"/>
              <a:t>UK Business Angels Association (UKBAA)</a:t>
            </a:r>
            <a:r>
              <a:rPr lang="en-GB" sz="2400" dirty="0"/>
              <a:t>: </a:t>
            </a:r>
          </a:p>
          <a:p>
            <a:pPr lvl="1"/>
            <a:r>
              <a:rPr lang="en-GB" sz="2400" dirty="0"/>
              <a:t>The national trade association for angel and early-stage investment, offering resources to connect with potential investors.</a:t>
            </a:r>
          </a:p>
          <a:p>
            <a:pPr marL="0" indent="0">
              <a:buNone/>
            </a:pPr>
            <a:r>
              <a:rPr lang="en-GB" sz="2400" b="1" dirty="0"/>
              <a:t>Angels Den</a:t>
            </a:r>
            <a:r>
              <a:rPr lang="en-GB" sz="2400" dirty="0"/>
              <a:t>: </a:t>
            </a:r>
          </a:p>
          <a:p>
            <a:pPr lvl="1"/>
            <a:r>
              <a:rPr lang="en-GB" sz="2400" dirty="0"/>
              <a:t>An online investment platform that connects businesses with angel investors.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https://www.british-business-bank.co.uk/business-guidance/guidance-articles/finance/angel-investment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E6040-9ABC-62D8-0711-222F7B0E3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D69CDEA-17EA-C4E3-DA8E-F2AE5089124A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5870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044472"/>
            <a:ext cx="8905812" cy="452366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 are investors who fund early-stage or high-growth firms to help them expand.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Similar to business angels, they may offer advice and strategic mentoring as well as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 investment is often time-limited because investors expect the companies they fund to grow significantly and provide a strong return.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This type of funding can raise large amounts of money, but it usually requires evidence of market potential or proof of concept.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390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235FF64-8C3D-FD35-B4E7-A686733F790D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CC8BE-E253-E41A-6AB6-DE1626714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08230-9260-7F81-EF5C-08211ACA8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094" y="1409261"/>
            <a:ext cx="8905812" cy="4523663"/>
          </a:xfrm>
        </p:spPr>
        <p:txBody>
          <a:bodyPr>
            <a:normAutofit/>
          </a:bodyPr>
          <a:lstStyle/>
          <a:p>
            <a:endParaRPr lang="en-GB" sz="2400" b="1" dirty="0"/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British Private Equity &amp; Venture Capital Association (BVCA)</a:t>
            </a:r>
            <a:r>
              <a:rPr lang="en-GB" sz="2400" dirty="0"/>
              <a:t>: </a:t>
            </a:r>
          </a:p>
          <a:p>
            <a:pPr lvl="1"/>
            <a:r>
              <a:rPr lang="en-GB" sz="2400" dirty="0"/>
              <a:t>Provides information on venture capital firms operating in the UK.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https://www.bvca.co.uk/</a:t>
            </a:r>
            <a:endParaRPr lang="en-GB" sz="2400" dirty="0"/>
          </a:p>
          <a:p>
            <a:pPr marL="457200" lvl="1" indent="0">
              <a:buNone/>
            </a:pPr>
            <a:endParaRPr lang="en-GB" sz="2400" dirty="0"/>
          </a:p>
          <a:p>
            <a:pPr marL="457200" lvl="1" indent="0">
              <a:buNone/>
            </a:pPr>
            <a:endParaRPr lang="en-GB" sz="2400" dirty="0"/>
          </a:p>
          <a:p>
            <a:pPr>
              <a:lnSpc>
                <a:spcPct val="107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highlight>
                <a:srgbClr val="FFFF00"/>
              </a:highlight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22A8C-CD9C-5B2E-467B-8F9F2DCED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ACF6898-8F0B-C902-3292-E7AD2C5E61A9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8373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420" y="1196752"/>
            <a:ext cx="9013316" cy="464933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 means money raised by the individual entrepreneur.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For example, someone may have worked for several years and saved money to invest in their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Other examples include: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Retired individuals using part of their retirement funds to start a business.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Individuals using redundancy pay to support a new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373486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Personal 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A04BD2-66FB-1086-D07A-FF8B6DFA5FB3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54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03992"/>
            <a:ext cx="9144000" cy="4857255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b="1" dirty="0">
              <a:highlight>
                <a:srgbClr val="FFFF00"/>
              </a:highlight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b="1" dirty="0">
                <a:highlight>
                  <a:srgbClr val="FFFF00"/>
                </a:highlight>
              </a:rPr>
              <a:t>Practical activity 20 minutes: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b="1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Write down two funding options you would consider for your business idea and explain why they are suitable.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Be ready to share your points with the class.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48837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200" b="1" dirty="0">
                <a:solidFill>
                  <a:srgbClr val="0070C0"/>
                </a:solidFill>
              </a:rPr>
              <a:t>Entrepreneurial</a:t>
            </a:r>
            <a:r>
              <a:rPr lang="en-GB" sz="3600" b="1" dirty="0">
                <a:solidFill>
                  <a:srgbClr val="0070C0"/>
                </a:solidFill>
              </a:rPr>
              <a:t>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81133CE-144D-304F-814D-6A8080A35984}"/>
              </a:ext>
            </a:extLst>
          </p:cNvPr>
          <p:cNvSpPr txBox="1">
            <a:spLocks/>
          </p:cNvSpPr>
          <p:nvPr/>
        </p:nvSpPr>
        <p:spPr>
          <a:xfrm>
            <a:off x="457200" y="0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9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519671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68243E-B30A-3126-7A90-8B4B56DCA6B7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61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315FB2-6FC9-2B00-5BCC-F0AC572EA5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6820-D2EA-7775-250C-F45588300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0AD7CE-608F-AA5A-3768-9B3E6EDD0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519671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5D0DF2A-C3AD-C7B1-3ADA-871206B6041D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026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53181-1D35-5F0C-7DB9-9913F4257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How to Bootstrap a Business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5B6B1-53F8-8D2B-4CCF-2B2D9C2A9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9" name="Online Media 8" title="How to Bootstrap a Business">
            <a:hlinkClick r:id="" action="ppaction://media"/>
            <a:extLst>
              <a:ext uri="{FF2B5EF4-FFF2-40B4-BE49-F238E27FC236}">
                <a16:creationId xmlns:a16="http://schemas.microsoft.com/office/drawing/2014/main" id="{3094AA1B-32C1-1FC7-059B-C3E8C72903E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600" y="1383505"/>
            <a:ext cx="6858000" cy="38742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24A5E7-1F62-6108-067D-2E6EC09A50B3}"/>
              </a:ext>
            </a:extLst>
          </p:cNvPr>
          <p:cNvSpPr txBox="1"/>
          <p:nvPr/>
        </p:nvSpPr>
        <p:spPr>
          <a:xfrm>
            <a:off x="1763688" y="5373216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https://www.youtube.com/watch?v=rVudlyWqo8Q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92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17A22-0C29-1121-F94F-A56016B02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49157-E8F2-DC35-C97F-742ADCA5A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2" y="1232756"/>
            <a:ext cx="9013316" cy="4392488"/>
          </a:xfrm>
        </p:spPr>
        <p:txBody>
          <a:bodyPr>
            <a:normAutofit lnSpcReduction="10000"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b="1" dirty="0">
                <a:highlight>
                  <a:srgbClr val="FFFF00"/>
                </a:highlight>
              </a:rPr>
              <a:t>Is not all about the money…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b="1" dirty="0">
              <a:highlight>
                <a:srgbClr val="FFFF00"/>
              </a:highlight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Split into groups of 2–3 and explore 25 UK entrepreneurs who started with very little money.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>
                <a:hlinkClick r:id="rId2"/>
              </a:rPr>
              <a:t>https://www.thisismoney.co.uk/money/smallbusiness/article-2809685/Top-25-self-entrepreneurs-started-small-sums-money.html</a:t>
            </a: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Choose any two entrepreneurs who inspire you and explain why you picked them.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E7C03-78E2-F476-65C9-BB9147E93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Entrepreneurs case studies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1A43A1C-CB91-589B-367C-5C336B499258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830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CC049-A39B-32B6-F70F-4A17B595E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97C4-93ED-7186-28DE-05548A843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E7CC0F-17F9-EA75-DAC6-0CF7DAA2A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D65A59A-ECFF-252B-5A55-4417B0CF82BA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9940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706AC-C292-B461-ECAE-D49CBA48B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7571337-A8E7-153A-6D95-E91AFFCFF1D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6" descr="A white rectangular sign with blue text&#10;&#10;AI-generated content may be incorrect.">
            <a:extLst>
              <a:ext uri="{FF2B5EF4-FFF2-40B4-BE49-F238E27FC236}">
                <a16:creationId xmlns:a16="http://schemas.microsoft.com/office/drawing/2014/main" id="{7854180E-A25E-8968-7693-1002570A91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80728"/>
            <a:ext cx="77768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34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5EBA68-E954-6190-362A-D442105CB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AB2424-56EE-3241-C22D-49742885FB36}"/>
              </a:ext>
            </a:extLst>
          </p:cNvPr>
          <p:cNvSpPr/>
          <p:nvPr/>
        </p:nvSpPr>
        <p:spPr>
          <a:xfrm>
            <a:off x="1403648" y="2356431"/>
            <a:ext cx="7272808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Assessment support.</a:t>
            </a:r>
            <a:endParaRPr lang="fr-FR" sz="2800" b="1" dirty="0">
              <a:solidFill>
                <a:schemeClr val="bg1"/>
              </a:solidFill>
            </a:endParaRPr>
          </a:p>
          <a:p>
            <a:pPr algn="ctr"/>
            <a:endParaRPr lang="en-GB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ACEAEA-D579-CC73-A896-53CE9EF83367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9081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73C6E-97E6-8BF8-934C-FF13842CC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A8CDF15E-34CA-F7B3-2CFB-FCC16FB96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93684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solidFill>
                  <a:srgbClr val="0070C0"/>
                </a:solidFill>
                <a:latin typeface="+mn-lt"/>
              </a:rPr>
              <a:t>Assessment 1 Support session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85FE0004-4DF4-3CBB-7C81-E0792F92E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1075"/>
            <a:ext cx="9144000" cy="4263231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None/>
              <a:tabLst/>
              <a:defRPr/>
            </a:pP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None/>
              <a:tabLst/>
              <a:defRPr/>
            </a:pPr>
            <a:r>
              <a:rPr lang="en-US" sz="2800" b="1" dirty="0">
                <a:ea typeface="Arial" panose="020B0604020202020204" pitchFamily="34" charset="0"/>
              </a:rPr>
              <a:t>Let’s have a look at assessment component 1 and go through once again what you are expected to submit.</a:t>
            </a:r>
          </a:p>
          <a:p>
            <a:pPr marR="0" lvl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US" altLang="en-US" sz="2800" b="1" dirty="0"/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14FBB-6227-8D25-C47C-E82F42638C3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015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618753-5F04-D7A8-9666-ED3F02DBF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B9AC8-1007-D71C-FCDF-3FCD6F424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596293-7766-9013-0C33-3CEC81EFA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C024945-0115-A3C7-80B9-0665E3927F19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6952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D72BA0-505C-8C81-FBC7-054944812C8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57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We will learn about</a:t>
            </a:r>
          </a:p>
          <a:p>
            <a:pPr marL="0" indent="0" algn="ctr">
              <a:buNone/>
            </a:pPr>
            <a:r>
              <a:rPr lang="en-GB" sz="2400" b="1" dirty="0"/>
              <a:t>PowerPoint presentation techniques-how to present, examples of presentations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1625</Words>
  <Application>Microsoft Office PowerPoint</Application>
  <PresentationFormat>On-screen Show (4:3)</PresentationFormat>
  <Paragraphs>249</Paragraphs>
  <Slides>30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PowerPoint Presentation</vt:lpstr>
      <vt:lpstr>Learning Outcomes for today’s session</vt:lpstr>
      <vt:lpstr> Entrepreneurial Funding</vt:lpstr>
      <vt:lpstr> Entrepreneurial Funding</vt:lpstr>
      <vt:lpstr> Different Entrepreneurial Funding</vt:lpstr>
      <vt:lpstr>Government loan/grants</vt:lpstr>
      <vt:lpstr>Government loan/grants</vt:lpstr>
      <vt:lpstr>  Crowdfunding </vt:lpstr>
      <vt:lpstr>Benefits and Drawbacks of Crowdfunding</vt:lpstr>
      <vt:lpstr>  Crowdfunding </vt:lpstr>
      <vt:lpstr>  Business loans (Banks) </vt:lpstr>
      <vt:lpstr>  Family &amp; Friends </vt:lpstr>
      <vt:lpstr>  Business Angels investors </vt:lpstr>
      <vt:lpstr>  Business Angels investors </vt:lpstr>
      <vt:lpstr>  Venture capitalists </vt:lpstr>
      <vt:lpstr>  Venture capitalists </vt:lpstr>
      <vt:lpstr>  Personal funding </vt:lpstr>
      <vt:lpstr> Entrepreneurial Funding</vt:lpstr>
      <vt:lpstr>  Bootstrapping </vt:lpstr>
      <vt:lpstr>  Bootstrapping </vt:lpstr>
      <vt:lpstr>How to Bootstrap a Business</vt:lpstr>
      <vt:lpstr> Entrepreneurs case studies</vt:lpstr>
      <vt:lpstr> Do you have any Questions? </vt:lpstr>
      <vt:lpstr>PowerPoint Presentation</vt:lpstr>
      <vt:lpstr>PowerPoint Presentation</vt:lpstr>
      <vt:lpstr>Assessment 1 Support session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34</cp:revision>
  <dcterms:created xsi:type="dcterms:W3CDTF">2022-01-28T13:18:47Z</dcterms:created>
  <dcterms:modified xsi:type="dcterms:W3CDTF">2026-09-13T01:02:51Z</dcterms:modified>
  <cp:contentStatus/>
</cp:coreProperties>
</file>