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7" r:id="rId4"/>
    <p:sldId id="258" r:id="rId5"/>
    <p:sldId id="259" r:id="rId6"/>
    <p:sldId id="261" r:id="rId7"/>
    <p:sldId id="262" r:id="rId8"/>
    <p:sldId id="263" r:id="rId9"/>
    <p:sldId id="264" r:id="rId10"/>
    <p:sldId id="265" r:id="rId11"/>
    <p:sldId id="266" r:id="rId12"/>
    <p:sldId id="269" r:id="rId13"/>
    <p:sldId id="267" r:id="rId14"/>
    <p:sldId id="268"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82" d="100"/>
          <a:sy n="82" d="100"/>
        </p:scale>
        <p:origin x="8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CCE1692-BF82-442B-AFA9-C253B238396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64435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spTree>
    <p:extLst>
      <p:ext uri="{BB962C8B-B14F-4D97-AF65-F5344CB8AC3E}">
        <p14:creationId xmlns:p14="http://schemas.microsoft.com/office/powerpoint/2010/main" val="3295630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44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FA3AF7B-2AAF-4080-9C0F-DFD2DE47283D}"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E1692-BF82-442B-AFA9-C253B2383968}" type="slidenum">
              <a:rPr lang="en-GB" smtClean="0"/>
              <a:t>‹#›</a:t>
            </a:fld>
            <a:endParaRPr lang="en-GB"/>
          </a:p>
        </p:txBody>
      </p:sp>
    </p:spTree>
    <p:extLst>
      <p:ext uri="{BB962C8B-B14F-4D97-AF65-F5344CB8AC3E}">
        <p14:creationId xmlns:p14="http://schemas.microsoft.com/office/powerpoint/2010/main" val="1384961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FA3AF7B-2AAF-4080-9C0F-DFD2DE47283D}" type="datetimeFigureOut">
              <a:rPr lang="en-GB" smtClean="0"/>
              <a:t>22/10/2023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CE1692-BF82-442B-AFA9-C253B238396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8596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FA3AF7B-2AAF-4080-9C0F-DFD2DE47283D}" type="datetimeFigureOut">
              <a:rPr lang="en-GB" smtClean="0"/>
              <a:t>22/10/2023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CE1692-BF82-442B-AFA9-C253B238396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3234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A3AF7B-2AAF-4080-9C0F-DFD2DE47283D}" type="datetimeFigureOut">
              <a:rPr lang="en-GB" smtClean="0"/>
              <a:t>22/10/2023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CE1692-BF82-442B-AFA9-C253B2383968}" type="slidenum">
              <a:rPr lang="en-GB" smtClean="0"/>
              <a:t>‹#›</a:t>
            </a:fld>
            <a:endParaRPr lang="en-GB"/>
          </a:p>
        </p:txBody>
      </p:sp>
    </p:spTree>
    <p:extLst>
      <p:ext uri="{BB962C8B-B14F-4D97-AF65-F5344CB8AC3E}">
        <p14:creationId xmlns:p14="http://schemas.microsoft.com/office/powerpoint/2010/main" val="2152756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FA3AF7B-2AAF-4080-9C0F-DFD2DE47283D}"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E1692-BF82-442B-AFA9-C253B238396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0544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FA3AF7B-2AAF-4080-9C0F-DFD2DE47283D}"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E1692-BF82-442B-AFA9-C253B2383968}" type="slidenum">
              <a:rPr lang="en-GB" smtClean="0"/>
              <a:t>‹#›</a:t>
            </a:fld>
            <a:endParaRPr lang="en-GB"/>
          </a:p>
        </p:txBody>
      </p:sp>
    </p:spTree>
    <p:extLst>
      <p:ext uri="{BB962C8B-B14F-4D97-AF65-F5344CB8AC3E}">
        <p14:creationId xmlns:p14="http://schemas.microsoft.com/office/powerpoint/2010/main" val="2082945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FA3AF7B-2AAF-4080-9C0F-DFD2DE47283D}"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CE1692-BF82-442B-AFA9-C253B2383968}" type="slidenum">
              <a:rPr lang="en-GB" smtClean="0"/>
              <a:t>‹#›</a:t>
            </a:fld>
            <a:endParaRPr lang="en-GB"/>
          </a:p>
        </p:txBody>
      </p:sp>
    </p:spTree>
    <p:extLst>
      <p:ext uri="{BB962C8B-B14F-4D97-AF65-F5344CB8AC3E}">
        <p14:creationId xmlns:p14="http://schemas.microsoft.com/office/powerpoint/2010/main" val="168090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0320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903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spTree>
    <p:extLst>
      <p:ext uri="{BB962C8B-B14F-4D97-AF65-F5344CB8AC3E}">
        <p14:creationId xmlns:p14="http://schemas.microsoft.com/office/powerpoint/2010/main" val="2616367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90968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79143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0266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A3AF7B-2AAF-4080-9C0F-DFD2DE47283D}"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CE1692-BF82-442B-AFA9-C253B238396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4532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FA3AF7B-2AAF-4080-9C0F-DFD2DE47283D}" type="datetimeFigureOut">
              <a:rPr lang="en-GB" smtClean="0"/>
              <a:t>22/10/2023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CCE1692-BF82-442B-AFA9-C253B2383968}" type="slidenum">
              <a:rPr lang="en-GB" smtClean="0"/>
              <a:t>‹#›</a:t>
            </a:fld>
            <a:endParaRPr lang="en-GB"/>
          </a:p>
        </p:txBody>
      </p:sp>
    </p:spTree>
    <p:extLst>
      <p:ext uri="{BB962C8B-B14F-4D97-AF65-F5344CB8AC3E}">
        <p14:creationId xmlns:p14="http://schemas.microsoft.com/office/powerpoint/2010/main" val="12634633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12.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14.jpe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16.jpe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18.jpe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21220DB-4834-5EC3-C558-0E775365D904}"/>
              </a:ext>
            </a:extLst>
          </p:cNvPr>
          <p:cNvPicPr>
            <a:picLocks noChangeAspect="1"/>
          </p:cNvPicPr>
          <p:nvPr/>
        </p:nvPicPr>
        <p:blipFill rotWithShape="1">
          <a:blip r:embed="rId2">
            <a:alphaModFix amt="5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EF8CD76-C495-9851-D6C7-FDB2587B764E}"/>
              </a:ext>
            </a:extLst>
          </p:cNvPr>
          <p:cNvSpPr>
            <a:spLocks noGrp="1"/>
          </p:cNvSpPr>
          <p:nvPr>
            <p:ph type="ctrTitle"/>
          </p:nvPr>
        </p:nvSpPr>
        <p:spPr>
          <a:xfrm>
            <a:off x="2683933" y="2142064"/>
            <a:ext cx="6815669" cy="1515533"/>
          </a:xfrm>
        </p:spPr>
        <p:txBody>
          <a:bodyPr>
            <a:normAutofit fontScale="90000"/>
          </a:bodyPr>
          <a:lstStyle/>
          <a:p>
            <a:pPr>
              <a:lnSpc>
                <a:spcPct val="90000"/>
              </a:lnSpc>
            </a:pPr>
            <a:r>
              <a:rPr lang="en-GB" sz="3400" b="1" i="1" u="sng" dirty="0">
                <a:solidFill>
                  <a:srgbClr val="FFFFFF"/>
                </a:solidFill>
                <a:latin typeface="Abadi" panose="020F0502020204030204" pitchFamily="34" charset="0"/>
              </a:rPr>
              <a:t>The Role and </a:t>
            </a:r>
            <a:r>
              <a:rPr lang="en-GB" sz="3400" b="1" i="1" u="sng">
                <a:solidFill>
                  <a:srgbClr val="FFFFFF"/>
                </a:solidFill>
                <a:latin typeface="Abadi" panose="020F0502020204030204" pitchFamily="34" charset="0"/>
              </a:rPr>
              <a:t>Importance of </a:t>
            </a:r>
            <a:r>
              <a:rPr lang="en-GB" sz="3400" b="1" i="1" u="sng" dirty="0">
                <a:solidFill>
                  <a:srgbClr val="FFFFFF"/>
                </a:solidFill>
                <a:latin typeface="Abadi" panose="020F0502020204030204" pitchFamily="34" charset="0"/>
              </a:rPr>
              <a:t>Hospitality and Guest </a:t>
            </a:r>
            <a:r>
              <a:rPr lang="en-GB" sz="3400" b="1" i="1" u="sng">
                <a:solidFill>
                  <a:srgbClr val="FFFFFF"/>
                </a:solidFill>
                <a:latin typeface="Abadi" panose="020F0502020204030204" pitchFamily="34" charset="0"/>
              </a:rPr>
              <a:t>Services within the Hotel </a:t>
            </a:r>
            <a:r>
              <a:rPr lang="en-GB" sz="3400" b="1" i="1" u="sng" dirty="0">
                <a:solidFill>
                  <a:srgbClr val="FFFFFF"/>
                </a:solidFill>
                <a:latin typeface="Abadi" panose="020F0502020204030204" pitchFamily="34" charset="0"/>
              </a:rPr>
              <a:t>I</a:t>
            </a:r>
            <a:r>
              <a:rPr lang="en-GB" sz="3400" b="1" i="1" u="sng">
                <a:solidFill>
                  <a:srgbClr val="FFFFFF"/>
                </a:solidFill>
                <a:latin typeface="Abadi" panose="020F0502020204030204" pitchFamily="34" charset="0"/>
              </a:rPr>
              <a:t>ndustry</a:t>
            </a:r>
            <a:br>
              <a:rPr lang="en-GB" sz="3400" b="1" i="1" u="sng" dirty="0">
                <a:solidFill>
                  <a:srgbClr val="FFFFFF"/>
                </a:solidFill>
                <a:latin typeface="Abadi" panose="020F0502020204030204" pitchFamily="34" charset="0"/>
              </a:rPr>
            </a:br>
            <a:br>
              <a:rPr lang="en-GB" sz="3400" b="1" i="1" u="sng" dirty="0">
                <a:solidFill>
                  <a:srgbClr val="FFFFFF"/>
                </a:solidFill>
                <a:latin typeface="Abadi" panose="020F0502020204030204" pitchFamily="34" charset="0"/>
              </a:rPr>
            </a:br>
            <a:r>
              <a:rPr lang="en-GB" sz="3400" b="1" i="1" u="sng" dirty="0">
                <a:solidFill>
                  <a:srgbClr val="FFFFFF"/>
                </a:solidFill>
                <a:latin typeface="Abadi" panose="020F0502020204030204" pitchFamily="34" charset="0"/>
              </a:rPr>
              <a:t>Galina Borisova</a:t>
            </a:r>
            <a:br>
              <a:rPr lang="en-GB" sz="3400" b="1" i="1" u="sng" dirty="0">
                <a:solidFill>
                  <a:srgbClr val="FFFFFF"/>
                </a:solidFill>
                <a:latin typeface="Abadi" panose="020F0502020204030204" pitchFamily="34" charset="0"/>
              </a:rPr>
            </a:br>
            <a:r>
              <a:rPr lang="en-GB" sz="3400" b="1" i="1" u="sng" dirty="0">
                <a:solidFill>
                  <a:srgbClr val="FFFFFF"/>
                </a:solidFill>
                <a:latin typeface="Abadi" panose="020F0502020204030204" pitchFamily="34" charset="0"/>
              </a:rPr>
              <a:t>Student number 2243589</a:t>
            </a:r>
            <a:br>
              <a:rPr lang="en-GB" sz="3400" b="1" i="1" u="sng" dirty="0">
                <a:solidFill>
                  <a:srgbClr val="FFFFFF"/>
                </a:solidFill>
                <a:latin typeface="Abadi" panose="020F0502020204030204" pitchFamily="34" charset="0"/>
              </a:rPr>
            </a:br>
            <a:endParaRPr lang="en-GB" sz="3400" b="1" i="1" u="sng" dirty="0">
              <a:solidFill>
                <a:srgbClr val="FFFFFF"/>
              </a:solidFill>
              <a:latin typeface="Abadi" panose="020F0502020204030204" pitchFamily="34" charset="0"/>
            </a:endParaRPr>
          </a:p>
        </p:txBody>
      </p:sp>
      <p:sp>
        <p:nvSpPr>
          <p:cNvPr id="3" name="Subtitle 2">
            <a:extLst>
              <a:ext uri="{FF2B5EF4-FFF2-40B4-BE49-F238E27FC236}">
                <a16:creationId xmlns:a16="http://schemas.microsoft.com/office/drawing/2014/main" id="{5815E341-0AC0-4754-055C-F6A8E853722A}"/>
              </a:ext>
            </a:extLst>
          </p:cNvPr>
          <p:cNvSpPr>
            <a:spLocks noGrp="1"/>
          </p:cNvSpPr>
          <p:nvPr>
            <p:ph type="subTitle" idx="1"/>
          </p:nvPr>
        </p:nvSpPr>
        <p:spPr>
          <a:xfrm>
            <a:off x="2692398" y="3657597"/>
            <a:ext cx="6815669" cy="1320802"/>
          </a:xfrm>
        </p:spPr>
        <p:txBody>
          <a:bodyPr>
            <a:normAutofit/>
          </a:bodyPr>
          <a:lstStyle/>
          <a:p>
            <a:r>
              <a:rPr lang="en-GB">
                <a:solidFill>
                  <a:srgbClr val="FFFFFF"/>
                </a:solidFill>
                <a:latin typeface="Abadi" panose="020B0604020104020204" pitchFamily="34" charset="0"/>
              </a:rPr>
              <a:t>Sofitel Hotel</a:t>
            </a:r>
          </a:p>
        </p:txBody>
      </p:sp>
      <p:cxnSp>
        <p:nvCxnSpPr>
          <p:cNvPr id="11" name="Straight Connector 10">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08982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E4B5D-064F-BA3F-8228-38890B38840B}"/>
              </a:ext>
            </a:extLst>
          </p:cNvPr>
          <p:cNvSpPr>
            <a:spLocks noGrp="1"/>
          </p:cNvSpPr>
          <p:nvPr>
            <p:ph type="title"/>
          </p:nvPr>
        </p:nvSpPr>
        <p:spPr/>
        <p:txBody>
          <a:bodyPr/>
          <a:lstStyle/>
          <a:p>
            <a:r>
              <a:rPr lang="en-GB" dirty="0"/>
              <a:t>Contents Page</a:t>
            </a:r>
          </a:p>
        </p:txBody>
      </p:sp>
      <p:sp>
        <p:nvSpPr>
          <p:cNvPr id="3" name="Content Placeholder 2">
            <a:extLst>
              <a:ext uri="{FF2B5EF4-FFF2-40B4-BE49-F238E27FC236}">
                <a16:creationId xmlns:a16="http://schemas.microsoft.com/office/drawing/2014/main" id="{704EB07D-02A0-07A8-52B2-5900C1DBE76A}"/>
              </a:ext>
            </a:extLst>
          </p:cNvPr>
          <p:cNvSpPr>
            <a:spLocks noGrp="1"/>
          </p:cNvSpPr>
          <p:nvPr>
            <p:ph idx="1"/>
          </p:nvPr>
        </p:nvSpPr>
        <p:spPr/>
        <p:txBody>
          <a:bodyPr>
            <a:normAutofit fontScale="47500" lnSpcReduction="20000"/>
          </a:bodyPr>
          <a:lstStyle/>
          <a:p>
            <a:r>
              <a:rPr lang="en-GB" dirty="0"/>
              <a:t>3 – History </a:t>
            </a:r>
          </a:p>
          <a:p>
            <a:r>
              <a:rPr lang="en-GB" dirty="0"/>
              <a:t>4 -  Sofitel Hotel</a:t>
            </a:r>
          </a:p>
          <a:p>
            <a:r>
              <a:rPr lang="en-GB" dirty="0"/>
              <a:t>5 – Hotel’s Consumers </a:t>
            </a:r>
          </a:p>
          <a:p>
            <a:r>
              <a:rPr lang="en-GB" dirty="0"/>
              <a:t>6 – Guest Service </a:t>
            </a:r>
          </a:p>
          <a:p>
            <a:r>
              <a:rPr lang="en-GB" dirty="0"/>
              <a:t>7 – Live like the French </a:t>
            </a:r>
          </a:p>
          <a:p>
            <a:r>
              <a:rPr lang="en-GB" dirty="0"/>
              <a:t>8 - </a:t>
            </a:r>
            <a:r>
              <a:rPr lang="en-GB" sz="2400" dirty="0" err="1">
                <a:solidFill>
                  <a:srgbClr val="262626"/>
                </a:solidFill>
              </a:rPr>
              <a:t>VogueXSofitel</a:t>
            </a:r>
            <a:r>
              <a:rPr lang="en-GB" sz="2400" dirty="0">
                <a:solidFill>
                  <a:srgbClr val="262626"/>
                </a:solidFill>
              </a:rPr>
              <a:t> Event </a:t>
            </a:r>
          </a:p>
          <a:p>
            <a:r>
              <a:rPr lang="en-GB" dirty="0">
                <a:solidFill>
                  <a:srgbClr val="262626"/>
                </a:solidFill>
              </a:rPr>
              <a:t>9 – Partners </a:t>
            </a:r>
          </a:p>
          <a:p>
            <a:r>
              <a:rPr lang="en-GB" dirty="0"/>
              <a:t>10 - Christian Lacroix’s Uniforms for the Sofitel Bangkok Staff </a:t>
            </a:r>
          </a:p>
          <a:p>
            <a:r>
              <a:rPr lang="en-GB" dirty="0"/>
              <a:t>11 – World Sleep Day </a:t>
            </a:r>
          </a:p>
          <a:p>
            <a:r>
              <a:rPr lang="en-GB" dirty="0"/>
              <a:t>12 - Example of a Fantastic Review</a:t>
            </a:r>
          </a:p>
          <a:p>
            <a:r>
              <a:rPr lang="en-GB" dirty="0"/>
              <a:t>13 – Sofitel Loyalty Program </a:t>
            </a:r>
          </a:p>
          <a:p>
            <a:r>
              <a:rPr lang="en-GB" dirty="0"/>
              <a:t>14 </a:t>
            </a:r>
            <a:r>
              <a:rPr lang="en-GB"/>
              <a:t>– Conclusion</a:t>
            </a:r>
            <a:endParaRPr lang="en-GB" dirty="0"/>
          </a:p>
          <a:p>
            <a:r>
              <a:rPr lang="en-GB" dirty="0"/>
              <a:t>15 – References </a:t>
            </a:r>
          </a:p>
        </p:txBody>
      </p:sp>
    </p:spTree>
    <p:extLst>
      <p:ext uri="{BB962C8B-B14F-4D97-AF65-F5344CB8AC3E}">
        <p14:creationId xmlns:p14="http://schemas.microsoft.com/office/powerpoint/2010/main" val="2600696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4" name="Group 1043">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34" name="Picture 1033">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45" name="Rectangle 1044">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6" name="Picture 1035">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7" name="Picture 1036">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F5E1E5B-AB76-B7C2-4484-7E6F34E41C04}"/>
              </a:ext>
            </a:extLst>
          </p:cNvPr>
          <p:cNvSpPr>
            <a:spLocks noGrp="1"/>
          </p:cNvSpPr>
          <p:nvPr>
            <p:ph type="title"/>
          </p:nvPr>
        </p:nvSpPr>
        <p:spPr>
          <a:xfrm>
            <a:off x="1295402" y="982132"/>
            <a:ext cx="3660056" cy="1325373"/>
          </a:xfrm>
        </p:spPr>
        <p:txBody>
          <a:bodyPr anchor="b">
            <a:normAutofit/>
          </a:bodyPr>
          <a:lstStyle/>
          <a:p>
            <a:r>
              <a:rPr lang="en-GB" sz="2800" i="1" u="sng" dirty="0">
                <a:latin typeface="Abadi" panose="020B0604020104020204" pitchFamily="34" charset="0"/>
              </a:rPr>
              <a:t>History</a:t>
            </a:r>
          </a:p>
        </p:txBody>
      </p:sp>
      <p:cxnSp>
        <p:nvCxnSpPr>
          <p:cNvPr id="1046" name="Straight Connector 1045">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D58AACA-FB1C-85D0-45F5-0C338508E19E}"/>
              </a:ext>
            </a:extLst>
          </p:cNvPr>
          <p:cNvSpPr>
            <a:spLocks noGrp="1"/>
          </p:cNvSpPr>
          <p:nvPr>
            <p:ph idx="1"/>
          </p:nvPr>
        </p:nvSpPr>
        <p:spPr>
          <a:xfrm>
            <a:off x="1295401" y="2493774"/>
            <a:ext cx="3660057" cy="3382094"/>
          </a:xfrm>
        </p:spPr>
        <p:txBody>
          <a:bodyPr>
            <a:normAutofit/>
          </a:bodyPr>
          <a:lstStyle/>
          <a:p>
            <a:pPr marL="0" indent="0" algn="ctr">
              <a:buNone/>
            </a:pPr>
            <a:r>
              <a:rPr lang="en-GB" sz="1600" dirty="0">
                <a:latin typeface="Abadi" panose="020B0604020104020204" pitchFamily="34" charset="0"/>
              </a:rPr>
              <a:t>Sofitel Hotel and resorts is one of the most luxurious and sophisticated hotel chains in the world.</a:t>
            </a:r>
          </a:p>
          <a:p>
            <a:pPr marL="0" indent="0" algn="ctr">
              <a:buNone/>
            </a:pPr>
            <a:r>
              <a:rPr lang="en-GB" sz="1600" dirty="0">
                <a:latin typeface="Abadi" panose="020B0604020104020204" pitchFamily="34" charset="0"/>
              </a:rPr>
              <a:t>“The hotel was founded in 1964 in France and is the first international luxury brand hotel to originate from France with more than 120 chick and remarkable hotels in the  world’s most sought – after destination”</a:t>
            </a:r>
          </a:p>
          <a:p>
            <a:pPr marL="0" indent="0" algn="ctr">
              <a:buNone/>
            </a:pPr>
            <a:r>
              <a:rPr lang="en-GB" sz="1600" dirty="0">
                <a:latin typeface="Abadi" panose="020B0604020104020204" pitchFamily="34" charset="0"/>
              </a:rPr>
              <a:t>(http/.www.hospitalitynet.org)</a:t>
            </a:r>
          </a:p>
        </p:txBody>
      </p:sp>
      <p:pic>
        <p:nvPicPr>
          <p:cNvPr id="1026" name="Picture 2" descr="A glass door to a building&#10;&#10;Description automatically generated">
            <a:extLst>
              <a:ext uri="{FF2B5EF4-FFF2-40B4-BE49-F238E27FC236}">
                <a16:creationId xmlns:a16="http://schemas.microsoft.com/office/drawing/2014/main" id="{AA13866E-5D7D-638A-79C8-254080FD44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513" r="2" b="2015"/>
          <a:stretch/>
        </p:blipFill>
        <p:spPr bwMode="auto">
          <a:xfrm>
            <a:off x="5418668" y="982131"/>
            <a:ext cx="5469466" cy="4893735"/>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AD3480D-B090-E4F8-428E-8B607FD4E56C}"/>
              </a:ext>
            </a:extLst>
          </p:cNvPr>
          <p:cNvSpPr txBox="1"/>
          <p:nvPr/>
        </p:nvSpPr>
        <p:spPr>
          <a:xfrm>
            <a:off x="9284721" y="618469"/>
            <a:ext cx="1782146" cy="307777"/>
          </a:xfrm>
          <a:prstGeom prst="rect">
            <a:avLst/>
          </a:prstGeom>
          <a:noFill/>
        </p:spPr>
        <p:txBody>
          <a:bodyPr wrap="square" rtlCol="0">
            <a:spAutoFit/>
          </a:bodyPr>
          <a:lstStyle/>
          <a:p>
            <a:r>
              <a:rPr lang="en-GB" sz="1400" dirty="0"/>
              <a:t>voyage-priv.co.uk</a:t>
            </a:r>
          </a:p>
        </p:txBody>
      </p:sp>
    </p:spTree>
    <p:extLst>
      <p:ext uri="{BB962C8B-B14F-4D97-AF65-F5344CB8AC3E}">
        <p14:creationId xmlns:p14="http://schemas.microsoft.com/office/powerpoint/2010/main" val="1874509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115" name="Rectangle 4114">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16" name="Group 4115">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106" name="Picture 4105">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17" name="Rectangle 4116">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08" name="Picture 4107">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09" name="Picture 4108">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4118" name="Straight Connector 4117">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8616850-0CBE-2605-21B9-E6E29D065FDC}"/>
              </a:ext>
            </a:extLst>
          </p:cNvPr>
          <p:cNvSpPr>
            <a:spLocks noGrp="1"/>
          </p:cNvSpPr>
          <p:nvPr>
            <p:ph idx="1"/>
          </p:nvPr>
        </p:nvSpPr>
        <p:spPr>
          <a:xfrm>
            <a:off x="1295401" y="2493774"/>
            <a:ext cx="3660057" cy="3382094"/>
          </a:xfrm>
        </p:spPr>
        <p:txBody>
          <a:bodyPr>
            <a:normAutofit fontScale="92500" lnSpcReduction="20000"/>
          </a:bodyPr>
          <a:lstStyle/>
          <a:p>
            <a:pPr marL="0" indent="0" algn="ctr">
              <a:buNone/>
            </a:pPr>
            <a:r>
              <a:rPr lang="en-GB" sz="1700" dirty="0"/>
              <a:t>The reason I chose </a:t>
            </a:r>
            <a:r>
              <a:rPr lang="en-GB" sz="1700" dirty="0" err="1"/>
              <a:t>Softitel</a:t>
            </a:r>
            <a:r>
              <a:rPr lang="en-GB" sz="1700" dirty="0"/>
              <a:t> Hotel is not only their grand buildings and amazing facilities, but the excellent service culture and attention the staff offers to their guests. Sofitel London St James’ Director of Brand Management and Communications Corine </a:t>
            </a:r>
            <a:r>
              <a:rPr lang="en-GB" sz="1700" dirty="0" err="1"/>
              <a:t>Cleret</a:t>
            </a:r>
            <a:r>
              <a:rPr lang="en-GB" sz="1700" dirty="0"/>
              <a:t> tells the audience how it’s done:</a:t>
            </a:r>
          </a:p>
          <a:p>
            <a:pPr marL="0" indent="0" algn="ctr">
              <a:buNone/>
            </a:pPr>
            <a:r>
              <a:rPr lang="en-GB" sz="1700" dirty="0"/>
              <a:t>“It requires imagination, attention to detail, and passion for excellence where our team listens to our visitors and with tailor made experience finds a way to surprise them and evoke the emotion. A tailor-made experience can be simple but it’s the one our guests will remember.”</a:t>
            </a:r>
          </a:p>
          <a:p>
            <a:pPr marL="0" indent="0" algn="ctr">
              <a:buNone/>
            </a:pPr>
            <a:r>
              <a:rPr lang="en-GB" sz="1700" dirty="0"/>
              <a:t>(http./www.medium.com)</a:t>
            </a:r>
          </a:p>
        </p:txBody>
      </p:sp>
      <p:pic>
        <p:nvPicPr>
          <p:cNvPr id="4098" name="Picture 2" descr="How can hotels connect with guests during their stay?">
            <a:extLst>
              <a:ext uri="{FF2B5EF4-FFF2-40B4-BE49-F238E27FC236}">
                <a16:creationId xmlns:a16="http://schemas.microsoft.com/office/drawing/2014/main" id="{4D13141A-3F35-23E1-71C6-133252EC2B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19" r="10737"/>
          <a:stretch/>
        </p:blipFill>
        <p:spPr bwMode="auto">
          <a:xfrm>
            <a:off x="5418668" y="982131"/>
            <a:ext cx="5469466" cy="4893735"/>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0AE965B-7E31-4846-CFA5-A9C312365F3B}"/>
              </a:ext>
            </a:extLst>
          </p:cNvPr>
          <p:cNvSpPr txBox="1"/>
          <p:nvPr/>
        </p:nvSpPr>
        <p:spPr>
          <a:xfrm>
            <a:off x="9509416" y="633460"/>
            <a:ext cx="1986730" cy="307777"/>
          </a:xfrm>
          <a:prstGeom prst="rect">
            <a:avLst/>
          </a:prstGeom>
          <a:noFill/>
        </p:spPr>
        <p:txBody>
          <a:bodyPr wrap="square" rtlCol="0">
            <a:spAutoFit/>
          </a:bodyPr>
          <a:lstStyle/>
          <a:p>
            <a:r>
              <a:rPr lang="en-GB" sz="1400" dirty="0"/>
              <a:t>amazon.co.uk</a:t>
            </a:r>
          </a:p>
        </p:txBody>
      </p:sp>
      <p:sp>
        <p:nvSpPr>
          <p:cNvPr id="4" name="TextBox 3">
            <a:extLst>
              <a:ext uri="{FF2B5EF4-FFF2-40B4-BE49-F238E27FC236}">
                <a16:creationId xmlns:a16="http://schemas.microsoft.com/office/drawing/2014/main" id="{F3B372CA-6BB8-8A0E-B8C8-1EED4DFDCE53}"/>
              </a:ext>
            </a:extLst>
          </p:cNvPr>
          <p:cNvSpPr txBox="1"/>
          <p:nvPr/>
        </p:nvSpPr>
        <p:spPr>
          <a:xfrm>
            <a:off x="2164702" y="1856972"/>
            <a:ext cx="3448386" cy="523220"/>
          </a:xfrm>
          <a:prstGeom prst="rect">
            <a:avLst/>
          </a:prstGeom>
          <a:noFill/>
        </p:spPr>
        <p:txBody>
          <a:bodyPr wrap="square" rtlCol="0">
            <a:spAutoFit/>
          </a:bodyPr>
          <a:lstStyle/>
          <a:p>
            <a:r>
              <a:rPr lang="en-GB" sz="2800" u="sng" dirty="0"/>
              <a:t>Sofitel Hotel</a:t>
            </a:r>
            <a:endParaRPr lang="en-GB" sz="2000" u="sng" dirty="0"/>
          </a:p>
        </p:txBody>
      </p:sp>
    </p:spTree>
    <p:extLst>
      <p:ext uri="{BB962C8B-B14F-4D97-AF65-F5344CB8AC3E}">
        <p14:creationId xmlns:p14="http://schemas.microsoft.com/office/powerpoint/2010/main" val="1332667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7" name="Rectangle 1046">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96C1BC1C-D598-92B6-DC48-94CA85820EAA}"/>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644F9D1-5211-9B1E-32DB-24B22F456B84}"/>
              </a:ext>
            </a:extLst>
          </p:cNvPr>
          <p:cNvSpPr>
            <a:spLocks noGrp="1"/>
          </p:cNvSpPr>
          <p:nvPr>
            <p:ph type="ctrTitle"/>
          </p:nvPr>
        </p:nvSpPr>
        <p:spPr>
          <a:xfrm>
            <a:off x="2692398" y="1871131"/>
            <a:ext cx="6815669" cy="1515533"/>
          </a:xfrm>
        </p:spPr>
        <p:txBody>
          <a:bodyPr>
            <a:normAutofit/>
          </a:bodyPr>
          <a:lstStyle/>
          <a:p>
            <a:r>
              <a:rPr lang="en-GB">
                <a:solidFill>
                  <a:srgbClr val="FFFFFF"/>
                </a:solidFill>
              </a:rPr>
              <a:t>Hotel’s Consumers  </a:t>
            </a:r>
          </a:p>
        </p:txBody>
      </p:sp>
      <p:sp>
        <p:nvSpPr>
          <p:cNvPr id="3" name="Subtitle 2">
            <a:extLst>
              <a:ext uri="{FF2B5EF4-FFF2-40B4-BE49-F238E27FC236}">
                <a16:creationId xmlns:a16="http://schemas.microsoft.com/office/drawing/2014/main" id="{2B92A2A5-6DD2-A787-87D9-00BB9DF4AEAB}"/>
              </a:ext>
            </a:extLst>
          </p:cNvPr>
          <p:cNvSpPr>
            <a:spLocks noGrp="1"/>
          </p:cNvSpPr>
          <p:nvPr>
            <p:ph type="subTitle" idx="1"/>
          </p:nvPr>
        </p:nvSpPr>
        <p:spPr>
          <a:xfrm>
            <a:off x="2692398" y="3657597"/>
            <a:ext cx="6815669" cy="1320802"/>
          </a:xfrm>
        </p:spPr>
        <p:txBody>
          <a:bodyPr>
            <a:normAutofit/>
          </a:bodyPr>
          <a:lstStyle/>
          <a:p>
            <a:pPr marL="342900" indent="-342900">
              <a:lnSpc>
                <a:spcPct val="90000"/>
              </a:lnSpc>
              <a:buFont typeface="Arial" panose="020B0604020202020204" pitchFamily="34" charset="0"/>
              <a:buChar char="•"/>
            </a:pPr>
            <a:r>
              <a:rPr lang="en-GB" sz="1300">
                <a:solidFill>
                  <a:srgbClr val="FFFFFF"/>
                </a:solidFill>
              </a:rPr>
              <a:t>Business travellers</a:t>
            </a:r>
          </a:p>
          <a:p>
            <a:pPr marL="342900" indent="-342900">
              <a:lnSpc>
                <a:spcPct val="90000"/>
              </a:lnSpc>
              <a:buFont typeface="Arial" panose="020B0604020202020204" pitchFamily="34" charset="0"/>
              <a:buChar char="•"/>
            </a:pPr>
            <a:r>
              <a:rPr lang="en-GB" sz="1300">
                <a:solidFill>
                  <a:srgbClr val="FFFFFF"/>
                </a:solidFill>
              </a:rPr>
              <a:t>Leisure travellers </a:t>
            </a:r>
          </a:p>
          <a:p>
            <a:pPr marL="342900" indent="-342900">
              <a:lnSpc>
                <a:spcPct val="90000"/>
              </a:lnSpc>
              <a:buFont typeface="Arial" panose="020B0604020202020204" pitchFamily="34" charset="0"/>
              <a:buChar char="•"/>
            </a:pPr>
            <a:r>
              <a:rPr lang="en-GB" sz="1300">
                <a:solidFill>
                  <a:srgbClr val="FFFFFF"/>
                </a:solidFill>
              </a:rPr>
              <a:t>Young Professionals</a:t>
            </a:r>
          </a:p>
          <a:p>
            <a:pPr marL="342900" indent="-342900">
              <a:lnSpc>
                <a:spcPct val="90000"/>
              </a:lnSpc>
              <a:buFont typeface="Arial" panose="020B0604020202020204" pitchFamily="34" charset="0"/>
              <a:buChar char="•"/>
            </a:pPr>
            <a:r>
              <a:rPr lang="en-GB" sz="1300">
                <a:solidFill>
                  <a:srgbClr val="FFFFFF"/>
                </a:solidFill>
              </a:rPr>
              <a:t>Social travellers</a:t>
            </a:r>
          </a:p>
          <a:p>
            <a:pPr marL="342900" indent="-342900">
              <a:lnSpc>
                <a:spcPct val="90000"/>
              </a:lnSpc>
              <a:buFont typeface="Arial" panose="020B0604020202020204" pitchFamily="34" charset="0"/>
              <a:buChar char="•"/>
            </a:pPr>
            <a:endParaRPr lang="en-GB" sz="1300">
              <a:solidFill>
                <a:srgbClr val="FFFFFF"/>
              </a:solidFill>
            </a:endParaRPr>
          </a:p>
          <a:p>
            <a:pPr marL="342900" indent="-342900">
              <a:lnSpc>
                <a:spcPct val="90000"/>
              </a:lnSpc>
              <a:buFont typeface="Arial" panose="020B0604020202020204" pitchFamily="34" charset="0"/>
              <a:buChar char="•"/>
            </a:pPr>
            <a:endParaRPr lang="en-GB" sz="1300">
              <a:solidFill>
                <a:srgbClr val="FFFFFF"/>
              </a:solidFill>
            </a:endParaRPr>
          </a:p>
          <a:p>
            <a:pPr marL="342900" indent="-342900">
              <a:lnSpc>
                <a:spcPct val="90000"/>
              </a:lnSpc>
              <a:buFont typeface="Arial" panose="020B0604020202020204" pitchFamily="34" charset="0"/>
              <a:buChar char="•"/>
            </a:pPr>
            <a:endParaRPr lang="en-GB" sz="1300">
              <a:solidFill>
                <a:srgbClr val="FFFFFF"/>
              </a:solidFill>
            </a:endParaRPr>
          </a:p>
          <a:p>
            <a:pPr marL="342900" indent="-342900">
              <a:lnSpc>
                <a:spcPct val="90000"/>
              </a:lnSpc>
              <a:buFont typeface="Arial" panose="020B0604020202020204" pitchFamily="34" charset="0"/>
              <a:buChar char="•"/>
            </a:pPr>
            <a:endParaRPr lang="en-GB" sz="1300">
              <a:solidFill>
                <a:srgbClr val="FFFFFF"/>
              </a:solidFill>
            </a:endParaRPr>
          </a:p>
        </p:txBody>
      </p:sp>
      <p:cxnSp>
        <p:nvCxnSpPr>
          <p:cNvPr id="1049" name="Straight Connector 1048">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709028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3" name="Group 3082">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084" name="Picture 3083">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085" name="Rectangle 3084">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86" name="Picture 3085">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087" name="Picture 3086">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766B738-6FA7-A668-0D88-D2946B0E3DC4}"/>
              </a:ext>
            </a:extLst>
          </p:cNvPr>
          <p:cNvSpPr>
            <a:spLocks noGrp="1"/>
          </p:cNvSpPr>
          <p:nvPr>
            <p:ph type="title"/>
          </p:nvPr>
        </p:nvSpPr>
        <p:spPr>
          <a:xfrm>
            <a:off x="1295402" y="982132"/>
            <a:ext cx="3660056" cy="1325373"/>
          </a:xfrm>
        </p:spPr>
        <p:txBody>
          <a:bodyPr anchor="b">
            <a:normAutofit/>
          </a:bodyPr>
          <a:lstStyle/>
          <a:p>
            <a:r>
              <a:rPr lang="en-GB" sz="2400" dirty="0"/>
              <a:t>Guest Service</a:t>
            </a:r>
          </a:p>
        </p:txBody>
      </p:sp>
      <p:cxnSp>
        <p:nvCxnSpPr>
          <p:cNvPr id="3089" name="Straight Connector 3088">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078" name="Content Placeholder 3077">
            <a:extLst>
              <a:ext uri="{FF2B5EF4-FFF2-40B4-BE49-F238E27FC236}">
                <a16:creationId xmlns:a16="http://schemas.microsoft.com/office/drawing/2014/main" id="{83DAB85F-0913-3D8E-C03B-36450924AA9F}"/>
              </a:ext>
            </a:extLst>
          </p:cNvPr>
          <p:cNvSpPr>
            <a:spLocks noGrp="1"/>
          </p:cNvSpPr>
          <p:nvPr>
            <p:ph idx="1"/>
          </p:nvPr>
        </p:nvSpPr>
        <p:spPr>
          <a:xfrm>
            <a:off x="1295401" y="2493774"/>
            <a:ext cx="3660057" cy="3382094"/>
          </a:xfrm>
        </p:spPr>
        <p:txBody>
          <a:bodyPr>
            <a:normAutofit/>
          </a:bodyPr>
          <a:lstStyle/>
          <a:p>
            <a:pPr algn="ctr"/>
            <a:r>
              <a:rPr lang="en-US" sz="1600" dirty="0"/>
              <a:t>From meeting the guests upon arrival and making them feel welcomed, to booking tickets for the best local events, the Sofitel’s guest team has it all. They respond to extra requests and ensure the highest level of service is applied at all time. The superior service culture of Sofitel hotels easily adapts to every customer needs, or changes in modern world.</a:t>
            </a:r>
          </a:p>
        </p:txBody>
      </p:sp>
      <p:pic>
        <p:nvPicPr>
          <p:cNvPr id="3074" name="Picture 2" descr="How to Instill a Hotel Customer Service Culture In All Hotels ...">
            <a:extLst>
              <a:ext uri="{FF2B5EF4-FFF2-40B4-BE49-F238E27FC236}">
                <a16:creationId xmlns:a16="http://schemas.microsoft.com/office/drawing/2014/main" id="{A3B4252A-2BF5-B32E-A557-81DEF3C1326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494" r="11905" b="2"/>
          <a:stretch/>
        </p:blipFill>
        <p:spPr bwMode="auto">
          <a:xfrm>
            <a:off x="5418668" y="982131"/>
            <a:ext cx="5469466" cy="4893735"/>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EEFEED8-FA0B-AEB5-0C30-E6F1FDCACF54}"/>
              </a:ext>
            </a:extLst>
          </p:cNvPr>
          <p:cNvSpPr txBox="1"/>
          <p:nvPr/>
        </p:nvSpPr>
        <p:spPr>
          <a:xfrm>
            <a:off x="9435533" y="630811"/>
            <a:ext cx="1632857" cy="307777"/>
          </a:xfrm>
          <a:prstGeom prst="rect">
            <a:avLst/>
          </a:prstGeom>
          <a:noFill/>
        </p:spPr>
        <p:txBody>
          <a:bodyPr wrap="square" rtlCol="0">
            <a:spAutoFit/>
          </a:bodyPr>
          <a:lstStyle/>
          <a:p>
            <a:r>
              <a:rPr lang="en-GB" sz="1400" dirty="0"/>
              <a:t>pintrest.com</a:t>
            </a:r>
          </a:p>
        </p:txBody>
      </p:sp>
    </p:spTree>
    <p:extLst>
      <p:ext uri="{BB962C8B-B14F-4D97-AF65-F5344CB8AC3E}">
        <p14:creationId xmlns:p14="http://schemas.microsoft.com/office/powerpoint/2010/main" val="1005067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5130" name="Picture 512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131" name="Rectangle 513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132" name="Picture 513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133" name="Picture 513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F25B9A1-3292-4E0C-AFC8-68695A87FA31}"/>
              </a:ext>
            </a:extLst>
          </p:cNvPr>
          <p:cNvSpPr>
            <a:spLocks noGrp="1"/>
          </p:cNvSpPr>
          <p:nvPr>
            <p:ph type="ctrTitle"/>
          </p:nvPr>
        </p:nvSpPr>
        <p:spPr>
          <a:xfrm>
            <a:off x="997528" y="982132"/>
            <a:ext cx="4094017" cy="2823880"/>
          </a:xfrm>
        </p:spPr>
        <p:txBody>
          <a:bodyPr>
            <a:normAutofit/>
          </a:bodyPr>
          <a:lstStyle/>
          <a:p>
            <a:r>
              <a:rPr lang="en-GB" sz="4800">
                <a:solidFill>
                  <a:srgbClr val="262626"/>
                </a:solidFill>
              </a:rPr>
              <a:t>Live like a French</a:t>
            </a:r>
          </a:p>
        </p:txBody>
      </p:sp>
      <p:sp>
        <p:nvSpPr>
          <p:cNvPr id="3" name="Subtitle 2">
            <a:extLst>
              <a:ext uri="{FF2B5EF4-FFF2-40B4-BE49-F238E27FC236}">
                <a16:creationId xmlns:a16="http://schemas.microsoft.com/office/drawing/2014/main" id="{F01635E3-9D61-1913-2A2A-65B33BADBB6F}"/>
              </a:ext>
            </a:extLst>
          </p:cNvPr>
          <p:cNvSpPr>
            <a:spLocks noGrp="1"/>
          </p:cNvSpPr>
          <p:nvPr>
            <p:ph type="subTitle" idx="1"/>
          </p:nvPr>
        </p:nvSpPr>
        <p:spPr>
          <a:xfrm>
            <a:off x="997528" y="4076944"/>
            <a:ext cx="4094017" cy="1679620"/>
          </a:xfrm>
        </p:spPr>
        <p:txBody>
          <a:bodyPr>
            <a:normAutofit fontScale="92500"/>
          </a:bodyPr>
          <a:lstStyle/>
          <a:p>
            <a:r>
              <a:rPr lang="en-GB" dirty="0">
                <a:solidFill>
                  <a:srgbClr val="000000"/>
                </a:solidFill>
              </a:rPr>
              <a:t>Luxury as experience is the latest trend in 21 century. Live life to the fullest, or “live like a French "approach is well established in all Sofitel hotels (thesimplyluxuriouslife.com)</a:t>
            </a:r>
          </a:p>
        </p:txBody>
      </p:sp>
      <p:pic>
        <p:nvPicPr>
          <p:cNvPr id="5122" name="Picture 2" descr="Beautiful photos of Afghanistan">
            <a:extLst>
              <a:ext uri="{FF2B5EF4-FFF2-40B4-BE49-F238E27FC236}">
                <a16:creationId xmlns:a16="http://schemas.microsoft.com/office/drawing/2014/main" id="{EA63D84F-D2EB-A005-FCE7-DF63FC5A2E2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591236" y="982131"/>
            <a:ext cx="5124329" cy="4893735"/>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C94F7E7-0047-FCB0-1A36-BD621FC82CC8}"/>
              </a:ext>
            </a:extLst>
          </p:cNvPr>
          <p:cNvSpPr txBox="1"/>
          <p:nvPr/>
        </p:nvSpPr>
        <p:spPr>
          <a:xfrm>
            <a:off x="9514968" y="629025"/>
            <a:ext cx="1586204" cy="307777"/>
          </a:xfrm>
          <a:prstGeom prst="rect">
            <a:avLst/>
          </a:prstGeom>
          <a:noFill/>
        </p:spPr>
        <p:txBody>
          <a:bodyPr wrap="square" rtlCol="0">
            <a:spAutoFit/>
          </a:bodyPr>
          <a:lstStyle/>
          <a:p>
            <a:r>
              <a:rPr lang="en-GB" sz="1400" dirty="0"/>
              <a:t>pintrest.com</a:t>
            </a:r>
          </a:p>
        </p:txBody>
      </p:sp>
    </p:spTree>
    <p:extLst>
      <p:ext uri="{BB962C8B-B14F-4D97-AF65-F5344CB8AC3E}">
        <p14:creationId xmlns:p14="http://schemas.microsoft.com/office/powerpoint/2010/main" val="2157927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6159" name="Rectangle 6158">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6160" name="Group 6159">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6154" name="Picture 6153">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161" name="Rectangle 616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156" name="Picture 6155">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162" name="Picture 6161">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0752B35-8709-E989-C1D3-400338BCD8F8}"/>
              </a:ext>
            </a:extLst>
          </p:cNvPr>
          <p:cNvSpPr>
            <a:spLocks noGrp="1"/>
          </p:cNvSpPr>
          <p:nvPr>
            <p:ph type="ctrTitle"/>
          </p:nvPr>
        </p:nvSpPr>
        <p:spPr>
          <a:xfrm>
            <a:off x="997528" y="982132"/>
            <a:ext cx="4094017" cy="2823880"/>
          </a:xfrm>
        </p:spPr>
        <p:txBody>
          <a:bodyPr>
            <a:normAutofit/>
          </a:bodyPr>
          <a:lstStyle/>
          <a:p>
            <a:r>
              <a:rPr lang="en-GB" sz="4800" dirty="0" err="1">
                <a:solidFill>
                  <a:srgbClr val="262626"/>
                </a:solidFill>
              </a:rPr>
              <a:t>VogueXSofitel</a:t>
            </a:r>
            <a:r>
              <a:rPr lang="en-GB" sz="4800" dirty="0">
                <a:solidFill>
                  <a:srgbClr val="262626"/>
                </a:solidFill>
              </a:rPr>
              <a:t> Event </a:t>
            </a:r>
          </a:p>
        </p:txBody>
      </p:sp>
      <p:sp>
        <p:nvSpPr>
          <p:cNvPr id="3" name="Subtitle 2">
            <a:extLst>
              <a:ext uri="{FF2B5EF4-FFF2-40B4-BE49-F238E27FC236}">
                <a16:creationId xmlns:a16="http://schemas.microsoft.com/office/drawing/2014/main" id="{83EE42D9-3801-F16E-D0B3-E8C04F07EC0F}"/>
              </a:ext>
            </a:extLst>
          </p:cNvPr>
          <p:cNvSpPr>
            <a:spLocks noGrp="1"/>
          </p:cNvSpPr>
          <p:nvPr>
            <p:ph type="subTitle" idx="1"/>
          </p:nvPr>
        </p:nvSpPr>
        <p:spPr>
          <a:xfrm>
            <a:off x="997528" y="4076944"/>
            <a:ext cx="4094017" cy="1679620"/>
          </a:xfrm>
        </p:spPr>
        <p:txBody>
          <a:bodyPr>
            <a:normAutofit lnSpcReduction="10000"/>
          </a:bodyPr>
          <a:lstStyle/>
          <a:p>
            <a:r>
              <a:rPr lang="en-GB" dirty="0">
                <a:solidFill>
                  <a:srgbClr val="000000"/>
                </a:solidFill>
              </a:rPr>
              <a:t>Sofitel hotel often collaborates with leading Brands in Fashion, reflexology and entertainment to treat their guests to unique sensations and memorable experience. </a:t>
            </a:r>
          </a:p>
          <a:p>
            <a:pPr marL="342900" indent="-342900">
              <a:buFont typeface="Arial" panose="020B0604020202020204" pitchFamily="34" charset="0"/>
              <a:buChar char="•"/>
            </a:pPr>
            <a:endParaRPr lang="en-GB" dirty="0">
              <a:solidFill>
                <a:srgbClr val="000000"/>
              </a:solidFill>
            </a:endParaRPr>
          </a:p>
          <a:p>
            <a:pPr marL="342900" indent="-342900">
              <a:buFont typeface="Arial" panose="020B0604020202020204" pitchFamily="34" charset="0"/>
              <a:buChar char="•"/>
            </a:pPr>
            <a:endParaRPr lang="en-GB" dirty="0">
              <a:solidFill>
                <a:srgbClr val="000000"/>
              </a:solidFill>
            </a:endParaRPr>
          </a:p>
          <a:p>
            <a:pPr marL="342900" indent="-342900">
              <a:buFont typeface="Arial" panose="020B0604020202020204" pitchFamily="34" charset="0"/>
              <a:buChar char="•"/>
            </a:pPr>
            <a:endParaRPr lang="en-GB" dirty="0">
              <a:solidFill>
                <a:srgbClr val="000000"/>
              </a:solidFill>
            </a:endParaRPr>
          </a:p>
        </p:txBody>
      </p:sp>
      <p:pic>
        <p:nvPicPr>
          <p:cNvPr id="6146" name="Picture 2">
            <a:extLst>
              <a:ext uri="{FF2B5EF4-FFF2-40B4-BE49-F238E27FC236}">
                <a16:creationId xmlns:a16="http://schemas.microsoft.com/office/drawing/2014/main" id="{73643C63-C6E5-328B-FA74-5D993CA3190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418668" y="1890711"/>
            <a:ext cx="5469466" cy="3076574"/>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548437F-85C1-A65C-8A7B-2003C23555B7}"/>
              </a:ext>
            </a:extLst>
          </p:cNvPr>
          <p:cNvSpPr txBox="1"/>
          <p:nvPr/>
        </p:nvSpPr>
        <p:spPr>
          <a:xfrm>
            <a:off x="3169313" y="5520630"/>
            <a:ext cx="1667380" cy="307777"/>
          </a:xfrm>
          <a:prstGeom prst="rect">
            <a:avLst/>
          </a:prstGeom>
          <a:noFill/>
        </p:spPr>
        <p:txBody>
          <a:bodyPr wrap="square" rtlCol="0">
            <a:spAutoFit/>
          </a:bodyPr>
          <a:lstStyle/>
          <a:p>
            <a:r>
              <a:rPr lang="en-GB" sz="1400" dirty="0"/>
              <a:t>press.accor.com</a:t>
            </a:r>
          </a:p>
        </p:txBody>
      </p:sp>
      <p:sp>
        <p:nvSpPr>
          <p:cNvPr id="5" name="TextBox 4">
            <a:extLst>
              <a:ext uri="{FF2B5EF4-FFF2-40B4-BE49-F238E27FC236}">
                <a16:creationId xmlns:a16="http://schemas.microsoft.com/office/drawing/2014/main" id="{BBA417CF-0509-19ED-5AB8-9839EB095699}"/>
              </a:ext>
            </a:extLst>
          </p:cNvPr>
          <p:cNvSpPr txBox="1"/>
          <p:nvPr/>
        </p:nvSpPr>
        <p:spPr>
          <a:xfrm>
            <a:off x="9486975" y="5038531"/>
            <a:ext cx="1604866" cy="307777"/>
          </a:xfrm>
          <a:prstGeom prst="rect">
            <a:avLst/>
          </a:prstGeom>
          <a:noFill/>
        </p:spPr>
        <p:txBody>
          <a:bodyPr wrap="square" rtlCol="0">
            <a:spAutoFit/>
          </a:bodyPr>
          <a:lstStyle/>
          <a:p>
            <a:r>
              <a:rPr lang="en-GB" sz="1400" dirty="0"/>
              <a:t>sofitel-vogue.com</a:t>
            </a:r>
          </a:p>
        </p:txBody>
      </p:sp>
    </p:spTree>
    <p:extLst>
      <p:ext uri="{BB962C8B-B14F-4D97-AF65-F5344CB8AC3E}">
        <p14:creationId xmlns:p14="http://schemas.microsoft.com/office/powerpoint/2010/main" val="547116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188" name="Group 7187">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7189" name="Picture 7188">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190" name="Rectangle 7189">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191" name="Picture 7190">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192" name="Picture 7191">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7194" name="Straight Connector 7193">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7196" name="Rectangle 7195">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98" name="Group 7197">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7199" name="Picture 7198">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200" name="Rectangle 7199">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201" name="Picture 7200">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202" name="Picture 7201">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A945E3A-0EB9-019F-30BA-F1CFDCBB44AC}"/>
              </a:ext>
            </a:extLst>
          </p:cNvPr>
          <p:cNvSpPr>
            <a:spLocks noGrp="1"/>
          </p:cNvSpPr>
          <p:nvPr>
            <p:ph type="ctrTitle"/>
          </p:nvPr>
        </p:nvSpPr>
        <p:spPr>
          <a:xfrm>
            <a:off x="1295402" y="982132"/>
            <a:ext cx="3660056" cy="1325373"/>
          </a:xfrm>
        </p:spPr>
        <p:txBody>
          <a:bodyPr vert="horz" lIns="91440" tIns="45720" rIns="91440" bIns="45720" rtlCol="0" anchor="b">
            <a:normAutofit/>
          </a:bodyPr>
          <a:lstStyle/>
          <a:p>
            <a:r>
              <a:rPr lang="en-US" sz="2400"/>
              <a:t>Partners</a:t>
            </a:r>
          </a:p>
        </p:txBody>
      </p:sp>
      <p:cxnSp>
        <p:nvCxnSpPr>
          <p:cNvPr id="7204" name="Straight Connector 7203">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896BDC65-7F0F-8CCB-09BC-3041A0D4B41F}"/>
              </a:ext>
            </a:extLst>
          </p:cNvPr>
          <p:cNvSpPr>
            <a:spLocks noGrp="1"/>
          </p:cNvSpPr>
          <p:nvPr>
            <p:ph type="subTitle" idx="1"/>
          </p:nvPr>
        </p:nvSpPr>
        <p:spPr>
          <a:xfrm>
            <a:off x="1295401" y="2493774"/>
            <a:ext cx="3660057" cy="3382094"/>
          </a:xfrm>
        </p:spPr>
        <p:txBody>
          <a:bodyPr vert="horz" lIns="91440" tIns="45720" rIns="91440" bIns="45720" rtlCol="0" anchor="t">
            <a:normAutofit/>
          </a:bodyPr>
          <a:lstStyle/>
          <a:p>
            <a:pPr marL="342900" indent="-342900">
              <a:buFont typeface="Arial"/>
              <a:buChar char="•"/>
            </a:pPr>
            <a:r>
              <a:rPr lang="en-US" sz="1600">
                <a:solidFill>
                  <a:schemeClr val="tx1">
                    <a:lumMod val="85000"/>
                    <a:lumOff val="15000"/>
                  </a:schemeClr>
                </a:solidFill>
              </a:rPr>
              <a:t>Vogue</a:t>
            </a:r>
          </a:p>
          <a:p>
            <a:pPr marL="342900" indent="-342900">
              <a:buFont typeface="Arial"/>
              <a:buChar char="•"/>
            </a:pPr>
            <a:r>
              <a:rPr lang="en-US" sz="1600">
                <a:solidFill>
                  <a:schemeClr val="tx1">
                    <a:lumMod val="85000"/>
                    <a:lumOff val="15000"/>
                  </a:schemeClr>
                </a:solidFill>
              </a:rPr>
              <a:t>Balmain Hair culture</a:t>
            </a:r>
          </a:p>
          <a:p>
            <a:pPr marL="342900" indent="-342900">
              <a:buFont typeface="Arial"/>
              <a:buChar char="•"/>
            </a:pPr>
            <a:r>
              <a:rPr lang="en-US" sz="1600">
                <a:solidFill>
                  <a:schemeClr val="tx1">
                    <a:lumMod val="85000"/>
                    <a:lumOff val="15000"/>
                  </a:schemeClr>
                </a:solidFill>
              </a:rPr>
              <a:t>La Rouge</a:t>
            </a:r>
          </a:p>
          <a:p>
            <a:pPr marL="342900" indent="-342900">
              <a:buFont typeface="Arial"/>
              <a:buChar char="•"/>
            </a:pPr>
            <a:r>
              <a:rPr lang="en-US" sz="1600">
                <a:solidFill>
                  <a:schemeClr val="tx1">
                    <a:lumMod val="85000"/>
                    <a:lumOff val="15000"/>
                  </a:schemeClr>
                </a:solidFill>
              </a:rPr>
              <a:t>Diptique</a:t>
            </a:r>
          </a:p>
        </p:txBody>
      </p:sp>
      <p:pic>
        <p:nvPicPr>
          <p:cNvPr id="7170" name="Picture 2">
            <a:extLst>
              <a:ext uri="{FF2B5EF4-FFF2-40B4-BE49-F238E27FC236}">
                <a16:creationId xmlns:a16="http://schemas.microsoft.com/office/drawing/2014/main" id="{8F94580C-EA75-3407-EF66-916607DDB7B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3160"/>
          <a:stretch/>
        </p:blipFill>
        <p:spPr bwMode="auto">
          <a:xfrm>
            <a:off x="5418668" y="982131"/>
            <a:ext cx="5469466" cy="4893735"/>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BF44D5-0C1F-F51E-06A9-4145D5352082}"/>
              </a:ext>
            </a:extLst>
          </p:cNvPr>
          <p:cNvSpPr txBox="1"/>
          <p:nvPr/>
        </p:nvSpPr>
        <p:spPr>
          <a:xfrm>
            <a:off x="9579326" y="5925119"/>
            <a:ext cx="1612814" cy="307777"/>
          </a:xfrm>
          <a:prstGeom prst="rect">
            <a:avLst/>
          </a:prstGeom>
          <a:noFill/>
        </p:spPr>
        <p:txBody>
          <a:bodyPr wrap="square" rtlCol="0">
            <a:spAutoFit/>
          </a:bodyPr>
          <a:lstStyle/>
          <a:p>
            <a:r>
              <a:rPr lang="en-GB" sz="1400" dirty="0"/>
              <a:t>models.com</a:t>
            </a:r>
          </a:p>
        </p:txBody>
      </p:sp>
    </p:spTree>
    <p:extLst>
      <p:ext uri="{BB962C8B-B14F-4D97-AF65-F5344CB8AC3E}">
        <p14:creationId xmlns:p14="http://schemas.microsoft.com/office/powerpoint/2010/main" val="1274974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C1888-8388-A265-3BD7-0B8B1A1245C8}"/>
              </a:ext>
            </a:extLst>
          </p:cNvPr>
          <p:cNvSpPr>
            <a:spLocks noGrp="1"/>
          </p:cNvSpPr>
          <p:nvPr>
            <p:ph type="title"/>
          </p:nvPr>
        </p:nvSpPr>
        <p:spPr/>
        <p:txBody>
          <a:bodyPr>
            <a:normAutofit fontScale="90000"/>
          </a:bodyPr>
          <a:lstStyle/>
          <a:p>
            <a:r>
              <a:rPr lang="en-GB" dirty="0"/>
              <a:t>Christian Lacroix’s Uniforms for the Sofitel Bangkok Staff </a:t>
            </a:r>
          </a:p>
        </p:txBody>
      </p:sp>
      <p:pic>
        <p:nvPicPr>
          <p:cNvPr id="8194" name="Picture 2" descr="Christian Lacroix's uniform for the Sofitel So Bangkok, 2013 | Hotel ...">
            <a:extLst>
              <a:ext uri="{FF2B5EF4-FFF2-40B4-BE49-F238E27FC236}">
                <a16:creationId xmlns:a16="http://schemas.microsoft.com/office/drawing/2014/main" id="{8D6B9D23-C1BC-18C1-BC35-91744B1734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38576" y="2557463"/>
            <a:ext cx="7314847" cy="33178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2CD4A4C-7B43-D146-AAB4-786CAE5A4838}"/>
              </a:ext>
            </a:extLst>
          </p:cNvPr>
          <p:cNvSpPr txBox="1"/>
          <p:nvPr/>
        </p:nvSpPr>
        <p:spPr>
          <a:xfrm>
            <a:off x="8139227" y="5848356"/>
            <a:ext cx="1614196" cy="307777"/>
          </a:xfrm>
          <a:prstGeom prst="rect">
            <a:avLst/>
          </a:prstGeom>
          <a:noFill/>
        </p:spPr>
        <p:txBody>
          <a:bodyPr wrap="square" rtlCol="0">
            <a:spAutoFit/>
          </a:bodyPr>
          <a:lstStyle/>
          <a:p>
            <a:r>
              <a:rPr lang="en-GB" sz="1400" dirty="0"/>
              <a:t>wordpress.com</a:t>
            </a:r>
          </a:p>
        </p:txBody>
      </p:sp>
    </p:spTree>
    <p:extLst>
      <p:ext uri="{BB962C8B-B14F-4D97-AF65-F5344CB8AC3E}">
        <p14:creationId xmlns:p14="http://schemas.microsoft.com/office/powerpoint/2010/main" val="173242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9223" name="Rectangle 9222">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9225" name="Group 9224">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9226" name="Picture 9225">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227" name="Rectangle 9226">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228" name="Picture 9227">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229" name="Picture 9228">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894F7A2E-4BDF-FA4C-A83B-B79DC29682E0}"/>
              </a:ext>
            </a:extLst>
          </p:cNvPr>
          <p:cNvSpPr>
            <a:spLocks noGrp="1"/>
          </p:cNvSpPr>
          <p:nvPr>
            <p:ph type="ctrTitle"/>
          </p:nvPr>
        </p:nvSpPr>
        <p:spPr>
          <a:xfrm>
            <a:off x="892753" y="1229782"/>
            <a:ext cx="4094017" cy="2823880"/>
          </a:xfrm>
        </p:spPr>
        <p:txBody>
          <a:bodyPr>
            <a:normAutofit/>
          </a:bodyPr>
          <a:lstStyle/>
          <a:p>
            <a:r>
              <a:rPr lang="en-GB" sz="4800">
                <a:solidFill>
                  <a:srgbClr val="262626"/>
                </a:solidFill>
              </a:rPr>
              <a:t>World Sleep Day</a:t>
            </a:r>
          </a:p>
        </p:txBody>
      </p:sp>
      <p:sp>
        <p:nvSpPr>
          <p:cNvPr id="3" name="Subtitle 2">
            <a:extLst>
              <a:ext uri="{FF2B5EF4-FFF2-40B4-BE49-F238E27FC236}">
                <a16:creationId xmlns:a16="http://schemas.microsoft.com/office/drawing/2014/main" id="{D345F771-E260-0739-F47E-42E1F3695997}"/>
              </a:ext>
            </a:extLst>
          </p:cNvPr>
          <p:cNvSpPr>
            <a:spLocks noGrp="1"/>
          </p:cNvSpPr>
          <p:nvPr>
            <p:ph type="subTitle" idx="1"/>
          </p:nvPr>
        </p:nvSpPr>
        <p:spPr>
          <a:xfrm>
            <a:off x="997528" y="4076944"/>
            <a:ext cx="4094017" cy="1679620"/>
          </a:xfrm>
        </p:spPr>
        <p:txBody>
          <a:bodyPr>
            <a:normAutofit/>
          </a:bodyPr>
          <a:lstStyle/>
          <a:p>
            <a:pPr>
              <a:lnSpc>
                <a:spcPct val="90000"/>
              </a:lnSpc>
            </a:pPr>
            <a:r>
              <a:rPr lang="en-GB" sz="1600" dirty="0">
                <a:solidFill>
                  <a:srgbClr val="000000"/>
                </a:solidFill>
              </a:rPr>
              <a:t>Other example of going extra mile for their customers.</a:t>
            </a:r>
          </a:p>
          <a:p>
            <a:pPr>
              <a:lnSpc>
                <a:spcPct val="90000"/>
              </a:lnSpc>
            </a:pPr>
            <a:r>
              <a:rPr lang="en-GB" sz="1600" dirty="0">
                <a:solidFill>
                  <a:srgbClr val="000000"/>
                </a:solidFill>
              </a:rPr>
              <a:t>Celebrating with luxuries French bed rituals and tips for travellers – sweet scent of lavender, sip of champagne…” </a:t>
            </a:r>
          </a:p>
          <a:p>
            <a:pPr>
              <a:lnSpc>
                <a:spcPct val="90000"/>
              </a:lnSpc>
            </a:pPr>
            <a:r>
              <a:rPr lang="en-GB" sz="1600" dirty="0">
                <a:solidFill>
                  <a:srgbClr val="000000"/>
                </a:solidFill>
              </a:rPr>
              <a:t>(hospitalitynet.com)</a:t>
            </a:r>
          </a:p>
        </p:txBody>
      </p:sp>
      <p:pic>
        <p:nvPicPr>
          <p:cNvPr id="9218" name="Picture 2" descr="Looking for a way to improve the quality and quantity of your #sleep ...">
            <a:extLst>
              <a:ext uri="{FF2B5EF4-FFF2-40B4-BE49-F238E27FC236}">
                <a16:creationId xmlns:a16="http://schemas.microsoft.com/office/drawing/2014/main" id="{833FB982-CF7C-6BE6-5619-ACFD706539F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313893" y="2275098"/>
            <a:ext cx="5469466" cy="2803101"/>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C6D599-53F6-6CE4-D535-C713AC128849}"/>
              </a:ext>
            </a:extLst>
          </p:cNvPr>
          <p:cNvSpPr txBox="1"/>
          <p:nvPr/>
        </p:nvSpPr>
        <p:spPr>
          <a:xfrm>
            <a:off x="9256533" y="5096860"/>
            <a:ext cx="1937939" cy="307777"/>
          </a:xfrm>
          <a:prstGeom prst="rect">
            <a:avLst/>
          </a:prstGeom>
          <a:noFill/>
        </p:spPr>
        <p:txBody>
          <a:bodyPr wrap="square" rtlCol="0">
            <a:spAutoFit/>
          </a:bodyPr>
          <a:lstStyle/>
          <a:p>
            <a:r>
              <a:rPr lang="en-GB" sz="1400" dirty="0"/>
              <a:t>independent.com</a:t>
            </a:r>
          </a:p>
        </p:txBody>
      </p:sp>
    </p:spTree>
    <p:extLst>
      <p:ext uri="{BB962C8B-B14F-4D97-AF65-F5344CB8AC3E}">
        <p14:creationId xmlns:p14="http://schemas.microsoft.com/office/powerpoint/2010/main" val="1653108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2DF46-B7AC-3B65-92AF-4A2426424043}"/>
              </a:ext>
            </a:extLst>
          </p:cNvPr>
          <p:cNvSpPr>
            <a:spLocks noGrp="1"/>
          </p:cNvSpPr>
          <p:nvPr>
            <p:ph type="title"/>
          </p:nvPr>
        </p:nvSpPr>
        <p:spPr/>
        <p:txBody>
          <a:bodyPr/>
          <a:lstStyle/>
          <a:p>
            <a:r>
              <a:rPr lang="en-GB" b="1" dirty="0"/>
              <a:t>Example of a Fantastic Review</a:t>
            </a:r>
          </a:p>
        </p:txBody>
      </p:sp>
      <p:pic>
        <p:nvPicPr>
          <p:cNvPr id="5" name="Content Placeholder 4">
            <a:extLst>
              <a:ext uri="{FF2B5EF4-FFF2-40B4-BE49-F238E27FC236}">
                <a16:creationId xmlns:a16="http://schemas.microsoft.com/office/drawing/2014/main" id="{51FBBD1D-AFA5-B65C-C821-CF8ECDD84C41}"/>
              </a:ext>
            </a:extLst>
          </p:cNvPr>
          <p:cNvPicPr>
            <a:picLocks noGrp="1" noChangeAspect="1"/>
          </p:cNvPicPr>
          <p:nvPr>
            <p:ph idx="1"/>
          </p:nvPr>
        </p:nvPicPr>
        <p:blipFill>
          <a:blip r:embed="rId2"/>
          <a:stretch>
            <a:fillRect/>
          </a:stretch>
        </p:blipFill>
        <p:spPr>
          <a:xfrm>
            <a:off x="2496142" y="2557993"/>
            <a:ext cx="7199715" cy="3317875"/>
          </a:xfrm>
        </p:spPr>
      </p:pic>
      <p:sp>
        <p:nvSpPr>
          <p:cNvPr id="6" name="TextBox 5">
            <a:extLst>
              <a:ext uri="{FF2B5EF4-FFF2-40B4-BE49-F238E27FC236}">
                <a16:creationId xmlns:a16="http://schemas.microsoft.com/office/drawing/2014/main" id="{060943EC-6879-0928-1473-2AAD55D1F2AD}"/>
              </a:ext>
            </a:extLst>
          </p:cNvPr>
          <p:cNvSpPr txBox="1"/>
          <p:nvPr/>
        </p:nvSpPr>
        <p:spPr>
          <a:xfrm>
            <a:off x="5812971" y="5579706"/>
            <a:ext cx="1819470" cy="307777"/>
          </a:xfrm>
          <a:prstGeom prst="rect">
            <a:avLst/>
          </a:prstGeom>
          <a:noFill/>
        </p:spPr>
        <p:txBody>
          <a:bodyPr wrap="square" rtlCol="0">
            <a:spAutoFit/>
          </a:bodyPr>
          <a:lstStyle/>
          <a:p>
            <a:r>
              <a:rPr lang="en-GB" sz="1400" dirty="0"/>
              <a:t>tripadvisor.co.uk</a:t>
            </a:r>
          </a:p>
        </p:txBody>
      </p:sp>
    </p:spTree>
    <p:extLst>
      <p:ext uri="{BB962C8B-B14F-4D97-AF65-F5344CB8AC3E}">
        <p14:creationId xmlns:p14="http://schemas.microsoft.com/office/powerpoint/2010/main" val="3952317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19" name="Picture 18">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Picture 20">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6" name="Picture 35">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E51EC6E1-F877-B049-E42E-07875D73ED9B}"/>
              </a:ext>
            </a:extLst>
          </p:cNvPr>
          <p:cNvSpPr>
            <a:spLocks noGrp="1"/>
          </p:cNvSpPr>
          <p:nvPr>
            <p:ph type="ctrTitle"/>
          </p:nvPr>
        </p:nvSpPr>
        <p:spPr>
          <a:xfrm>
            <a:off x="997528" y="982132"/>
            <a:ext cx="4094017" cy="2823880"/>
          </a:xfrm>
        </p:spPr>
        <p:txBody>
          <a:bodyPr>
            <a:normAutofit/>
          </a:bodyPr>
          <a:lstStyle/>
          <a:p>
            <a:r>
              <a:rPr lang="en-GB" sz="4800" dirty="0">
                <a:solidFill>
                  <a:srgbClr val="262626"/>
                </a:solidFill>
              </a:rPr>
              <a:t>Sofitel Loyalty Program</a:t>
            </a:r>
          </a:p>
        </p:txBody>
      </p:sp>
      <p:sp>
        <p:nvSpPr>
          <p:cNvPr id="3" name="Subtitle 2">
            <a:extLst>
              <a:ext uri="{FF2B5EF4-FFF2-40B4-BE49-F238E27FC236}">
                <a16:creationId xmlns:a16="http://schemas.microsoft.com/office/drawing/2014/main" id="{FB5DE39F-2CA3-AEF6-4217-E8F9250CEC10}"/>
              </a:ext>
            </a:extLst>
          </p:cNvPr>
          <p:cNvSpPr>
            <a:spLocks noGrp="1"/>
          </p:cNvSpPr>
          <p:nvPr>
            <p:ph type="subTitle" idx="1"/>
          </p:nvPr>
        </p:nvSpPr>
        <p:spPr>
          <a:xfrm>
            <a:off x="997528" y="4076944"/>
            <a:ext cx="4094017" cy="1679620"/>
          </a:xfrm>
        </p:spPr>
        <p:txBody>
          <a:bodyPr>
            <a:normAutofit/>
          </a:bodyPr>
          <a:lstStyle/>
          <a:p>
            <a:pPr>
              <a:lnSpc>
                <a:spcPct val="90000"/>
              </a:lnSpc>
            </a:pPr>
            <a:r>
              <a:rPr lang="en-GB" sz="1300">
                <a:solidFill>
                  <a:srgbClr val="000000"/>
                </a:solidFill>
              </a:rPr>
              <a:t>Welcome bonus of 50,000 points</a:t>
            </a:r>
          </a:p>
          <a:p>
            <a:pPr>
              <a:lnSpc>
                <a:spcPct val="90000"/>
              </a:lnSpc>
            </a:pPr>
            <a:r>
              <a:rPr lang="en-GB" sz="1300">
                <a:solidFill>
                  <a:srgbClr val="000000"/>
                </a:solidFill>
              </a:rPr>
              <a:t>Earn and Redeem oints for hotel stays, exceptional events </a:t>
            </a:r>
          </a:p>
          <a:p>
            <a:pPr>
              <a:lnSpc>
                <a:spcPct val="90000"/>
              </a:lnSpc>
            </a:pPr>
            <a:r>
              <a:rPr lang="en-GB" sz="1300">
                <a:solidFill>
                  <a:srgbClr val="000000"/>
                </a:solidFill>
              </a:rPr>
              <a:t>Unique spa experience</a:t>
            </a:r>
          </a:p>
          <a:p>
            <a:pPr>
              <a:lnSpc>
                <a:spcPct val="90000"/>
              </a:lnSpc>
            </a:pPr>
            <a:r>
              <a:rPr lang="en-GB" sz="1300">
                <a:solidFill>
                  <a:srgbClr val="000000"/>
                </a:solidFill>
              </a:rPr>
              <a:t>10% off bookings for members</a:t>
            </a:r>
          </a:p>
          <a:p>
            <a:pPr>
              <a:lnSpc>
                <a:spcPct val="90000"/>
              </a:lnSpc>
            </a:pPr>
            <a:r>
              <a:rPr lang="en-GB" sz="1300">
                <a:solidFill>
                  <a:srgbClr val="000000"/>
                </a:solidFill>
              </a:rPr>
              <a:t>Exclusive offers</a:t>
            </a:r>
          </a:p>
        </p:txBody>
      </p:sp>
      <p:pic>
        <p:nvPicPr>
          <p:cNvPr id="5" name="Picture 4">
            <a:extLst>
              <a:ext uri="{FF2B5EF4-FFF2-40B4-BE49-F238E27FC236}">
                <a16:creationId xmlns:a16="http://schemas.microsoft.com/office/drawing/2014/main" id="{8D96B9BE-B333-23EF-BA93-91301366F492}"/>
              </a:ext>
            </a:extLst>
          </p:cNvPr>
          <p:cNvPicPr>
            <a:picLocks noChangeAspect="1"/>
          </p:cNvPicPr>
          <p:nvPr/>
        </p:nvPicPr>
        <p:blipFill rotWithShape="1">
          <a:blip r:embed="rId5"/>
          <a:srcRect t="9792" b="13153"/>
          <a:stretch/>
        </p:blipFill>
        <p:spPr>
          <a:xfrm>
            <a:off x="5418668" y="1890707"/>
            <a:ext cx="5469466" cy="3076583"/>
          </a:xfrm>
          <a:prstGeom prst="rect">
            <a:avLst/>
          </a:prstGeom>
          <a:ln w="57150" cmpd="thickThin">
            <a:solidFill>
              <a:srgbClr val="7F7F7F"/>
            </a:solidFill>
            <a:miter lim="800000"/>
          </a:ln>
        </p:spPr>
      </p:pic>
      <p:sp>
        <p:nvSpPr>
          <p:cNvPr id="4" name="TextBox 3">
            <a:extLst>
              <a:ext uri="{FF2B5EF4-FFF2-40B4-BE49-F238E27FC236}">
                <a16:creationId xmlns:a16="http://schemas.microsoft.com/office/drawing/2014/main" id="{0E266409-DCB1-FBCC-5DFB-32655FD37DD5}"/>
              </a:ext>
            </a:extLst>
          </p:cNvPr>
          <p:cNvSpPr txBox="1"/>
          <p:nvPr/>
        </p:nvSpPr>
        <p:spPr>
          <a:xfrm>
            <a:off x="9377477" y="1540712"/>
            <a:ext cx="1483568" cy="307777"/>
          </a:xfrm>
          <a:prstGeom prst="rect">
            <a:avLst/>
          </a:prstGeom>
          <a:noFill/>
        </p:spPr>
        <p:txBody>
          <a:bodyPr wrap="square" rtlCol="0">
            <a:spAutoFit/>
          </a:bodyPr>
          <a:lstStyle/>
          <a:p>
            <a:r>
              <a:rPr lang="en-GB" sz="1400" dirty="0"/>
              <a:t>pikbest.com</a:t>
            </a:r>
          </a:p>
        </p:txBody>
      </p:sp>
      <p:sp>
        <p:nvSpPr>
          <p:cNvPr id="6" name="TextBox 5">
            <a:extLst>
              <a:ext uri="{FF2B5EF4-FFF2-40B4-BE49-F238E27FC236}">
                <a16:creationId xmlns:a16="http://schemas.microsoft.com/office/drawing/2014/main" id="{5CE4116B-5645-B24A-6CDC-3F755F29B744}"/>
              </a:ext>
            </a:extLst>
          </p:cNvPr>
          <p:cNvSpPr txBox="1"/>
          <p:nvPr/>
        </p:nvSpPr>
        <p:spPr>
          <a:xfrm>
            <a:off x="3815627" y="5448787"/>
            <a:ext cx="1185581" cy="307777"/>
          </a:xfrm>
          <a:prstGeom prst="rect">
            <a:avLst/>
          </a:prstGeom>
          <a:noFill/>
        </p:spPr>
        <p:txBody>
          <a:bodyPr wrap="square" rtlCol="0">
            <a:spAutoFit/>
          </a:bodyPr>
          <a:lstStyle/>
          <a:p>
            <a:r>
              <a:rPr lang="en-GB" sz="1400" dirty="0">
                <a:latin typeface="Abadi" panose="020B0604020104020204" pitchFamily="34" charset="0"/>
              </a:rPr>
              <a:t>all.accor.com</a:t>
            </a:r>
          </a:p>
        </p:txBody>
      </p:sp>
    </p:spTree>
    <p:extLst>
      <p:ext uri="{BB962C8B-B14F-4D97-AF65-F5344CB8AC3E}">
        <p14:creationId xmlns:p14="http://schemas.microsoft.com/office/powerpoint/2010/main" val="2519176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37863A1-54F7-428E-9109-03BACEC20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8774F60-10DA-4D7F-BC9C-E9FBFFB38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576916"/>
            <a:ext cx="6872861" cy="5734983"/>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F9EB1F5-0A3E-446D-B428-00D62197A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73" y="742355"/>
            <a:ext cx="6547104" cy="5404104"/>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9A40CC-5526-307D-6A3F-AFD6A639DF04}"/>
              </a:ext>
            </a:extLst>
          </p:cNvPr>
          <p:cNvSpPr>
            <a:spLocks noGrp="1"/>
          </p:cNvSpPr>
          <p:nvPr>
            <p:ph type="ctrTitle"/>
          </p:nvPr>
        </p:nvSpPr>
        <p:spPr>
          <a:xfrm>
            <a:off x="1468140" y="1385822"/>
            <a:ext cx="5260170" cy="2876305"/>
          </a:xfrm>
        </p:spPr>
        <p:txBody>
          <a:bodyPr>
            <a:normAutofit/>
          </a:bodyPr>
          <a:lstStyle/>
          <a:p>
            <a:pPr>
              <a:lnSpc>
                <a:spcPct val="90000"/>
              </a:lnSpc>
            </a:pPr>
            <a:r>
              <a:rPr lang="en-GB" sz="2100" dirty="0">
                <a:solidFill>
                  <a:schemeClr val="bg1"/>
                </a:solidFill>
              </a:rPr>
              <a:t>Guest service is the most important part in Hospitality Industry “, weather is by providing information, advice or helping guests feel comfortable, the role of customer service department to provide a positive experience for the guest. By doing so they will be able to associate excellent service with your property and become a loyal clients”</a:t>
            </a:r>
            <a:br>
              <a:rPr lang="en-GB" sz="2100" dirty="0">
                <a:solidFill>
                  <a:schemeClr val="bg1"/>
                </a:solidFill>
              </a:rPr>
            </a:br>
            <a:r>
              <a:rPr lang="en-GB" sz="2100" dirty="0">
                <a:solidFill>
                  <a:schemeClr val="bg1"/>
                </a:solidFill>
              </a:rPr>
              <a:t>http:/hotelo.com</a:t>
            </a:r>
          </a:p>
        </p:txBody>
      </p:sp>
      <p:cxnSp>
        <p:nvCxnSpPr>
          <p:cNvPr id="14" name="Straight Connector 13">
            <a:extLst>
              <a:ext uri="{FF2B5EF4-FFF2-40B4-BE49-F238E27FC236}">
                <a16:creationId xmlns:a16="http://schemas.microsoft.com/office/drawing/2014/main" id="{55C1F48A-3DEE-477F-9F90-15D411D98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20785" y="4397593"/>
            <a:ext cx="4754880"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1076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A79AD-A903-B38F-EA8C-C4A33698DFBA}"/>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1FE4A58F-FE40-07D6-E241-9985FB988B42}"/>
              </a:ext>
            </a:extLst>
          </p:cNvPr>
          <p:cNvSpPr>
            <a:spLocks noGrp="1"/>
          </p:cNvSpPr>
          <p:nvPr>
            <p:ph idx="1"/>
          </p:nvPr>
        </p:nvSpPr>
        <p:spPr/>
        <p:txBody>
          <a:bodyPr>
            <a:normAutofit fontScale="92500" lnSpcReduction="20000"/>
          </a:bodyPr>
          <a:lstStyle/>
          <a:p>
            <a:r>
              <a:rPr lang="en-GB" sz="2400" dirty="0">
                <a:latin typeface="+mj-lt"/>
              </a:rPr>
              <a:t>hospitalitynet.org 					</a:t>
            </a:r>
            <a:r>
              <a:rPr lang="en-GB" dirty="0">
                <a:latin typeface="+mj-lt"/>
              </a:rPr>
              <a:t>all.accor.com	</a:t>
            </a:r>
            <a:r>
              <a:rPr lang="en-GB" sz="2400" dirty="0">
                <a:latin typeface="+mj-lt"/>
              </a:rPr>
              <a:t>			</a:t>
            </a:r>
          </a:p>
          <a:p>
            <a:r>
              <a:rPr lang="en-GB" sz="2400" dirty="0"/>
              <a:t>medium.com 						voyage-priv.co.uk</a:t>
            </a:r>
          </a:p>
          <a:p>
            <a:r>
              <a:rPr lang="en-GB" sz="2400" dirty="0"/>
              <a:t>amazon.co.uk 					sofitel-vogue.com  		</a:t>
            </a:r>
          </a:p>
          <a:p>
            <a:r>
              <a:rPr lang="en-GB" dirty="0"/>
              <a:t>p</a:t>
            </a:r>
            <a:r>
              <a:rPr lang="en-GB" sz="2400" dirty="0"/>
              <a:t>intrest.com						models.com </a:t>
            </a:r>
          </a:p>
          <a:p>
            <a:r>
              <a:rPr lang="en-GB" dirty="0">
                <a:solidFill>
                  <a:srgbClr val="000000"/>
                </a:solidFill>
              </a:rPr>
              <a:t>thesimplyluxuriouslife.com 		wordpress.com</a:t>
            </a:r>
          </a:p>
          <a:p>
            <a:r>
              <a:rPr lang="en-GB" sz="2400" dirty="0"/>
              <a:t>press.accor.com 				</a:t>
            </a:r>
            <a:r>
              <a:rPr lang="en-GB" dirty="0"/>
              <a:t>	independent.com </a:t>
            </a:r>
            <a:endParaRPr lang="en-GB" sz="2400" dirty="0"/>
          </a:p>
          <a:p>
            <a:r>
              <a:rPr lang="en-GB" sz="2400" dirty="0">
                <a:solidFill>
                  <a:srgbClr val="000000"/>
                </a:solidFill>
              </a:rPr>
              <a:t>hospitalitynet.com 				pikbest.com </a:t>
            </a:r>
          </a:p>
          <a:p>
            <a:r>
              <a:rPr lang="en-GB" sz="2400" dirty="0"/>
              <a:t>tripadvisor.co.uk					hotelo.com </a:t>
            </a:r>
          </a:p>
          <a:p>
            <a:endParaRPr lang="en-GB" sz="2400" dirty="0">
              <a:solidFill>
                <a:srgbClr val="000000"/>
              </a:solidFill>
            </a:endParaRPr>
          </a:p>
          <a:p>
            <a:endParaRPr lang="en-GB" sz="2400" dirty="0"/>
          </a:p>
          <a:p>
            <a:endParaRPr lang="en-GB" dirty="0">
              <a:solidFill>
                <a:srgbClr val="000000"/>
              </a:solidFill>
            </a:endParaRPr>
          </a:p>
          <a:p>
            <a:endParaRPr lang="en-GB" dirty="0"/>
          </a:p>
        </p:txBody>
      </p:sp>
    </p:spTree>
    <p:extLst>
      <p:ext uri="{BB962C8B-B14F-4D97-AF65-F5344CB8AC3E}">
        <p14:creationId xmlns:p14="http://schemas.microsoft.com/office/powerpoint/2010/main" val="137000730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570</TotalTime>
  <Words>713</Words>
  <Application>Microsoft Office PowerPoint</Application>
  <PresentationFormat>Widescreen</PresentationFormat>
  <Paragraphs>79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Abadi</vt:lpstr>
      <vt:lpstr>Arial</vt:lpstr>
      <vt:lpstr>Garamond</vt:lpstr>
      <vt:lpstr>Organic</vt:lpstr>
      <vt:lpstr>The Role and Importance of Hospitality and Guest Services within the Hotel Industry  Galina Borisova Student number 2243589 </vt:lpstr>
      <vt:lpstr>Contents Page</vt:lpstr>
      <vt:lpstr>History</vt:lpstr>
      <vt:lpstr>PowerPoint Presentation</vt:lpstr>
      <vt:lpstr>Hotel’s Consumers  </vt:lpstr>
      <vt:lpstr>Guest Service</vt:lpstr>
      <vt:lpstr>Live like a French</vt:lpstr>
      <vt:lpstr>VogueXSofitel Event </vt:lpstr>
      <vt:lpstr>Partners</vt:lpstr>
      <vt:lpstr>Christian Lacroix’s Uniforms for the Sofitel Bangkok Staff </vt:lpstr>
      <vt:lpstr>World Sleep Day</vt:lpstr>
      <vt:lpstr>Example of a Fantastic Review</vt:lpstr>
      <vt:lpstr>Sofitel Loyalty Program</vt:lpstr>
      <vt:lpstr>Guest service is the most important part in Hospitality Industry “, weather is by providing information, advice or helping guests feel comfortable, the role of customer service department to provide a positive experience for the guest. By doing so they will be able to associate excellent service with your property and become a loyal clients” http:/hotelo.com</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Hospitality and Guest Services withtin the hotel industry</dc:title>
  <dc:creator>Galina Borisova</dc:creator>
  <cp:lastModifiedBy>Galina Borisova</cp:lastModifiedBy>
  <cp:revision>15</cp:revision>
  <dcterms:created xsi:type="dcterms:W3CDTF">2023-10-21T13:58:16Z</dcterms:created>
  <dcterms:modified xsi:type="dcterms:W3CDTF">2023-10-22T19:24:54Z</dcterms:modified>
</cp:coreProperties>
</file>