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7"/>
  </p:notesMasterIdLst>
  <p:sldIdLst>
    <p:sldId id="264" r:id="rId2"/>
    <p:sldId id="265" r:id="rId3"/>
    <p:sldId id="261" r:id="rId4"/>
    <p:sldId id="262" r:id="rId5"/>
    <p:sldId id="263"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9796" autoAdjust="0"/>
  </p:normalViewPr>
  <p:slideViewPr>
    <p:cSldViewPr snapToGrid="0">
      <p:cViewPr>
        <p:scale>
          <a:sx n="41" d="100"/>
          <a:sy n="41" d="100"/>
        </p:scale>
        <p:origin x="966" y="5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43EBC-D898-43BF-B5F7-039363E0A34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94214D5-6CBB-4ACE-96E6-D3D291826BE9}">
      <dgm:prSet/>
      <dgm:spPr/>
      <dgm:t>
        <a:bodyPr/>
        <a:lstStyle/>
        <a:p>
          <a:r>
            <a:rPr lang="en-US" dirty="0"/>
            <a:t>Leah Pinnock</a:t>
          </a:r>
        </a:p>
      </dgm:t>
    </dgm:pt>
    <dgm:pt modelId="{C3F5159E-6C25-4135-876E-310368BF3B69}" type="parTrans" cxnId="{0DC6BD13-3E9B-4ABD-B4BB-DD3F22EB130D}">
      <dgm:prSet/>
      <dgm:spPr/>
      <dgm:t>
        <a:bodyPr/>
        <a:lstStyle/>
        <a:p>
          <a:endParaRPr lang="en-US"/>
        </a:p>
      </dgm:t>
    </dgm:pt>
    <dgm:pt modelId="{129DD180-394E-4CA4-A2D9-F1E598A22E69}" type="sibTrans" cxnId="{0DC6BD13-3E9B-4ABD-B4BB-DD3F22EB130D}">
      <dgm:prSet/>
      <dgm:spPr/>
      <dgm:t>
        <a:bodyPr/>
        <a:lstStyle/>
        <a:p>
          <a:endParaRPr lang="en-US"/>
        </a:p>
      </dgm:t>
    </dgm:pt>
    <dgm:pt modelId="{6CF7BEDD-4A14-417A-8F59-92FF08E36BC4}">
      <dgm:prSet/>
      <dgm:spPr/>
      <dgm:t>
        <a:bodyPr/>
        <a:lstStyle/>
        <a:p>
          <a:r>
            <a:rPr lang="en-US"/>
            <a:t>2017334</a:t>
          </a:r>
        </a:p>
      </dgm:t>
    </dgm:pt>
    <dgm:pt modelId="{4CA78DBD-36F6-4BB0-8E82-5DA9C58641F9}" type="parTrans" cxnId="{6DE1FCE0-817B-49B2-9683-E0FE5FBFFBCB}">
      <dgm:prSet/>
      <dgm:spPr/>
      <dgm:t>
        <a:bodyPr/>
        <a:lstStyle/>
        <a:p>
          <a:endParaRPr lang="en-US"/>
        </a:p>
      </dgm:t>
    </dgm:pt>
    <dgm:pt modelId="{9B5534AF-AEEC-4B8E-A960-9E23AF75ECC3}" type="sibTrans" cxnId="{6DE1FCE0-817B-49B2-9683-E0FE5FBFFBCB}">
      <dgm:prSet/>
      <dgm:spPr/>
      <dgm:t>
        <a:bodyPr/>
        <a:lstStyle/>
        <a:p>
          <a:endParaRPr lang="en-US"/>
        </a:p>
      </dgm:t>
    </dgm:pt>
    <dgm:pt modelId="{176A537B-0579-4081-9EE3-3BB75127A1AA}">
      <dgm:prSet/>
      <dgm:spPr/>
      <dgm:t>
        <a:bodyPr/>
        <a:lstStyle/>
        <a:p>
          <a:r>
            <a:rPr lang="en-US" dirty="0"/>
            <a:t>Introduction to Physiology </a:t>
          </a:r>
        </a:p>
      </dgm:t>
    </dgm:pt>
    <dgm:pt modelId="{B112F005-62CE-4E39-B128-2D80A9F7D578}" type="parTrans" cxnId="{9EAB28A4-6E31-4048-AA4A-1E21C042D7B3}">
      <dgm:prSet/>
      <dgm:spPr/>
      <dgm:t>
        <a:bodyPr/>
        <a:lstStyle/>
        <a:p>
          <a:endParaRPr lang="en-US"/>
        </a:p>
      </dgm:t>
    </dgm:pt>
    <dgm:pt modelId="{1977A0EC-E797-4586-9107-530EA513F7B1}" type="sibTrans" cxnId="{9EAB28A4-6E31-4048-AA4A-1E21C042D7B3}">
      <dgm:prSet/>
      <dgm:spPr/>
      <dgm:t>
        <a:bodyPr/>
        <a:lstStyle/>
        <a:p>
          <a:endParaRPr lang="en-US"/>
        </a:p>
      </dgm:t>
    </dgm:pt>
    <dgm:pt modelId="{52235421-8057-4DCF-9286-0693A83A743B}">
      <dgm:prSet/>
      <dgm:spPr/>
      <dgm:t>
        <a:bodyPr/>
        <a:lstStyle/>
        <a:p>
          <a:r>
            <a:rPr lang="en-US"/>
            <a:t>BMHP5003_BIRM</a:t>
          </a:r>
        </a:p>
      </dgm:t>
    </dgm:pt>
    <dgm:pt modelId="{50BF5D48-FE8A-429B-BB04-1FAEBFA22C0E}" type="parTrans" cxnId="{5762C609-2532-4766-BC5D-37279A39E03F}">
      <dgm:prSet/>
      <dgm:spPr/>
      <dgm:t>
        <a:bodyPr/>
        <a:lstStyle/>
        <a:p>
          <a:endParaRPr lang="en-US"/>
        </a:p>
      </dgm:t>
    </dgm:pt>
    <dgm:pt modelId="{E6D894A4-0958-4FE6-B00D-334CA00AD0C9}" type="sibTrans" cxnId="{5762C609-2532-4766-BC5D-37279A39E03F}">
      <dgm:prSet/>
      <dgm:spPr/>
      <dgm:t>
        <a:bodyPr/>
        <a:lstStyle/>
        <a:p>
          <a:endParaRPr lang="en-US"/>
        </a:p>
      </dgm:t>
    </dgm:pt>
    <dgm:pt modelId="{347CE45A-2130-45BA-92D7-EB71FAD1F232}">
      <dgm:prSet/>
      <dgm:spPr/>
      <dgm:t>
        <a:bodyPr/>
        <a:lstStyle/>
        <a:p>
          <a:r>
            <a:rPr lang="en-US" dirty="0"/>
            <a:t>Muhammad Humza Saeed </a:t>
          </a:r>
        </a:p>
      </dgm:t>
    </dgm:pt>
    <dgm:pt modelId="{E31C1377-7B54-4836-AF32-3D46F911CCC1}" type="parTrans" cxnId="{B979759E-2C51-4A5A-8CE6-FEC65984BDB6}">
      <dgm:prSet/>
      <dgm:spPr/>
      <dgm:t>
        <a:bodyPr/>
        <a:lstStyle/>
        <a:p>
          <a:endParaRPr lang="en-US"/>
        </a:p>
      </dgm:t>
    </dgm:pt>
    <dgm:pt modelId="{2BFE6A55-B14A-4A5A-A8B9-121DA76F7117}" type="sibTrans" cxnId="{B979759E-2C51-4A5A-8CE6-FEC65984BDB6}">
      <dgm:prSet/>
      <dgm:spPr/>
      <dgm:t>
        <a:bodyPr/>
        <a:lstStyle/>
        <a:p>
          <a:endParaRPr lang="en-US"/>
        </a:p>
      </dgm:t>
    </dgm:pt>
    <dgm:pt modelId="{AA8BCFDC-26CA-4EFE-9E7D-5F57A3763360}" type="pres">
      <dgm:prSet presAssocID="{AB143EBC-D898-43BF-B5F7-039363E0A34A}" presName="linear" presStyleCnt="0">
        <dgm:presLayoutVars>
          <dgm:animLvl val="lvl"/>
          <dgm:resizeHandles val="exact"/>
        </dgm:presLayoutVars>
      </dgm:prSet>
      <dgm:spPr/>
    </dgm:pt>
    <dgm:pt modelId="{D9477A7D-55AE-4D3E-8A52-14DDF95DD80D}" type="pres">
      <dgm:prSet presAssocID="{694214D5-6CBB-4ACE-96E6-D3D291826BE9}" presName="parentText" presStyleLbl="node1" presStyleIdx="0" presStyleCnt="5">
        <dgm:presLayoutVars>
          <dgm:chMax val="0"/>
          <dgm:bulletEnabled val="1"/>
        </dgm:presLayoutVars>
      </dgm:prSet>
      <dgm:spPr/>
    </dgm:pt>
    <dgm:pt modelId="{F19CA8D2-D978-485A-B47A-087C5AC50C2A}" type="pres">
      <dgm:prSet presAssocID="{129DD180-394E-4CA4-A2D9-F1E598A22E69}" presName="spacer" presStyleCnt="0"/>
      <dgm:spPr/>
    </dgm:pt>
    <dgm:pt modelId="{93CA8840-4F57-46E7-80B6-AA3A84F0747C}" type="pres">
      <dgm:prSet presAssocID="{6CF7BEDD-4A14-417A-8F59-92FF08E36BC4}" presName="parentText" presStyleLbl="node1" presStyleIdx="1" presStyleCnt="5">
        <dgm:presLayoutVars>
          <dgm:chMax val="0"/>
          <dgm:bulletEnabled val="1"/>
        </dgm:presLayoutVars>
      </dgm:prSet>
      <dgm:spPr/>
    </dgm:pt>
    <dgm:pt modelId="{67C5DECF-0138-444D-83DA-ECCDC0EEB202}" type="pres">
      <dgm:prSet presAssocID="{9B5534AF-AEEC-4B8E-A960-9E23AF75ECC3}" presName="spacer" presStyleCnt="0"/>
      <dgm:spPr/>
    </dgm:pt>
    <dgm:pt modelId="{9713F537-6726-4483-88C8-8B9156EEFF5D}" type="pres">
      <dgm:prSet presAssocID="{176A537B-0579-4081-9EE3-3BB75127A1AA}" presName="parentText" presStyleLbl="node1" presStyleIdx="2" presStyleCnt="5">
        <dgm:presLayoutVars>
          <dgm:chMax val="0"/>
          <dgm:bulletEnabled val="1"/>
        </dgm:presLayoutVars>
      </dgm:prSet>
      <dgm:spPr/>
    </dgm:pt>
    <dgm:pt modelId="{B5EA6C5E-7E9A-473E-8890-50082FB5E95D}" type="pres">
      <dgm:prSet presAssocID="{1977A0EC-E797-4586-9107-530EA513F7B1}" presName="spacer" presStyleCnt="0"/>
      <dgm:spPr/>
    </dgm:pt>
    <dgm:pt modelId="{B12E81D0-851E-4219-B2CE-0148FB560E35}" type="pres">
      <dgm:prSet presAssocID="{52235421-8057-4DCF-9286-0693A83A743B}" presName="parentText" presStyleLbl="node1" presStyleIdx="3" presStyleCnt="5" custScaleY="113866" custLinFactNeighborX="1531" custLinFactNeighborY="72070">
        <dgm:presLayoutVars>
          <dgm:chMax val="0"/>
          <dgm:bulletEnabled val="1"/>
        </dgm:presLayoutVars>
      </dgm:prSet>
      <dgm:spPr/>
    </dgm:pt>
    <dgm:pt modelId="{C3E5D482-F94F-4910-9318-244D5756251F}" type="pres">
      <dgm:prSet presAssocID="{E6D894A4-0958-4FE6-B00D-334CA00AD0C9}" presName="spacer" presStyleCnt="0"/>
      <dgm:spPr/>
    </dgm:pt>
    <dgm:pt modelId="{4AE5542D-79C3-4B71-9107-C082AF64EE5A}" type="pres">
      <dgm:prSet presAssocID="{347CE45A-2130-45BA-92D7-EB71FAD1F232}" presName="parentText" presStyleLbl="node1" presStyleIdx="4" presStyleCnt="5">
        <dgm:presLayoutVars>
          <dgm:chMax val="0"/>
          <dgm:bulletEnabled val="1"/>
        </dgm:presLayoutVars>
      </dgm:prSet>
      <dgm:spPr/>
    </dgm:pt>
  </dgm:ptLst>
  <dgm:cxnLst>
    <dgm:cxn modelId="{5762C609-2532-4766-BC5D-37279A39E03F}" srcId="{AB143EBC-D898-43BF-B5F7-039363E0A34A}" destId="{52235421-8057-4DCF-9286-0693A83A743B}" srcOrd="3" destOrd="0" parTransId="{50BF5D48-FE8A-429B-BB04-1FAEBFA22C0E}" sibTransId="{E6D894A4-0958-4FE6-B00D-334CA00AD0C9}"/>
    <dgm:cxn modelId="{0DC6BD13-3E9B-4ABD-B4BB-DD3F22EB130D}" srcId="{AB143EBC-D898-43BF-B5F7-039363E0A34A}" destId="{694214D5-6CBB-4ACE-96E6-D3D291826BE9}" srcOrd="0" destOrd="0" parTransId="{C3F5159E-6C25-4135-876E-310368BF3B69}" sibTransId="{129DD180-394E-4CA4-A2D9-F1E598A22E69}"/>
    <dgm:cxn modelId="{873AC85C-A20F-4A81-BBEA-DE8B0B2EFE45}" type="presOf" srcId="{6CF7BEDD-4A14-417A-8F59-92FF08E36BC4}" destId="{93CA8840-4F57-46E7-80B6-AA3A84F0747C}" srcOrd="0" destOrd="0" presId="urn:microsoft.com/office/officeart/2005/8/layout/vList2"/>
    <dgm:cxn modelId="{CEFC905F-57A0-4650-9A5D-F2B4709EEDC7}" type="presOf" srcId="{694214D5-6CBB-4ACE-96E6-D3D291826BE9}" destId="{D9477A7D-55AE-4D3E-8A52-14DDF95DD80D}" srcOrd="0" destOrd="0" presId="urn:microsoft.com/office/officeart/2005/8/layout/vList2"/>
    <dgm:cxn modelId="{53EE3B52-8F71-4A7C-89FF-B5D7ECB285E0}" type="presOf" srcId="{AB143EBC-D898-43BF-B5F7-039363E0A34A}" destId="{AA8BCFDC-26CA-4EFE-9E7D-5F57A3763360}" srcOrd="0" destOrd="0" presId="urn:microsoft.com/office/officeart/2005/8/layout/vList2"/>
    <dgm:cxn modelId="{72B8918E-A097-4F31-BDFA-3FE7CAB02433}" type="presOf" srcId="{52235421-8057-4DCF-9286-0693A83A743B}" destId="{B12E81D0-851E-4219-B2CE-0148FB560E35}" srcOrd="0" destOrd="0" presId="urn:microsoft.com/office/officeart/2005/8/layout/vList2"/>
    <dgm:cxn modelId="{B979759E-2C51-4A5A-8CE6-FEC65984BDB6}" srcId="{AB143EBC-D898-43BF-B5F7-039363E0A34A}" destId="{347CE45A-2130-45BA-92D7-EB71FAD1F232}" srcOrd="4" destOrd="0" parTransId="{E31C1377-7B54-4836-AF32-3D46F911CCC1}" sibTransId="{2BFE6A55-B14A-4A5A-A8B9-121DA76F7117}"/>
    <dgm:cxn modelId="{DF3BE2A2-C5D1-4FA6-ACE4-7073EC48DE29}" type="presOf" srcId="{176A537B-0579-4081-9EE3-3BB75127A1AA}" destId="{9713F537-6726-4483-88C8-8B9156EEFF5D}" srcOrd="0" destOrd="0" presId="urn:microsoft.com/office/officeart/2005/8/layout/vList2"/>
    <dgm:cxn modelId="{9EAB28A4-6E31-4048-AA4A-1E21C042D7B3}" srcId="{AB143EBC-D898-43BF-B5F7-039363E0A34A}" destId="{176A537B-0579-4081-9EE3-3BB75127A1AA}" srcOrd="2" destOrd="0" parTransId="{B112F005-62CE-4E39-B128-2D80A9F7D578}" sibTransId="{1977A0EC-E797-4586-9107-530EA513F7B1}"/>
    <dgm:cxn modelId="{123143B7-29EC-4F6F-A1D0-C7A73F64590D}" type="presOf" srcId="{347CE45A-2130-45BA-92D7-EB71FAD1F232}" destId="{4AE5542D-79C3-4B71-9107-C082AF64EE5A}" srcOrd="0" destOrd="0" presId="urn:microsoft.com/office/officeart/2005/8/layout/vList2"/>
    <dgm:cxn modelId="{6DE1FCE0-817B-49B2-9683-E0FE5FBFFBCB}" srcId="{AB143EBC-D898-43BF-B5F7-039363E0A34A}" destId="{6CF7BEDD-4A14-417A-8F59-92FF08E36BC4}" srcOrd="1" destOrd="0" parTransId="{4CA78DBD-36F6-4BB0-8E82-5DA9C58641F9}" sibTransId="{9B5534AF-AEEC-4B8E-A960-9E23AF75ECC3}"/>
    <dgm:cxn modelId="{E46C00A7-A909-41B5-8BDA-6641FC876944}" type="presParOf" srcId="{AA8BCFDC-26CA-4EFE-9E7D-5F57A3763360}" destId="{D9477A7D-55AE-4D3E-8A52-14DDF95DD80D}" srcOrd="0" destOrd="0" presId="urn:microsoft.com/office/officeart/2005/8/layout/vList2"/>
    <dgm:cxn modelId="{F1D4C756-AA65-4A15-9A8D-FF0DB9E7F5C8}" type="presParOf" srcId="{AA8BCFDC-26CA-4EFE-9E7D-5F57A3763360}" destId="{F19CA8D2-D978-485A-B47A-087C5AC50C2A}" srcOrd="1" destOrd="0" presId="urn:microsoft.com/office/officeart/2005/8/layout/vList2"/>
    <dgm:cxn modelId="{8CC67FFA-06E5-45DA-BA98-D59A77E8C12E}" type="presParOf" srcId="{AA8BCFDC-26CA-4EFE-9E7D-5F57A3763360}" destId="{93CA8840-4F57-46E7-80B6-AA3A84F0747C}" srcOrd="2" destOrd="0" presId="urn:microsoft.com/office/officeart/2005/8/layout/vList2"/>
    <dgm:cxn modelId="{4A5CC89B-040C-4331-9181-8F1F5E9AD6A7}" type="presParOf" srcId="{AA8BCFDC-26CA-4EFE-9E7D-5F57A3763360}" destId="{67C5DECF-0138-444D-83DA-ECCDC0EEB202}" srcOrd="3" destOrd="0" presId="urn:microsoft.com/office/officeart/2005/8/layout/vList2"/>
    <dgm:cxn modelId="{22E917CB-3850-4BF8-9624-0CDD184A179F}" type="presParOf" srcId="{AA8BCFDC-26CA-4EFE-9E7D-5F57A3763360}" destId="{9713F537-6726-4483-88C8-8B9156EEFF5D}" srcOrd="4" destOrd="0" presId="urn:microsoft.com/office/officeart/2005/8/layout/vList2"/>
    <dgm:cxn modelId="{86B0B2DF-91E2-424E-B7EA-73D723381759}" type="presParOf" srcId="{AA8BCFDC-26CA-4EFE-9E7D-5F57A3763360}" destId="{B5EA6C5E-7E9A-473E-8890-50082FB5E95D}" srcOrd="5" destOrd="0" presId="urn:microsoft.com/office/officeart/2005/8/layout/vList2"/>
    <dgm:cxn modelId="{881BCB61-FAD2-4B7D-9110-3EA90BB2886E}" type="presParOf" srcId="{AA8BCFDC-26CA-4EFE-9E7D-5F57A3763360}" destId="{B12E81D0-851E-4219-B2CE-0148FB560E35}" srcOrd="6" destOrd="0" presId="urn:microsoft.com/office/officeart/2005/8/layout/vList2"/>
    <dgm:cxn modelId="{85E304EE-5295-4D8A-9975-88A916D9599A}" type="presParOf" srcId="{AA8BCFDC-26CA-4EFE-9E7D-5F57A3763360}" destId="{C3E5D482-F94F-4910-9318-244D5756251F}" srcOrd="7" destOrd="0" presId="urn:microsoft.com/office/officeart/2005/8/layout/vList2"/>
    <dgm:cxn modelId="{476651E9-B983-4B24-94ED-5BE66AA9FCD5}" type="presParOf" srcId="{AA8BCFDC-26CA-4EFE-9E7D-5F57A3763360}" destId="{4AE5542D-79C3-4B71-9107-C082AF64EE5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7C62C8-24B0-4E64-A476-D5ADC97C8FC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636CBB7-538F-47F9-A7B1-0EB46CCC4ADF}">
      <dgm:prSet custT="1"/>
      <dgm:spPr/>
      <dgm:t>
        <a:bodyPr/>
        <a:lstStyle/>
        <a:p>
          <a:pPr>
            <a:buNone/>
          </a:pPr>
          <a:r>
            <a:rPr lang="en-US" sz="1800" dirty="0">
              <a:latin typeface="Arial" panose="020B0604020202020204" pitchFamily="34" charset="0"/>
              <a:cs typeface="Arial" panose="020B0604020202020204" pitchFamily="34" charset="0"/>
            </a:rPr>
            <a:t>Several diseases affect the Female Reproductive System such as </a:t>
          </a:r>
        </a:p>
      </dgm:t>
    </dgm:pt>
    <dgm:pt modelId="{C50D8F9B-D30E-4D39-8F82-F7E40E9439AD}" type="parTrans" cxnId="{A8ACB097-CCD1-4839-9D0F-96DAFE24F7A4}">
      <dgm:prSet/>
      <dgm:spPr/>
      <dgm:t>
        <a:bodyPr/>
        <a:lstStyle/>
        <a:p>
          <a:endParaRPr lang="en-US"/>
        </a:p>
      </dgm:t>
    </dgm:pt>
    <dgm:pt modelId="{C7BC1633-89A4-4060-A9C1-2EADD1A80D09}" type="sibTrans" cxnId="{A8ACB097-CCD1-4839-9D0F-96DAFE24F7A4}">
      <dgm:prSet/>
      <dgm:spPr/>
      <dgm:t>
        <a:bodyPr/>
        <a:lstStyle/>
        <a:p>
          <a:endParaRPr lang="en-US"/>
        </a:p>
      </dgm:t>
    </dgm:pt>
    <dgm:pt modelId="{3BA44E75-1A28-43C7-A495-141154A74789}">
      <dgm:prSet custT="1"/>
      <dgm:spPr/>
      <dgm:t>
        <a:bodyPr/>
        <a:lstStyle/>
        <a:p>
          <a:r>
            <a:rPr lang="en-US" sz="1800" dirty="0">
              <a:latin typeface="Arial" panose="020B0604020202020204" pitchFamily="34" charset="0"/>
              <a:cs typeface="Arial" panose="020B0604020202020204" pitchFamily="34" charset="0"/>
            </a:rPr>
            <a:t>Polycystic Ovary Syndrome (PCOS)</a:t>
          </a:r>
        </a:p>
      </dgm:t>
    </dgm:pt>
    <dgm:pt modelId="{38720EF6-46C2-469D-B854-1D3C515FA7EF}" type="parTrans" cxnId="{04745FA9-B596-488C-BBFD-5625ADA2E6EC}">
      <dgm:prSet/>
      <dgm:spPr/>
      <dgm:t>
        <a:bodyPr/>
        <a:lstStyle/>
        <a:p>
          <a:endParaRPr lang="en-US"/>
        </a:p>
      </dgm:t>
    </dgm:pt>
    <dgm:pt modelId="{8AF7C8C0-C86D-4DA5-ABF3-FE12B045F2A4}" type="sibTrans" cxnId="{04745FA9-B596-488C-BBFD-5625ADA2E6EC}">
      <dgm:prSet/>
      <dgm:spPr/>
      <dgm:t>
        <a:bodyPr/>
        <a:lstStyle/>
        <a:p>
          <a:endParaRPr lang="en-US"/>
        </a:p>
      </dgm:t>
    </dgm:pt>
    <dgm:pt modelId="{43323C67-BCF8-4E60-9993-81766A1FA30B}">
      <dgm:prSet custT="1"/>
      <dgm:spPr/>
      <dgm:t>
        <a:bodyPr/>
        <a:lstStyle/>
        <a:p>
          <a:r>
            <a:rPr lang="en-US" sz="1800" dirty="0">
              <a:latin typeface="Arial" panose="020B0604020202020204" pitchFamily="34" charset="0"/>
              <a:cs typeface="Arial" panose="020B0604020202020204" pitchFamily="34" charset="0"/>
            </a:rPr>
            <a:t>Uterine Fibroids</a:t>
          </a:r>
        </a:p>
      </dgm:t>
    </dgm:pt>
    <dgm:pt modelId="{EA6D9DCF-6ECB-4628-AA83-78E604BAA67C}" type="parTrans" cxnId="{7DA0F58F-4ED6-4A46-AE46-A639FD4E39ED}">
      <dgm:prSet/>
      <dgm:spPr/>
      <dgm:t>
        <a:bodyPr/>
        <a:lstStyle/>
        <a:p>
          <a:endParaRPr lang="en-US"/>
        </a:p>
      </dgm:t>
    </dgm:pt>
    <dgm:pt modelId="{A4F7815B-7C61-4780-A454-4A6AF204BFB5}" type="sibTrans" cxnId="{7DA0F58F-4ED6-4A46-AE46-A639FD4E39ED}">
      <dgm:prSet/>
      <dgm:spPr/>
      <dgm:t>
        <a:bodyPr/>
        <a:lstStyle/>
        <a:p>
          <a:endParaRPr lang="en-US"/>
        </a:p>
      </dgm:t>
    </dgm:pt>
    <dgm:pt modelId="{94017958-EAB5-4AE2-9400-0F2F7E6CE179}">
      <dgm:prSet custT="1"/>
      <dgm:spPr/>
      <dgm:t>
        <a:bodyPr/>
        <a:lstStyle/>
        <a:p>
          <a:r>
            <a:rPr lang="en-US" sz="1800" dirty="0">
              <a:latin typeface="Arial" panose="020B0604020202020204" pitchFamily="34" charset="0"/>
              <a:cs typeface="Arial" panose="020B0604020202020204" pitchFamily="34" charset="0"/>
            </a:rPr>
            <a:t>HIV/AIDS.</a:t>
          </a:r>
        </a:p>
      </dgm:t>
    </dgm:pt>
    <dgm:pt modelId="{4743E61E-84DB-4164-961A-CE42BEBD8C15}" type="parTrans" cxnId="{813C7711-383E-4101-940E-8E84579C2423}">
      <dgm:prSet/>
      <dgm:spPr/>
      <dgm:t>
        <a:bodyPr/>
        <a:lstStyle/>
        <a:p>
          <a:endParaRPr lang="en-US"/>
        </a:p>
      </dgm:t>
    </dgm:pt>
    <dgm:pt modelId="{0F331E1A-A876-488D-AFCF-820C94B4D0EA}" type="sibTrans" cxnId="{813C7711-383E-4101-940E-8E84579C2423}">
      <dgm:prSet/>
      <dgm:spPr/>
      <dgm:t>
        <a:bodyPr/>
        <a:lstStyle/>
        <a:p>
          <a:endParaRPr lang="en-US"/>
        </a:p>
      </dgm:t>
    </dgm:pt>
    <dgm:pt modelId="{1DC24304-47BE-4956-B80F-08371C92AD84}">
      <dgm:prSet custT="1"/>
      <dgm:spPr/>
      <dgm:t>
        <a:bodyPr/>
        <a:lstStyle/>
        <a:p>
          <a:r>
            <a:rPr lang="en-US" sz="1800" dirty="0">
              <a:latin typeface="Arial" panose="020B0604020202020204" pitchFamily="34" charset="0"/>
              <a:cs typeface="Arial" panose="020B0604020202020204" pitchFamily="34" charset="0"/>
            </a:rPr>
            <a:t>Interstitial Cystitis.</a:t>
          </a:r>
        </a:p>
      </dgm:t>
    </dgm:pt>
    <dgm:pt modelId="{9512AB8A-3160-4F06-8E81-AC223B6C7814}" type="parTrans" cxnId="{8A337257-1A86-49CF-9D78-483B2432C60F}">
      <dgm:prSet/>
      <dgm:spPr/>
      <dgm:t>
        <a:bodyPr/>
        <a:lstStyle/>
        <a:p>
          <a:endParaRPr lang="en-US"/>
        </a:p>
      </dgm:t>
    </dgm:pt>
    <dgm:pt modelId="{797C4734-07F7-4B8A-BA6E-FE382C2D4FED}" type="sibTrans" cxnId="{8A337257-1A86-49CF-9D78-483B2432C60F}">
      <dgm:prSet/>
      <dgm:spPr/>
      <dgm:t>
        <a:bodyPr/>
        <a:lstStyle/>
        <a:p>
          <a:endParaRPr lang="en-US"/>
        </a:p>
      </dgm:t>
    </dgm:pt>
    <dgm:pt modelId="{3FDAF647-BFF4-4367-B5D0-B3FFBCB30565}">
      <dgm:prSet custT="1"/>
      <dgm:spPr/>
      <dgm:t>
        <a:bodyPr/>
        <a:lstStyle/>
        <a:p>
          <a:r>
            <a:rPr lang="en-US" sz="1800" dirty="0">
              <a:latin typeface="Arial" panose="020B0604020202020204" pitchFamily="34" charset="0"/>
              <a:cs typeface="Arial" panose="020B0604020202020204" pitchFamily="34" charset="0"/>
            </a:rPr>
            <a:t>Gynecologic Cancer and </a:t>
          </a:r>
        </a:p>
      </dgm:t>
    </dgm:pt>
    <dgm:pt modelId="{27AF302E-23B1-455F-966D-D22F10909FBE}" type="parTrans" cxnId="{DB7E13E3-5421-4A47-97BE-32DAFEBF7A09}">
      <dgm:prSet/>
      <dgm:spPr/>
      <dgm:t>
        <a:bodyPr/>
        <a:lstStyle/>
        <a:p>
          <a:endParaRPr lang="en-US"/>
        </a:p>
      </dgm:t>
    </dgm:pt>
    <dgm:pt modelId="{0755E915-8278-4317-ABD2-B6F27500E456}" type="sibTrans" cxnId="{DB7E13E3-5421-4A47-97BE-32DAFEBF7A09}">
      <dgm:prSet/>
      <dgm:spPr/>
      <dgm:t>
        <a:bodyPr/>
        <a:lstStyle/>
        <a:p>
          <a:endParaRPr lang="en-US"/>
        </a:p>
      </dgm:t>
    </dgm:pt>
    <dgm:pt modelId="{D5D0493D-6009-4A55-BC07-362CEF6547DE}">
      <dgm:prSet custT="1"/>
      <dgm:spPr/>
      <dgm:t>
        <a:bodyPr/>
        <a:lstStyle/>
        <a:p>
          <a:r>
            <a:rPr lang="en-US" sz="1800" dirty="0">
              <a:latin typeface="Arial" panose="020B0604020202020204" pitchFamily="34" charset="0"/>
              <a:cs typeface="Arial" panose="020B0604020202020204" pitchFamily="34" charset="0"/>
            </a:rPr>
            <a:t>Sexually Transmitted Diseases.</a:t>
          </a:r>
        </a:p>
      </dgm:t>
    </dgm:pt>
    <dgm:pt modelId="{C3DD6967-4F60-4A17-AD67-445A415C546D}" type="parTrans" cxnId="{E317F168-E9DB-4909-8778-26FD244FD53B}">
      <dgm:prSet/>
      <dgm:spPr/>
      <dgm:t>
        <a:bodyPr/>
        <a:lstStyle/>
        <a:p>
          <a:endParaRPr lang="en-US"/>
        </a:p>
      </dgm:t>
    </dgm:pt>
    <dgm:pt modelId="{A471FC0B-7F84-4137-8D67-15416501694B}" type="sibTrans" cxnId="{E317F168-E9DB-4909-8778-26FD244FD53B}">
      <dgm:prSet/>
      <dgm:spPr/>
      <dgm:t>
        <a:bodyPr/>
        <a:lstStyle/>
        <a:p>
          <a:endParaRPr lang="en-US"/>
        </a:p>
      </dgm:t>
    </dgm:pt>
    <dgm:pt modelId="{DB101D63-A339-4251-88BD-A60507CA4630}">
      <dgm:prSet custT="1"/>
      <dgm:spPr/>
      <dgm:t>
        <a:bodyPr/>
        <a:lstStyle/>
        <a:p>
          <a:r>
            <a:rPr lang="en-US" sz="2000" dirty="0">
              <a:latin typeface="Arial" panose="020B0604020202020204" pitchFamily="34" charset="0"/>
              <a:cs typeface="Arial" panose="020B0604020202020204" pitchFamily="34" charset="0"/>
            </a:rPr>
            <a:t>PCOS is more prevalent in obese females. Heart disease and diabetes are more likely to affect women with PCOS. </a:t>
          </a:r>
        </a:p>
      </dgm:t>
    </dgm:pt>
    <dgm:pt modelId="{4D35FF14-9FD3-4D51-B540-15A30ECE0FB1}" type="parTrans" cxnId="{ECD3494D-0D87-4897-8F0D-81B3999B5A50}">
      <dgm:prSet/>
      <dgm:spPr/>
      <dgm:t>
        <a:bodyPr/>
        <a:lstStyle/>
        <a:p>
          <a:endParaRPr lang="en-US"/>
        </a:p>
      </dgm:t>
    </dgm:pt>
    <dgm:pt modelId="{6F39FA46-12A8-48BA-8B5C-ED94289F614B}" type="sibTrans" cxnId="{ECD3494D-0D87-4897-8F0D-81B3999B5A50}">
      <dgm:prSet/>
      <dgm:spPr/>
      <dgm:t>
        <a:bodyPr/>
        <a:lstStyle/>
        <a:p>
          <a:endParaRPr lang="en-US"/>
        </a:p>
      </dgm:t>
    </dgm:pt>
    <dgm:pt modelId="{BCC1C9AC-1264-4044-A989-D0D003D46EA8}">
      <dgm:prSet custT="1"/>
      <dgm:spPr/>
      <dgm:t>
        <a:bodyPr/>
        <a:lstStyle/>
        <a:p>
          <a:pPr>
            <a:buNone/>
          </a:pP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CDC.Gov</a:t>
          </a:r>
          <a:r>
            <a:rPr lang="en-US" sz="1800" dirty="0">
              <a:latin typeface="Arial" panose="020B0604020202020204" pitchFamily="34" charset="0"/>
              <a:cs typeface="Arial" panose="020B0604020202020204" pitchFamily="34" charset="0"/>
            </a:rPr>
            <a:t>, 2018)</a:t>
          </a:r>
        </a:p>
      </dgm:t>
    </dgm:pt>
    <dgm:pt modelId="{199E0CD7-A725-4DF3-B20A-2B17A1F73312}" type="parTrans" cxnId="{2C6B31F4-9D73-4A23-A930-0B7FDCFF4DCE}">
      <dgm:prSet/>
      <dgm:spPr/>
    </dgm:pt>
    <dgm:pt modelId="{06EB1CF4-2DD4-4FFB-B09B-C3CF696EDA10}" type="sibTrans" cxnId="{2C6B31F4-9D73-4A23-A930-0B7FDCFF4DCE}">
      <dgm:prSet/>
      <dgm:spPr/>
    </dgm:pt>
    <dgm:pt modelId="{99BDA5DC-8E8F-4CAD-9B13-8E412D6016DF}" type="pres">
      <dgm:prSet presAssocID="{4F7C62C8-24B0-4E64-A476-D5ADC97C8FC3}" presName="diagram" presStyleCnt="0">
        <dgm:presLayoutVars>
          <dgm:dir/>
          <dgm:resizeHandles val="exact"/>
        </dgm:presLayoutVars>
      </dgm:prSet>
      <dgm:spPr/>
    </dgm:pt>
    <dgm:pt modelId="{A4851F54-91CC-47ED-B20B-FEBFC2BF600E}" type="pres">
      <dgm:prSet presAssocID="{2636CBB7-538F-47F9-A7B1-0EB46CCC4ADF}" presName="node" presStyleLbl="node1" presStyleIdx="0" presStyleCnt="2">
        <dgm:presLayoutVars>
          <dgm:bulletEnabled val="1"/>
        </dgm:presLayoutVars>
      </dgm:prSet>
      <dgm:spPr/>
    </dgm:pt>
    <dgm:pt modelId="{34510270-C66D-4823-A483-B92FC48CEBFA}" type="pres">
      <dgm:prSet presAssocID="{C7BC1633-89A4-4060-A9C1-2EADD1A80D09}" presName="sibTrans" presStyleCnt="0"/>
      <dgm:spPr/>
    </dgm:pt>
    <dgm:pt modelId="{D41B48C7-DC44-4B84-A3D5-B69BD11345FA}" type="pres">
      <dgm:prSet presAssocID="{DB101D63-A339-4251-88BD-A60507CA4630}" presName="node" presStyleLbl="node1" presStyleIdx="1" presStyleCnt="2">
        <dgm:presLayoutVars>
          <dgm:bulletEnabled val="1"/>
        </dgm:presLayoutVars>
      </dgm:prSet>
      <dgm:spPr/>
    </dgm:pt>
  </dgm:ptLst>
  <dgm:cxnLst>
    <dgm:cxn modelId="{813C7711-383E-4101-940E-8E84579C2423}" srcId="{2636CBB7-538F-47F9-A7B1-0EB46CCC4ADF}" destId="{94017958-EAB5-4AE2-9400-0F2F7E6CE179}" srcOrd="2" destOrd="0" parTransId="{4743E61E-84DB-4164-961A-CE42BEBD8C15}" sibTransId="{0F331E1A-A876-488D-AFCF-820C94B4D0EA}"/>
    <dgm:cxn modelId="{847F601E-5165-4F18-A6D6-37B51E87CB02}" type="presOf" srcId="{4F7C62C8-24B0-4E64-A476-D5ADC97C8FC3}" destId="{99BDA5DC-8E8F-4CAD-9B13-8E412D6016DF}" srcOrd="0" destOrd="0" presId="urn:microsoft.com/office/officeart/2005/8/layout/default"/>
    <dgm:cxn modelId="{40B7412A-EE9B-438D-9CA3-DB53A988BD5F}" type="presOf" srcId="{D5D0493D-6009-4A55-BC07-362CEF6547DE}" destId="{A4851F54-91CC-47ED-B20B-FEBFC2BF600E}" srcOrd="0" destOrd="6" presId="urn:microsoft.com/office/officeart/2005/8/layout/default"/>
    <dgm:cxn modelId="{982D073A-52A7-4751-9941-96736A273933}" type="presOf" srcId="{2636CBB7-538F-47F9-A7B1-0EB46CCC4ADF}" destId="{A4851F54-91CC-47ED-B20B-FEBFC2BF600E}" srcOrd="0" destOrd="0" presId="urn:microsoft.com/office/officeart/2005/8/layout/default"/>
    <dgm:cxn modelId="{E317F168-E9DB-4909-8778-26FD244FD53B}" srcId="{2636CBB7-538F-47F9-A7B1-0EB46CCC4ADF}" destId="{D5D0493D-6009-4A55-BC07-362CEF6547DE}" srcOrd="5" destOrd="0" parTransId="{C3DD6967-4F60-4A17-AD67-445A415C546D}" sibTransId="{A471FC0B-7F84-4137-8D67-15416501694B}"/>
    <dgm:cxn modelId="{2DF90E4B-DB79-4421-A619-9410CF549DDC}" type="presOf" srcId="{3BA44E75-1A28-43C7-A495-141154A74789}" destId="{A4851F54-91CC-47ED-B20B-FEBFC2BF600E}" srcOrd="0" destOrd="1" presId="urn:microsoft.com/office/officeart/2005/8/layout/default"/>
    <dgm:cxn modelId="{ECD3494D-0D87-4897-8F0D-81B3999B5A50}" srcId="{4F7C62C8-24B0-4E64-A476-D5ADC97C8FC3}" destId="{DB101D63-A339-4251-88BD-A60507CA4630}" srcOrd="1" destOrd="0" parTransId="{4D35FF14-9FD3-4D51-B540-15A30ECE0FB1}" sibTransId="{6F39FA46-12A8-48BA-8B5C-ED94289F614B}"/>
    <dgm:cxn modelId="{8A337257-1A86-49CF-9D78-483B2432C60F}" srcId="{2636CBB7-538F-47F9-A7B1-0EB46CCC4ADF}" destId="{1DC24304-47BE-4956-B80F-08371C92AD84}" srcOrd="3" destOrd="0" parTransId="{9512AB8A-3160-4F06-8E81-AC223B6C7814}" sibTransId="{797C4734-07F7-4B8A-BA6E-FE382C2D4FED}"/>
    <dgm:cxn modelId="{7BB6B278-76A7-40C5-8CC0-1A3E99BE7083}" type="presOf" srcId="{DB101D63-A339-4251-88BD-A60507CA4630}" destId="{D41B48C7-DC44-4B84-A3D5-B69BD11345FA}" srcOrd="0" destOrd="0" presId="urn:microsoft.com/office/officeart/2005/8/layout/default"/>
    <dgm:cxn modelId="{238AF27F-B472-4F18-94AB-1E1EF0EC1B1A}" type="presOf" srcId="{3FDAF647-BFF4-4367-B5D0-B3FFBCB30565}" destId="{A4851F54-91CC-47ED-B20B-FEBFC2BF600E}" srcOrd="0" destOrd="5" presId="urn:microsoft.com/office/officeart/2005/8/layout/default"/>
    <dgm:cxn modelId="{7DA0F58F-4ED6-4A46-AE46-A639FD4E39ED}" srcId="{2636CBB7-538F-47F9-A7B1-0EB46CCC4ADF}" destId="{43323C67-BCF8-4E60-9993-81766A1FA30B}" srcOrd="1" destOrd="0" parTransId="{EA6D9DCF-6ECB-4628-AA83-78E604BAA67C}" sibTransId="{A4F7815B-7C61-4780-A454-4A6AF204BFB5}"/>
    <dgm:cxn modelId="{A8ACB097-CCD1-4839-9D0F-96DAFE24F7A4}" srcId="{4F7C62C8-24B0-4E64-A476-D5ADC97C8FC3}" destId="{2636CBB7-538F-47F9-A7B1-0EB46CCC4ADF}" srcOrd="0" destOrd="0" parTransId="{C50D8F9B-D30E-4D39-8F82-F7E40E9439AD}" sibTransId="{C7BC1633-89A4-4060-A9C1-2EADD1A80D09}"/>
    <dgm:cxn modelId="{04745FA9-B596-488C-BBFD-5625ADA2E6EC}" srcId="{2636CBB7-538F-47F9-A7B1-0EB46CCC4ADF}" destId="{3BA44E75-1A28-43C7-A495-141154A74789}" srcOrd="0" destOrd="0" parTransId="{38720EF6-46C2-469D-B854-1D3C515FA7EF}" sibTransId="{8AF7C8C0-C86D-4DA5-ABF3-FE12B045F2A4}"/>
    <dgm:cxn modelId="{B87C81C9-5A01-4D54-9376-3761928DFE39}" type="presOf" srcId="{43323C67-BCF8-4E60-9993-81766A1FA30B}" destId="{A4851F54-91CC-47ED-B20B-FEBFC2BF600E}" srcOrd="0" destOrd="2" presId="urn:microsoft.com/office/officeart/2005/8/layout/default"/>
    <dgm:cxn modelId="{72DCACD1-D7BB-4FF9-A451-7B73533950C7}" type="presOf" srcId="{1DC24304-47BE-4956-B80F-08371C92AD84}" destId="{A4851F54-91CC-47ED-B20B-FEBFC2BF600E}" srcOrd="0" destOrd="4" presId="urn:microsoft.com/office/officeart/2005/8/layout/default"/>
    <dgm:cxn modelId="{AD6513D2-9554-43AF-A715-1810C9FEBA47}" type="presOf" srcId="{94017958-EAB5-4AE2-9400-0F2F7E6CE179}" destId="{A4851F54-91CC-47ED-B20B-FEBFC2BF600E}" srcOrd="0" destOrd="3" presId="urn:microsoft.com/office/officeart/2005/8/layout/default"/>
    <dgm:cxn modelId="{29A09ADB-4D50-4029-929F-075BCFD0CB12}" type="presOf" srcId="{BCC1C9AC-1264-4044-A989-D0D003D46EA8}" destId="{A4851F54-91CC-47ED-B20B-FEBFC2BF600E}" srcOrd="0" destOrd="7" presId="urn:microsoft.com/office/officeart/2005/8/layout/default"/>
    <dgm:cxn modelId="{DB7E13E3-5421-4A47-97BE-32DAFEBF7A09}" srcId="{2636CBB7-538F-47F9-A7B1-0EB46CCC4ADF}" destId="{3FDAF647-BFF4-4367-B5D0-B3FFBCB30565}" srcOrd="4" destOrd="0" parTransId="{27AF302E-23B1-455F-966D-D22F10909FBE}" sibTransId="{0755E915-8278-4317-ABD2-B6F27500E456}"/>
    <dgm:cxn modelId="{2C6B31F4-9D73-4A23-A930-0B7FDCFF4DCE}" srcId="{2636CBB7-538F-47F9-A7B1-0EB46CCC4ADF}" destId="{BCC1C9AC-1264-4044-A989-D0D003D46EA8}" srcOrd="6" destOrd="0" parTransId="{199E0CD7-A725-4DF3-B20A-2B17A1F73312}" sibTransId="{06EB1CF4-2DD4-4FFB-B09B-C3CF696EDA10}"/>
    <dgm:cxn modelId="{699E66EE-C829-4F19-8BCE-BDBA1E2F8FEE}" type="presParOf" srcId="{99BDA5DC-8E8F-4CAD-9B13-8E412D6016DF}" destId="{A4851F54-91CC-47ED-B20B-FEBFC2BF600E}" srcOrd="0" destOrd="0" presId="urn:microsoft.com/office/officeart/2005/8/layout/default"/>
    <dgm:cxn modelId="{DF2F2842-241B-4EA8-AD36-9470CF4F4CD0}" type="presParOf" srcId="{99BDA5DC-8E8F-4CAD-9B13-8E412D6016DF}" destId="{34510270-C66D-4823-A483-B92FC48CEBFA}" srcOrd="1" destOrd="0" presId="urn:microsoft.com/office/officeart/2005/8/layout/default"/>
    <dgm:cxn modelId="{D77F03DA-1B16-415F-A0BF-C7AD3E92B381}" type="presParOf" srcId="{99BDA5DC-8E8F-4CAD-9B13-8E412D6016DF}" destId="{D41B48C7-DC44-4B84-A3D5-B69BD11345F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77A7D-55AE-4D3E-8A52-14DDF95DD80D}">
      <dsp:nvSpPr>
        <dsp:cNvPr id="0" name=""/>
        <dsp:cNvSpPr/>
      </dsp:nvSpPr>
      <dsp:spPr>
        <a:xfrm>
          <a:off x="0" y="58048"/>
          <a:ext cx="4593715" cy="3357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Leah Pinnock</a:t>
          </a:r>
        </a:p>
      </dsp:txBody>
      <dsp:txXfrm>
        <a:off x="16392" y="74440"/>
        <a:ext cx="4560931" cy="303006"/>
      </dsp:txXfrm>
    </dsp:sp>
    <dsp:sp modelId="{93CA8840-4F57-46E7-80B6-AA3A84F0747C}">
      <dsp:nvSpPr>
        <dsp:cNvPr id="0" name=""/>
        <dsp:cNvSpPr/>
      </dsp:nvSpPr>
      <dsp:spPr>
        <a:xfrm>
          <a:off x="0" y="434158"/>
          <a:ext cx="4593715" cy="335790"/>
        </a:xfrm>
        <a:prstGeom prst="roundRect">
          <a:avLst/>
        </a:prstGeom>
        <a:solidFill>
          <a:schemeClr val="accent5">
            <a:hueOff val="2718752"/>
            <a:satOff val="-15871"/>
            <a:lumOff val="-127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2017334</a:t>
          </a:r>
        </a:p>
      </dsp:txBody>
      <dsp:txXfrm>
        <a:off x="16392" y="450550"/>
        <a:ext cx="4560931" cy="303006"/>
      </dsp:txXfrm>
    </dsp:sp>
    <dsp:sp modelId="{9713F537-6726-4483-88C8-8B9156EEFF5D}">
      <dsp:nvSpPr>
        <dsp:cNvPr id="0" name=""/>
        <dsp:cNvSpPr/>
      </dsp:nvSpPr>
      <dsp:spPr>
        <a:xfrm>
          <a:off x="0" y="810268"/>
          <a:ext cx="4593715" cy="335790"/>
        </a:xfrm>
        <a:prstGeom prst="roundRect">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Introduction to Physiology </a:t>
          </a:r>
        </a:p>
      </dsp:txBody>
      <dsp:txXfrm>
        <a:off x="16392" y="826660"/>
        <a:ext cx="4560931" cy="303006"/>
      </dsp:txXfrm>
    </dsp:sp>
    <dsp:sp modelId="{B12E81D0-851E-4219-B2CE-0148FB560E35}">
      <dsp:nvSpPr>
        <dsp:cNvPr id="0" name=""/>
        <dsp:cNvSpPr/>
      </dsp:nvSpPr>
      <dsp:spPr>
        <a:xfrm>
          <a:off x="0" y="1215436"/>
          <a:ext cx="4593715" cy="382350"/>
        </a:xfrm>
        <a:prstGeom prst="roundRect">
          <a:avLst/>
        </a:prstGeom>
        <a:solidFill>
          <a:schemeClr val="accent5">
            <a:hueOff val="8156256"/>
            <a:satOff val="-47614"/>
            <a:lumOff val="-38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BMHP5003_BIRM</a:t>
          </a:r>
        </a:p>
      </dsp:txBody>
      <dsp:txXfrm>
        <a:off x="18665" y="1234101"/>
        <a:ext cx="4556385" cy="345020"/>
      </dsp:txXfrm>
    </dsp:sp>
    <dsp:sp modelId="{4AE5542D-79C3-4B71-9107-C082AF64EE5A}">
      <dsp:nvSpPr>
        <dsp:cNvPr id="0" name=""/>
        <dsp:cNvSpPr/>
      </dsp:nvSpPr>
      <dsp:spPr>
        <a:xfrm>
          <a:off x="0" y="1609048"/>
          <a:ext cx="4593715" cy="335790"/>
        </a:xfrm>
        <a:prstGeom prst="roundRect">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Muhammad Humza Saeed </a:t>
          </a:r>
        </a:p>
      </dsp:txBody>
      <dsp:txXfrm>
        <a:off x="16392" y="1625440"/>
        <a:ext cx="4560931" cy="303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51F54-91CC-47ED-B20B-FEBFC2BF600E}">
      <dsp:nvSpPr>
        <dsp:cNvPr id="0" name=""/>
        <dsp:cNvSpPr/>
      </dsp:nvSpPr>
      <dsp:spPr>
        <a:xfrm>
          <a:off x="408114" y="1821"/>
          <a:ext cx="4755897" cy="285353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Several diseases affect the Female Reproductive System such as </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Polycystic Ovary Syndrome (PCOS)</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Uterine Fibroids</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HIV/AIDS.</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Interstitial Cystitis.</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Gynecologic Cancer and </a:t>
          </a:r>
        </a:p>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Sexually Transmitted Diseases.</a:t>
          </a:r>
        </a:p>
        <a:p>
          <a:pPr marL="171450" lvl="1" indent="-171450" algn="l" defTabSz="800100">
            <a:lnSpc>
              <a:spcPct val="90000"/>
            </a:lnSpc>
            <a:spcBef>
              <a:spcPct val="0"/>
            </a:spcBef>
            <a:spcAft>
              <a:spcPct val="15000"/>
            </a:spcAft>
            <a:buNone/>
          </a:pPr>
          <a:r>
            <a:rPr lang="en-US" sz="1800" kern="1200" dirty="0">
              <a:latin typeface="Arial" panose="020B0604020202020204" pitchFamily="34" charset="0"/>
              <a:cs typeface="Arial" panose="020B0604020202020204" pitchFamily="34" charset="0"/>
            </a:rPr>
            <a:t>  (</a:t>
          </a:r>
          <a:r>
            <a:rPr lang="en-US" sz="1800" kern="1200" dirty="0" err="1">
              <a:latin typeface="Arial" panose="020B0604020202020204" pitchFamily="34" charset="0"/>
              <a:cs typeface="Arial" panose="020B0604020202020204" pitchFamily="34" charset="0"/>
            </a:rPr>
            <a:t>CDC.Gov</a:t>
          </a:r>
          <a:r>
            <a:rPr lang="en-US" sz="1800" kern="1200" dirty="0">
              <a:latin typeface="Arial" panose="020B0604020202020204" pitchFamily="34" charset="0"/>
              <a:cs typeface="Arial" panose="020B0604020202020204" pitchFamily="34" charset="0"/>
            </a:rPr>
            <a:t>, 2018)</a:t>
          </a:r>
        </a:p>
      </dsp:txBody>
      <dsp:txXfrm>
        <a:off x="408114" y="1821"/>
        <a:ext cx="4755897" cy="2853538"/>
      </dsp:txXfrm>
    </dsp:sp>
    <dsp:sp modelId="{D41B48C7-DC44-4B84-A3D5-B69BD11345FA}">
      <dsp:nvSpPr>
        <dsp:cNvPr id="0" name=""/>
        <dsp:cNvSpPr/>
      </dsp:nvSpPr>
      <dsp:spPr>
        <a:xfrm>
          <a:off x="408114" y="3330949"/>
          <a:ext cx="4755897" cy="285353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PCOS is more prevalent in obese females. Heart disease and diabetes are more likely to affect women with PCOS. </a:t>
          </a:r>
        </a:p>
      </dsp:txBody>
      <dsp:txXfrm>
        <a:off x="408114" y="3330949"/>
        <a:ext cx="4755897" cy="28535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D669C6-79BD-445B-AA1F-BDEE44CF9711}" type="datetimeFigureOut">
              <a:t>7/21/2022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3B978D-4425-4E44-99A6-B68DBACB2755}" type="slidenum">
              <a:t>‹#›</a:t>
            </a:fld>
            <a:endParaRPr lang="en-US" dirty="0"/>
          </a:p>
        </p:txBody>
      </p:sp>
    </p:spTree>
    <p:extLst>
      <p:ext uri="{BB962C8B-B14F-4D97-AF65-F5344CB8AC3E}">
        <p14:creationId xmlns:p14="http://schemas.microsoft.com/office/powerpoint/2010/main" val="2306428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The female reproductive system is one of the most vital parts of the human reproductive process. It is a </a:t>
            </a:r>
          </a:p>
          <a:p>
            <a:pPr marL="0" marR="0" lvl="0" indent="0" algn="l"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collection of organs. This</a:t>
            </a:r>
            <a:r>
              <a:rPr lang="en-GB" b="0" i="0" dirty="0">
                <a:solidFill>
                  <a:srgbClr val="202124"/>
                </a:solidFill>
                <a:effectLst/>
                <a:latin typeface="Arial" panose="020B0604020202020204" pitchFamily="34" charset="0"/>
                <a:cs typeface="Arial" panose="020B0604020202020204" pitchFamily="34" charset="0"/>
              </a:rPr>
              <a:t> includes the ovaries, the fallopian tubes, the uterus, the cervix, and the vagina.</a:t>
            </a:r>
            <a:r>
              <a:rPr lang="en-US"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It allows the body to adapt for conception, pregnancy, and childbirth.</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US"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Additionally, it generates progesterone and Estrogen, two feminine sex hormones. The system is made up of bodily tissues and organs as well as others that are visible outside the body.</a:t>
            </a:r>
          </a:p>
          <a:p>
            <a:pPr algn="just">
              <a:lnSpc>
                <a:spcPct val="150000"/>
              </a:lnSpc>
            </a:pPr>
            <a:endParaRPr lang="en-GB" dirty="0"/>
          </a:p>
        </p:txBody>
      </p:sp>
      <p:sp>
        <p:nvSpPr>
          <p:cNvPr id="4" name="Slide Number Placeholder 3"/>
          <p:cNvSpPr>
            <a:spLocks noGrp="1"/>
          </p:cNvSpPr>
          <p:nvPr>
            <p:ph type="sldNum" sz="quarter" idx="5"/>
          </p:nvPr>
        </p:nvSpPr>
        <p:spPr/>
        <p:txBody>
          <a:bodyPr/>
          <a:lstStyle/>
          <a:p>
            <a:fld id="{973B978D-4425-4E44-99A6-B68DBACB2755}" type="slidenum">
              <a:rPr lang="en-GB" smtClean="0"/>
              <a:t>1</a:t>
            </a:fld>
            <a:endParaRPr lang="en-GB" dirty="0"/>
          </a:p>
        </p:txBody>
      </p:sp>
    </p:spTree>
    <p:extLst>
      <p:ext uri="{BB962C8B-B14F-4D97-AF65-F5344CB8AC3E}">
        <p14:creationId xmlns:p14="http://schemas.microsoft.com/office/powerpoint/2010/main" val="1422399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dirty="0">
                <a:latin typeface="Arial" panose="020B0604020202020204" pitchFamily="34" charset="0"/>
                <a:cs typeface="Arial" panose="020B0604020202020204" pitchFamily="34" charset="0"/>
              </a:rPr>
              <a:t>What is the female reproductive system?</a:t>
            </a:r>
          </a:p>
          <a:p>
            <a:pPr algn="just">
              <a:lnSpc>
                <a:spcPct val="150000"/>
              </a:lnSpc>
            </a:pPr>
            <a:endParaRPr lang="en-GB" sz="1200"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female reproductive system is The egg cells. This is also known as ova or oocytes, which are made in the ovaries. The oocytes are subsequently sent to the fallopian tube, where sperm may fertilize them. The fertilized egg is subsequently transferred to the uterus, where the lining of the uterus has expanded as a result of the regular hormones produced over the reproductive cycle (Cleveland clinic, 2019).</a:t>
            </a:r>
          </a:p>
          <a:p>
            <a:pPr marL="0" marR="0" lvl="0" indent="0" algn="just" defTabSz="914400" rtl="0" eaLnBrk="1" fontAlgn="auto" latinLnBrk="0" hangingPunct="1">
              <a:lnSpc>
                <a:spcPct val="15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dirty="0">
                <a:latin typeface="Arial" panose="020B0604020202020204" pitchFamily="34" charset="0"/>
                <a:cs typeface="Arial" panose="020B0604020202020204" pitchFamily="34" charset="0"/>
              </a:rPr>
              <a:t> Several diseases affect the Female Reproductive System such as </a:t>
            </a:r>
          </a:p>
          <a:p>
            <a:pPr marL="171450" indent="-171450" algn="l">
              <a:lnSpc>
                <a:spcPct val="150000"/>
              </a:lnSpc>
              <a:buFont typeface="Arial"/>
              <a:buChar char="•"/>
            </a:pPr>
            <a:endParaRPr lang="en-US" sz="1200" dirty="0">
              <a:latin typeface="Arial" panose="020B0604020202020204" pitchFamily="34" charset="0"/>
              <a:cs typeface="Arial" panose="020B0604020202020204" pitchFamily="34" charset="0"/>
            </a:endParaRPr>
          </a:p>
          <a:p>
            <a:pPr marL="171450" indent="-171450" algn="l">
              <a:lnSpc>
                <a:spcPct val="150000"/>
              </a:lnSpc>
              <a:buFont typeface="Arial"/>
              <a:buChar char="•"/>
            </a:pPr>
            <a:r>
              <a:rPr lang="en-US" sz="1200" dirty="0">
                <a:latin typeface="Arial" panose="020B0604020202020204" pitchFamily="34" charset="0"/>
                <a:cs typeface="Arial" panose="020B0604020202020204" pitchFamily="34" charset="0"/>
              </a:rPr>
              <a:t>Polycystic Ovary Syndrome (PCOS)</a:t>
            </a:r>
          </a:p>
          <a:p>
            <a:pPr marL="171450" indent="-171450" algn="l">
              <a:lnSpc>
                <a:spcPct val="150000"/>
              </a:lnSpc>
              <a:buFont typeface="Arial"/>
              <a:buChar char="•"/>
            </a:pPr>
            <a:r>
              <a:rPr lang="en-US" sz="1200" dirty="0">
                <a:latin typeface="Arial" panose="020B0604020202020204" pitchFamily="34" charset="0"/>
                <a:cs typeface="Arial" panose="020B0604020202020204" pitchFamily="34" charset="0"/>
              </a:rPr>
              <a:t> Uterine Fibroids</a:t>
            </a:r>
          </a:p>
          <a:p>
            <a:pPr marL="285750" indent="-285750" algn="l">
              <a:lnSpc>
                <a:spcPct val="150000"/>
              </a:lnSpc>
              <a:buFont typeface="Arial,Sans-Serif"/>
              <a:buChar char="•"/>
            </a:pPr>
            <a:r>
              <a:rPr lang="en-US" sz="1200" dirty="0">
                <a:latin typeface="Arial" panose="020B0604020202020204" pitchFamily="34" charset="0"/>
                <a:cs typeface="Arial" panose="020B0604020202020204" pitchFamily="34" charset="0"/>
              </a:rPr>
              <a:t>HIV/AIDS.</a:t>
            </a:r>
          </a:p>
          <a:p>
            <a:pPr marL="285750" indent="-285750" algn="l">
              <a:lnSpc>
                <a:spcPct val="150000"/>
              </a:lnSpc>
              <a:buFont typeface="Arial,Sans-Serif"/>
              <a:buChar char="•"/>
            </a:pPr>
            <a:r>
              <a:rPr lang="en-US" sz="1200" dirty="0">
                <a:latin typeface="Arial" panose="020B0604020202020204" pitchFamily="34" charset="0"/>
                <a:cs typeface="Arial" panose="020B0604020202020204" pitchFamily="34" charset="0"/>
              </a:rPr>
              <a:t>Interstitial Cystitis.</a:t>
            </a:r>
          </a:p>
          <a:p>
            <a:pPr marL="285750" indent="-285750" algn="l">
              <a:lnSpc>
                <a:spcPct val="150000"/>
              </a:lnSpc>
              <a:buFont typeface="Arial,Sans-Serif"/>
              <a:buChar char="•"/>
            </a:pPr>
            <a:r>
              <a:rPr lang="en-US" sz="1200" dirty="0">
                <a:latin typeface="Arial" panose="020B0604020202020204" pitchFamily="34" charset="0"/>
                <a:cs typeface="Arial" panose="020B0604020202020204" pitchFamily="34" charset="0"/>
              </a:rPr>
              <a:t>Gynecologic Cancer and </a:t>
            </a:r>
          </a:p>
          <a:p>
            <a:pPr marL="285750" indent="-285750" algn="l">
              <a:lnSpc>
                <a:spcPct val="150000"/>
              </a:lnSpc>
              <a:buFont typeface="Arial,Sans-Serif"/>
              <a:buChar char="•"/>
            </a:pPr>
            <a:r>
              <a:rPr lang="en-US" sz="1200" dirty="0">
                <a:latin typeface="Arial" panose="020B0604020202020204" pitchFamily="34" charset="0"/>
                <a:cs typeface="Arial" panose="020B0604020202020204" pitchFamily="34" charset="0"/>
              </a:rPr>
              <a:t>Sexually Transmitted Diseases.</a:t>
            </a:r>
          </a:p>
          <a:p>
            <a:pPr marL="0" marR="0" lvl="0" indent="0" algn="just" defTabSz="914400" rtl="0" eaLnBrk="1" fontAlgn="auto" latinLnBrk="0" hangingPunct="1">
              <a:lnSpc>
                <a:spcPct val="15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dirty="0">
                <a:latin typeface="Arial" panose="020B0604020202020204" pitchFamily="34" charset="0"/>
                <a:cs typeface="Arial" panose="020B0604020202020204" pitchFamily="34" charset="0"/>
              </a:rPr>
              <a:t> </a:t>
            </a:r>
          </a:p>
          <a:p>
            <a:pPr algn="just">
              <a:lnSpc>
                <a:spcPct val="150000"/>
              </a:lnSpc>
              <a:buFont typeface="Arial"/>
              <a:buChar char="•"/>
            </a:pPr>
            <a:r>
              <a:rPr lang="en-US" sz="1200" dirty="0">
                <a:latin typeface="Arial" panose="020B0604020202020204" pitchFamily="34" charset="0"/>
                <a:cs typeface="Arial" panose="020B0604020202020204" pitchFamily="34" charset="0"/>
              </a:rPr>
              <a:t>PCOS is more prevalent in obese females. Heart disease and diabetes are more likely to affect women with PCOS. </a:t>
            </a: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buFont typeface="Arial"/>
            </a:pPr>
            <a:r>
              <a:rPr lang="en-US" sz="1200" dirty="0">
                <a:latin typeface="Arial" panose="020B0604020202020204" pitchFamily="34" charset="0"/>
                <a:cs typeface="Arial" panose="020B0604020202020204" pitchFamily="34" charset="0"/>
              </a:rPr>
              <a:t>Possible detection signs of PCOS  include - </a:t>
            </a:r>
          </a:p>
          <a:p>
            <a:pPr algn="just">
              <a:lnSpc>
                <a:spcPct val="150000"/>
              </a:lnSpc>
              <a:buFont typeface="Arial"/>
              <a:buChar char="•"/>
            </a:pPr>
            <a:r>
              <a:rPr lang="en-US" sz="1200" dirty="0">
                <a:latin typeface="Arial" panose="020B0604020202020204" pitchFamily="34" charset="0"/>
                <a:cs typeface="Arial" panose="020B0604020202020204" pitchFamily="34" charset="0"/>
              </a:rPr>
              <a:t>Infertility</a:t>
            </a:r>
          </a:p>
          <a:p>
            <a:pPr algn="just">
              <a:lnSpc>
                <a:spcPct val="150000"/>
              </a:lnSpc>
              <a:buFont typeface="Arial"/>
              <a:buChar char="•"/>
            </a:pPr>
            <a:r>
              <a:rPr lang="en-US" sz="1200" dirty="0">
                <a:latin typeface="Arial" panose="020B0604020202020204" pitchFamily="34" charset="0"/>
                <a:cs typeface="Arial" panose="020B0604020202020204" pitchFamily="34" charset="0"/>
              </a:rPr>
              <a:t>Pelvic ache</a:t>
            </a:r>
          </a:p>
          <a:p>
            <a:pPr algn="just">
              <a:lnSpc>
                <a:spcPct val="150000"/>
              </a:lnSpc>
              <a:buFont typeface="Arial"/>
              <a:buChar char="•"/>
            </a:pPr>
            <a:r>
              <a:rPr lang="en-US" sz="1200" dirty="0">
                <a:latin typeface="Arial" panose="020B0604020202020204" pitchFamily="34" charset="0"/>
                <a:cs typeface="Arial" panose="020B0604020202020204" pitchFamily="34" charset="0"/>
              </a:rPr>
              <a:t>excessive hair development on the toes, thumbs, chest, or stomach</a:t>
            </a:r>
          </a:p>
          <a:p>
            <a:pPr algn="just">
              <a:lnSpc>
                <a:spcPct val="150000"/>
              </a:lnSpc>
              <a:buFont typeface="Arial"/>
              <a:buChar char="•"/>
            </a:pPr>
            <a:r>
              <a:rPr lang="en-US" sz="1200" dirty="0">
                <a:latin typeface="Arial" panose="020B0604020202020204" pitchFamily="34" charset="0"/>
                <a:cs typeface="Arial" panose="020B0604020202020204" pitchFamily="34" charset="0"/>
              </a:rPr>
              <a:t>hair loss or baldness</a:t>
            </a:r>
          </a:p>
          <a:p>
            <a:pPr algn="just">
              <a:lnSpc>
                <a:spcPct val="150000"/>
              </a:lnSpc>
              <a:buFont typeface="Arial"/>
              <a:buChar char="•"/>
            </a:pPr>
            <a:r>
              <a:rPr lang="en-US" sz="1200" dirty="0">
                <a:latin typeface="Arial" panose="020B0604020202020204" pitchFamily="34" charset="0"/>
                <a:cs typeface="Arial" panose="020B0604020202020204" pitchFamily="34" charset="0"/>
              </a:rPr>
              <a:t>dandruff, greasy skin, or acne</a:t>
            </a:r>
          </a:p>
          <a:p>
            <a:pPr marL="285750" indent="-285750" algn="just">
              <a:lnSpc>
                <a:spcPct val="150000"/>
              </a:lnSpc>
              <a:buFont typeface="Arial,Sans-Serif"/>
              <a:buChar char="•"/>
            </a:pPr>
            <a:r>
              <a:rPr lang="en-US" sz="1200" dirty="0">
                <a:latin typeface="Arial" panose="020B0604020202020204" pitchFamily="34" charset="0"/>
                <a:cs typeface="Arial" panose="020B0604020202020204" pitchFamily="34" charset="0"/>
              </a:rPr>
              <a:t>thickened dark brown or black skin patches</a:t>
            </a:r>
          </a:p>
          <a:p>
            <a:pPr algn="just">
              <a:lnSpc>
                <a:spcPct val="150000"/>
              </a:lnSpc>
              <a:buFont typeface="Arial"/>
            </a:pPr>
            <a:endParaRPr lang="en-US" sz="12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973B978D-4425-4E44-99A6-B68DBACB2755}" type="slidenum">
              <a:rPr lang="en-GB" smtClean="0"/>
              <a:t>2</a:t>
            </a:fld>
            <a:endParaRPr lang="en-GB" dirty="0"/>
          </a:p>
        </p:txBody>
      </p:sp>
    </p:spTree>
    <p:extLst>
      <p:ext uri="{BB962C8B-B14F-4D97-AF65-F5344CB8AC3E}">
        <p14:creationId xmlns:p14="http://schemas.microsoft.com/office/powerpoint/2010/main" val="536624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solidFill>
                  <a:schemeClr val="bg1">
                    <a:alpha val="80000"/>
                  </a:schemeClr>
                </a:solidFill>
                <a:latin typeface="Arial" panose="020B0604020202020204" pitchFamily="34" charset="0"/>
                <a:cs typeface="Arial" panose="020B0604020202020204" pitchFamily="34" charset="0"/>
              </a:rPr>
              <a:t>The disorder known as Polycystic Ovarian Syndrome (PCOS) causes the ovaries to produce an excessive number of androgens (Hopkins, 2022)</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Polycystic Ovary Syndrome (PCOS) is one of the most common diseases that can stay stagnant for many years without any active symptoms. </a:t>
            </a:r>
            <a:r>
              <a:rPr lang="en-GB" dirty="0">
                <a:latin typeface="Arial" panose="020B0604020202020204" pitchFamily="34" charset="0"/>
                <a:cs typeface="Arial" panose="020B0604020202020204" pitchFamily="34" charset="0"/>
              </a:rPr>
              <a:t>It affects 4% to 20% of women who are fertile all over the world. </a:t>
            </a:r>
            <a:r>
              <a:rPr lang="en-US" dirty="0">
                <a:latin typeface="Arial" panose="020B0604020202020204" pitchFamily="34" charset="0"/>
                <a:cs typeface="Arial" panose="020B0604020202020204" pitchFamily="34" charset="0"/>
              </a:rPr>
              <a:t>The undeveloped sacs called follicles are where eggs grow. These sacs frequently fail to release an egg in PCOS, which prevents ovulation from occurring. There are numerous, unharmful follicles in polycystic ovaries that can be as large as 8mm (about 0.3in) (NHS, 2019).</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Although it is difficult to estimate the actual number of women who have PCOS, it is believed to be widespread, affecting roughly 1 in 10 women in the UK, With</a:t>
            </a:r>
            <a:r>
              <a:rPr lang="en-GB" dirty="0">
                <a:latin typeface="Arial" panose="020B0604020202020204" pitchFamily="34" charset="0"/>
                <a:cs typeface="Arial" panose="020B0604020202020204" pitchFamily="34" charset="0"/>
              </a:rPr>
              <a:t> the primary endocrinopathy affecting women of reproductive age. Despite statistics polycystic ovarian syndrome is still not well recognized as a significant global health issue.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73B978D-4425-4E44-99A6-B68DBACB2755}" type="slidenum">
              <a:rPr lang="en-US"/>
              <a:t>3</a:t>
            </a:fld>
            <a:endParaRPr lang="en-US" dirty="0"/>
          </a:p>
        </p:txBody>
      </p:sp>
    </p:spTree>
    <p:extLst>
      <p:ext uri="{BB962C8B-B14F-4D97-AF65-F5344CB8AC3E}">
        <p14:creationId xmlns:p14="http://schemas.microsoft.com/office/powerpoint/2010/main" val="118106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Polycystic Ovary Syndrome (PCOS) unfortunately has no cure. For women who are afflicted by this disease and are trying to conceive, Clomiphene is frequently the initial course of medication suggested. For women who may be above their BMI weight loss may be recommended to help restore ovulation by lowering insulin and testosterone levels.</a:t>
            </a:r>
          </a:p>
          <a:p>
            <a:pPr algn="just">
              <a:lnSpc>
                <a:spcPct val="150000"/>
              </a:lnSpc>
            </a:pPr>
            <a:r>
              <a:rPr lang="en-US" dirty="0">
                <a:latin typeface="Arial" panose="020B0604020202020204" pitchFamily="34" charset="0"/>
                <a:cs typeface="Arial" panose="020B0604020202020204" pitchFamily="34" charset="0"/>
              </a:rPr>
              <a:t>The monthly release of an egg from the ovaries is encouraged by clomiphene (ovulation). Metformin may be suggested as a backup medication if clomiphene is unable to promote ovulation.</a:t>
            </a:r>
          </a:p>
          <a:p>
            <a:pPr algn="just">
              <a:lnSpc>
                <a:spcPct val="150000"/>
              </a:lnSpc>
            </a:pPr>
            <a:r>
              <a:rPr lang="en-US" dirty="0">
                <a:latin typeface="Arial" panose="020B0604020202020204" pitchFamily="34" charset="0"/>
                <a:cs typeface="Arial" panose="020B0604020202020204" pitchFamily="34" charset="0"/>
              </a:rPr>
              <a:t> </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There are techniques to lessen symptoms or manage PCOS, and in rare cases, doctors may advise taking birth control tablets and progestin therapy.</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The care plan recommended for PCOS  is to have enough</a:t>
            </a:r>
            <a:r>
              <a:rPr lang="en-GB" b="0" i="0" dirty="0">
                <a:solidFill>
                  <a:srgbClr val="444444"/>
                </a:solidFill>
                <a:effectLst/>
                <a:latin typeface="Arial" panose="020B0604020202020204" pitchFamily="34" charset="0"/>
                <a:cs typeface="Arial" panose="020B0604020202020204" pitchFamily="34" charset="0"/>
              </a:rPr>
              <a:t> nutrition alongside plenty of physical activity. A</a:t>
            </a:r>
            <a:r>
              <a:rPr lang="en-US" dirty="0">
                <a:latin typeface="Arial" panose="020B0604020202020204" pitchFamily="34" charset="0"/>
                <a:cs typeface="Arial" panose="020B0604020202020204" pitchFamily="34" charset="0"/>
              </a:rPr>
              <a:t> healthy diet and maintaining a healthy weight are extremely important In managing this condition. Diets high in carbohydrates and low in fat may also be the cause for insulin levels to rise.  </a:t>
            </a:r>
          </a:p>
          <a:p>
            <a:pPr algn="just">
              <a:lnSpc>
                <a:spcPct val="150000"/>
              </a:lnSpc>
            </a:pPr>
            <a:r>
              <a:rPr lang="en-US" dirty="0">
                <a:latin typeface="Arial" panose="020B0604020202020204" pitchFamily="34" charset="0"/>
                <a:cs typeface="Arial" panose="020B0604020202020204" pitchFamily="34" charset="0"/>
              </a:rPr>
              <a:t> . Exercise is vital in keeping this condition under control in the future</a:t>
            </a:r>
          </a:p>
          <a:p>
            <a:pPr algn="just">
              <a:lnSpc>
                <a:spcPct val="150000"/>
              </a:lnSpc>
            </a:pPr>
            <a:r>
              <a:rPr lang="en-US" dirty="0">
                <a:latin typeface="Arial" panose="020B0604020202020204" pitchFamily="34" charset="0"/>
                <a:cs typeface="Arial" panose="020B0604020202020204" pitchFamily="34" charset="0"/>
              </a:rPr>
              <a:t>The blood sugar levels are lowered by exercise.</a:t>
            </a:r>
          </a:p>
        </p:txBody>
      </p:sp>
      <p:sp>
        <p:nvSpPr>
          <p:cNvPr id="4" name="Slide Number Placeholder 3"/>
          <p:cNvSpPr>
            <a:spLocks noGrp="1"/>
          </p:cNvSpPr>
          <p:nvPr>
            <p:ph type="sldNum" sz="quarter" idx="5"/>
          </p:nvPr>
        </p:nvSpPr>
        <p:spPr/>
        <p:txBody>
          <a:bodyPr/>
          <a:lstStyle/>
          <a:p>
            <a:fld id="{973B978D-4425-4E44-99A6-B68DBACB2755}" type="slidenum">
              <a:rPr lang="en-US"/>
              <a:t>4</a:t>
            </a:fld>
            <a:endParaRPr lang="en-US" dirty="0"/>
          </a:p>
        </p:txBody>
      </p:sp>
    </p:spTree>
    <p:extLst>
      <p:ext uri="{BB962C8B-B14F-4D97-AF65-F5344CB8AC3E}">
        <p14:creationId xmlns:p14="http://schemas.microsoft.com/office/powerpoint/2010/main" val="143091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3B978D-4425-4E44-99A6-B68DBACB2755}" type="slidenum">
              <a:rPr lang="en-GB" smtClean="0"/>
              <a:t>5</a:t>
            </a:fld>
            <a:endParaRPr lang="en-GB" dirty="0"/>
          </a:p>
        </p:txBody>
      </p:sp>
    </p:spTree>
    <p:extLst>
      <p:ext uri="{BB962C8B-B14F-4D97-AF65-F5344CB8AC3E}">
        <p14:creationId xmlns:p14="http://schemas.microsoft.com/office/powerpoint/2010/main" val="3579267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46CE7D5-CF57-46EF-B807-FDD0502418D4}" type="datetimeFigureOut">
              <a:rPr lang="en-US" smtClean="0"/>
              <a:t>7/21/2022</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30EA680-D336-4FF7-8B7A-9848BB0A1C32}"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312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064359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061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732844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612633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1859850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746089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283716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735306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852977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043223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846CE7D5-CF57-46EF-B807-FDD0502418D4}" type="datetimeFigureOut">
              <a:rPr lang="en-US" smtClean="0"/>
              <a:t>7/21/2022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330EA680-D336-4FF7-8B7A-9848BB0A1C32}" type="slidenum">
              <a:rPr lang="en-US" smtClean="0"/>
              <a:t>‹#›</a:t>
            </a:fld>
            <a:endParaRPr lang="en-US" dirty="0"/>
          </a:p>
        </p:txBody>
      </p:sp>
    </p:spTree>
    <p:extLst>
      <p:ext uri="{BB962C8B-B14F-4D97-AF65-F5344CB8AC3E}">
        <p14:creationId xmlns:p14="http://schemas.microsoft.com/office/powerpoint/2010/main" val="1102720466"/>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https://training.seer.cancer.gov/anatomy/reproductive/" TargetMode="External"/><Relationship Id="rId3" Type="http://schemas.openxmlformats.org/officeDocument/2006/relationships/hyperlink" Target="https://www.cdc.gov/reproductivehealth/womensrh/healthconcerns.html" TargetMode="External"/><Relationship Id="rId7" Type="http://schemas.openxmlformats.org/officeDocument/2006/relationships/hyperlink" Target="https://www.nhs.uk/conditions/polycystic-ovary-syndrome-pcos/"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s://www.123rf.com/clipart-vector/polycystic_ovary_syndrome.html?sti=mc5qegys66w7z57ld6|" TargetMode="External"/><Relationship Id="rId5" Type="http://schemas.openxmlformats.org/officeDocument/2006/relationships/hyperlink" Target="https://www.hopkinsmedicine.org/health/conditions-and-diseases/polycystic-ovary-syndrome-pcos#:~:text=Polycystic%20ovary%20syndrome%20(PCOS)%20is,that" TargetMode="External"/><Relationship Id="rId10" Type="http://schemas.openxmlformats.org/officeDocument/2006/relationships/hyperlink" Target="https://www.shecares.com/symptoms/pcos" TargetMode="External"/><Relationship Id="rId4" Type="http://schemas.openxmlformats.org/officeDocument/2006/relationships/hyperlink" Target="https://my.clevelandclinic.org/health/articles/9118-female-reproductive-system#:~:text=The%20ovaries%20produce%20the%20egg,hormones%20of%20the%20repr" TargetMode="External"/><Relationship Id="rId9" Type="http://schemas.openxmlformats.org/officeDocument/2006/relationships/hyperlink" Target="https://www.thevirtualnotebook.com/female-reproductive-system-diagram-main-p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id="{F65D8192-7005-7178-6A7E-67AB7751B815}"/>
              </a:ext>
            </a:extLst>
          </p:cNvPr>
          <p:cNvSpPr>
            <a:spLocks noGrp="1"/>
          </p:cNvSpPr>
          <p:nvPr>
            <p:ph type="title"/>
          </p:nvPr>
        </p:nvSpPr>
        <p:spPr>
          <a:xfrm>
            <a:off x="6106703" y="5100123"/>
            <a:ext cx="5364444" cy="1500554"/>
          </a:xfrm>
        </p:spPr>
        <p:txBody>
          <a:bodyPr vert="horz" lIns="91440" tIns="45720" rIns="91440" bIns="45720" rtlCol="0">
            <a:normAutofit/>
          </a:bodyPr>
          <a:lstStyle/>
          <a:p>
            <a:pPr algn="ctr"/>
            <a:r>
              <a:rPr lang="en-US" sz="2100" dirty="0"/>
              <a:t>“</a:t>
            </a:r>
            <a:r>
              <a:rPr lang="en-US" sz="2100" dirty="0">
                <a:latin typeface="Arial" panose="020B0604020202020204" pitchFamily="34" charset="0"/>
                <a:cs typeface="Arial" panose="020B0604020202020204" pitchFamily="34" charset="0"/>
              </a:rPr>
              <a:t>To produce egg and sperm cells to transport and sustain these cells”</a:t>
            </a:r>
            <a:br>
              <a:rPr lang="en-US" sz="2100"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 (NIH, 2022)</a:t>
            </a:r>
            <a:br>
              <a:rPr lang="en-US" sz="2100" dirty="0"/>
            </a:br>
            <a:endParaRPr lang="en-US" sz="2100" dirty="0"/>
          </a:p>
        </p:txBody>
      </p:sp>
      <p:pic>
        <p:nvPicPr>
          <p:cNvPr id="1026" name="Picture 2" descr="female reproductive system labelled diagram">
            <a:extLst>
              <a:ext uri="{FF2B5EF4-FFF2-40B4-BE49-F238E27FC236}">
                <a16:creationId xmlns:a16="http://schemas.microsoft.com/office/drawing/2014/main" id="{C8E02AA2-77D7-BE46-B3BB-48118D4510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904" y="375432"/>
            <a:ext cx="11277599" cy="368104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4" name="TextBox 55">
            <a:extLst>
              <a:ext uri="{FF2B5EF4-FFF2-40B4-BE49-F238E27FC236}">
                <a16:creationId xmlns:a16="http://schemas.microsoft.com/office/drawing/2014/main" id="{0D17D883-31E1-414F-780E-1B0F2398A4B4}"/>
              </a:ext>
            </a:extLst>
          </p:cNvPr>
          <p:cNvGraphicFramePr/>
          <p:nvPr>
            <p:extLst>
              <p:ext uri="{D42A27DB-BD31-4B8C-83A1-F6EECF244321}">
                <p14:modId xmlns:p14="http://schemas.microsoft.com/office/powerpoint/2010/main" val="3644050107"/>
              </p:ext>
            </p:extLst>
          </p:nvPr>
        </p:nvGraphicFramePr>
        <p:xfrm>
          <a:off x="398585" y="4567604"/>
          <a:ext cx="4593715" cy="20028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203CD3AD-3540-FF15-32C3-02D409EB5135}"/>
              </a:ext>
            </a:extLst>
          </p:cNvPr>
          <p:cNvSpPr txBox="1"/>
          <p:nvPr/>
        </p:nvSpPr>
        <p:spPr>
          <a:xfrm>
            <a:off x="5650523" y="4056478"/>
            <a:ext cx="4126523" cy="369332"/>
          </a:xfrm>
          <a:prstGeom prst="rect">
            <a:avLst/>
          </a:prstGeom>
          <a:noFill/>
        </p:spPr>
        <p:txBody>
          <a:bodyPr wrap="square" rtlCol="0">
            <a:spAutoFit/>
          </a:bodyPr>
          <a:lstStyle/>
          <a:p>
            <a:r>
              <a:rPr lang="en-GB" dirty="0"/>
              <a:t>The Virtual Note Book, (2022)</a:t>
            </a:r>
          </a:p>
        </p:txBody>
      </p:sp>
    </p:spTree>
    <p:extLst>
      <p:ext uri="{BB962C8B-B14F-4D97-AF65-F5344CB8AC3E}">
        <p14:creationId xmlns:p14="http://schemas.microsoft.com/office/powerpoint/2010/main" val="3131142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AF9302-8831-470E-B624-6AF4AE5BFD1B}"/>
              </a:ext>
            </a:extLst>
          </p:cNvPr>
          <p:cNvSpPr>
            <a:spLocks noGrp="1"/>
          </p:cNvSpPr>
          <p:nvPr>
            <p:ph idx="1"/>
          </p:nvPr>
        </p:nvSpPr>
        <p:spPr>
          <a:xfrm>
            <a:off x="4090990" y="458182"/>
            <a:ext cx="7387002" cy="723874"/>
          </a:xfrm>
        </p:spPr>
        <p:txBody>
          <a:bodyPr anchor="ctr">
            <a:normAutofit/>
          </a:bodyPr>
          <a:lstStyle/>
          <a:p>
            <a:pPr marL="0" indent="0">
              <a:buNone/>
            </a:pPr>
            <a:r>
              <a:rPr lang="en-GB" sz="2800" dirty="0">
                <a:latin typeface="Arial" panose="020B0604020202020204" pitchFamily="34" charset="0"/>
                <a:cs typeface="Arial" panose="020B0604020202020204" pitchFamily="34" charset="0"/>
              </a:rPr>
              <a:t>What is the Female Reproductive System?</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sp>
        <p:nvSpPr>
          <p:cNvPr id="5" name="TextBox 4">
            <a:extLst>
              <a:ext uri="{FF2B5EF4-FFF2-40B4-BE49-F238E27FC236}">
                <a16:creationId xmlns:a16="http://schemas.microsoft.com/office/drawing/2014/main" id="{9667A48B-A147-1649-6B4C-E43B059EB16A}"/>
              </a:ext>
            </a:extLst>
          </p:cNvPr>
          <p:cNvSpPr txBox="1"/>
          <p:nvPr/>
        </p:nvSpPr>
        <p:spPr>
          <a:xfrm>
            <a:off x="6096000" y="2696309"/>
            <a:ext cx="4065836" cy="948978"/>
          </a:xfrm>
          <a:prstGeom prst="rect">
            <a:avLst/>
          </a:prstGeom>
          <a:noFill/>
        </p:spPr>
        <p:txBody>
          <a:bodyPr wrap="square">
            <a:spAutoFit/>
          </a:bodyPr>
          <a:lstStyle/>
          <a:p>
            <a:pPr algn="just">
              <a:lnSpc>
                <a:spcPct val="150000"/>
              </a:lnSpc>
              <a:spcAft>
                <a:spcPts val="600"/>
              </a:spcAft>
            </a:pPr>
            <a:endParaRPr lang="en-US" dirty="0">
              <a:latin typeface="Arial" panose="020B0604020202020204" pitchFamily="34" charset="0"/>
              <a:cs typeface="Arial" panose="020B0604020202020204" pitchFamily="34" charset="0"/>
            </a:endParaRPr>
          </a:p>
          <a:p>
            <a:pPr algn="just">
              <a:lnSpc>
                <a:spcPct val="150000"/>
              </a:lnSpc>
              <a:spcAft>
                <a:spcPts val="600"/>
              </a:spcAft>
            </a:pPr>
            <a:r>
              <a:rPr lang="en-US"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F42CCE68-D97C-6C3B-1851-E0FA5C0860ED}"/>
              </a:ext>
            </a:extLst>
          </p:cNvPr>
          <p:cNvSpPr txBox="1"/>
          <p:nvPr/>
        </p:nvSpPr>
        <p:spPr>
          <a:xfrm flipH="1">
            <a:off x="6400799" y="1528030"/>
            <a:ext cx="4578350" cy="4524315"/>
          </a:xfrm>
          <a:prstGeom prst="rect">
            <a:avLst/>
          </a:prstGeom>
          <a:noFill/>
        </p:spPr>
        <p:txBody>
          <a:bodyPr wrap="square" rtlCol="0">
            <a:spAutoFit/>
          </a:bodyPr>
          <a:lstStyle/>
          <a:p>
            <a:pPr algn="just">
              <a:lnSpc>
                <a:spcPct val="150000"/>
              </a:lnSpc>
            </a:pPr>
            <a:r>
              <a:rPr lang="en-GB" sz="1800" dirty="0">
                <a:latin typeface="Arial" panose="020B0604020202020204" pitchFamily="34" charset="0"/>
                <a:cs typeface="Arial" panose="020B0604020202020204" pitchFamily="34" charset="0"/>
              </a:rPr>
              <a:t>The female reproductive system is The egg cells. This is also known as ova or oocytes, which are made in the ovaries. The oocytes are subsequently sent to the fallopian tube, where sperm may fertilize them. The fertilized egg is subsequently transferred to the uterus, where the lining of the uterus has expanded as a result of the regular hormones produced over the reproductive cycle (Cleveland clinic, 2019).</a:t>
            </a:r>
            <a:endParaRPr lang="en-US" sz="1800" dirty="0">
              <a:latin typeface="Arial" panose="020B0604020202020204" pitchFamily="34" charset="0"/>
              <a:cs typeface="Arial" panose="020B0604020202020204" pitchFamily="34" charset="0"/>
            </a:endParaRPr>
          </a:p>
          <a:p>
            <a:endParaRPr lang="en-GB" dirty="0"/>
          </a:p>
        </p:txBody>
      </p:sp>
      <p:graphicFrame>
        <p:nvGraphicFramePr>
          <p:cNvPr id="76" name="TextBox 7">
            <a:extLst>
              <a:ext uri="{FF2B5EF4-FFF2-40B4-BE49-F238E27FC236}">
                <a16:creationId xmlns:a16="http://schemas.microsoft.com/office/drawing/2014/main" id="{9727D632-BD45-E798-DE59-2537C425E233}"/>
              </a:ext>
            </a:extLst>
          </p:cNvPr>
          <p:cNvGraphicFramePr/>
          <p:nvPr>
            <p:extLst>
              <p:ext uri="{D42A27DB-BD31-4B8C-83A1-F6EECF244321}">
                <p14:modId xmlns:p14="http://schemas.microsoft.com/office/powerpoint/2010/main" val="3135992996"/>
              </p:ext>
            </p:extLst>
          </p:nvPr>
        </p:nvGraphicFramePr>
        <p:xfrm>
          <a:off x="219076" y="750277"/>
          <a:ext cx="5572127" cy="6186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292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FC4E17-19CA-D32E-5D78-F56D06DEF36B}"/>
              </a:ext>
            </a:extLst>
          </p:cNvPr>
          <p:cNvSpPr txBox="1"/>
          <p:nvPr/>
        </p:nvSpPr>
        <p:spPr>
          <a:xfrm>
            <a:off x="6588369" y="867509"/>
            <a:ext cx="4784480" cy="12940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b="1" dirty="0">
                <a:solidFill>
                  <a:schemeClr val="bg1"/>
                </a:solidFill>
                <a:latin typeface="+mj-lt"/>
                <a:ea typeface="+mj-ea"/>
                <a:cs typeface="+mj-cs"/>
              </a:rPr>
              <a:t>        Polycystic Ovary Syndrome (PCOS)</a:t>
            </a:r>
          </a:p>
          <a:p>
            <a:pPr marL="285750" indent="-285750">
              <a:lnSpc>
                <a:spcPct val="90000"/>
              </a:lnSpc>
              <a:spcBef>
                <a:spcPct val="0"/>
              </a:spcBef>
              <a:spcAft>
                <a:spcPts val="600"/>
              </a:spcAft>
            </a:pPr>
            <a:endParaRPr lang="en-US" sz="4000" dirty="0">
              <a:solidFill>
                <a:schemeClr val="bg1"/>
              </a:solidFill>
              <a:latin typeface="+mj-lt"/>
              <a:ea typeface="+mj-ea"/>
              <a:cs typeface="+mj-cs"/>
            </a:endParaRPr>
          </a:p>
          <a:p>
            <a:pPr>
              <a:lnSpc>
                <a:spcPct val="90000"/>
              </a:lnSpc>
              <a:spcBef>
                <a:spcPct val="0"/>
              </a:spcBef>
              <a:spcAft>
                <a:spcPts val="600"/>
              </a:spcAft>
            </a:pPr>
            <a:endParaRPr lang="en-US" sz="4000" b="1" dirty="0">
              <a:solidFill>
                <a:schemeClr val="bg1"/>
              </a:solidFill>
              <a:latin typeface="+mj-lt"/>
              <a:ea typeface="+mj-ea"/>
              <a:cs typeface="+mj-cs"/>
            </a:endParaRPr>
          </a:p>
        </p:txBody>
      </p:sp>
      <p:pic>
        <p:nvPicPr>
          <p:cNvPr id="4" name="Picture 4" descr="Diagram&#10;&#10;Description automatically generated">
            <a:extLst>
              <a:ext uri="{FF2B5EF4-FFF2-40B4-BE49-F238E27FC236}">
                <a16:creationId xmlns:a16="http://schemas.microsoft.com/office/drawing/2014/main" id="{270C9025-9FED-5826-FD1E-7859B206856B}"/>
              </a:ext>
            </a:extLst>
          </p:cNvPr>
          <p:cNvPicPr>
            <a:picLocks noChangeAspect="1"/>
          </p:cNvPicPr>
          <p:nvPr/>
        </p:nvPicPr>
        <p:blipFill rotWithShape="1">
          <a:blip r:embed="rId3"/>
          <a:srcRect t="239" r="3" b="3"/>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sp>
        <p:nvSpPr>
          <p:cNvPr id="3" name="TextBox 2">
            <a:extLst>
              <a:ext uri="{FF2B5EF4-FFF2-40B4-BE49-F238E27FC236}">
                <a16:creationId xmlns:a16="http://schemas.microsoft.com/office/drawing/2014/main" id="{347DDA34-34E6-3E2E-E1EB-0853D77FB637}"/>
              </a:ext>
            </a:extLst>
          </p:cNvPr>
          <p:cNvSpPr txBox="1"/>
          <p:nvPr/>
        </p:nvSpPr>
        <p:spPr>
          <a:xfrm>
            <a:off x="6187012" y="2551809"/>
            <a:ext cx="5156469" cy="1886695"/>
          </a:xfrm>
          <a:prstGeom prst="rect">
            <a:avLst/>
          </a:prstGeom>
        </p:spPr>
        <p:txBody>
          <a:bodyPr vert="horz" lIns="91440" tIns="45720" rIns="91440" bIns="45720" rtlCol="0">
            <a:normAutofit fontScale="92500"/>
          </a:bodyPr>
          <a:lstStyle/>
          <a:p>
            <a:pPr>
              <a:lnSpc>
                <a:spcPct val="90000"/>
              </a:lnSpc>
              <a:spcAft>
                <a:spcPts val="600"/>
              </a:spcAft>
            </a:pPr>
            <a:endParaRPr lang="en-US" sz="2400" dirty="0">
              <a:solidFill>
                <a:schemeClr val="bg1">
                  <a:alpha val="80000"/>
                </a:schemeClr>
              </a:solidFill>
            </a:endParaRPr>
          </a:p>
          <a:p>
            <a:pPr algn="just">
              <a:lnSpc>
                <a:spcPct val="150000"/>
              </a:lnSpc>
              <a:spcAft>
                <a:spcPts val="600"/>
              </a:spcAft>
            </a:pPr>
            <a:r>
              <a:rPr lang="en-US" dirty="0">
                <a:solidFill>
                  <a:schemeClr val="tx1">
                    <a:alpha val="80000"/>
                  </a:schemeClr>
                </a:solidFill>
                <a:latin typeface="Arial" panose="020B0604020202020204" pitchFamily="34" charset="0"/>
                <a:cs typeface="Arial" panose="020B0604020202020204" pitchFamily="34" charset="0"/>
              </a:rPr>
              <a:t>The disorder known as Polycystic Ovarian Syndrome (PCOS) causes the ovaries to produce an excessive number of androgens (Hopkins, 2022)</a:t>
            </a:r>
          </a:p>
        </p:txBody>
      </p:sp>
      <p:sp>
        <p:nvSpPr>
          <p:cNvPr id="5" name="TextBox 4">
            <a:extLst>
              <a:ext uri="{FF2B5EF4-FFF2-40B4-BE49-F238E27FC236}">
                <a16:creationId xmlns:a16="http://schemas.microsoft.com/office/drawing/2014/main" id="{C022EF3F-8ADB-15A5-797C-625F31ECB354}"/>
              </a:ext>
            </a:extLst>
          </p:cNvPr>
          <p:cNvSpPr txBox="1"/>
          <p:nvPr/>
        </p:nvSpPr>
        <p:spPr>
          <a:xfrm>
            <a:off x="6187012" y="5001216"/>
            <a:ext cx="5185837" cy="1294072"/>
          </a:xfrm>
          <a:prstGeom prst="rect">
            <a:avLst/>
          </a:prstGeom>
          <a:noFill/>
        </p:spPr>
        <p:txBody>
          <a:bodyPr wrap="square" rtlCol="0">
            <a:spAutoFit/>
          </a:bodyPr>
          <a:lstStyle/>
          <a:p>
            <a:pPr algn="just">
              <a:lnSpc>
                <a:spcPct val="150000"/>
              </a:lnSpc>
            </a:pPr>
            <a:r>
              <a:rPr lang="en-US" dirty="0">
                <a:latin typeface="Arial" panose="020B0604020202020204" pitchFamily="34" charset="0"/>
                <a:cs typeface="Arial" panose="020B0604020202020204" pitchFamily="34" charset="0"/>
              </a:rPr>
              <a:t>There are numerous, unharmful follicles in polycystic ovaries that can be as large as 8mm (about 0.3in) (NHS, 2019)</a:t>
            </a:r>
            <a:endParaRPr lang="en-GB" dirty="0"/>
          </a:p>
        </p:txBody>
      </p:sp>
      <p:sp>
        <p:nvSpPr>
          <p:cNvPr id="6" name="TextBox 5">
            <a:extLst>
              <a:ext uri="{FF2B5EF4-FFF2-40B4-BE49-F238E27FC236}">
                <a16:creationId xmlns:a16="http://schemas.microsoft.com/office/drawing/2014/main" id="{49063522-3006-29F0-F0E4-D70497657FA0}"/>
              </a:ext>
            </a:extLst>
          </p:cNvPr>
          <p:cNvSpPr txBox="1"/>
          <p:nvPr/>
        </p:nvSpPr>
        <p:spPr>
          <a:xfrm>
            <a:off x="304801" y="5955323"/>
            <a:ext cx="1383322" cy="923330"/>
          </a:xfrm>
          <a:prstGeom prst="rect">
            <a:avLst/>
          </a:prstGeom>
          <a:noFill/>
        </p:spPr>
        <p:txBody>
          <a:bodyPr wrap="square" rtlCol="0">
            <a:spAutoFit/>
          </a:bodyPr>
          <a:lstStyle/>
          <a:p>
            <a:r>
              <a:rPr lang="en-GB" sz="1800" dirty="0" err="1">
                <a:solidFill>
                  <a:srgbClr val="333333"/>
                </a:solidFill>
                <a:effectLst/>
                <a:latin typeface="Arial" panose="020B0604020202020204" pitchFamily="34" charset="0"/>
                <a:ea typeface="Calibri" panose="020F0502020204030204" pitchFamily="34" charset="0"/>
              </a:rPr>
              <a:t>Inmagine</a:t>
            </a:r>
            <a:r>
              <a:rPr lang="en-GB" sz="1800" dirty="0">
                <a:solidFill>
                  <a:srgbClr val="333333"/>
                </a:solidFill>
                <a:effectLst/>
                <a:latin typeface="Arial" panose="020B0604020202020204" pitchFamily="34" charset="0"/>
                <a:ea typeface="Calibri" panose="020F0502020204030204" pitchFamily="34" charset="0"/>
              </a:rPr>
              <a:t> Lab Pte Ltd, (2022</a:t>
            </a:r>
            <a:r>
              <a:rPr lang="en-GB" dirty="0">
                <a:effectLst/>
              </a:rPr>
              <a:t>) </a:t>
            </a:r>
            <a:endParaRPr lang="en-GB" dirty="0"/>
          </a:p>
        </p:txBody>
      </p:sp>
    </p:spTree>
    <p:extLst>
      <p:ext uri="{BB962C8B-B14F-4D97-AF65-F5344CB8AC3E}">
        <p14:creationId xmlns:p14="http://schemas.microsoft.com/office/powerpoint/2010/main" val="185553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DDF717E-1596-4763-8083-7EDE48E71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E516E5FD-1641-417A-B344-1BB57281D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E1C649B-A6F4-1BFF-D26A-4EA3796A9BCD}"/>
              </a:ext>
            </a:extLst>
          </p:cNvPr>
          <p:cNvSpPr txBox="1"/>
          <p:nvPr/>
        </p:nvSpPr>
        <p:spPr>
          <a:xfrm>
            <a:off x="1109980" y="4642338"/>
            <a:ext cx="9966960" cy="157089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85000"/>
              </a:lnSpc>
              <a:spcBef>
                <a:spcPct val="0"/>
              </a:spcBef>
              <a:spcAft>
                <a:spcPts val="600"/>
              </a:spcAft>
            </a:pPr>
            <a:r>
              <a:rPr lang="en-US" sz="5100" b="1" cap="all" dirty="0">
                <a:solidFill>
                  <a:schemeClr val="accent1"/>
                </a:solidFill>
                <a:latin typeface="+mj-lt"/>
                <a:ea typeface="+mj-ea"/>
                <a:cs typeface="+mj-cs"/>
              </a:rPr>
              <a:t>Treatment Methods &amp; Care Plans</a:t>
            </a:r>
          </a:p>
        </p:txBody>
      </p:sp>
      <p:pic>
        <p:nvPicPr>
          <p:cNvPr id="6" name="Picture 5">
            <a:extLst>
              <a:ext uri="{FF2B5EF4-FFF2-40B4-BE49-F238E27FC236}">
                <a16:creationId xmlns:a16="http://schemas.microsoft.com/office/drawing/2014/main" id="{220AC711-2D62-6D1C-9A0C-31F1FFEA0F28}"/>
              </a:ext>
            </a:extLst>
          </p:cNvPr>
          <p:cNvPicPr>
            <a:picLocks noChangeAspect="1"/>
          </p:cNvPicPr>
          <p:nvPr/>
        </p:nvPicPr>
        <p:blipFill>
          <a:blip r:embed="rId3"/>
          <a:stretch>
            <a:fillRect/>
          </a:stretch>
        </p:blipFill>
        <p:spPr>
          <a:xfrm>
            <a:off x="539262" y="838090"/>
            <a:ext cx="5395871" cy="3594909"/>
          </a:xfrm>
          <a:prstGeom prst="rect">
            <a:avLst/>
          </a:prstGeom>
        </p:spPr>
      </p:pic>
      <p:pic>
        <p:nvPicPr>
          <p:cNvPr id="3" name="Picture 2">
            <a:extLst>
              <a:ext uri="{FF2B5EF4-FFF2-40B4-BE49-F238E27FC236}">
                <a16:creationId xmlns:a16="http://schemas.microsoft.com/office/drawing/2014/main" id="{9AA86423-1361-2917-C46F-66FAE6B030C1}"/>
              </a:ext>
            </a:extLst>
          </p:cNvPr>
          <p:cNvPicPr>
            <a:picLocks noChangeAspect="1"/>
          </p:cNvPicPr>
          <p:nvPr/>
        </p:nvPicPr>
        <p:blipFill>
          <a:blip r:embed="rId4"/>
          <a:stretch>
            <a:fillRect/>
          </a:stretch>
        </p:blipFill>
        <p:spPr>
          <a:xfrm>
            <a:off x="6256866" y="843526"/>
            <a:ext cx="5395871" cy="3798812"/>
          </a:xfrm>
          <a:prstGeom prst="rect">
            <a:avLst/>
          </a:prstGeom>
        </p:spPr>
      </p:pic>
      <p:sp>
        <p:nvSpPr>
          <p:cNvPr id="5" name="TextBox 4">
            <a:extLst>
              <a:ext uri="{FF2B5EF4-FFF2-40B4-BE49-F238E27FC236}">
                <a16:creationId xmlns:a16="http://schemas.microsoft.com/office/drawing/2014/main" id="{FBD9DBAB-B8F1-DD01-73A7-8749E5AA85A5}"/>
              </a:ext>
            </a:extLst>
          </p:cNvPr>
          <p:cNvSpPr txBox="1"/>
          <p:nvPr/>
        </p:nvSpPr>
        <p:spPr>
          <a:xfrm>
            <a:off x="539262" y="429541"/>
            <a:ext cx="4149969" cy="369332"/>
          </a:xfrm>
          <a:prstGeom prst="rect">
            <a:avLst/>
          </a:prstGeom>
          <a:noFill/>
        </p:spPr>
        <p:txBody>
          <a:bodyPr wrap="square" rtlCol="0">
            <a:spAutoFit/>
          </a:bodyPr>
          <a:lstStyle/>
          <a:p>
            <a:r>
              <a:rPr lang="en-GB" dirty="0" err="1"/>
              <a:t>Shecares</a:t>
            </a:r>
            <a:r>
              <a:rPr lang="en-GB" dirty="0"/>
              <a:t>, (2019)</a:t>
            </a:r>
          </a:p>
        </p:txBody>
      </p:sp>
    </p:spTree>
    <p:extLst>
      <p:ext uri="{BB962C8B-B14F-4D97-AF65-F5344CB8AC3E}">
        <p14:creationId xmlns:p14="http://schemas.microsoft.com/office/powerpoint/2010/main" val="288628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35">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43" name="Rectangle 3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3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extBox 1">
            <a:extLst>
              <a:ext uri="{FF2B5EF4-FFF2-40B4-BE49-F238E27FC236}">
                <a16:creationId xmlns:a16="http://schemas.microsoft.com/office/drawing/2014/main" id="{FAE194D5-3957-14EE-868A-32576C3FF936}"/>
              </a:ext>
            </a:extLst>
          </p:cNvPr>
          <p:cNvSpPr txBox="1"/>
          <p:nvPr/>
        </p:nvSpPr>
        <p:spPr>
          <a:xfrm>
            <a:off x="8477950" y="873457"/>
            <a:ext cx="3273042" cy="52225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2800" b="1" cap="all">
                <a:solidFill>
                  <a:srgbClr val="FFFFFF"/>
                </a:solidFill>
                <a:latin typeface="+mj-lt"/>
                <a:ea typeface="+mj-ea"/>
                <a:cs typeface="+mj-cs"/>
              </a:rPr>
              <a:t>References</a:t>
            </a:r>
          </a:p>
        </p:txBody>
      </p:sp>
      <p:sp>
        <p:nvSpPr>
          <p:cNvPr id="4" name="TextBox 3">
            <a:extLst>
              <a:ext uri="{FF2B5EF4-FFF2-40B4-BE49-F238E27FC236}">
                <a16:creationId xmlns:a16="http://schemas.microsoft.com/office/drawing/2014/main" id="{F4132182-5247-93C6-3268-6CCA189BD580}"/>
              </a:ext>
            </a:extLst>
          </p:cNvPr>
          <p:cNvSpPr txBox="1"/>
          <p:nvPr/>
        </p:nvSpPr>
        <p:spPr>
          <a:xfrm>
            <a:off x="1176129" y="873457"/>
            <a:ext cx="6020790" cy="5222543"/>
          </a:xfrm>
          <a:prstGeom prst="rect">
            <a:avLst/>
          </a:prstGeom>
        </p:spPr>
        <p:txBody>
          <a:bodyPr vert="horz" lIns="91440" tIns="45720" rIns="91440" bIns="45720" rtlCol="0" anchor="ctr">
            <a:normAutofit/>
          </a:bodyPr>
          <a:lstStyle/>
          <a:p>
            <a:pPr indent="-182880" defTabSz="914400">
              <a:lnSpc>
                <a:spcPct val="90000"/>
              </a:lnSpc>
              <a:buClr>
                <a:schemeClr val="accent1"/>
              </a:buClr>
              <a:buSzPct val="80000"/>
              <a:buFont typeface="Corbel" pitchFamily="34" charset="0"/>
              <a:buChar char="•"/>
            </a:pPr>
            <a:r>
              <a:rPr lang="en-US" sz="1000">
                <a:effectLst/>
              </a:rPr>
              <a:t>CDC.Gov, (2018) ‘</a:t>
            </a:r>
            <a:r>
              <a:rPr lang="en-US" sz="1000" i="1">
                <a:effectLst/>
              </a:rPr>
              <a:t>Common Reproductive Health Concerns for Women’</a:t>
            </a:r>
            <a:r>
              <a:rPr lang="en-US" sz="1000">
                <a:effectLst/>
              </a:rPr>
              <a:t>  Reproductive Health. Available at: </a:t>
            </a:r>
            <a:r>
              <a:rPr lang="en-US" sz="1000" u="sng">
                <a:effectLst/>
                <a:hlinkClick r:id="rId3"/>
              </a:rPr>
              <a:t>https://www.cdc.gov/reproductivehealth/womensrh/healthconcerns.html</a:t>
            </a:r>
            <a:r>
              <a:rPr lang="en-US" sz="1000">
                <a:effectLst/>
              </a:rPr>
              <a:t> (Accessed:10th July 2022)</a:t>
            </a:r>
          </a:p>
          <a:p>
            <a:pPr indent="-182880" defTabSz="914400">
              <a:lnSpc>
                <a:spcPct val="90000"/>
              </a:lnSpc>
              <a:buClr>
                <a:schemeClr val="accent1"/>
              </a:buClr>
              <a:buSzPct val="80000"/>
              <a:buFont typeface="Corbel" pitchFamily="34" charset="0"/>
              <a:buChar char="•"/>
            </a:pPr>
            <a:endParaRPr lang="en-US" sz="1000"/>
          </a:p>
          <a:p>
            <a:pPr indent="-182880" defTabSz="914400">
              <a:lnSpc>
                <a:spcPct val="90000"/>
              </a:lnSpc>
              <a:spcAft>
                <a:spcPts val="800"/>
              </a:spcAft>
              <a:buClr>
                <a:schemeClr val="accent1"/>
              </a:buClr>
              <a:buSzPct val="80000"/>
              <a:buFont typeface="Corbel" pitchFamily="34" charset="0"/>
              <a:buChar char="•"/>
            </a:pPr>
            <a:r>
              <a:rPr lang="en-US" sz="1000">
                <a:effectLst/>
              </a:rPr>
              <a:t>Cleaveland Clinic, (2022) ‘</a:t>
            </a:r>
            <a:r>
              <a:rPr lang="en-US" sz="1000" i="1">
                <a:effectLst/>
              </a:rPr>
              <a:t>The female Reproductive System’ </a:t>
            </a:r>
            <a:r>
              <a:rPr lang="en-US" sz="1000">
                <a:effectLst/>
              </a:rPr>
              <a:t>Available at:</a:t>
            </a:r>
          </a:p>
          <a:p>
            <a:pPr indent="-182880" defTabSz="914400">
              <a:lnSpc>
                <a:spcPct val="90000"/>
              </a:lnSpc>
              <a:spcAft>
                <a:spcPts val="800"/>
              </a:spcAft>
              <a:buClr>
                <a:schemeClr val="accent1"/>
              </a:buClr>
              <a:buSzPct val="80000"/>
              <a:buFont typeface="Corbel" pitchFamily="34" charset="0"/>
              <a:buChar char="•"/>
            </a:pPr>
            <a:r>
              <a:rPr lang="en-US" sz="1000" u="sng">
                <a:effectLst/>
                <a:hlinkClick r:id="rId4"/>
              </a:rPr>
              <a:t>https://my.clevelandclinic.org/health/articles/9118-female-reproductive-system#:~:text=The%20ovaries%20produce%20the%20egg,hormones%20of%20the%20repr</a:t>
            </a:r>
            <a:r>
              <a:rPr lang="en-US" sz="1000">
                <a:effectLst/>
              </a:rPr>
              <a:t> (Accessed: 10</a:t>
            </a:r>
            <a:r>
              <a:rPr lang="en-US" sz="1000" baseline="30000">
                <a:effectLst/>
              </a:rPr>
              <a:t>th</a:t>
            </a:r>
            <a:r>
              <a:rPr lang="en-US" sz="1000">
                <a:effectLst/>
              </a:rPr>
              <a:t> July 2022).</a:t>
            </a:r>
          </a:p>
          <a:p>
            <a:pPr indent="-182880" defTabSz="914400">
              <a:lnSpc>
                <a:spcPct val="90000"/>
              </a:lnSpc>
              <a:spcAft>
                <a:spcPts val="800"/>
              </a:spcAft>
              <a:buClr>
                <a:schemeClr val="accent1"/>
              </a:buClr>
              <a:buSzPct val="80000"/>
              <a:buFont typeface="Corbel" pitchFamily="34" charset="0"/>
              <a:buChar char="•"/>
            </a:pPr>
            <a:r>
              <a:rPr lang="en-US" sz="1000">
                <a:effectLst/>
              </a:rPr>
              <a:t>Hopkins, J., (2022) ‘</a:t>
            </a:r>
            <a:r>
              <a:rPr lang="en-US" sz="1000" i="1">
                <a:effectLst/>
              </a:rPr>
              <a:t>Polycystic Ovary Syndrome’ </a:t>
            </a:r>
            <a:r>
              <a:rPr lang="en-US" sz="1000">
                <a:effectLst/>
              </a:rPr>
              <a:t>John Hopkins Medicine. Available at:</a:t>
            </a:r>
          </a:p>
          <a:p>
            <a:pPr indent="-182880" defTabSz="914400">
              <a:lnSpc>
                <a:spcPct val="90000"/>
              </a:lnSpc>
              <a:spcAft>
                <a:spcPts val="800"/>
              </a:spcAft>
              <a:buClr>
                <a:schemeClr val="accent1"/>
              </a:buClr>
              <a:buSzPct val="80000"/>
              <a:buFont typeface="Corbel" pitchFamily="34" charset="0"/>
              <a:buChar char="•"/>
            </a:pPr>
            <a:r>
              <a:rPr lang="en-US" sz="1000" u="sng">
                <a:effectLst/>
                <a:hlinkClick r:id="rId5"/>
              </a:rPr>
              <a:t>https://www.hopkinsmedicine.org/health/conditions-and-diseases/polycystic-ovary-syndrome-pcos#:~:text=Polycystic%20ovary%20syndrome%20(PCOS)%20is,that</a:t>
            </a:r>
            <a:r>
              <a:rPr lang="en-US" sz="1000">
                <a:effectLst/>
              </a:rPr>
              <a:t> (Accessed: 10</a:t>
            </a:r>
            <a:r>
              <a:rPr lang="en-US" sz="1000" baseline="30000">
                <a:effectLst/>
              </a:rPr>
              <a:t>th</a:t>
            </a:r>
            <a:r>
              <a:rPr lang="en-US" sz="1000">
                <a:effectLst/>
              </a:rPr>
              <a:t> July 2022)</a:t>
            </a:r>
          </a:p>
          <a:p>
            <a:pPr indent="-182880" defTabSz="914400">
              <a:lnSpc>
                <a:spcPct val="90000"/>
              </a:lnSpc>
              <a:spcAft>
                <a:spcPts val="800"/>
              </a:spcAft>
              <a:buClr>
                <a:schemeClr val="accent1"/>
              </a:buClr>
              <a:buSzPct val="80000"/>
              <a:buFont typeface="Corbel" pitchFamily="34" charset="0"/>
              <a:buChar char="•"/>
            </a:pPr>
            <a:r>
              <a:rPr lang="en-US" sz="1000">
                <a:effectLst/>
              </a:rPr>
              <a:t> </a:t>
            </a:r>
          </a:p>
          <a:p>
            <a:pPr indent="-182880" defTabSz="914400">
              <a:lnSpc>
                <a:spcPct val="90000"/>
              </a:lnSpc>
              <a:spcAft>
                <a:spcPts val="800"/>
              </a:spcAft>
              <a:buClr>
                <a:schemeClr val="accent1"/>
              </a:buClr>
              <a:buSzPct val="80000"/>
              <a:buFont typeface="Corbel" pitchFamily="34" charset="0"/>
              <a:buChar char="•"/>
            </a:pPr>
            <a:r>
              <a:rPr lang="en-US" sz="1000">
                <a:effectLst/>
              </a:rPr>
              <a:t> Inmagine Lab Pte Ltd, (2022) [Image]. Available at: </a:t>
            </a:r>
            <a:r>
              <a:rPr lang="en-US" sz="1000" u="sng">
                <a:effectLst/>
                <a:hlinkClick r:id="rId6"/>
              </a:rPr>
              <a:t>https://www.123rf.com/clipart-vector/polycystic_ovary_syndrome.html?sti=mc5qegys66w7z57ld6|</a:t>
            </a:r>
            <a:r>
              <a:rPr lang="en-US" sz="1000" u="sng">
                <a:effectLst/>
              </a:rPr>
              <a:t>  (Accessed: 10</a:t>
            </a:r>
            <a:r>
              <a:rPr lang="en-US" sz="1000" u="sng" baseline="30000">
                <a:effectLst/>
              </a:rPr>
              <a:t>th</a:t>
            </a:r>
            <a:r>
              <a:rPr lang="en-US" sz="1000" u="sng">
                <a:effectLst/>
              </a:rPr>
              <a:t> July 2022)</a:t>
            </a:r>
            <a:endParaRPr lang="en-US" sz="1000">
              <a:effectLst/>
            </a:endParaRPr>
          </a:p>
          <a:p>
            <a:pPr indent="-182880" defTabSz="914400">
              <a:lnSpc>
                <a:spcPct val="90000"/>
              </a:lnSpc>
              <a:buClr>
                <a:schemeClr val="accent1"/>
              </a:buClr>
              <a:buSzPct val="80000"/>
              <a:buFont typeface="Corbel" pitchFamily="34" charset="0"/>
              <a:buChar char="•"/>
            </a:pPr>
            <a:endParaRPr lang="en-US" sz="1000"/>
          </a:p>
          <a:p>
            <a:pPr indent="-182880" defTabSz="914400">
              <a:lnSpc>
                <a:spcPct val="90000"/>
              </a:lnSpc>
              <a:spcAft>
                <a:spcPts val="800"/>
              </a:spcAft>
              <a:buClr>
                <a:schemeClr val="accent1"/>
              </a:buClr>
              <a:buSzPct val="80000"/>
              <a:buFont typeface="Corbel" pitchFamily="34" charset="0"/>
              <a:buChar char="•"/>
            </a:pPr>
            <a:r>
              <a:rPr lang="en-US" sz="1000" u="none" strike="noStrike">
                <a:effectLst/>
              </a:rPr>
              <a:t>NHS, (2019) ‘</a:t>
            </a:r>
            <a:r>
              <a:rPr lang="en-US" sz="1000" i="1" u="none" strike="noStrike">
                <a:effectLst/>
              </a:rPr>
              <a:t>Polycystic Ovary syndrome’ </a:t>
            </a:r>
            <a:r>
              <a:rPr lang="en-US" sz="1000" u="none" strike="noStrike">
                <a:effectLst/>
              </a:rPr>
              <a:t>[Online] NHS.</a:t>
            </a:r>
            <a:r>
              <a:rPr lang="en-US" sz="1000" i="1" u="none" strike="noStrike">
                <a:effectLst/>
              </a:rPr>
              <a:t> </a:t>
            </a:r>
            <a:r>
              <a:rPr lang="en-US" sz="1000" u="none" strike="noStrike">
                <a:effectLst/>
              </a:rPr>
              <a:t>Available at:</a:t>
            </a:r>
            <a:endParaRPr lang="en-US" sz="1000">
              <a:effectLst/>
            </a:endParaRPr>
          </a:p>
          <a:p>
            <a:pPr indent="-182880" defTabSz="914400">
              <a:lnSpc>
                <a:spcPct val="90000"/>
              </a:lnSpc>
              <a:spcAft>
                <a:spcPts val="800"/>
              </a:spcAft>
              <a:buClr>
                <a:schemeClr val="accent1"/>
              </a:buClr>
              <a:buSzPct val="80000"/>
              <a:buFont typeface="Corbel" pitchFamily="34" charset="0"/>
              <a:buChar char="•"/>
            </a:pPr>
            <a:r>
              <a:rPr lang="en-US" sz="1000" u="sng">
                <a:effectLst/>
                <a:hlinkClick r:id="rId7"/>
              </a:rPr>
              <a:t>https://www.nhs.uk/conditions/polycystic-ovary-syndrome-pcos/</a:t>
            </a:r>
            <a:r>
              <a:rPr lang="en-US" sz="1000" u="sng">
                <a:effectLst/>
              </a:rPr>
              <a:t>  </a:t>
            </a:r>
            <a:r>
              <a:rPr lang="en-US" sz="1000" u="none" strike="noStrike">
                <a:effectLst/>
              </a:rPr>
              <a:t>(Accessed:10</a:t>
            </a:r>
            <a:r>
              <a:rPr lang="en-US" sz="1000" u="none" strike="noStrike" baseline="30000">
                <a:effectLst/>
              </a:rPr>
              <a:t>th</a:t>
            </a:r>
            <a:r>
              <a:rPr lang="en-US" sz="1000" u="none" strike="noStrike">
                <a:effectLst/>
              </a:rPr>
              <a:t> July 2022</a:t>
            </a:r>
            <a:r>
              <a:rPr lang="en-US" sz="1000" u="sng">
                <a:effectLst/>
              </a:rPr>
              <a:t>)</a:t>
            </a:r>
            <a:endParaRPr lang="en-US" sz="1000">
              <a:effectLst/>
            </a:endParaRPr>
          </a:p>
          <a:p>
            <a:pPr indent="-182880" defTabSz="914400">
              <a:lnSpc>
                <a:spcPct val="90000"/>
              </a:lnSpc>
              <a:spcAft>
                <a:spcPts val="800"/>
              </a:spcAft>
              <a:buClr>
                <a:schemeClr val="accent1"/>
              </a:buClr>
              <a:buSzPct val="80000"/>
              <a:buFont typeface="Corbel" pitchFamily="34" charset="0"/>
              <a:buChar char="•"/>
            </a:pPr>
            <a:r>
              <a:rPr lang="en-US" sz="1000">
                <a:effectLst/>
              </a:rPr>
              <a:t>NIH, (2022) ‘</a:t>
            </a:r>
            <a:r>
              <a:rPr lang="en-US" sz="1000" i="1">
                <a:effectLst/>
              </a:rPr>
              <a:t>National Cancer Institute’ </a:t>
            </a:r>
            <a:r>
              <a:rPr lang="en-US" sz="1000">
                <a:effectLst/>
              </a:rPr>
              <a:t>U. S. National Institutes of Health, National Cancer Institute seer Training Modules. Available at:</a:t>
            </a:r>
          </a:p>
          <a:p>
            <a:pPr indent="-182880" defTabSz="914400">
              <a:lnSpc>
                <a:spcPct val="90000"/>
              </a:lnSpc>
              <a:spcAft>
                <a:spcPts val="800"/>
              </a:spcAft>
              <a:buClr>
                <a:schemeClr val="accent1"/>
              </a:buClr>
              <a:buSzPct val="80000"/>
              <a:buFont typeface="Corbel" pitchFamily="34" charset="0"/>
              <a:buChar char="•"/>
            </a:pPr>
            <a:r>
              <a:rPr lang="en-US" sz="1000" u="sng">
                <a:effectLst/>
                <a:hlinkClick r:id="rId8"/>
              </a:rPr>
              <a:t>https://training.seer.cancer.gov/anatomy/reproductive/</a:t>
            </a:r>
            <a:r>
              <a:rPr lang="en-US" sz="1000" u="sng">
                <a:effectLst/>
              </a:rPr>
              <a:t> </a:t>
            </a:r>
            <a:r>
              <a:rPr lang="en-US" sz="1000" u="none" strike="noStrike">
                <a:effectLst/>
              </a:rPr>
              <a:t>(Accessed: 20</a:t>
            </a:r>
            <a:r>
              <a:rPr lang="en-US" sz="1000" u="none" strike="noStrike" baseline="30000">
                <a:effectLst/>
              </a:rPr>
              <a:t>th</a:t>
            </a:r>
            <a:r>
              <a:rPr lang="en-US" sz="1000" u="none" strike="noStrike">
                <a:effectLst/>
              </a:rPr>
              <a:t> July 2022)</a:t>
            </a:r>
          </a:p>
          <a:p>
            <a:pPr indent="-182880" defTabSz="914400">
              <a:lnSpc>
                <a:spcPct val="90000"/>
              </a:lnSpc>
              <a:spcAft>
                <a:spcPts val="800"/>
              </a:spcAft>
              <a:buClr>
                <a:schemeClr val="accent1"/>
              </a:buClr>
              <a:buSzPct val="80000"/>
              <a:buFont typeface="Corbel" pitchFamily="34" charset="0"/>
              <a:buChar char="•"/>
            </a:pPr>
            <a:r>
              <a:rPr lang="en-US" sz="1000">
                <a:effectLst/>
              </a:rPr>
              <a:t>Parveen, Z,.(2022) ‘</a:t>
            </a:r>
            <a:r>
              <a:rPr lang="en-US" sz="1000" i="1">
                <a:effectLst/>
              </a:rPr>
              <a:t>The Female Reproductive System’</a:t>
            </a:r>
            <a:r>
              <a:rPr lang="en-US" sz="1000">
                <a:effectLst/>
              </a:rPr>
              <a:t> The virtual notebook [Image] Available at:</a:t>
            </a:r>
          </a:p>
          <a:p>
            <a:pPr indent="-182880" defTabSz="914400">
              <a:lnSpc>
                <a:spcPct val="90000"/>
              </a:lnSpc>
              <a:spcAft>
                <a:spcPts val="800"/>
              </a:spcAft>
              <a:buClr>
                <a:schemeClr val="accent1"/>
              </a:buClr>
              <a:buSzPct val="80000"/>
              <a:buFont typeface="Corbel" pitchFamily="34" charset="0"/>
              <a:buChar char="•"/>
            </a:pPr>
            <a:r>
              <a:rPr lang="en-US" sz="1000" u="sng">
                <a:effectLst/>
                <a:hlinkClick r:id="rId9"/>
              </a:rPr>
              <a:t>https://www.thevirtualnotebook.com/female-reproductive-system-diagram-main-parts/</a:t>
            </a:r>
            <a:endParaRPr lang="en-US" sz="1000">
              <a:effectLst/>
            </a:endParaRPr>
          </a:p>
          <a:p>
            <a:pPr indent="-182880" defTabSz="914400">
              <a:lnSpc>
                <a:spcPct val="90000"/>
              </a:lnSpc>
              <a:spcAft>
                <a:spcPts val="800"/>
              </a:spcAft>
              <a:buClr>
                <a:schemeClr val="accent1"/>
              </a:buClr>
              <a:buSzPct val="80000"/>
              <a:buFont typeface="Corbel" pitchFamily="34" charset="0"/>
              <a:buChar char="•"/>
            </a:pPr>
            <a:r>
              <a:rPr lang="en-US" sz="1000" u="none" strike="noStrike">
                <a:effectLst/>
              </a:rPr>
              <a:t>(Accessed: 10</a:t>
            </a:r>
            <a:r>
              <a:rPr lang="en-US" sz="1000" u="none" strike="noStrike" baseline="30000">
                <a:effectLst/>
              </a:rPr>
              <a:t>th</a:t>
            </a:r>
            <a:r>
              <a:rPr lang="en-US" sz="1000" u="none" strike="noStrike">
                <a:effectLst/>
              </a:rPr>
              <a:t> July 2022)</a:t>
            </a:r>
          </a:p>
          <a:p>
            <a:pPr indent="-182880" defTabSz="914400">
              <a:lnSpc>
                <a:spcPct val="90000"/>
              </a:lnSpc>
              <a:spcAft>
                <a:spcPts val="800"/>
              </a:spcAft>
              <a:buClr>
                <a:schemeClr val="accent1"/>
              </a:buClr>
              <a:buSzPct val="80000"/>
              <a:buFont typeface="Corbel" pitchFamily="34" charset="0"/>
              <a:buChar char="•"/>
            </a:pPr>
            <a:r>
              <a:rPr lang="en-US" sz="1000">
                <a:effectLst/>
              </a:rPr>
              <a:t>Sheacares, (2019) ‘</a:t>
            </a:r>
            <a:r>
              <a:rPr lang="en-US" sz="1000" i="1">
                <a:effectLst/>
              </a:rPr>
              <a:t>Polyyistic Ovary syndrome – PCOS’ </a:t>
            </a:r>
            <a:r>
              <a:rPr lang="en-US" sz="1000">
                <a:effectLst/>
              </a:rPr>
              <a:t>[Image] .Available at:</a:t>
            </a:r>
          </a:p>
          <a:p>
            <a:pPr indent="-182880" defTabSz="914400">
              <a:lnSpc>
                <a:spcPct val="90000"/>
              </a:lnSpc>
              <a:spcAft>
                <a:spcPts val="800"/>
              </a:spcAft>
              <a:buClr>
                <a:schemeClr val="accent1"/>
              </a:buClr>
              <a:buSzPct val="80000"/>
              <a:buFont typeface="Corbel" pitchFamily="34" charset="0"/>
              <a:buChar char="•"/>
            </a:pPr>
            <a:r>
              <a:rPr lang="en-US" sz="1000" u="sng">
                <a:effectLst/>
                <a:hlinkClick r:id="rId10"/>
              </a:rPr>
              <a:t>https://www.shecares.com/symptoms/pcos</a:t>
            </a:r>
            <a:r>
              <a:rPr lang="en-US" sz="1000" u="sng">
                <a:effectLst/>
              </a:rPr>
              <a:t> </a:t>
            </a:r>
            <a:r>
              <a:rPr lang="en-US" sz="1000" u="none" strike="noStrike">
                <a:effectLst/>
              </a:rPr>
              <a:t>(Accessed: 10</a:t>
            </a:r>
            <a:r>
              <a:rPr lang="en-US" sz="1000" u="none" strike="noStrike" baseline="30000">
                <a:effectLst/>
              </a:rPr>
              <a:t>th</a:t>
            </a:r>
            <a:r>
              <a:rPr lang="en-US" sz="1000" u="none" strike="noStrike">
                <a:effectLst/>
              </a:rPr>
              <a:t> July 2022)</a:t>
            </a:r>
            <a:endParaRPr lang="en-US" sz="1000">
              <a:effectLst/>
            </a:endParaRPr>
          </a:p>
          <a:p>
            <a:pPr indent="-182880" defTabSz="914400">
              <a:lnSpc>
                <a:spcPct val="90000"/>
              </a:lnSpc>
              <a:spcAft>
                <a:spcPts val="800"/>
              </a:spcAft>
              <a:buClr>
                <a:schemeClr val="accent1"/>
              </a:buClr>
              <a:buSzPct val="80000"/>
              <a:buFont typeface="Corbel" pitchFamily="34" charset="0"/>
              <a:buChar char="•"/>
            </a:pPr>
            <a:endParaRPr lang="en-US" sz="1000">
              <a:effectLst/>
            </a:endParaRPr>
          </a:p>
          <a:p>
            <a:pPr indent="-182880" defTabSz="914400">
              <a:lnSpc>
                <a:spcPct val="90000"/>
              </a:lnSpc>
              <a:spcAft>
                <a:spcPts val="800"/>
              </a:spcAft>
              <a:buClr>
                <a:schemeClr val="accent1"/>
              </a:buClr>
              <a:buSzPct val="80000"/>
              <a:buFont typeface="Corbel" pitchFamily="34" charset="0"/>
              <a:buChar char="•"/>
            </a:pPr>
            <a:endParaRPr lang="en-US" sz="1000">
              <a:effectLst/>
            </a:endParaRPr>
          </a:p>
          <a:p>
            <a:pPr indent="-182880" defTabSz="914400">
              <a:lnSpc>
                <a:spcPct val="90000"/>
              </a:lnSpc>
              <a:buClr>
                <a:schemeClr val="accent1"/>
              </a:buClr>
              <a:buSzPct val="80000"/>
              <a:buFont typeface="Corbel" pitchFamily="34" charset="0"/>
              <a:buChar char="•"/>
            </a:pPr>
            <a:endParaRPr lang="en-US" sz="1000"/>
          </a:p>
        </p:txBody>
      </p:sp>
    </p:spTree>
    <p:extLst>
      <p:ext uri="{BB962C8B-B14F-4D97-AF65-F5344CB8AC3E}">
        <p14:creationId xmlns:p14="http://schemas.microsoft.com/office/powerpoint/2010/main" val="401880976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370</TotalTime>
  <Words>1270</Words>
  <Application>Microsoft Office PowerPoint</Application>
  <PresentationFormat>Widescreen</PresentationFormat>
  <Paragraphs>101</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Arial,Sans-Serif</vt:lpstr>
      <vt:lpstr>Calibri</vt:lpstr>
      <vt:lpstr>Corbel</vt:lpstr>
      <vt:lpstr>Basis</vt:lpstr>
      <vt:lpstr>“To produce egg and sperm cells to transport and sustain these cells”  (NIH, 2022)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dc:creator>
  <cp:lastModifiedBy>leah pinnock</cp:lastModifiedBy>
  <cp:revision>261</cp:revision>
  <dcterms:created xsi:type="dcterms:W3CDTF">2022-07-20T09:20:57Z</dcterms:created>
  <dcterms:modified xsi:type="dcterms:W3CDTF">2022-07-21T18:12:39Z</dcterms:modified>
</cp:coreProperties>
</file>