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3.xml" ContentType="application/vnd.openxmlformats-officedocument.presentationml.notesSlide+xml"/>
  <Override PartName="/ppt/tags/tag1.xml" ContentType="application/vnd.openxmlformats-officedocument.presentationml.tags+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tags/tag2.xml" ContentType="application/vnd.openxmlformats-officedocument.presentationml.tags+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39"/>
  </p:notesMasterIdLst>
  <p:handoutMasterIdLst>
    <p:handoutMasterId r:id="rId40"/>
  </p:handoutMasterIdLst>
  <p:sldIdLst>
    <p:sldId id="489" r:id="rId5"/>
    <p:sldId id="451" r:id="rId6"/>
    <p:sldId id="454" r:id="rId7"/>
    <p:sldId id="459" r:id="rId8"/>
    <p:sldId id="460" r:id="rId9"/>
    <p:sldId id="457" r:id="rId10"/>
    <p:sldId id="458" r:id="rId11"/>
    <p:sldId id="476" r:id="rId12"/>
    <p:sldId id="477" r:id="rId13"/>
    <p:sldId id="467" r:id="rId14"/>
    <p:sldId id="468" r:id="rId15"/>
    <p:sldId id="469" r:id="rId16"/>
    <p:sldId id="470" r:id="rId17"/>
    <p:sldId id="473" r:id="rId18"/>
    <p:sldId id="471" r:id="rId19"/>
    <p:sldId id="472" r:id="rId20"/>
    <p:sldId id="480" r:id="rId21"/>
    <p:sldId id="481" r:id="rId22"/>
    <p:sldId id="484" r:id="rId23"/>
    <p:sldId id="482" r:id="rId24"/>
    <p:sldId id="483" r:id="rId25"/>
    <p:sldId id="485" r:id="rId26"/>
    <p:sldId id="486" r:id="rId27"/>
    <p:sldId id="449" r:id="rId28"/>
    <p:sldId id="278" r:id="rId29"/>
    <p:sldId id="287" r:id="rId30"/>
    <p:sldId id="461" r:id="rId31"/>
    <p:sldId id="462" r:id="rId32"/>
    <p:sldId id="281" r:id="rId33"/>
    <p:sldId id="289" r:id="rId34"/>
    <p:sldId id="474" r:id="rId35"/>
    <p:sldId id="479" r:id="rId36"/>
    <p:sldId id="478" r:id="rId37"/>
    <p:sldId id="490" r:id="rId38"/>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B437C5-708C-463B-A44D-33E4885F3D78}" v="4" dt="2025-09-16T12:20:22.7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8" autoAdjust="0"/>
    <p:restoredTop sz="90394" autoAdjust="0"/>
  </p:normalViewPr>
  <p:slideViewPr>
    <p:cSldViewPr snapToGrid="0">
      <p:cViewPr varScale="1">
        <p:scale>
          <a:sx n="58" d="100"/>
          <a:sy n="58" d="100"/>
        </p:scale>
        <p:origin x="449" y="34"/>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C3CA9869-BA40-4499-AD61-093783509589}"/>
    <pc:docChg chg="undo custSel addSld delSld modSld sldOrd">
      <pc:chgData name="Dr Charlotte Greenway" userId="21ca5f9ab6ecb0bd" providerId="LiveId" clId="{C3CA9869-BA40-4499-AD61-093783509589}" dt="2025-01-13T11:39:51.180" v="1403"/>
      <pc:docMkLst>
        <pc:docMk/>
      </pc:docMkLst>
      <pc:sldChg chg="del">
        <pc:chgData name="Dr Charlotte Greenway" userId="21ca5f9ab6ecb0bd" providerId="LiveId" clId="{C3CA9869-BA40-4499-AD61-093783509589}" dt="2024-06-17T14:08:05.613" v="922" actId="47"/>
        <pc:sldMkLst>
          <pc:docMk/>
          <pc:sldMk cId="2371293676" sldId="278"/>
        </pc:sldMkLst>
      </pc:sldChg>
      <pc:sldChg chg="add">
        <pc:chgData name="Dr Charlotte Greenway" userId="21ca5f9ab6ecb0bd" providerId="LiveId" clId="{C3CA9869-BA40-4499-AD61-093783509589}" dt="2024-06-17T14:08:10.046" v="923"/>
        <pc:sldMkLst>
          <pc:docMk/>
          <pc:sldMk cId="3425115641" sldId="278"/>
        </pc:sldMkLst>
      </pc:sldChg>
      <pc:sldChg chg="del">
        <pc:chgData name="Dr Charlotte Greenway" userId="21ca5f9ab6ecb0bd" providerId="LiveId" clId="{C3CA9869-BA40-4499-AD61-093783509589}" dt="2024-06-17T14:08:05.613" v="922" actId="47"/>
        <pc:sldMkLst>
          <pc:docMk/>
          <pc:sldMk cId="438924403" sldId="281"/>
        </pc:sldMkLst>
      </pc:sldChg>
      <pc:sldChg chg="add">
        <pc:chgData name="Dr Charlotte Greenway" userId="21ca5f9ab6ecb0bd" providerId="LiveId" clId="{C3CA9869-BA40-4499-AD61-093783509589}" dt="2024-06-17T14:08:10.046" v="923"/>
        <pc:sldMkLst>
          <pc:docMk/>
          <pc:sldMk cId="4059848778" sldId="281"/>
        </pc:sldMkLst>
      </pc:sldChg>
      <pc:sldChg chg="del">
        <pc:chgData name="Dr Charlotte Greenway" userId="21ca5f9ab6ecb0bd" providerId="LiveId" clId="{C3CA9869-BA40-4499-AD61-093783509589}" dt="2024-06-17T14:08:05.613" v="922" actId="47"/>
        <pc:sldMkLst>
          <pc:docMk/>
          <pc:sldMk cId="1912012592" sldId="287"/>
        </pc:sldMkLst>
      </pc:sldChg>
      <pc:sldChg chg="add">
        <pc:chgData name="Dr Charlotte Greenway" userId="21ca5f9ab6ecb0bd" providerId="LiveId" clId="{C3CA9869-BA40-4499-AD61-093783509589}" dt="2024-06-17T14:08:10.046" v="923"/>
        <pc:sldMkLst>
          <pc:docMk/>
          <pc:sldMk cId="3330789289" sldId="287"/>
        </pc:sldMkLst>
      </pc:sldChg>
      <pc:sldChg chg="del">
        <pc:chgData name="Dr Charlotte Greenway" userId="21ca5f9ab6ecb0bd" providerId="LiveId" clId="{C3CA9869-BA40-4499-AD61-093783509589}" dt="2024-06-17T14:08:05.613" v="922" actId="47"/>
        <pc:sldMkLst>
          <pc:docMk/>
          <pc:sldMk cId="2838803126" sldId="289"/>
        </pc:sldMkLst>
      </pc:sldChg>
      <pc:sldChg chg="add">
        <pc:chgData name="Dr Charlotte Greenway" userId="21ca5f9ab6ecb0bd" providerId="LiveId" clId="{C3CA9869-BA40-4499-AD61-093783509589}" dt="2024-06-17T14:08:10.046" v="923"/>
        <pc:sldMkLst>
          <pc:docMk/>
          <pc:sldMk cId="3748756702" sldId="289"/>
        </pc:sldMkLst>
      </pc:sldChg>
      <pc:sldChg chg="modSp add del mod">
        <pc:chgData name="Dr Charlotte Greenway" userId="21ca5f9ab6ecb0bd" providerId="LiveId" clId="{C3CA9869-BA40-4499-AD61-093783509589}" dt="2024-06-17T12:48:18.912" v="862" actId="47"/>
        <pc:sldMkLst>
          <pc:docMk/>
          <pc:sldMk cId="963324517" sldId="430"/>
        </pc:sldMkLst>
      </pc:sldChg>
      <pc:sldChg chg="add del">
        <pc:chgData name="Dr Charlotte Greenway" userId="21ca5f9ab6ecb0bd" providerId="LiveId" clId="{C3CA9869-BA40-4499-AD61-093783509589}" dt="2024-06-17T12:48:18.912" v="862" actId="47"/>
        <pc:sldMkLst>
          <pc:docMk/>
          <pc:sldMk cId="1041791395" sldId="433"/>
        </pc:sldMkLst>
      </pc:sldChg>
      <pc:sldChg chg="add del">
        <pc:chgData name="Dr Charlotte Greenway" userId="21ca5f9ab6ecb0bd" providerId="LiveId" clId="{C3CA9869-BA40-4499-AD61-093783509589}" dt="2024-06-17T12:48:18.912" v="862" actId="47"/>
        <pc:sldMkLst>
          <pc:docMk/>
          <pc:sldMk cId="4760272" sldId="434"/>
        </pc:sldMkLst>
      </pc:sldChg>
      <pc:sldChg chg="add">
        <pc:chgData name="Dr Charlotte Greenway" userId="21ca5f9ab6ecb0bd" providerId="LiveId" clId="{C3CA9869-BA40-4499-AD61-093783509589}" dt="2024-06-17T12:50:22.740" v="863"/>
        <pc:sldMkLst>
          <pc:docMk/>
          <pc:sldMk cId="3331115735" sldId="449"/>
        </pc:sldMkLst>
      </pc:sldChg>
      <pc:sldChg chg="add">
        <pc:chgData name="Dr Charlotte Greenway" userId="21ca5f9ab6ecb0bd" providerId="LiveId" clId="{C3CA9869-BA40-4499-AD61-093783509589}" dt="2024-06-17T14:13:27.284" v="1093"/>
        <pc:sldMkLst>
          <pc:docMk/>
          <pc:sldMk cId="368022822" sldId="451"/>
        </pc:sldMkLst>
      </pc:sldChg>
      <pc:sldChg chg="add del">
        <pc:chgData name="Dr Charlotte Greenway" userId="21ca5f9ab6ecb0bd" providerId="LiveId" clId="{C3CA9869-BA40-4499-AD61-093783509589}" dt="2024-06-17T14:13:21.219" v="1092" actId="47"/>
        <pc:sldMkLst>
          <pc:docMk/>
          <pc:sldMk cId="2143636611" sldId="451"/>
        </pc:sldMkLst>
      </pc:sldChg>
      <pc:sldChg chg="add del">
        <pc:chgData name="Dr Charlotte Greenway" userId="21ca5f9ab6ecb0bd" providerId="LiveId" clId="{C3CA9869-BA40-4499-AD61-093783509589}" dt="2024-06-17T14:12:46.713" v="1091" actId="47"/>
        <pc:sldMkLst>
          <pc:docMk/>
          <pc:sldMk cId="3098116439" sldId="453"/>
        </pc:sldMkLst>
      </pc:sldChg>
      <pc:sldChg chg="add del">
        <pc:chgData name="Dr Charlotte Greenway" userId="21ca5f9ab6ecb0bd" providerId="LiveId" clId="{C3CA9869-BA40-4499-AD61-093783509589}" dt="2024-06-17T14:13:21.219" v="1092" actId="47"/>
        <pc:sldMkLst>
          <pc:docMk/>
          <pc:sldMk cId="171620188" sldId="454"/>
        </pc:sldMkLst>
      </pc:sldChg>
      <pc:sldChg chg="add">
        <pc:chgData name="Dr Charlotte Greenway" userId="21ca5f9ab6ecb0bd" providerId="LiveId" clId="{C3CA9869-BA40-4499-AD61-093783509589}" dt="2024-06-17T14:13:27.284" v="1093"/>
        <pc:sldMkLst>
          <pc:docMk/>
          <pc:sldMk cId="999304695" sldId="454"/>
        </pc:sldMkLst>
      </pc:sldChg>
      <pc:sldChg chg="add del">
        <pc:chgData name="Dr Charlotte Greenway" userId="21ca5f9ab6ecb0bd" providerId="LiveId" clId="{C3CA9869-BA40-4499-AD61-093783509589}" dt="2024-06-17T14:17:27.241" v="1187" actId="47"/>
        <pc:sldMkLst>
          <pc:docMk/>
          <pc:sldMk cId="491967233" sldId="455"/>
        </pc:sldMkLst>
      </pc:sldChg>
      <pc:sldChg chg="add del">
        <pc:chgData name="Dr Charlotte Greenway" userId="21ca5f9ab6ecb0bd" providerId="LiveId" clId="{C3CA9869-BA40-4499-AD61-093783509589}" dt="2024-06-17T14:13:21.219" v="1092" actId="47"/>
        <pc:sldMkLst>
          <pc:docMk/>
          <pc:sldMk cId="3850802311" sldId="455"/>
        </pc:sldMkLst>
      </pc:sldChg>
      <pc:sldChg chg="add del">
        <pc:chgData name="Dr Charlotte Greenway" userId="21ca5f9ab6ecb0bd" providerId="LiveId" clId="{C3CA9869-BA40-4499-AD61-093783509589}" dt="2024-06-17T14:13:21.219" v="1092" actId="47"/>
        <pc:sldMkLst>
          <pc:docMk/>
          <pc:sldMk cId="2019213115" sldId="457"/>
        </pc:sldMkLst>
      </pc:sldChg>
      <pc:sldChg chg="add">
        <pc:chgData name="Dr Charlotte Greenway" userId="21ca5f9ab6ecb0bd" providerId="LiveId" clId="{C3CA9869-BA40-4499-AD61-093783509589}" dt="2024-06-17T14:13:27.284" v="1093"/>
        <pc:sldMkLst>
          <pc:docMk/>
          <pc:sldMk cId="3010350872" sldId="457"/>
        </pc:sldMkLst>
      </pc:sldChg>
      <pc:sldChg chg="add del">
        <pc:chgData name="Dr Charlotte Greenway" userId="21ca5f9ab6ecb0bd" providerId="LiveId" clId="{C3CA9869-BA40-4499-AD61-093783509589}" dt="2024-06-17T14:13:21.219" v="1092" actId="47"/>
        <pc:sldMkLst>
          <pc:docMk/>
          <pc:sldMk cId="421296114" sldId="458"/>
        </pc:sldMkLst>
      </pc:sldChg>
      <pc:sldChg chg="add">
        <pc:chgData name="Dr Charlotte Greenway" userId="21ca5f9ab6ecb0bd" providerId="LiveId" clId="{C3CA9869-BA40-4499-AD61-093783509589}" dt="2024-06-17T14:13:27.284" v="1093"/>
        <pc:sldMkLst>
          <pc:docMk/>
          <pc:sldMk cId="2813320859" sldId="458"/>
        </pc:sldMkLst>
      </pc:sldChg>
      <pc:sldChg chg="add">
        <pc:chgData name="Dr Charlotte Greenway" userId="21ca5f9ab6ecb0bd" providerId="LiveId" clId="{C3CA9869-BA40-4499-AD61-093783509589}" dt="2024-06-17T14:13:27.284" v="1093"/>
        <pc:sldMkLst>
          <pc:docMk/>
          <pc:sldMk cId="2356776495" sldId="459"/>
        </pc:sldMkLst>
      </pc:sldChg>
      <pc:sldChg chg="add del">
        <pc:chgData name="Dr Charlotte Greenway" userId="21ca5f9ab6ecb0bd" providerId="LiveId" clId="{C3CA9869-BA40-4499-AD61-093783509589}" dt="2024-06-17T14:13:21.219" v="1092" actId="47"/>
        <pc:sldMkLst>
          <pc:docMk/>
          <pc:sldMk cId="3770483719" sldId="459"/>
        </pc:sldMkLst>
      </pc:sldChg>
      <pc:sldChg chg="modSp add mod">
        <pc:chgData name="Dr Charlotte Greenway" userId="21ca5f9ab6ecb0bd" providerId="LiveId" clId="{C3CA9869-BA40-4499-AD61-093783509589}" dt="2024-06-17T14:17:15.428" v="1186" actId="14100"/>
        <pc:sldMkLst>
          <pc:docMk/>
          <pc:sldMk cId="1428283633" sldId="460"/>
        </pc:sldMkLst>
      </pc:sldChg>
      <pc:sldChg chg="add del">
        <pc:chgData name="Dr Charlotte Greenway" userId="21ca5f9ab6ecb0bd" providerId="LiveId" clId="{C3CA9869-BA40-4499-AD61-093783509589}" dt="2024-06-17T14:13:21.219" v="1092" actId="47"/>
        <pc:sldMkLst>
          <pc:docMk/>
          <pc:sldMk cId="4048631595" sldId="460"/>
        </pc:sldMkLst>
      </pc:sldChg>
      <pc:sldChg chg="del">
        <pc:chgData name="Dr Charlotte Greenway" userId="21ca5f9ab6ecb0bd" providerId="LiveId" clId="{C3CA9869-BA40-4499-AD61-093783509589}" dt="2024-06-17T14:08:05.613" v="922" actId="47"/>
        <pc:sldMkLst>
          <pc:docMk/>
          <pc:sldMk cId="3613303919" sldId="461"/>
        </pc:sldMkLst>
      </pc:sldChg>
      <pc:sldChg chg="add">
        <pc:chgData name="Dr Charlotte Greenway" userId="21ca5f9ab6ecb0bd" providerId="LiveId" clId="{C3CA9869-BA40-4499-AD61-093783509589}" dt="2024-06-17T14:08:10.046" v="923"/>
        <pc:sldMkLst>
          <pc:docMk/>
          <pc:sldMk cId="3618077230" sldId="461"/>
        </pc:sldMkLst>
      </pc:sldChg>
      <pc:sldChg chg="add">
        <pc:chgData name="Dr Charlotte Greenway" userId="21ca5f9ab6ecb0bd" providerId="LiveId" clId="{C3CA9869-BA40-4499-AD61-093783509589}" dt="2024-06-17T14:08:10.046" v="923"/>
        <pc:sldMkLst>
          <pc:docMk/>
          <pc:sldMk cId="1014795012" sldId="462"/>
        </pc:sldMkLst>
      </pc:sldChg>
      <pc:sldChg chg="del">
        <pc:chgData name="Dr Charlotte Greenway" userId="21ca5f9ab6ecb0bd" providerId="LiveId" clId="{C3CA9869-BA40-4499-AD61-093783509589}" dt="2024-06-17T14:08:05.613" v="922" actId="47"/>
        <pc:sldMkLst>
          <pc:docMk/>
          <pc:sldMk cId="1469523584" sldId="462"/>
        </pc:sldMkLst>
      </pc:sldChg>
      <pc:sldChg chg="modSp mod">
        <pc:chgData name="Dr Charlotte Greenway" userId="21ca5f9ab6ecb0bd" providerId="LiveId" clId="{C3CA9869-BA40-4499-AD61-093783509589}" dt="2024-06-17T11:32:51.956" v="822" actId="1076"/>
        <pc:sldMkLst>
          <pc:docMk/>
          <pc:sldMk cId="1454806674" sldId="469"/>
        </pc:sldMkLst>
      </pc:sldChg>
      <pc:sldChg chg="modSp mod">
        <pc:chgData name="Dr Charlotte Greenway" userId="21ca5f9ab6ecb0bd" providerId="LiveId" clId="{C3CA9869-BA40-4499-AD61-093783509589}" dt="2024-11-11T16:38:22.437" v="1402"/>
        <pc:sldMkLst>
          <pc:docMk/>
          <pc:sldMk cId="956925408" sldId="472"/>
        </pc:sldMkLst>
      </pc:sldChg>
      <pc:sldChg chg="del">
        <pc:chgData name="Dr Charlotte Greenway" userId="21ca5f9ab6ecb0bd" providerId="LiveId" clId="{C3CA9869-BA40-4499-AD61-093783509589}" dt="2024-06-17T14:08:05.613" v="922" actId="47"/>
        <pc:sldMkLst>
          <pc:docMk/>
          <pc:sldMk cId="1361105057" sldId="474"/>
        </pc:sldMkLst>
      </pc:sldChg>
      <pc:sldChg chg="add">
        <pc:chgData name="Dr Charlotte Greenway" userId="21ca5f9ab6ecb0bd" providerId="LiveId" clId="{C3CA9869-BA40-4499-AD61-093783509589}" dt="2024-06-17T14:08:10.046" v="923"/>
        <pc:sldMkLst>
          <pc:docMk/>
          <pc:sldMk cId="3300476747" sldId="474"/>
        </pc:sldMkLst>
      </pc:sldChg>
      <pc:sldChg chg="del">
        <pc:chgData name="Dr Charlotte Greenway" userId="21ca5f9ab6ecb0bd" providerId="LiveId" clId="{C3CA9869-BA40-4499-AD61-093783509589}" dt="2024-11-11T16:19:28.532" v="1399" actId="47"/>
        <pc:sldMkLst>
          <pc:docMk/>
          <pc:sldMk cId="293805542" sldId="475"/>
        </pc:sldMkLst>
      </pc:sldChg>
      <pc:sldChg chg="add">
        <pc:chgData name="Dr Charlotte Greenway" userId="21ca5f9ab6ecb0bd" providerId="LiveId" clId="{C3CA9869-BA40-4499-AD61-093783509589}" dt="2024-06-17T14:10:11.206" v="1018"/>
        <pc:sldMkLst>
          <pc:docMk/>
          <pc:sldMk cId="1593880200" sldId="476"/>
        </pc:sldMkLst>
      </pc:sldChg>
      <pc:sldChg chg="addSp delSp modSp new del mod">
        <pc:chgData name="Dr Charlotte Greenway" userId="21ca5f9ab6ecb0bd" providerId="LiveId" clId="{C3CA9869-BA40-4499-AD61-093783509589}" dt="2024-06-17T14:10:04.687" v="1017" actId="47"/>
        <pc:sldMkLst>
          <pc:docMk/>
          <pc:sldMk cId="2196506681" sldId="476"/>
        </pc:sldMkLst>
      </pc:sldChg>
      <pc:sldChg chg="add">
        <pc:chgData name="Dr Charlotte Greenway" userId="21ca5f9ab6ecb0bd" providerId="LiveId" clId="{C3CA9869-BA40-4499-AD61-093783509589}" dt="2024-06-17T14:10:11.206" v="1018"/>
        <pc:sldMkLst>
          <pc:docMk/>
          <pc:sldMk cId="599663920" sldId="477"/>
        </pc:sldMkLst>
      </pc:sldChg>
      <pc:sldChg chg="addSp modSp new del mod">
        <pc:chgData name="Dr Charlotte Greenway" userId="21ca5f9ab6ecb0bd" providerId="LiveId" clId="{C3CA9869-BA40-4499-AD61-093783509589}" dt="2024-06-17T14:10:04.687" v="1017" actId="47"/>
        <pc:sldMkLst>
          <pc:docMk/>
          <pc:sldMk cId="1486973817" sldId="477"/>
        </pc:sldMkLst>
      </pc:sldChg>
      <pc:sldChg chg="addSp modSp new mod ord modClrScheme chgLayout">
        <pc:chgData name="Dr Charlotte Greenway" userId="21ca5f9ab6ecb0bd" providerId="LiveId" clId="{C3CA9869-BA40-4499-AD61-093783509589}" dt="2025-01-13T11:39:51.180" v="1403"/>
        <pc:sldMkLst>
          <pc:docMk/>
          <pc:sldMk cId="2468193422" sldId="478"/>
        </pc:sldMkLst>
      </pc:sldChg>
      <pc:sldChg chg="addSp delSp modSp new mod ord">
        <pc:chgData name="Dr Charlotte Greenway" userId="21ca5f9ab6ecb0bd" providerId="LiveId" clId="{C3CA9869-BA40-4499-AD61-093783509589}" dt="2024-06-17T14:10:34.916" v="1020"/>
        <pc:sldMkLst>
          <pc:docMk/>
          <pc:sldMk cId="859861565" sldId="479"/>
        </pc:sldMkLst>
      </pc:sldChg>
      <pc:sldChg chg="addSp delSp modSp new mod">
        <pc:chgData name="Dr Charlotte Greenway" userId="21ca5f9ab6ecb0bd" providerId="LiveId" clId="{C3CA9869-BA40-4499-AD61-093783509589}" dt="2024-06-17T08:39:30.446" v="482" actId="1076"/>
        <pc:sldMkLst>
          <pc:docMk/>
          <pc:sldMk cId="3645207044" sldId="480"/>
        </pc:sldMkLst>
      </pc:sldChg>
      <pc:sldChg chg="addSp delSp modSp new mod modClrScheme chgLayout">
        <pc:chgData name="Dr Charlotte Greenway" userId="21ca5f9ab6ecb0bd" providerId="LiveId" clId="{C3CA9869-BA40-4499-AD61-093783509589}" dt="2024-06-17T11:32:20.479" v="821" actId="14100"/>
        <pc:sldMkLst>
          <pc:docMk/>
          <pc:sldMk cId="1318481985" sldId="481"/>
        </pc:sldMkLst>
      </pc:sldChg>
      <pc:sldChg chg="addSp delSp modSp new mod">
        <pc:chgData name="Dr Charlotte Greenway" userId="21ca5f9ab6ecb0bd" providerId="LiveId" clId="{C3CA9869-BA40-4499-AD61-093783509589}" dt="2024-06-17T09:27:48.100" v="577"/>
        <pc:sldMkLst>
          <pc:docMk/>
          <pc:sldMk cId="1858378975" sldId="482"/>
        </pc:sldMkLst>
      </pc:sldChg>
      <pc:sldChg chg="addSp delSp modSp new mod ord modNotesTx">
        <pc:chgData name="Dr Charlotte Greenway" userId="21ca5f9ab6ecb0bd" providerId="LiveId" clId="{C3CA9869-BA40-4499-AD61-093783509589}" dt="2024-06-17T09:56:34.216" v="820" actId="14100"/>
        <pc:sldMkLst>
          <pc:docMk/>
          <pc:sldMk cId="2313443519" sldId="483"/>
        </pc:sldMkLst>
      </pc:sldChg>
      <pc:sldChg chg="addSp modSp new mod">
        <pc:chgData name="Dr Charlotte Greenway" userId="21ca5f9ab6ecb0bd" providerId="LiveId" clId="{C3CA9869-BA40-4499-AD61-093783509589}" dt="2024-06-17T12:06:20.520" v="853" actId="1076"/>
        <pc:sldMkLst>
          <pc:docMk/>
          <pc:sldMk cId="1452363703" sldId="484"/>
        </pc:sldMkLst>
      </pc:sldChg>
      <pc:sldChg chg="addSp delSp modSp new mod">
        <pc:chgData name="Dr Charlotte Greenway" userId="21ca5f9ab6ecb0bd" providerId="LiveId" clId="{C3CA9869-BA40-4499-AD61-093783509589}" dt="2024-06-17T09:47:02.152" v="761"/>
        <pc:sldMkLst>
          <pc:docMk/>
          <pc:sldMk cId="3759078595" sldId="485"/>
        </pc:sldMkLst>
      </pc:sldChg>
      <pc:sldChg chg="addSp modSp new mod">
        <pc:chgData name="Dr Charlotte Greenway" userId="21ca5f9ab6ecb0bd" providerId="LiveId" clId="{C3CA9869-BA40-4499-AD61-093783509589}" dt="2024-06-17T12:40:19.681" v="861" actId="1076"/>
        <pc:sldMkLst>
          <pc:docMk/>
          <pc:sldMk cId="4266090857" sldId="486"/>
        </pc:sldMkLst>
      </pc:sldChg>
      <pc:sldChg chg="add del">
        <pc:chgData name="Dr Charlotte Greenway" userId="21ca5f9ab6ecb0bd" providerId="LiveId" clId="{C3CA9869-BA40-4499-AD61-093783509589}" dt="2024-06-17T14:13:21.219" v="1092" actId="47"/>
        <pc:sldMkLst>
          <pc:docMk/>
          <pc:sldMk cId="2492625400" sldId="487"/>
        </pc:sldMkLst>
      </pc:sldChg>
      <pc:sldChg chg="add del">
        <pc:chgData name="Dr Charlotte Greenway" userId="21ca5f9ab6ecb0bd" providerId="LiveId" clId="{C3CA9869-BA40-4499-AD61-093783509589}" dt="2024-06-17T14:17:41.149" v="1188" actId="47"/>
        <pc:sldMkLst>
          <pc:docMk/>
          <pc:sldMk cId="2778621299" sldId="487"/>
        </pc:sldMkLst>
      </pc:sldChg>
      <pc:sldChg chg="new del">
        <pc:chgData name="Dr Charlotte Greenway" userId="21ca5f9ab6ecb0bd" providerId="LiveId" clId="{C3CA9869-BA40-4499-AD61-093783509589}" dt="2024-06-17T14:05:42.736" v="867" actId="47"/>
        <pc:sldMkLst>
          <pc:docMk/>
          <pc:sldMk cId="179837517" sldId="488"/>
        </pc:sldMkLst>
      </pc:sldChg>
      <pc:sldChg chg="addSp modSp new mod ord">
        <pc:chgData name="Dr Charlotte Greenway" userId="21ca5f9ab6ecb0bd" providerId="LiveId" clId="{C3CA9869-BA40-4499-AD61-093783509589}" dt="2024-11-11T16:16:11.155" v="1398" actId="20577"/>
        <pc:sldMkLst>
          <pc:docMk/>
          <pc:sldMk cId="727495814" sldId="489"/>
        </pc:sldMkLst>
      </pc:sldChg>
      <pc:sldMasterChg chg="delSldLayout">
        <pc:chgData name="Dr Charlotte Greenway" userId="21ca5f9ab6ecb0bd" providerId="LiveId" clId="{C3CA9869-BA40-4499-AD61-093783509589}" dt="2024-06-17T14:13:21.219" v="1092" actId="47"/>
        <pc:sldMasterMkLst>
          <pc:docMk/>
          <pc:sldMasterMk cId="3911974659" sldId="2147483658"/>
        </pc:sldMasterMkLst>
        <pc:sldLayoutChg chg="del">
          <pc:chgData name="Dr Charlotte Greenway" userId="21ca5f9ab6ecb0bd" providerId="LiveId" clId="{C3CA9869-BA40-4499-AD61-093783509589}" dt="2024-06-17T14:08:05.613" v="922" actId="47"/>
          <pc:sldLayoutMkLst>
            <pc:docMk/>
            <pc:sldMasterMk cId="3911974659" sldId="2147483658"/>
            <pc:sldLayoutMk cId="4101290153" sldId="2147483681"/>
          </pc:sldLayoutMkLst>
        </pc:sldLayoutChg>
        <pc:sldLayoutChg chg="del">
          <pc:chgData name="Dr Charlotte Greenway" userId="21ca5f9ab6ecb0bd" providerId="LiveId" clId="{C3CA9869-BA40-4499-AD61-093783509589}" dt="2024-06-17T14:08:05.613" v="922" actId="47"/>
          <pc:sldLayoutMkLst>
            <pc:docMk/>
            <pc:sldMasterMk cId="3911974659" sldId="2147483658"/>
            <pc:sldLayoutMk cId="1078212935" sldId="2147483682"/>
          </pc:sldLayoutMkLst>
        </pc:sldLayoutChg>
        <pc:sldLayoutChg chg="del">
          <pc:chgData name="Dr Charlotte Greenway" userId="21ca5f9ab6ecb0bd" providerId="LiveId" clId="{C3CA9869-BA40-4499-AD61-093783509589}" dt="2024-06-17T14:08:05.613" v="922" actId="47"/>
          <pc:sldLayoutMkLst>
            <pc:docMk/>
            <pc:sldMasterMk cId="3911974659" sldId="2147483658"/>
            <pc:sldLayoutMk cId="659324791" sldId="2147483683"/>
          </pc:sldLayoutMkLst>
        </pc:sldLayoutChg>
        <pc:sldLayoutChg chg="del">
          <pc:chgData name="Dr Charlotte Greenway" userId="21ca5f9ab6ecb0bd" providerId="LiveId" clId="{C3CA9869-BA40-4499-AD61-093783509589}" dt="2024-06-17T14:13:21.219" v="1092" actId="47"/>
          <pc:sldLayoutMkLst>
            <pc:docMk/>
            <pc:sldMasterMk cId="3911974659" sldId="2147483658"/>
            <pc:sldLayoutMk cId="4030444108" sldId="2147483685"/>
          </pc:sldLayoutMkLst>
        </pc:sldLayoutChg>
      </pc:sldMasterChg>
    </pc:docChg>
  </pc:docChgLst>
  <pc:docChgLst>
    <pc:chgData name="Dr Charlotte Greenway" userId="21ca5f9ab6ecb0bd" providerId="LiveId" clId="{F0B437C5-708C-463B-A44D-33E4885F3D78}"/>
    <pc:docChg chg="custSel addSld modSld">
      <pc:chgData name="Dr Charlotte Greenway" userId="21ca5f9ab6ecb0bd" providerId="LiveId" clId="{F0B437C5-708C-463B-A44D-33E4885F3D78}" dt="2025-09-16T12:20:42.972" v="58" actId="1076"/>
      <pc:docMkLst>
        <pc:docMk/>
      </pc:docMkLst>
      <pc:sldChg chg="addSp delSp modSp new mod modClrScheme chgLayout">
        <pc:chgData name="Dr Charlotte Greenway" userId="21ca5f9ab6ecb0bd" providerId="LiveId" clId="{F0B437C5-708C-463B-A44D-33E4885F3D78}" dt="2025-09-16T12:20:42.972" v="58" actId="1076"/>
        <pc:sldMkLst>
          <pc:docMk/>
          <pc:sldMk cId="457258049" sldId="490"/>
        </pc:sldMkLst>
        <pc:spChg chg="mod">
          <ac:chgData name="Dr Charlotte Greenway" userId="21ca5f9ab6ecb0bd" providerId="LiveId" clId="{F0B437C5-708C-463B-A44D-33E4885F3D78}" dt="2025-09-16T12:19:55.168" v="52" actId="26606"/>
          <ac:spMkLst>
            <pc:docMk/>
            <pc:sldMk cId="457258049" sldId="490"/>
            <ac:spMk id="2" creationId="{2AD20BB1-6E9C-24EA-76EF-09696FEF5140}"/>
          </ac:spMkLst>
        </pc:spChg>
        <pc:spChg chg="del">
          <ac:chgData name="Dr Charlotte Greenway" userId="21ca5f9ab6ecb0bd" providerId="LiveId" clId="{F0B437C5-708C-463B-A44D-33E4885F3D78}" dt="2025-09-16T12:16:55.995" v="33" actId="478"/>
          <ac:spMkLst>
            <pc:docMk/>
            <pc:sldMk cId="457258049" sldId="490"/>
            <ac:spMk id="3" creationId="{78CAA1C3-1180-EEEB-78B6-3958E5001483}"/>
          </ac:spMkLst>
        </pc:spChg>
        <pc:spChg chg="del">
          <ac:chgData name="Dr Charlotte Greenway" userId="21ca5f9ab6ecb0bd" providerId="LiveId" clId="{F0B437C5-708C-463B-A44D-33E4885F3D78}" dt="2025-09-16T12:16:53.269" v="32" actId="478"/>
          <ac:spMkLst>
            <pc:docMk/>
            <pc:sldMk cId="457258049" sldId="490"/>
            <ac:spMk id="4" creationId="{77200CC8-F33C-7369-6737-27C563979171}"/>
          </ac:spMkLst>
        </pc:spChg>
        <pc:spChg chg="add mod">
          <ac:chgData name="Dr Charlotte Greenway" userId="21ca5f9ab6ecb0bd" providerId="LiveId" clId="{F0B437C5-708C-463B-A44D-33E4885F3D78}" dt="2025-09-16T12:20:42.972" v="58" actId="1076"/>
          <ac:spMkLst>
            <pc:docMk/>
            <pc:sldMk cId="457258049" sldId="490"/>
            <ac:spMk id="6" creationId="{03588CA1-86F1-1355-0E5D-B5A1F56AFC4C}"/>
          </ac:spMkLst>
        </pc:spChg>
        <pc:spChg chg="add del mod">
          <ac:chgData name="Dr Charlotte Greenway" userId="21ca5f9ab6ecb0bd" providerId="LiveId" clId="{F0B437C5-708C-463B-A44D-33E4885F3D78}" dt="2025-09-16T12:18:14.888" v="46" actId="478"/>
          <ac:spMkLst>
            <pc:docMk/>
            <pc:sldMk cId="457258049" sldId="490"/>
            <ac:spMk id="8" creationId="{4D7D89E7-2FBC-198A-54F9-02C3481F07DD}"/>
          </ac:spMkLst>
        </pc:spChg>
        <pc:spChg chg="add del mod">
          <ac:chgData name="Dr Charlotte Greenway" userId="21ca5f9ab6ecb0bd" providerId="LiveId" clId="{F0B437C5-708C-463B-A44D-33E4885F3D78}" dt="2025-09-16T12:19:00.206" v="49" actId="478"/>
          <ac:spMkLst>
            <pc:docMk/>
            <pc:sldMk cId="457258049" sldId="490"/>
            <ac:spMk id="10" creationId="{72854C50-6179-C552-D061-152CCCD2360A}"/>
          </ac:spMkLst>
        </pc:spChg>
        <pc:spChg chg="add del mod">
          <ac:chgData name="Dr Charlotte Greenway" userId="21ca5f9ab6ecb0bd" providerId="LiveId" clId="{F0B437C5-708C-463B-A44D-33E4885F3D78}" dt="2025-09-16T12:20:22.721" v="53"/>
          <ac:spMkLst>
            <pc:docMk/>
            <pc:sldMk cId="457258049" sldId="490"/>
            <ac:spMk id="1031" creationId="{44A744F5-4C56-4321-BDA9-6C4DADE4AA1F}"/>
          </ac:spMkLst>
        </pc:spChg>
        <pc:picChg chg="add mod">
          <ac:chgData name="Dr Charlotte Greenway" userId="21ca5f9ab6ecb0bd" providerId="LiveId" clId="{F0B437C5-708C-463B-A44D-33E4885F3D78}" dt="2025-09-16T12:19:55.168" v="52" actId="26606"/>
          <ac:picMkLst>
            <pc:docMk/>
            <pc:sldMk cId="457258049" sldId="490"/>
            <ac:picMk id="1026" creationId="{153644A2-1BEA-4BFE-231E-AAF22CA352F9}"/>
          </ac:picMkLst>
        </pc:picChg>
        <pc:picChg chg="add mod">
          <ac:chgData name="Dr Charlotte Greenway" userId="21ca5f9ab6ecb0bd" providerId="LiveId" clId="{F0B437C5-708C-463B-A44D-33E4885F3D78}" dt="2025-09-16T12:20:22.721" v="53"/>
          <ac:picMkLst>
            <pc:docMk/>
            <pc:sldMk cId="457258049" sldId="490"/>
            <ac:picMk id="1028" creationId="{91DFE1E8-A6CE-5D8E-7CA9-F13ACEC1A75E}"/>
          </ac:picMkLst>
        </pc:picChg>
      </pc:sldChg>
    </pc:docChg>
  </pc:docChgLst>
</pc:chgInfo>
</file>

<file path=ppt/diagrams/_rels/data5.xml.rels><?xml version="1.0" encoding="UTF-8" standalone="yes"?>
<Relationships xmlns="http://schemas.openxmlformats.org/package/2006/relationships"><Relationship Id="rId1" Type="http://schemas.openxmlformats.org/officeDocument/2006/relationships/image" Target="../media/image19.png"/></Relationships>
</file>

<file path=ppt/diagrams/_rels/data6.xml.rels><?xml version="1.0" encoding="UTF-8" standalone="yes"?>
<Relationships xmlns="http://schemas.openxmlformats.org/package/2006/relationships"><Relationship Id="rId1" Type="http://schemas.openxmlformats.org/officeDocument/2006/relationships/image" Target="../media/image20.png"/></Relationships>
</file>

<file path=ppt/diagrams/_rels/drawing5.xml.rels><?xml version="1.0" encoding="UTF-8" standalone="yes"?>
<Relationships xmlns="http://schemas.openxmlformats.org/package/2006/relationships"><Relationship Id="rId1" Type="http://schemas.openxmlformats.org/officeDocument/2006/relationships/image" Target="../media/image19.png"/></Relationships>
</file>

<file path=ppt/diagrams/_rels/drawing6.xml.rels><?xml version="1.0" encoding="UTF-8" standalone="yes"?>
<Relationships xmlns="http://schemas.openxmlformats.org/package/2006/relationships"><Relationship Id="rId1"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C3D2B2-0700-4386-86BB-11D14BABBF3F}" type="doc">
      <dgm:prSet loTypeId="urn:microsoft.com/office/officeart/2005/8/layout/process4" loCatId="list" qsTypeId="urn:microsoft.com/office/officeart/2005/8/quickstyle/simple2" qsCatId="simple" csTypeId="urn:microsoft.com/office/officeart/2005/8/colors/accent0_2" csCatId="mainScheme" phldr="1"/>
      <dgm:spPr/>
      <dgm:t>
        <a:bodyPr/>
        <a:lstStyle/>
        <a:p>
          <a:endParaRPr lang="en-GB"/>
        </a:p>
      </dgm:t>
    </dgm:pt>
    <dgm:pt modelId="{5D9B1726-C0FC-4DD2-A3CE-8564806C988F}">
      <dgm:prSet custT="1"/>
      <dgm:spPr/>
      <dgm:t>
        <a:bodyPr/>
        <a:lstStyle/>
        <a:p>
          <a:r>
            <a:rPr lang="en-GB" sz="2400" b="1" dirty="0"/>
            <a:t>Well-managed classrooms: </a:t>
          </a:r>
          <a:endParaRPr lang="en-GB" sz="2400" dirty="0"/>
        </a:p>
      </dgm:t>
    </dgm:pt>
    <dgm:pt modelId="{A41B87F6-97B6-43DD-8D70-E6F4411DC749}" type="parTrans" cxnId="{42C47050-269B-4D69-A64A-82AF1EBB07E5}">
      <dgm:prSet/>
      <dgm:spPr/>
      <dgm:t>
        <a:bodyPr/>
        <a:lstStyle/>
        <a:p>
          <a:endParaRPr lang="en-GB"/>
        </a:p>
      </dgm:t>
    </dgm:pt>
    <dgm:pt modelId="{646907D0-06B8-48DE-B5D2-7F014F27BE7A}" type="sibTrans" cxnId="{42C47050-269B-4D69-A64A-82AF1EBB07E5}">
      <dgm:prSet/>
      <dgm:spPr/>
      <dgm:t>
        <a:bodyPr/>
        <a:lstStyle/>
        <a:p>
          <a:endParaRPr lang="en-GB"/>
        </a:p>
      </dgm:t>
    </dgm:pt>
    <dgm:pt modelId="{C117E52C-4A5B-4C90-BE13-D33C223635B6}">
      <dgm:prSet/>
      <dgm:spPr/>
      <dgm:t>
        <a:bodyPr/>
        <a:lstStyle/>
        <a:p>
          <a:r>
            <a:rPr lang="en-GB"/>
            <a:t>• rules and routines which are    understood by all children </a:t>
          </a:r>
        </a:p>
      </dgm:t>
    </dgm:pt>
    <dgm:pt modelId="{71DC53C6-9659-433C-85B0-92267DC6BCEC}" type="parTrans" cxnId="{82F11853-37B4-49FE-B592-B18F662570E1}">
      <dgm:prSet/>
      <dgm:spPr/>
      <dgm:t>
        <a:bodyPr/>
        <a:lstStyle/>
        <a:p>
          <a:endParaRPr lang="en-GB"/>
        </a:p>
      </dgm:t>
    </dgm:pt>
    <dgm:pt modelId="{8C3965CD-F3D8-43DF-8CCB-B4B846BA1A28}" type="sibTrans" cxnId="{82F11853-37B4-49FE-B592-B18F662570E1}">
      <dgm:prSet/>
      <dgm:spPr/>
      <dgm:t>
        <a:bodyPr/>
        <a:lstStyle/>
        <a:p>
          <a:endParaRPr lang="en-GB"/>
        </a:p>
      </dgm:t>
    </dgm:pt>
    <dgm:pt modelId="{A8E77094-9FA0-4259-8707-99AB70F58E96}">
      <dgm:prSet/>
      <dgm:spPr/>
      <dgm:t>
        <a:bodyPr/>
        <a:lstStyle/>
        <a:p>
          <a:r>
            <a:rPr lang="en-GB"/>
            <a:t>• have agreed rewards and positive reinforcements • have set sanctions for misbehaviour </a:t>
          </a:r>
        </a:p>
      </dgm:t>
    </dgm:pt>
    <dgm:pt modelId="{68864C71-F36E-41D8-A8C7-F135A96F9855}" type="parTrans" cxnId="{0BE67070-1791-45DA-A77F-6C01548F9C92}">
      <dgm:prSet/>
      <dgm:spPr/>
      <dgm:t>
        <a:bodyPr/>
        <a:lstStyle/>
        <a:p>
          <a:endParaRPr lang="en-GB"/>
        </a:p>
      </dgm:t>
    </dgm:pt>
    <dgm:pt modelId="{8EF7F93C-07AE-4D21-9F16-DD4BFCD09671}" type="sibTrans" cxnId="{0BE67070-1791-45DA-A77F-6C01548F9C92}">
      <dgm:prSet/>
      <dgm:spPr/>
      <dgm:t>
        <a:bodyPr/>
        <a:lstStyle/>
        <a:p>
          <a:endParaRPr lang="en-GB"/>
        </a:p>
      </dgm:t>
    </dgm:pt>
    <dgm:pt modelId="{3D473BCD-928B-4073-B2E9-8A6D62214BBF}">
      <dgm:prSet/>
      <dgm:spPr/>
      <dgm:t>
        <a:bodyPr/>
        <a:lstStyle/>
        <a:p>
          <a:r>
            <a:rPr lang="en-GB"/>
            <a:t>• have a selection of options for dealing with disciplinary problems </a:t>
          </a:r>
        </a:p>
      </dgm:t>
    </dgm:pt>
    <dgm:pt modelId="{8404E54A-C2B4-4A9B-8978-72AFE6E1906A}" type="parTrans" cxnId="{FDB48D6E-880C-41EB-B67D-EFD89BE2E126}">
      <dgm:prSet/>
      <dgm:spPr/>
      <dgm:t>
        <a:bodyPr/>
        <a:lstStyle/>
        <a:p>
          <a:endParaRPr lang="en-GB"/>
        </a:p>
      </dgm:t>
    </dgm:pt>
    <dgm:pt modelId="{692B4E30-7A60-4DAB-B0C7-CED499E14F19}" type="sibTrans" cxnId="{FDB48D6E-880C-41EB-B67D-EFD89BE2E126}">
      <dgm:prSet/>
      <dgm:spPr/>
      <dgm:t>
        <a:bodyPr/>
        <a:lstStyle/>
        <a:p>
          <a:endParaRPr lang="en-GB"/>
        </a:p>
      </dgm:t>
    </dgm:pt>
    <dgm:pt modelId="{5F65CCAB-0D16-4B42-B68D-E7DB4B5AFEE7}">
      <dgm:prSet/>
      <dgm:spPr/>
      <dgm:t>
        <a:bodyPr/>
        <a:lstStyle/>
        <a:p>
          <a:r>
            <a:rPr lang="en-GB"/>
            <a:t>• make use of their physical space</a:t>
          </a:r>
        </a:p>
      </dgm:t>
    </dgm:pt>
    <dgm:pt modelId="{40547A8A-53E5-4B57-A34E-3067B49DBDA4}" type="parTrans" cxnId="{477B7C1E-4D2A-4763-9110-75E666BF3B15}">
      <dgm:prSet/>
      <dgm:spPr/>
      <dgm:t>
        <a:bodyPr/>
        <a:lstStyle/>
        <a:p>
          <a:endParaRPr lang="en-GB"/>
        </a:p>
      </dgm:t>
    </dgm:pt>
    <dgm:pt modelId="{4147D854-8CC8-4FF0-9A1D-D63AE13D4219}" type="sibTrans" cxnId="{477B7C1E-4D2A-4763-9110-75E666BF3B15}">
      <dgm:prSet/>
      <dgm:spPr/>
      <dgm:t>
        <a:bodyPr/>
        <a:lstStyle/>
        <a:p>
          <a:endParaRPr lang="en-GB"/>
        </a:p>
      </dgm:t>
    </dgm:pt>
    <dgm:pt modelId="{04D0512E-A7D7-4A71-BC8D-22D0CC4F3F11}">
      <dgm:prSet/>
      <dgm:spPr/>
      <dgm:t>
        <a:bodyPr/>
        <a:lstStyle/>
        <a:p>
          <a:r>
            <a:rPr lang="en-GB"/>
            <a:t>• have well-planned lessons </a:t>
          </a:r>
        </a:p>
      </dgm:t>
    </dgm:pt>
    <dgm:pt modelId="{84F88658-1EEB-4CD5-9A0D-C20CF20983CF}" type="parTrans" cxnId="{A6927B1C-9C79-4F42-AB5A-AE9AC7DF7AB6}">
      <dgm:prSet/>
      <dgm:spPr/>
      <dgm:t>
        <a:bodyPr/>
        <a:lstStyle/>
        <a:p>
          <a:endParaRPr lang="en-GB"/>
        </a:p>
      </dgm:t>
    </dgm:pt>
    <dgm:pt modelId="{F44527A6-4AFD-4DF8-A535-19D8CCF7A844}" type="sibTrans" cxnId="{A6927B1C-9C79-4F42-AB5A-AE9AC7DF7AB6}">
      <dgm:prSet/>
      <dgm:spPr/>
      <dgm:t>
        <a:bodyPr/>
        <a:lstStyle/>
        <a:p>
          <a:endParaRPr lang="en-GB"/>
        </a:p>
      </dgm:t>
    </dgm:pt>
    <dgm:pt modelId="{809CA196-0AB1-4B21-AD6D-0B6633B755ED}">
      <dgm:prSet/>
      <dgm:spPr/>
      <dgm:t>
        <a:bodyPr/>
        <a:lstStyle/>
        <a:p>
          <a:r>
            <a:rPr lang="en-GB"/>
            <a:t>• encourage respect and develop positive relationships.</a:t>
          </a:r>
        </a:p>
      </dgm:t>
    </dgm:pt>
    <dgm:pt modelId="{1AA0ED81-7DC8-4BFC-BC25-57196A2C8EBA}" type="parTrans" cxnId="{53ECD3E2-C79E-4C2E-958D-F422C68DE394}">
      <dgm:prSet/>
      <dgm:spPr/>
      <dgm:t>
        <a:bodyPr/>
        <a:lstStyle/>
        <a:p>
          <a:endParaRPr lang="en-GB"/>
        </a:p>
      </dgm:t>
    </dgm:pt>
    <dgm:pt modelId="{6BB57C47-5001-4CA3-B85A-054F88676209}" type="sibTrans" cxnId="{53ECD3E2-C79E-4C2E-958D-F422C68DE394}">
      <dgm:prSet/>
      <dgm:spPr/>
      <dgm:t>
        <a:bodyPr/>
        <a:lstStyle/>
        <a:p>
          <a:endParaRPr lang="en-GB"/>
        </a:p>
      </dgm:t>
    </dgm:pt>
    <dgm:pt modelId="{92142061-1EBF-497F-BAC1-D1436A212BC5}" type="pres">
      <dgm:prSet presAssocID="{92C3D2B2-0700-4386-86BB-11D14BABBF3F}" presName="Name0" presStyleCnt="0">
        <dgm:presLayoutVars>
          <dgm:dir/>
          <dgm:animLvl val="lvl"/>
          <dgm:resizeHandles val="exact"/>
        </dgm:presLayoutVars>
      </dgm:prSet>
      <dgm:spPr/>
    </dgm:pt>
    <dgm:pt modelId="{02FD88B7-459C-4B44-90C9-4C7B401FD2CD}" type="pres">
      <dgm:prSet presAssocID="{809CA196-0AB1-4B21-AD6D-0B6633B755ED}" presName="boxAndChildren" presStyleCnt="0"/>
      <dgm:spPr/>
    </dgm:pt>
    <dgm:pt modelId="{31F437D9-B42F-418D-9854-D28711A93C2E}" type="pres">
      <dgm:prSet presAssocID="{809CA196-0AB1-4B21-AD6D-0B6633B755ED}" presName="parentTextBox" presStyleLbl="node1" presStyleIdx="0" presStyleCnt="7"/>
      <dgm:spPr/>
    </dgm:pt>
    <dgm:pt modelId="{92E0D371-C71B-4121-A89E-74D12D730837}" type="pres">
      <dgm:prSet presAssocID="{F44527A6-4AFD-4DF8-A535-19D8CCF7A844}" presName="sp" presStyleCnt="0"/>
      <dgm:spPr/>
    </dgm:pt>
    <dgm:pt modelId="{1727BFBF-065F-449D-AC14-BEA59C31C16E}" type="pres">
      <dgm:prSet presAssocID="{04D0512E-A7D7-4A71-BC8D-22D0CC4F3F11}" presName="arrowAndChildren" presStyleCnt="0"/>
      <dgm:spPr/>
    </dgm:pt>
    <dgm:pt modelId="{449E2A15-9BF6-4AD2-925D-3996FB23B40C}" type="pres">
      <dgm:prSet presAssocID="{04D0512E-A7D7-4A71-BC8D-22D0CC4F3F11}" presName="parentTextArrow" presStyleLbl="node1" presStyleIdx="1" presStyleCnt="7"/>
      <dgm:spPr/>
    </dgm:pt>
    <dgm:pt modelId="{EAEE1843-BDAD-4419-8420-13661683C5A0}" type="pres">
      <dgm:prSet presAssocID="{4147D854-8CC8-4FF0-9A1D-D63AE13D4219}" presName="sp" presStyleCnt="0"/>
      <dgm:spPr/>
    </dgm:pt>
    <dgm:pt modelId="{EC4BBCE1-E26B-4C50-9077-9A90BE40217D}" type="pres">
      <dgm:prSet presAssocID="{5F65CCAB-0D16-4B42-B68D-E7DB4B5AFEE7}" presName="arrowAndChildren" presStyleCnt="0"/>
      <dgm:spPr/>
    </dgm:pt>
    <dgm:pt modelId="{23124576-F4AD-4CAB-ABE1-572E5FB5DC3F}" type="pres">
      <dgm:prSet presAssocID="{5F65CCAB-0D16-4B42-B68D-E7DB4B5AFEE7}" presName="parentTextArrow" presStyleLbl="node1" presStyleIdx="2" presStyleCnt="7"/>
      <dgm:spPr/>
    </dgm:pt>
    <dgm:pt modelId="{69603738-777D-4891-B4DA-07FC6E286159}" type="pres">
      <dgm:prSet presAssocID="{692B4E30-7A60-4DAB-B0C7-CED499E14F19}" presName="sp" presStyleCnt="0"/>
      <dgm:spPr/>
    </dgm:pt>
    <dgm:pt modelId="{5FF7D7CB-3412-46FE-922F-2BE45FD9BA02}" type="pres">
      <dgm:prSet presAssocID="{3D473BCD-928B-4073-B2E9-8A6D62214BBF}" presName="arrowAndChildren" presStyleCnt="0"/>
      <dgm:spPr/>
    </dgm:pt>
    <dgm:pt modelId="{DD3A645F-C1B9-4E70-B3C5-EC14E32CDCE4}" type="pres">
      <dgm:prSet presAssocID="{3D473BCD-928B-4073-B2E9-8A6D62214BBF}" presName="parentTextArrow" presStyleLbl="node1" presStyleIdx="3" presStyleCnt="7"/>
      <dgm:spPr/>
    </dgm:pt>
    <dgm:pt modelId="{746016F3-239E-440E-BD8A-B9FFC92DBA10}" type="pres">
      <dgm:prSet presAssocID="{8EF7F93C-07AE-4D21-9F16-DD4BFCD09671}" presName="sp" presStyleCnt="0"/>
      <dgm:spPr/>
    </dgm:pt>
    <dgm:pt modelId="{32A38D42-622D-4D52-A562-4B4ED6F77015}" type="pres">
      <dgm:prSet presAssocID="{A8E77094-9FA0-4259-8707-99AB70F58E96}" presName="arrowAndChildren" presStyleCnt="0"/>
      <dgm:spPr/>
    </dgm:pt>
    <dgm:pt modelId="{75DE447E-B81B-442C-954C-E5CD6E968AEF}" type="pres">
      <dgm:prSet presAssocID="{A8E77094-9FA0-4259-8707-99AB70F58E96}" presName="parentTextArrow" presStyleLbl="node1" presStyleIdx="4" presStyleCnt="7"/>
      <dgm:spPr/>
    </dgm:pt>
    <dgm:pt modelId="{AA18A7D8-7FBB-4BAA-BBD4-F0EEA0C666AF}" type="pres">
      <dgm:prSet presAssocID="{8C3965CD-F3D8-43DF-8CCB-B4B846BA1A28}" presName="sp" presStyleCnt="0"/>
      <dgm:spPr/>
    </dgm:pt>
    <dgm:pt modelId="{19A4A27D-F948-495B-9E3C-BBE0CCF00FFC}" type="pres">
      <dgm:prSet presAssocID="{C117E52C-4A5B-4C90-BE13-D33C223635B6}" presName="arrowAndChildren" presStyleCnt="0"/>
      <dgm:spPr/>
    </dgm:pt>
    <dgm:pt modelId="{287AC4E3-9DAA-44B6-B106-BDE7A0703106}" type="pres">
      <dgm:prSet presAssocID="{C117E52C-4A5B-4C90-BE13-D33C223635B6}" presName="parentTextArrow" presStyleLbl="node1" presStyleIdx="5" presStyleCnt="7"/>
      <dgm:spPr/>
    </dgm:pt>
    <dgm:pt modelId="{07831DD3-9745-41AA-93E7-411B45CCF6E6}" type="pres">
      <dgm:prSet presAssocID="{646907D0-06B8-48DE-B5D2-7F014F27BE7A}" presName="sp" presStyleCnt="0"/>
      <dgm:spPr/>
    </dgm:pt>
    <dgm:pt modelId="{7ED7A859-C9FE-495E-8DF2-A071D8F43BC9}" type="pres">
      <dgm:prSet presAssocID="{5D9B1726-C0FC-4DD2-A3CE-8564806C988F}" presName="arrowAndChildren" presStyleCnt="0"/>
      <dgm:spPr/>
    </dgm:pt>
    <dgm:pt modelId="{E54B927B-2771-4A90-BD7F-FC3DCFFCD11B}" type="pres">
      <dgm:prSet presAssocID="{5D9B1726-C0FC-4DD2-A3CE-8564806C988F}" presName="parentTextArrow" presStyleLbl="node1" presStyleIdx="6" presStyleCnt="7"/>
      <dgm:spPr/>
    </dgm:pt>
  </dgm:ptLst>
  <dgm:cxnLst>
    <dgm:cxn modelId="{5855AF12-F870-4C59-A88D-49F1A9D44BAE}" type="presOf" srcId="{04D0512E-A7D7-4A71-BC8D-22D0CC4F3F11}" destId="{449E2A15-9BF6-4AD2-925D-3996FB23B40C}" srcOrd="0" destOrd="0" presId="urn:microsoft.com/office/officeart/2005/8/layout/process4"/>
    <dgm:cxn modelId="{A6927B1C-9C79-4F42-AB5A-AE9AC7DF7AB6}" srcId="{92C3D2B2-0700-4386-86BB-11D14BABBF3F}" destId="{04D0512E-A7D7-4A71-BC8D-22D0CC4F3F11}" srcOrd="5" destOrd="0" parTransId="{84F88658-1EEB-4CD5-9A0D-C20CF20983CF}" sibTransId="{F44527A6-4AFD-4DF8-A535-19D8CCF7A844}"/>
    <dgm:cxn modelId="{477B7C1E-4D2A-4763-9110-75E666BF3B15}" srcId="{92C3D2B2-0700-4386-86BB-11D14BABBF3F}" destId="{5F65CCAB-0D16-4B42-B68D-E7DB4B5AFEE7}" srcOrd="4" destOrd="0" parTransId="{40547A8A-53E5-4B57-A34E-3067B49DBDA4}" sibTransId="{4147D854-8CC8-4FF0-9A1D-D63AE13D4219}"/>
    <dgm:cxn modelId="{FDB48D6E-880C-41EB-B67D-EFD89BE2E126}" srcId="{92C3D2B2-0700-4386-86BB-11D14BABBF3F}" destId="{3D473BCD-928B-4073-B2E9-8A6D62214BBF}" srcOrd="3" destOrd="0" parTransId="{8404E54A-C2B4-4A9B-8978-72AFE6E1906A}" sibTransId="{692B4E30-7A60-4DAB-B0C7-CED499E14F19}"/>
    <dgm:cxn modelId="{EB273550-CF22-43A0-90B4-79F20CF706CF}" type="presOf" srcId="{5F65CCAB-0D16-4B42-B68D-E7DB4B5AFEE7}" destId="{23124576-F4AD-4CAB-ABE1-572E5FB5DC3F}" srcOrd="0" destOrd="0" presId="urn:microsoft.com/office/officeart/2005/8/layout/process4"/>
    <dgm:cxn modelId="{42C47050-269B-4D69-A64A-82AF1EBB07E5}" srcId="{92C3D2B2-0700-4386-86BB-11D14BABBF3F}" destId="{5D9B1726-C0FC-4DD2-A3CE-8564806C988F}" srcOrd="0" destOrd="0" parTransId="{A41B87F6-97B6-43DD-8D70-E6F4411DC749}" sibTransId="{646907D0-06B8-48DE-B5D2-7F014F27BE7A}"/>
    <dgm:cxn modelId="{0BE67070-1791-45DA-A77F-6C01548F9C92}" srcId="{92C3D2B2-0700-4386-86BB-11D14BABBF3F}" destId="{A8E77094-9FA0-4259-8707-99AB70F58E96}" srcOrd="2" destOrd="0" parTransId="{68864C71-F36E-41D8-A8C7-F135A96F9855}" sibTransId="{8EF7F93C-07AE-4D21-9F16-DD4BFCD09671}"/>
    <dgm:cxn modelId="{82F11853-37B4-49FE-B592-B18F662570E1}" srcId="{92C3D2B2-0700-4386-86BB-11D14BABBF3F}" destId="{C117E52C-4A5B-4C90-BE13-D33C223635B6}" srcOrd="1" destOrd="0" parTransId="{71DC53C6-9659-433C-85B0-92267DC6BCEC}" sibTransId="{8C3965CD-F3D8-43DF-8CCB-B4B846BA1A28}"/>
    <dgm:cxn modelId="{D86A277F-2D47-4F15-9777-445086A58D55}" type="presOf" srcId="{809CA196-0AB1-4B21-AD6D-0B6633B755ED}" destId="{31F437D9-B42F-418D-9854-D28711A93C2E}" srcOrd="0" destOrd="0" presId="urn:microsoft.com/office/officeart/2005/8/layout/process4"/>
    <dgm:cxn modelId="{DDF9C188-905A-4977-8DA9-63D5F67542F8}" type="presOf" srcId="{92C3D2B2-0700-4386-86BB-11D14BABBF3F}" destId="{92142061-1EBF-497F-BAC1-D1436A212BC5}" srcOrd="0" destOrd="0" presId="urn:microsoft.com/office/officeart/2005/8/layout/process4"/>
    <dgm:cxn modelId="{6A28C8A8-0CAD-4C61-A795-83AEAE30254B}" type="presOf" srcId="{C117E52C-4A5B-4C90-BE13-D33C223635B6}" destId="{287AC4E3-9DAA-44B6-B106-BDE7A0703106}" srcOrd="0" destOrd="0" presId="urn:microsoft.com/office/officeart/2005/8/layout/process4"/>
    <dgm:cxn modelId="{E8DF12B4-ADB7-406D-98EE-87EBBFE6916D}" type="presOf" srcId="{3D473BCD-928B-4073-B2E9-8A6D62214BBF}" destId="{DD3A645F-C1B9-4E70-B3C5-EC14E32CDCE4}" srcOrd="0" destOrd="0" presId="urn:microsoft.com/office/officeart/2005/8/layout/process4"/>
    <dgm:cxn modelId="{066AEEC3-FE6F-4334-8732-5F032EC82A70}" type="presOf" srcId="{5D9B1726-C0FC-4DD2-A3CE-8564806C988F}" destId="{E54B927B-2771-4A90-BD7F-FC3DCFFCD11B}" srcOrd="0" destOrd="0" presId="urn:microsoft.com/office/officeart/2005/8/layout/process4"/>
    <dgm:cxn modelId="{53ECD3E2-C79E-4C2E-958D-F422C68DE394}" srcId="{92C3D2B2-0700-4386-86BB-11D14BABBF3F}" destId="{809CA196-0AB1-4B21-AD6D-0B6633B755ED}" srcOrd="6" destOrd="0" parTransId="{1AA0ED81-7DC8-4BFC-BC25-57196A2C8EBA}" sibTransId="{6BB57C47-5001-4CA3-B85A-054F88676209}"/>
    <dgm:cxn modelId="{E1F236F2-833F-4966-9128-1CB95FDBFF72}" type="presOf" srcId="{A8E77094-9FA0-4259-8707-99AB70F58E96}" destId="{75DE447E-B81B-442C-954C-E5CD6E968AEF}" srcOrd="0" destOrd="0" presId="urn:microsoft.com/office/officeart/2005/8/layout/process4"/>
    <dgm:cxn modelId="{9B8CD5DC-B866-45DD-A82C-4D088DB1A311}" type="presParOf" srcId="{92142061-1EBF-497F-BAC1-D1436A212BC5}" destId="{02FD88B7-459C-4B44-90C9-4C7B401FD2CD}" srcOrd="0" destOrd="0" presId="urn:microsoft.com/office/officeart/2005/8/layout/process4"/>
    <dgm:cxn modelId="{C51C072C-15D9-4445-8E38-F0700528245C}" type="presParOf" srcId="{02FD88B7-459C-4B44-90C9-4C7B401FD2CD}" destId="{31F437D9-B42F-418D-9854-D28711A93C2E}" srcOrd="0" destOrd="0" presId="urn:microsoft.com/office/officeart/2005/8/layout/process4"/>
    <dgm:cxn modelId="{B24B0361-1D17-4F79-ABC3-64173EA6CD37}" type="presParOf" srcId="{92142061-1EBF-497F-BAC1-D1436A212BC5}" destId="{92E0D371-C71B-4121-A89E-74D12D730837}" srcOrd="1" destOrd="0" presId="urn:microsoft.com/office/officeart/2005/8/layout/process4"/>
    <dgm:cxn modelId="{78FD1AA4-A543-4D9A-92F9-7B7F62B7983C}" type="presParOf" srcId="{92142061-1EBF-497F-BAC1-D1436A212BC5}" destId="{1727BFBF-065F-449D-AC14-BEA59C31C16E}" srcOrd="2" destOrd="0" presId="urn:microsoft.com/office/officeart/2005/8/layout/process4"/>
    <dgm:cxn modelId="{4D62342E-0586-46CC-A12C-B3388805F144}" type="presParOf" srcId="{1727BFBF-065F-449D-AC14-BEA59C31C16E}" destId="{449E2A15-9BF6-4AD2-925D-3996FB23B40C}" srcOrd="0" destOrd="0" presId="urn:microsoft.com/office/officeart/2005/8/layout/process4"/>
    <dgm:cxn modelId="{A5A484B4-1462-495B-8116-A0A4BC30E26C}" type="presParOf" srcId="{92142061-1EBF-497F-BAC1-D1436A212BC5}" destId="{EAEE1843-BDAD-4419-8420-13661683C5A0}" srcOrd="3" destOrd="0" presId="urn:microsoft.com/office/officeart/2005/8/layout/process4"/>
    <dgm:cxn modelId="{BC0BF9C0-74A1-42B9-8E9B-C8735E22001C}" type="presParOf" srcId="{92142061-1EBF-497F-BAC1-D1436A212BC5}" destId="{EC4BBCE1-E26B-4C50-9077-9A90BE40217D}" srcOrd="4" destOrd="0" presId="urn:microsoft.com/office/officeart/2005/8/layout/process4"/>
    <dgm:cxn modelId="{C7176EF8-C598-4BA4-966C-7DC389A53A96}" type="presParOf" srcId="{EC4BBCE1-E26B-4C50-9077-9A90BE40217D}" destId="{23124576-F4AD-4CAB-ABE1-572E5FB5DC3F}" srcOrd="0" destOrd="0" presId="urn:microsoft.com/office/officeart/2005/8/layout/process4"/>
    <dgm:cxn modelId="{302EB69D-45BF-4E7A-8E39-705EEC465C5A}" type="presParOf" srcId="{92142061-1EBF-497F-BAC1-D1436A212BC5}" destId="{69603738-777D-4891-B4DA-07FC6E286159}" srcOrd="5" destOrd="0" presId="urn:microsoft.com/office/officeart/2005/8/layout/process4"/>
    <dgm:cxn modelId="{43BEC99A-98AC-4302-A960-674A477D3EBE}" type="presParOf" srcId="{92142061-1EBF-497F-BAC1-D1436A212BC5}" destId="{5FF7D7CB-3412-46FE-922F-2BE45FD9BA02}" srcOrd="6" destOrd="0" presId="urn:microsoft.com/office/officeart/2005/8/layout/process4"/>
    <dgm:cxn modelId="{E9168F7C-37D6-46DF-B095-56457448E6CB}" type="presParOf" srcId="{5FF7D7CB-3412-46FE-922F-2BE45FD9BA02}" destId="{DD3A645F-C1B9-4E70-B3C5-EC14E32CDCE4}" srcOrd="0" destOrd="0" presId="urn:microsoft.com/office/officeart/2005/8/layout/process4"/>
    <dgm:cxn modelId="{6A5198A8-AB07-497E-98A2-1564FD002DF0}" type="presParOf" srcId="{92142061-1EBF-497F-BAC1-D1436A212BC5}" destId="{746016F3-239E-440E-BD8A-B9FFC92DBA10}" srcOrd="7" destOrd="0" presId="urn:microsoft.com/office/officeart/2005/8/layout/process4"/>
    <dgm:cxn modelId="{0DD7FF16-7E07-4CC1-985F-7E27985D35D5}" type="presParOf" srcId="{92142061-1EBF-497F-BAC1-D1436A212BC5}" destId="{32A38D42-622D-4D52-A562-4B4ED6F77015}" srcOrd="8" destOrd="0" presId="urn:microsoft.com/office/officeart/2005/8/layout/process4"/>
    <dgm:cxn modelId="{8BA7A861-649C-4790-BF2A-A3A546D241B7}" type="presParOf" srcId="{32A38D42-622D-4D52-A562-4B4ED6F77015}" destId="{75DE447E-B81B-442C-954C-E5CD6E968AEF}" srcOrd="0" destOrd="0" presId="urn:microsoft.com/office/officeart/2005/8/layout/process4"/>
    <dgm:cxn modelId="{FFF129DE-DD8F-4A94-A812-F4C2646E4437}" type="presParOf" srcId="{92142061-1EBF-497F-BAC1-D1436A212BC5}" destId="{AA18A7D8-7FBB-4BAA-BBD4-F0EEA0C666AF}" srcOrd="9" destOrd="0" presId="urn:microsoft.com/office/officeart/2005/8/layout/process4"/>
    <dgm:cxn modelId="{C7A44B1E-6139-4B39-9FD3-04E51655D9BE}" type="presParOf" srcId="{92142061-1EBF-497F-BAC1-D1436A212BC5}" destId="{19A4A27D-F948-495B-9E3C-BBE0CCF00FFC}" srcOrd="10" destOrd="0" presId="urn:microsoft.com/office/officeart/2005/8/layout/process4"/>
    <dgm:cxn modelId="{FE7B44C9-4E46-4C99-ABA8-D11311A4DB1E}" type="presParOf" srcId="{19A4A27D-F948-495B-9E3C-BBE0CCF00FFC}" destId="{287AC4E3-9DAA-44B6-B106-BDE7A0703106}" srcOrd="0" destOrd="0" presId="urn:microsoft.com/office/officeart/2005/8/layout/process4"/>
    <dgm:cxn modelId="{A43AB28B-41A0-49D1-902A-ADA69F6B0628}" type="presParOf" srcId="{92142061-1EBF-497F-BAC1-D1436A212BC5}" destId="{07831DD3-9745-41AA-93E7-411B45CCF6E6}" srcOrd="11" destOrd="0" presId="urn:microsoft.com/office/officeart/2005/8/layout/process4"/>
    <dgm:cxn modelId="{31BB81D8-84A2-4C37-A323-D41378EC3C78}" type="presParOf" srcId="{92142061-1EBF-497F-BAC1-D1436A212BC5}" destId="{7ED7A859-C9FE-495E-8DF2-A071D8F43BC9}" srcOrd="12" destOrd="0" presId="urn:microsoft.com/office/officeart/2005/8/layout/process4"/>
    <dgm:cxn modelId="{B16864BD-1064-4654-98A4-B2D8BDD00BC0}" type="presParOf" srcId="{7ED7A859-C9FE-495E-8DF2-A071D8F43BC9}" destId="{E54B927B-2771-4A90-BD7F-FC3DCFFCD11B}"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F1A867-548E-45B9-891D-15B8CF1FD93C}" type="doc">
      <dgm:prSet loTypeId="urn:microsoft.com/office/officeart/2005/8/layout/hChevron3" loCatId="process" qsTypeId="urn:microsoft.com/office/officeart/2005/8/quickstyle/simple1" qsCatId="simple" csTypeId="urn:microsoft.com/office/officeart/2005/8/colors/colorful5" csCatId="colorful" phldr="1"/>
      <dgm:spPr/>
      <dgm:t>
        <a:bodyPr/>
        <a:lstStyle/>
        <a:p>
          <a:endParaRPr lang="en-GB"/>
        </a:p>
      </dgm:t>
    </dgm:pt>
    <dgm:pt modelId="{DF8BC31E-F144-40AB-8BA6-A480C7466EB5}">
      <dgm:prSet/>
      <dgm:spPr/>
      <dgm:t>
        <a:bodyPr/>
        <a:lstStyle/>
        <a:p>
          <a:r>
            <a:rPr lang="en-GB"/>
            <a:t>Effective behaviour management is based on the teacher‘s ability to successfully create a well-managed, structured classroom environment so that learning can occur. </a:t>
          </a:r>
        </a:p>
      </dgm:t>
    </dgm:pt>
    <dgm:pt modelId="{D44CEBA6-99A2-42B4-9C61-50D6CD9ED928}" type="parTrans" cxnId="{D691C5CA-7ED6-45CF-BB1D-CE6B2DB227CE}">
      <dgm:prSet/>
      <dgm:spPr/>
      <dgm:t>
        <a:bodyPr/>
        <a:lstStyle/>
        <a:p>
          <a:endParaRPr lang="en-GB"/>
        </a:p>
      </dgm:t>
    </dgm:pt>
    <dgm:pt modelId="{7DC463A8-AC39-4E92-B1B7-944F27F08262}" type="sibTrans" cxnId="{D691C5CA-7ED6-45CF-BB1D-CE6B2DB227CE}">
      <dgm:prSet/>
      <dgm:spPr/>
      <dgm:t>
        <a:bodyPr/>
        <a:lstStyle/>
        <a:p>
          <a:endParaRPr lang="en-GB"/>
        </a:p>
      </dgm:t>
    </dgm:pt>
    <dgm:pt modelId="{04A1E0E1-0BA4-4BBE-850E-458F716FB8F1}" type="pres">
      <dgm:prSet presAssocID="{51F1A867-548E-45B9-891D-15B8CF1FD93C}" presName="Name0" presStyleCnt="0">
        <dgm:presLayoutVars>
          <dgm:dir/>
          <dgm:resizeHandles val="exact"/>
        </dgm:presLayoutVars>
      </dgm:prSet>
      <dgm:spPr/>
    </dgm:pt>
    <dgm:pt modelId="{BAE00A61-AF58-40E6-BDD9-932A76DC383E}" type="pres">
      <dgm:prSet presAssocID="{DF8BC31E-F144-40AB-8BA6-A480C7466EB5}" presName="parTxOnly" presStyleLbl="node1" presStyleIdx="0" presStyleCnt="1" custScaleX="94880" custScaleY="74128">
        <dgm:presLayoutVars>
          <dgm:bulletEnabled val="1"/>
        </dgm:presLayoutVars>
      </dgm:prSet>
      <dgm:spPr/>
    </dgm:pt>
  </dgm:ptLst>
  <dgm:cxnLst>
    <dgm:cxn modelId="{49207668-31B8-4B7D-B36E-C28486C60C83}" type="presOf" srcId="{DF8BC31E-F144-40AB-8BA6-A480C7466EB5}" destId="{BAE00A61-AF58-40E6-BDD9-932A76DC383E}" srcOrd="0" destOrd="0" presId="urn:microsoft.com/office/officeart/2005/8/layout/hChevron3"/>
    <dgm:cxn modelId="{898E42A8-A812-4DD7-B667-82DFADCF12AA}" type="presOf" srcId="{51F1A867-548E-45B9-891D-15B8CF1FD93C}" destId="{04A1E0E1-0BA4-4BBE-850E-458F716FB8F1}" srcOrd="0" destOrd="0" presId="urn:microsoft.com/office/officeart/2005/8/layout/hChevron3"/>
    <dgm:cxn modelId="{D691C5CA-7ED6-45CF-BB1D-CE6B2DB227CE}" srcId="{51F1A867-548E-45B9-891D-15B8CF1FD93C}" destId="{DF8BC31E-F144-40AB-8BA6-A480C7466EB5}" srcOrd="0" destOrd="0" parTransId="{D44CEBA6-99A2-42B4-9C61-50D6CD9ED928}" sibTransId="{7DC463A8-AC39-4E92-B1B7-944F27F08262}"/>
    <dgm:cxn modelId="{A8A0D49F-9775-4B67-A5B3-C128B72615BA}" type="presParOf" srcId="{04A1E0E1-0BA4-4BBE-850E-458F716FB8F1}" destId="{BAE00A61-AF58-40E6-BDD9-932A76DC383E}" srcOrd="0" destOrd="0" presId="urn:microsoft.com/office/officeart/2005/8/layout/hChevron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399A56-9AD4-4DA5-9785-A989E3752466}" type="doc">
      <dgm:prSet loTypeId="urn:microsoft.com/office/officeart/2005/8/layout/venn1" loCatId="relationship" qsTypeId="urn:microsoft.com/office/officeart/2005/8/quickstyle/simple1" qsCatId="simple" csTypeId="urn:microsoft.com/office/officeart/2005/8/colors/colorful3" csCatId="colorful" phldr="1"/>
      <dgm:spPr/>
      <dgm:t>
        <a:bodyPr/>
        <a:lstStyle/>
        <a:p>
          <a:endParaRPr lang="en-GB"/>
        </a:p>
      </dgm:t>
    </dgm:pt>
    <dgm:pt modelId="{087539DA-17C3-4E61-818A-21837491FEF1}">
      <dgm:prSet/>
      <dgm:spPr/>
      <dgm:t>
        <a:bodyPr/>
        <a:lstStyle/>
        <a:p>
          <a:r>
            <a:rPr lang="en-GB" dirty="0"/>
            <a:t>Teaching several children with different needs, behaviours and attention spans can be challenging. </a:t>
          </a:r>
        </a:p>
      </dgm:t>
    </dgm:pt>
    <dgm:pt modelId="{38C209B4-F7AA-4F37-B535-68231746F90F}" type="parTrans" cxnId="{B9A0BCCF-D350-4C30-93C6-B9A4E3DAB95E}">
      <dgm:prSet/>
      <dgm:spPr/>
      <dgm:t>
        <a:bodyPr/>
        <a:lstStyle/>
        <a:p>
          <a:endParaRPr lang="en-GB"/>
        </a:p>
      </dgm:t>
    </dgm:pt>
    <dgm:pt modelId="{48551A8A-B35C-4BDB-9D65-F242B56C56A9}" type="sibTrans" cxnId="{B9A0BCCF-D350-4C30-93C6-B9A4E3DAB95E}">
      <dgm:prSet/>
      <dgm:spPr/>
      <dgm:t>
        <a:bodyPr/>
        <a:lstStyle/>
        <a:p>
          <a:endParaRPr lang="en-GB"/>
        </a:p>
      </dgm:t>
    </dgm:pt>
    <dgm:pt modelId="{BC8C4AEA-FB76-43B8-8C38-8CC2457EEA20}" type="pres">
      <dgm:prSet presAssocID="{4D399A56-9AD4-4DA5-9785-A989E3752466}" presName="compositeShape" presStyleCnt="0">
        <dgm:presLayoutVars>
          <dgm:chMax val="7"/>
          <dgm:dir/>
          <dgm:resizeHandles val="exact"/>
        </dgm:presLayoutVars>
      </dgm:prSet>
      <dgm:spPr/>
    </dgm:pt>
    <dgm:pt modelId="{128F5506-49EC-4683-8219-65FCB2FFDF19}" type="pres">
      <dgm:prSet presAssocID="{087539DA-17C3-4E61-818A-21837491FEF1}" presName="circ1TxSh" presStyleLbl="vennNode1" presStyleIdx="0" presStyleCnt="1" custScaleX="266704" custLinFactNeighborX="-13039" custLinFactNeighborY="-3977"/>
      <dgm:spPr/>
    </dgm:pt>
  </dgm:ptLst>
  <dgm:cxnLst>
    <dgm:cxn modelId="{131B0626-4EE7-4910-B8D2-45AC3D0F2E47}" type="presOf" srcId="{087539DA-17C3-4E61-818A-21837491FEF1}" destId="{128F5506-49EC-4683-8219-65FCB2FFDF19}" srcOrd="0" destOrd="0" presId="urn:microsoft.com/office/officeart/2005/8/layout/venn1"/>
    <dgm:cxn modelId="{C634F4C7-6B3A-4919-AB6E-357533E9430B}" type="presOf" srcId="{4D399A56-9AD4-4DA5-9785-A989E3752466}" destId="{BC8C4AEA-FB76-43B8-8C38-8CC2457EEA20}" srcOrd="0" destOrd="0" presId="urn:microsoft.com/office/officeart/2005/8/layout/venn1"/>
    <dgm:cxn modelId="{B9A0BCCF-D350-4C30-93C6-B9A4E3DAB95E}" srcId="{4D399A56-9AD4-4DA5-9785-A989E3752466}" destId="{087539DA-17C3-4E61-818A-21837491FEF1}" srcOrd="0" destOrd="0" parTransId="{38C209B4-F7AA-4F37-B535-68231746F90F}" sibTransId="{48551A8A-B35C-4BDB-9D65-F242B56C56A9}"/>
    <dgm:cxn modelId="{8CB087BE-2D6E-42D7-B1F6-90A0A33A48CA}" type="presParOf" srcId="{BC8C4AEA-FB76-43B8-8C38-8CC2457EEA20}" destId="{128F5506-49EC-4683-8219-65FCB2FFDF19}" srcOrd="0" destOrd="0" presId="urn:microsoft.com/office/officeart/2005/8/layout/venn1"/>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BBAA81-83EA-4A99-ADFF-68835621B141}"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FD8195F1-4CFD-4D9C-980E-2593FD5900C6}">
      <dgm:prSet/>
      <dgm:spPr/>
      <dgm:t>
        <a:bodyPr/>
        <a:lstStyle/>
        <a:p>
          <a:r>
            <a:rPr lang="en-GB"/>
            <a:t>Positive learning culture - children will learn better because they will know what is expected of them. </a:t>
          </a:r>
        </a:p>
      </dgm:t>
    </dgm:pt>
    <dgm:pt modelId="{CF2C6931-5183-4B3E-870D-8A3D4E1DFE96}" type="parTrans" cxnId="{6EA112A2-B91B-4771-83E8-3B4504E26274}">
      <dgm:prSet/>
      <dgm:spPr/>
      <dgm:t>
        <a:bodyPr/>
        <a:lstStyle/>
        <a:p>
          <a:endParaRPr lang="en-GB"/>
        </a:p>
      </dgm:t>
    </dgm:pt>
    <dgm:pt modelId="{6A444088-5051-4DCD-A9D2-05E321F4AB6F}" type="sibTrans" cxnId="{6EA112A2-B91B-4771-83E8-3B4504E26274}">
      <dgm:prSet/>
      <dgm:spPr/>
      <dgm:t>
        <a:bodyPr/>
        <a:lstStyle/>
        <a:p>
          <a:endParaRPr lang="en-GB"/>
        </a:p>
      </dgm:t>
    </dgm:pt>
    <dgm:pt modelId="{FE3A7681-DB90-49B9-B0DD-1C063C0C4227}" type="pres">
      <dgm:prSet presAssocID="{64BBAA81-83EA-4A99-ADFF-68835621B141}" presName="Name0" presStyleCnt="0">
        <dgm:presLayoutVars>
          <dgm:dir/>
          <dgm:animLvl val="lvl"/>
          <dgm:resizeHandles val="exact"/>
        </dgm:presLayoutVars>
      </dgm:prSet>
      <dgm:spPr/>
    </dgm:pt>
    <dgm:pt modelId="{C08E2363-ECAA-41A9-9070-30B2503376DA}" type="pres">
      <dgm:prSet presAssocID="{FD8195F1-4CFD-4D9C-980E-2593FD5900C6}" presName="linNode" presStyleCnt="0"/>
      <dgm:spPr/>
    </dgm:pt>
    <dgm:pt modelId="{6513CE73-0BF8-4ECA-897D-3DCDA5EF0815}" type="pres">
      <dgm:prSet presAssocID="{FD8195F1-4CFD-4D9C-980E-2593FD5900C6}" presName="parentText" presStyleLbl="node1" presStyleIdx="0" presStyleCnt="1" custScaleX="244253">
        <dgm:presLayoutVars>
          <dgm:chMax val="1"/>
          <dgm:bulletEnabled val="1"/>
        </dgm:presLayoutVars>
      </dgm:prSet>
      <dgm:spPr/>
    </dgm:pt>
  </dgm:ptLst>
  <dgm:cxnLst>
    <dgm:cxn modelId="{BB7F7862-E5A6-4093-AC80-07FA89C0919D}" type="presOf" srcId="{64BBAA81-83EA-4A99-ADFF-68835621B141}" destId="{FE3A7681-DB90-49B9-B0DD-1C063C0C4227}" srcOrd="0" destOrd="0" presId="urn:microsoft.com/office/officeart/2005/8/layout/vList5"/>
    <dgm:cxn modelId="{2C150E75-0EC8-4855-AD60-0E212ACC49D1}" type="presOf" srcId="{FD8195F1-4CFD-4D9C-980E-2593FD5900C6}" destId="{6513CE73-0BF8-4ECA-897D-3DCDA5EF0815}" srcOrd="0" destOrd="0" presId="urn:microsoft.com/office/officeart/2005/8/layout/vList5"/>
    <dgm:cxn modelId="{6EA112A2-B91B-4771-83E8-3B4504E26274}" srcId="{64BBAA81-83EA-4A99-ADFF-68835621B141}" destId="{FD8195F1-4CFD-4D9C-980E-2593FD5900C6}" srcOrd="0" destOrd="0" parTransId="{CF2C6931-5183-4B3E-870D-8A3D4E1DFE96}" sibTransId="{6A444088-5051-4DCD-A9D2-05E321F4AB6F}"/>
    <dgm:cxn modelId="{BC88FAC3-A32E-4475-ADC6-E8DD04B5D4C5}" type="presParOf" srcId="{FE3A7681-DB90-49B9-B0DD-1C063C0C4227}" destId="{C08E2363-ECAA-41A9-9070-30B2503376DA}" srcOrd="0" destOrd="0" presId="urn:microsoft.com/office/officeart/2005/8/layout/vList5"/>
    <dgm:cxn modelId="{9810A20E-606E-4EE6-921C-ABF8AC7AB0B0}" type="presParOf" srcId="{C08E2363-ECAA-41A9-9070-30B2503376DA}" destId="{6513CE73-0BF8-4ECA-897D-3DCDA5EF0815}" srcOrd="0" destOrd="0" presId="urn:microsoft.com/office/officeart/2005/8/layout/vList5"/>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F20F16B-B172-444A-B7A3-E412BA32B980}" type="doc">
      <dgm:prSet loTypeId="urn:microsoft.com/office/officeart/2008/layout/AscendingPictureAccentProcess" loCatId="picture" qsTypeId="urn:microsoft.com/office/officeart/2005/8/quickstyle/simple1" qsCatId="simple" csTypeId="urn:microsoft.com/office/officeart/2005/8/colors/colorful3" csCatId="colorful" phldr="1"/>
      <dgm:spPr/>
      <dgm:t>
        <a:bodyPr/>
        <a:lstStyle/>
        <a:p>
          <a:endParaRPr lang="en-GB"/>
        </a:p>
      </dgm:t>
    </dgm:pt>
    <dgm:pt modelId="{1A066BC5-7C8F-4B8C-974D-52A403816041}">
      <dgm:prSet/>
      <dgm:spPr/>
      <dgm:t>
        <a:bodyPr/>
        <a:lstStyle/>
        <a:p>
          <a:r>
            <a:rPr lang="en-GB" dirty="0"/>
            <a:t>Provide plenty of opportunities for children to immerse themselves in imaginative play, including dressing up and role-play. Imaginative play supports the development of cognitive skills, self-regulation and planning/problem-solving. Adults should support the children by role-modelling this style of play.</a:t>
          </a:r>
        </a:p>
      </dgm:t>
    </dgm:pt>
    <dgm:pt modelId="{01F2481A-FB91-4FF9-9301-77C5FE490768}" type="parTrans" cxnId="{3F7DDCF8-B73D-4243-9ECA-CE3E717F0E66}">
      <dgm:prSet/>
      <dgm:spPr/>
      <dgm:t>
        <a:bodyPr/>
        <a:lstStyle/>
        <a:p>
          <a:endParaRPr lang="en-GB"/>
        </a:p>
      </dgm:t>
    </dgm:pt>
    <dgm:pt modelId="{EC55FAF0-075B-4377-A689-4EFB4117BC09}" type="sibTrans" cxnId="{3F7DDCF8-B73D-4243-9ECA-CE3E717F0E66}">
      <dgm:prSet/>
      <dgm:spPr>
        <a:blipFill rotWithShape="1">
          <a:blip xmlns:r="http://schemas.openxmlformats.org/officeDocument/2006/relationships" r:embed="rId1"/>
          <a:srcRect/>
          <a:stretch>
            <a:fillRect l="-25000" r="-25000"/>
          </a:stretch>
        </a:blipFill>
      </dgm:spPr>
      <dgm:t>
        <a:bodyPr/>
        <a:lstStyle/>
        <a:p>
          <a:endParaRPr lang="en-GB"/>
        </a:p>
      </dgm:t>
    </dgm:pt>
    <dgm:pt modelId="{B70739E4-4865-4845-AB15-B2EEEBC8967C}" type="pres">
      <dgm:prSet presAssocID="{2F20F16B-B172-444A-B7A3-E412BA32B980}" presName="Name0" presStyleCnt="0">
        <dgm:presLayoutVars>
          <dgm:chMax val="7"/>
          <dgm:chPref val="7"/>
          <dgm:dir/>
        </dgm:presLayoutVars>
      </dgm:prSet>
      <dgm:spPr/>
    </dgm:pt>
    <dgm:pt modelId="{7D1F5AF3-2BA5-4250-A74D-635E1C51EE4D}" type="pres">
      <dgm:prSet presAssocID="{1A066BC5-7C8F-4B8C-974D-52A403816041}" presName="parTx1" presStyleLbl="node1" presStyleIdx="0" presStyleCnt="1" custScaleX="117352" custScaleY="172485"/>
      <dgm:spPr/>
    </dgm:pt>
    <dgm:pt modelId="{EC05CB09-A25F-45FE-8875-058010A0E8E8}" type="pres">
      <dgm:prSet presAssocID="{EC55FAF0-075B-4377-A689-4EFB4117BC09}" presName="picture1" presStyleCnt="0"/>
      <dgm:spPr/>
    </dgm:pt>
    <dgm:pt modelId="{B4D7C489-67B8-4FD2-89E5-E3F6BCF1A27B}" type="pres">
      <dgm:prSet presAssocID="{EC55FAF0-075B-4377-A689-4EFB4117BC09}" presName="imageRepeatNode" presStyleLbl="fgImgPlace1" presStyleIdx="0" presStyleCnt="1" custScaleX="108316" custScaleY="108016" custLinFactNeighborX="-48432" custLinFactNeighborY="-16920"/>
      <dgm:spPr/>
    </dgm:pt>
  </dgm:ptLst>
  <dgm:cxnLst>
    <dgm:cxn modelId="{6B531630-83A3-48F7-B4E7-3E39918A5B31}" type="presOf" srcId="{EC55FAF0-075B-4377-A689-4EFB4117BC09}" destId="{B4D7C489-67B8-4FD2-89E5-E3F6BCF1A27B}" srcOrd="0" destOrd="0" presId="urn:microsoft.com/office/officeart/2008/layout/AscendingPictureAccentProcess"/>
    <dgm:cxn modelId="{2E885C6F-5AEA-4214-8332-3A8425A2CD05}" type="presOf" srcId="{2F20F16B-B172-444A-B7A3-E412BA32B980}" destId="{B70739E4-4865-4845-AB15-B2EEEBC8967C}" srcOrd="0" destOrd="0" presId="urn:microsoft.com/office/officeart/2008/layout/AscendingPictureAccentProcess"/>
    <dgm:cxn modelId="{71109F8D-F48D-4F2F-BD80-4170EB6416F1}" type="presOf" srcId="{1A066BC5-7C8F-4B8C-974D-52A403816041}" destId="{7D1F5AF3-2BA5-4250-A74D-635E1C51EE4D}" srcOrd="0" destOrd="0" presId="urn:microsoft.com/office/officeart/2008/layout/AscendingPictureAccentProcess"/>
    <dgm:cxn modelId="{3F7DDCF8-B73D-4243-9ECA-CE3E717F0E66}" srcId="{2F20F16B-B172-444A-B7A3-E412BA32B980}" destId="{1A066BC5-7C8F-4B8C-974D-52A403816041}" srcOrd="0" destOrd="0" parTransId="{01F2481A-FB91-4FF9-9301-77C5FE490768}" sibTransId="{EC55FAF0-075B-4377-A689-4EFB4117BC09}"/>
    <dgm:cxn modelId="{2185E467-BF19-44DE-902B-0BA557201FA2}" type="presParOf" srcId="{B70739E4-4865-4845-AB15-B2EEEBC8967C}" destId="{7D1F5AF3-2BA5-4250-A74D-635E1C51EE4D}" srcOrd="0" destOrd="0" presId="urn:microsoft.com/office/officeart/2008/layout/AscendingPictureAccentProcess"/>
    <dgm:cxn modelId="{BCB9B3B0-560E-4681-9E23-412271EE0472}" type="presParOf" srcId="{B70739E4-4865-4845-AB15-B2EEEBC8967C}" destId="{EC05CB09-A25F-45FE-8875-058010A0E8E8}" srcOrd="1" destOrd="0" presId="urn:microsoft.com/office/officeart/2008/layout/AscendingPictureAccentProcess"/>
    <dgm:cxn modelId="{07A7ADCC-C725-4990-87B9-39AE90419166}" type="presParOf" srcId="{EC05CB09-A25F-45FE-8875-058010A0E8E8}" destId="{B4D7C489-67B8-4FD2-89E5-E3F6BCF1A27B}" srcOrd="0" destOrd="0" presId="urn:microsoft.com/office/officeart/2008/layout/AscendingPictureAccen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A727CDE-55E5-41B3-B69B-1774F9345429}" type="doc">
      <dgm:prSet loTypeId="urn:microsoft.com/office/officeart/2005/8/layout/vList4" loCatId="picture" qsTypeId="urn:microsoft.com/office/officeart/2005/8/quickstyle/simple1" qsCatId="simple" csTypeId="urn:microsoft.com/office/officeart/2005/8/colors/colorful4" csCatId="colorful" phldr="1"/>
      <dgm:spPr/>
      <dgm:t>
        <a:bodyPr/>
        <a:lstStyle/>
        <a:p>
          <a:endParaRPr lang="en-GB"/>
        </a:p>
      </dgm:t>
    </dgm:pt>
    <dgm:pt modelId="{A7D40C90-3911-4441-8280-EF3037999D72}">
      <dgm:prSet/>
      <dgm:spPr/>
      <dgm:t>
        <a:bodyPr/>
        <a:lstStyle/>
        <a:p>
          <a:r>
            <a:rPr lang="en-GB" dirty="0"/>
            <a:t>Use story-time and the book corner to encourage an early interest in books. Use this as an opportunity to share stories and allow the child to predict what might happen next, think about the characters thoughts and feelings and, if appropriate, begin to imagine their own story.</a:t>
          </a:r>
        </a:p>
      </dgm:t>
    </dgm:pt>
    <dgm:pt modelId="{988EE53F-CE1B-41E4-B960-B5EA79568CE6}" type="parTrans" cxnId="{55D2BC6C-FF6C-43C6-97A4-2A0A57448984}">
      <dgm:prSet/>
      <dgm:spPr/>
      <dgm:t>
        <a:bodyPr/>
        <a:lstStyle/>
        <a:p>
          <a:endParaRPr lang="en-GB"/>
        </a:p>
      </dgm:t>
    </dgm:pt>
    <dgm:pt modelId="{879E927D-13EE-40FA-9CDD-0B0E60B2C03D}" type="sibTrans" cxnId="{55D2BC6C-FF6C-43C6-97A4-2A0A57448984}">
      <dgm:prSet/>
      <dgm:spPr/>
      <dgm:t>
        <a:bodyPr/>
        <a:lstStyle/>
        <a:p>
          <a:endParaRPr lang="en-GB"/>
        </a:p>
      </dgm:t>
    </dgm:pt>
    <dgm:pt modelId="{43BD53DF-6753-4E56-9555-7AA84BDE20D1}" type="pres">
      <dgm:prSet presAssocID="{2A727CDE-55E5-41B3-B69B-1774F9345429}" presName="linear" presStyleCnt="0">
        <dgm:presLayoutVars>
          <dgm:dir/>
          <dgm:resizeHandles val="exact"/>
        </dgm:presLayoutVars>
      </dgm:prSet>
      <dgm:spPr/>
    </dgm:pt>
    <dgm:pt modelId="{4E6D235D-69EB-455F-A040-2ABE78CC2E8C}" type="pres">
      <dgm:prSet presAssocID="{A7D40C90-3911-4441-8280-EF3037999D72}" presName="comp" presStyleCnt="0"/>
      <dgm:spPr/>
    </dgm:pt>
    <dgm:pt modelId="{81E3CDA4-F043-4D83-9AAB-C314821C10F7}" type="pres">
      <dgm:prSet presAssocID="{A7D40C90-3911-4441-8280-EF3037999D72}" presName="box" presStyleLbl="node1" presStyleIdx="0" presStyleCnt="1" custScaleY="83189"/>
      <dgm:spPr/>
    </dgm:pt>
    <dgm:pt modelId="{535306B6-5454-41CF-87D7-CE397F8B5F24}" type="pres">
      <dgm:prSet presAssocID="{A7D40C90-3911-4441-8280-EF3037999D72}" presName="img" presStyleLbl="fgImgPlace1" presStyleIdx="0" presStyleCnt="1" custScaleX="104055" custLinFactNeighborX="-7223" custLinFactNeighborY="-248"/>
      <dgm:spPr>
        <a:blipFill rotWithShape="1">
          <a:blip xmlns:r="http://schemas.openxmlformats.org/officeDocument/2006/relationships" r:embed="rId1"/>
          <a:srcRect/>
          <a:stretch>
            <a:fillRect l="-75000" r="-75000"/>
          </a:stretch>
        </a:blipFill>
      </dgm:spPr>
    </dgm:pt>
    <dgm:pt modelId="{BE6E9F74-7473-4540-8630-244BC68A9BB5}" type="pres">
      <dgm:prSet presAssocID="{A7D40C90-3911-4441-8280-EF3037999D72}" presName="text" presStyleLbl="node1" presStyleIdx="0" presStyleCnt="1">
        <dgm:presLayoutVars>
          <dgm:bulletEnabled val="1"/>
        </dgm:presLayoutVars>
      </dgm:prSet>
      <dgm:spPr/>
    </dgm:pt>
  </dgm:ptLst>
  <dgm:cxnLst>
    <dgm:cxn modelId="{04DF3C0A-F588-4A79-9E6E-E8F27D7E81CA}" type="presOf" srcId="{2A727CDE-55E5-41B3-B69B-1774F9345429}" destId="{43BD53DF-6753-4E56-9555-7AA84BDE20D1}" srcOrd="0" destOrd="0" presId="urn:microsoft.com/office/officeart/2005/8/layout/vList4"/>
    <dgm:cxn modelId="{55D2BC6C-FF6C-43C6-97A4-2A0A57448984}" srcId="{2A727CDE-55E5-41B3-B69B-1774F9345429}" destId="{A7D40C90-3911-4441-8280-EF3037999D72}" srcOrd="0" destOrd="0" parTransId="{988EE53F-CE1B-41E4-B960-B5EA79568CE6}" sibTransId="{879E927D-13EE-40FA-9CDD-0B0E60B2C03D}"/>
    <dgm:cxn modelId="{43BB33BD-76FE-40AA-B921-BE7B96BEF241}" type="presOf" srcId="{A7D40C90-3911-4441-8280-EF3037999D72}" destId="{BE6E9F74-7473-4540-8630-244BC68A9BB5}" srcOrd="1" destOrd="0" presId="urn:microsoft.com/office/officeart/2005/8/layout/vList4"/>
    <dgm:cxn modelId="{8A6DF8F0-0DD8-4ED6-A773-C1E69E88C7A8}" type="presOf" srcId="{A7D40C90-3911-4441-8280-EF3037999D72}" destId="{81E3CDA4-F043-4D83-9AAB-C314821C10F7}" srcOrd="0" destOrd="0" presId="urn:microsoft.com/office/officeart/2005/8/layout/vList4"/>
    <dgm:cxn modelId="{91CA49C8-E796-4205-AB87-90E24FEB5789}" type="presParOf" srcId="{43BD53DF-6753-4E56-9555-7AA84BDE20D1}" destId="{4E6D235D-69EB-455F-A040-2ABE78CC2E8C}" srcOrd="0" destOrd="0" presId="urn:microsoft.com/office/officeart/2005/8/layout/vList4"/>
    <dgm:cxn modelId="{36F0F508-E8C7-40FA-B101-3C655657C955}" type="presParOf" srcId="{4E6D235D-69EB-455F-A040-2ABE78CC2E8C}" destId="{81E3CDA4-F043-4D83-9AAB-C314821C10F7}" srcOrd="0" destOrd="0" presId="urn:microsoft.com/office/officeart/2005/8/layout/vList4"/>
    <dgm:cxn modelId="{9241D35B-65C6-4005-8CD8-245D30C020EC}" type="presParOf" srcId="{4E6D235D-69EB-455F-A040-2ABE78CC2E8C}" destId="{535306B6-5454-41CF-87D7-CE397F8B5F24}" srcOrd="1" destOrd="0" presId="urn:microsoft.com/office/officeart/2005/8/layout/vList4"/>
    <dgm:cxn modelId="{3D42E8E4-D560-4903-A846-C047D76D76F7}" type="presParOf" srcId="{4E6D235D-69EB-455F-A040-2ABE78CC2E8C}" destId="{BE6E9F74-7473-4540-8630-244BC68A9BB5}"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2B1CB4C-DDD4-4CF7-8F36-19559EE0117F}" type="doc">
      <dgm:prSet loTypeId="urn:microsoft.com/office/officeart/2005/8/layout/lProcess3" loCatId="process" qsTypeId="urn:microsoft.com/office/officeart/2005/8/quickstyle/simple1" qsCatId="simple" csTypeId="urn:microsoft.com/office/officeart/2005/8/colors/accent6_5" csCatId="accent6" phldr="1"/>
      <dgm:spPr/>
      <dgm:t>
        <a:bodyPr/>
        <a:lstStyle/>
        <a:p>
          <a:endParaRPr lang="en-GB"/>
        </a:p>
      </dgm:t>
    </dgm:pt>
    <dgm:pt modelId="{EDDAA545-6415-40D2-9A11-AEF682473F8D}">
      <dgm:prSet/>
      <dgm:spPr/>
      <dgm:t>
        <a:bodyPr/>
        <a:lstStyle/>
        <a:p>
          <a:r>
            <a:rPr lang="en-GB" dirty="0"/>
            <a:t>Games that provide the opportunity to develop impulse control, for example Jenga and Snap. Hide and Seek is another great way to develop, not only impulse control, but planning and organising skills. Additionally, games that develop visual and verbal working memory, would include memory games such as ‘pairs’.</a:t>
          </a:r>
        </a:p>
      </dgm:t>
    </dgm:pt>
    <dgm:pt modelId="{3814E223-DB12-4AAA-993F-3E6AEFC92B9E}" type="parTrans" cxnId="{8A7777DF-D121-4CCB-8B32-287617E3CCB3}">
      <dgm:prSet/>
      <dgm:spPr/>
      <dgm:t>
        <a:bodyPr/>
        <a:lstStyle/>
        <a:p>
          <a:endParaRPr lang="en-GB"/>
        </a:p>
      </dgm:t>
    </dgm:pt>
    <dgm:pt modelId="{150AD72E-D3D0-47CE-A2C7-EC076AE07810}" type="sibTrans" cxnId="{8A7777DF-D121-4CCB-8B32-287617E3CCB3}">
      <dgm:prSet/>
      <dgm:spPr/>
      <dgm:t>
        <a:bodyPr/>
        <a:lstStyle/>
        <a:p>
          <a:endParaRPr lang="en-GB"/>
        </a:p>
      </dgm:t>
    </dgm:pt>
    <dgm:pt modelId="{9775FD88-96FF-438C-AFC0-9D2E8E2A6D62}" type="pres">
      <dgm:prSet presAssocID="{32B1CB4C-DDD4-4CF7-8F36-19559EE0117F}" presName="Name0" presStyleCnt="0">
        <dgm:presLayoutVars>
          <dgm:chPref val="3"/>
          <dgm:dir/>
          <dgm:animLvl val="lvl"/>
          <dgm:resizeHandles/>
        </dgm:presLayoutVars>
      </dgm:prSet>
      <dgm:spPr/>
    </dgm:pt>
    <dgm:pt modelId="{2369C1F1-F33A-420A-BEB6-5A64C2045756}" type="pres">
      <dgm:prSet presAssocID="{EDDAA545-6415-40D2-9A11-AEF682473F8D}" presName="horFlow" presStyleCnt="0"/>
      <dgm:spPr/>
    </dgm:pt>
    <dgm:pt modelId="{64F197AF-04FF-498D-9000-29145EF5D4A3}" type="pres">
      <dgm:prSet presAssocID="{EDDAA545-6415-40D2-9A11-AEF682473F8D}" presName="bigChev" presStyleLbl="node1" presStyleIdx="0" presStyleCnt="1" custScaleY="123528" custLinFactNeighborX="-28389" custLinFactNeighborY="8969"/>
      <dgm:spPr/>
    </dgm:pt>
  </dgm:ptLst>
  <dgm:cxnLst>
    <dgm:cxn modelId="{45CF4A42-4350-45E9-B851-D7422B7C84C2}" type="presOf" srcId="{32B1CB4C-DDD4-4CF7-8F36-19559EE0117F}" destId="{9775FD88-96FF-438C-AFC0-9D2E8E2A6D62}" srcOrd="0" destOrd="0" presId="urn:microsoft.com/office/officeart/2005/8/layout/lProcess3"/>
    <dgm:cxn modelId="{8134A150-357F-43B2-9DCF-D26FFFE71F2B}" type="presOf" srcId="{EDDAA545-6415-40D2-9A11-AEF682473F8D}" destId="{64F197AF-04FF-498D-9000-29145EF5D4A3}" srcOrd="0" destOrd="0" presId="urn:microsoft.com/office/officeart/2005/8/layout/lProcess3"/>
    <dgm:cxn modelId="{8A7777DF-D121-4CCB-8B32-287617E3CCB3}" srcId="{32B1CB4C-DDD4-4CF7-8F36-19559EE0117F}" destId="{EDDAA545-6415-40D2-9A11-AEF682473F8D}" srcOrd="0" destOrd="0" parTransId="{3814E223-DB12-4AAA-993F-3E6AEFC92B9E}" sibTransId="{150AD72E-D3D0-47CE-A2C7-EC076AE07810}"/>
    <dgm:cxn modelId="{8180BD07-F488-431D-86D6-E40557171AFB}" type="presParOf" srcId="{9775FD88-96FF-438C-AFC0-9D2E8E2A6D62}" destId="{2369C1F1-F33A-420A-BEB6-5A64C2045756}" srcOrd="0" destOrd="0" presId="urn:microsoft.com/office/officeart/2005/8/layout/lProcess3"/>
    <dgm:cxn modelId="{92FBAD40-1B44-40FD-B5BA-0B24919EC30D}" type="presParOf" srcId="{2369C1F1-F33A-420A-BEB6-5A64C2045756}" destId="{64F197AF-04FF-498D-9000-29145EF5D4A3}" srcOrd="0" destOrd="0" presId="urn:microsoft.com/office/officeart/2005/8/layout/lProcess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ECD950-E2A0-4890-B692-8FA6BA6570F9}" type="doc">
      <dgm:prSet loTypeId="urn:microsoft.com/office/officeart/2005/8/layout/target3" loCatId="relationship" qsTypeId="urn:microsoft.com/office/officeart/2005/8/quickstyle/simple1" qsCatId="simple" csTypeId="urn:microsoft.com/office/officeart/2005/8/colors/colorful2" csCatId="colorful" phldr="1"/>
      <dgm:spPr/>
      <dgm:t>
        <a:bodyPr/>
        <a:lstStyle/>
        <a:p>
          <a:endParaRPr lang="en-GB"/>
        </a:p>
      </dgm:t>
    </dgm:pt>
    <dgm:pt modelId="{01EF1DCF-A839-4457-9E40-588D46255659}">
      <dgm:prSet/>
      <dgm:spPr/>
      <dgm:t>
        <a:bodyPr/>
        <a:lstStyle/>
        <a:p>
          <a:r>
            <a:rPr lang="en-GB"/>
            <a:t>Using the outdoor space provides the perfect opportunity to support the development of executive function skills. By setting up obstacle courses that encourage climbing and balancing, children need to focus and pay attention to the activity in hand. Include activities that develop organising skills, for example throwing bean-bags into hoops.</a:t>
          </a:r>
        </a:p>
      </dgm:t>
    </dgm:pt>
    <dgm:pt modelId="{A4895377-952B-4FE6-9D58-A9E1FF1B8833}" type="parTrans" cxnId="{7F09A778-8629-49F4-A69A-6BEABFC86CC4}">
      <dgm:prSet/>
      <dgm:spPr/>
      <dgm:t>
        <a:bodyPr/>
        <a:lstStyle/>
        <a:p>
          <a:endParaRPr lang="en-GB"/>
        </a:p>
      </dgm:t>
    </dgm:pt>
    <dgm:pt modelId="{AD9D2A70-E036-4B35-A5E1-96D8389ECE00}" type="sibTrans" cxnId="{7F09A778-8629-49F4-A69A-6BEABFC86CC4}">
      <dgm:prSet/>
      <dgm:spPr/>
      <dgm:t>
        <a:bodyPr/>
        <a:lstStyle/>
        <a:p>
          <a:endParaRPr lang="en-GB"/>
        </a:p>
      </dgm:t>
    </dgm:pt>
    <dgm:pt modelId="{D53B347A-B7A2-4590-A4BE-CB0E0586FDAC}" type="pres">
      <dgm:prSet presAssocID="{B1ECD950-E2A0-4890-B692-8FA6BA6570F9}" presName="Name0" presStyleCnt="0">
        <dgm:presLayoutVars>
          <dgm:chMax val="7"/>
          <dgm:dir/>
          <dgm:animLvl val="lvl"/>
          <dgm:resizeHandles val="exact"/>
        </dgm:presLayoutVars>
      </dgm:prSet>
      <dgm:spPr/>
    </dgm:pt>
    <dgm:pt modelId="{98E4161F-16D2-4F51-AE07-17DBE04E177F}" type="pres">
      <dgm:prSet presAssocID="{01EF1DCF-A839-4457-9E40-588D46255659}" presName="circle1" presStyleLbl="node1" presStyleIdx="0" presStyleCnt="1"/>
      <dgm:spPr/>
    </dgm:pt>
    <dgm:pt modelId="{BBD6B88F-9A3D-4026-A277-417DE161B5B0}" type="pres">
      <dgm:prSet presAssocID="{01EF1DCF-A839-4457-9E40-588D46255659}" presName="space" presStyleCnt="0"/>
      <dgm:spPr/>
    </dgm:pt>
    <dgm:pt modelId="{07A536E1-6F62-469C-B253-2539AC04AC4B}" type="pres">
      <dgm:prSet presAssocID="{01EF1DCF-A839-4457-9E40-588D46255659}" presName="rect1" presStyleLbl="alignAcc1" presStyleIdx="0" presStyleCnt="1" custScaleX="100000"/>
      <dgm:spPr/>
    </dgm:pt>
    <dgm:pt modelId="{A241F9D2-388A-4909-AF72-F03C24F101E1}" type="pres">
      <dgm:prSet presAssocID="{01EF1DCF-A839-4457-9E40-588D46255659}" presName="rect1ParTxNoCh" presStyleLbl="alignAcc1" presStyleIdx="0" presStyleCnt="1">
        <dgm:presLayoutVars>
          <dgm:chMax val="1"/>
          <dgm:bulletEnabled val="1"/>
        </dgm:presLayoutVars>
      </dgm:prSet>
      <dgm:spPr/>
    </dgm:pt>
  </dgm:ptLst>
  <dgm:cxnLst>
    <dgm:cxn modelId="{3D37F122-EB97-4C4C-8015-76FE7B1995DF}" type="presOf" srcId="{01EF1DCF-A839-4457-9E40-588D46255659}" destId="{07A536E1-6F62-469C-B253-2539AC04AC4B}" srcOrd="0" destOrd="0" presId="urn:microsoft.com/office/officeart/2005/8/layout/target3"/>
    <dgm:cxn modelId="{F8878D3C-D79D-4D2D-9FBC-B1DF64C0422E}" type="presOf" srcId="{B1ECD950-E2A0-4890-B692-8FA6BA6570F9}" destId="{D53B347A-B7A2-4590-A4BE-CB0E0586FDAC}" srcOrd="0" destOrd="0" presId="urn:microsoft.com/office/officeart/2005/8/layout/target3"/>
    <dgm:cxn modelId="{7F09A778-8629-49F4-A69A-6BEABFC86CC4}" srcId="{B1ECD950-E2A0-4890-B692-8FA6BA6570F9}" destId="{01EF1DCF-A839-4457-9E40-588D46255659}" srcOrd="0" destOrd="0" parTransId="{A4895377-952B-4FE6-9D58-A9E1FF1B8833}" sibTransId="{AD9D2A70-E036-4B35-A5E1-96D8389ECE00}"/>
    <dgm:cxn modelId="{0312A5E0-BEF4-4607-8829-AFAADA013551}" type="presOf" srcId="{01EF1DCF-A839-4457-9E40-588D46255659}" destId="{A241F9D2-388A-4909-AF72-F03C24F101E1}" srcOrd="1" destOrd="0" presId="urn:microsoft.com/office/officeart/2005/8/layout/target3"/>
    <dgm:cxn modelId="{0B4189A4-7E26-4C8E-B85C-C3898EBDB38D}" type="presParOf" srcId="{D53B347A-B7A2-4590-A4BE-CB0E0586FDAC}" destId="{98E4161F-16D2-4F51-AE07-17DBE04E177F}" srcOrd="0" destOrd="0" presId="urn:microsoft.com/office/officeart/2005/8/layout/target3"/>
    <dgm:cxn modelId="{27149DF3-CC11-4475-B6D4-86E5649D7026}" type="presParOf" srcId="{D53B347A-B7A2-4590-A4BE-CB0E0586FDAC}" destId="{BBD6B88F-9A3D-4026-A277-417DE161B5B0}" srcOrd="1" destOrd="0" presId="urn:microsoft.com/office/officeart/2005/8/layout/target3"/>
    <dgm:cxn modelId="{408683D0-4E53-4146-ADD8-9995A81AA0ED}" type="presParOf" srcId="{D53B347A-B7A2-4590-A4BE-CB0E0586FDAC}" destId="{07A536E1-6F62-469C-B253-2539AC04AC4B}" srcOrd="2" destOrd="0" presId="urn:microsoft.com/office/officeart/2005/8/layout/target3"/>
    <dgm:cxn modelId="{FDDFCFB4-0E0F-4D82-9849-636A237977FF}" type="presParOf" srcId="{D53B347A-B7A2-4590-A4BE-CB0E0586FDAC}" destId="{A241F9D2-388A-4909-AF72-F03C24F101E1}" srcOrd="3" destOrd="0" presId="urn:microsoft.com/office/officeart/2005/8/layout/target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FED1193-70E5-4905-B272-5C406CCF5A1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33B9EF2D-C0A2-4AFC-8BE6-8AC9660E58CF}">
      <dgm:prSet/>
      <dgm:spPr/>
      <dgm:t>
        <a:bodyPr/>
        <a:lstStyle/>
        <a:p>
          <a:r>
            <a:rPr lang="en-GB" dirty="0"/>
            <a:t>Anxiety can become an issue when children have very intense feelings of worry and are worried more often than not. </a:t>
          </a:r>
        </a:p>
      </dgm:t>
    </dgm:pt>
    <dgm:pt modelId="{1A69BF9D-AEF0-49BB-9E08-0BBC2C085586}" type="parTrans" cxnId="{C614DD1F-A0F6-48EE-AA76-B9C43E986A09}">
      <dgm:prSet/>
      <dgm:spPr/>
      <dgm:t>
        <a:bodyPr/>
        <a:lstStyle/>
        <a:p>
          <a:endParaRPr lang="en-GB"/>
        </a:p>
      </dgm:t>
    </dgm:pt>
    <dgm:pt modelId="{EC8C4F08-3BA6-47DC-B4EB-7B3318C234AC}" type="sibTrans" cxnId="{C614DD1F-A0F6-48EE-AA76-B9C43E986A09}">
      <dgm:prSet/>
      <dgm:spPr/>
      <dgm:t>
        <a:bodyPr/>
        <a:lstStyle/>
        <a:p>
          <a:endParaRPr lang="en-GB"/>
        </a:p>
      </dgm:t>
    </dgm:pt>
    <dgm:pt modelId="{C7450ADB-1F36-4617-846E-F160F9A0531B}">
      <dgm:prSet/>
      <dgm:spPr/>
      <dgm:t>
        <a:bodyPr/>
        <a:lstStyle/>
        <a:p>
          <a:r>
            <a:rPr lang="en-GB"/>
            <a:t>Their anxiety might be related to socialising with others, separation from a parent or many things at once. </a:t>
          </a:r>
        </a:p>
      </dgm:t>
    </dgm:pt>
    <dgm:pt modelId="{B625AC71-C71F-42A0-824E-216680CD44B9}" type="parTrans" cxnId="{79BD47C4-1D7F-4F64-BB8B-A607C13CE6C8}">
      <dgm:prSet/>
      <dgm:spPr/>
      <dgm:t>
        <a:bodyPr/>
        <a:lstStyle/>
        <a:p>
          <a:endParaRPr lang="en-GB"/>
        </a:p>
      </dgm:t>
    </dgm:pt>
    <dgm:pt modelId="{F9E23423-99A6-42D8-8835-9EC395F97935}" type="sibTrans" cxnId="{79BD47C4-1D7F-4F64-BB8B-A607C13CE6C8}">
      <dgm:prSet/>
      <dgm:spPr/>
      <dgm:t>
        <a:bodyPr/>
        <a:lstStyle/>
        <a:p>
          <a:endParaRPr lang="en-GB"/>
        </a:p>
      </dgm:t>
    </dgm:pt>
    <dgm:pt modelId="{738504B3-4475-434F-BCE1-AB825CDF9505}" type="pres">
      <dgm:prSet presAssocID="{3FED1193-70E5-4905-B272-5C406CCF5A14}" presName="vert0" presStyleCnt="0">
        <dgm:presLayoutVars>
          <dgm:dir/>
          <dgm:animOne val="branch"/>
          <dgm:animLvl val="lvl"/>
        </dgm:presLayoutVars>
      </dgm:prSet>
      <dgm:spPr/>
    </dgm:pt>
    <dgm:pt modelId="{92360D1E-C962-47E6-98C7-18CEC526F7D2}" type="pres">
      <dgm:prSet presAssocID="{33B9EF2D-C0A2-4AFC-8BE6-8AC9660E58CF}" presName="thickLine" presStyleLbl="alignNode1" presStyleIdx="0" presStyleCnt="2"/>
      <dgm:spPr/>
    </dgm:pt>
    <dgm:pt modelId="{58B780DF-B1ED-4852-8143-E4BD2CB27B07}" type="pres">
      <dgm:prSet presAssocID="{33B9EF2D-C0A2-4AFC-8BE6-8AC9660E58CF}" presName="horz1" presStyleCnt="0"/>
      <dgm:spPr/>
    </dgm:pt>
    <dgm:pt modelId="{18668753-74A1-4B76-A088-F2B7B24ECF12}" type="pres">
      <dgm:prSet presAssocID="{33B9EF2D-C0A2-4AFC-8BE6-8AC9660E58CF}" presName="tx1" presStyleLbl="revTx" presStyleIdx="0" presStyleCnt="2"/>
      <dgm:spPr/>
    </dgm:pt>
    <dgm:pt modelId="{2AD5CD27-30D0-40A8-90C1-D4EB5CAD5187}" type="pres">
      <dgm:prSet presAssocID="{33B9EF2D-C0A2-4AFC-8BE6-8AC9660E58CF}" presName="vert1" presStyleCnt="0"/>
      <dgm:spPr/>
    </dgm:pt>
    <dgm:pt modelId="{C9B7530F-ED91-44CE-BEFE-E54ED37DD79A}" type="pres">
      <dgm:prSet presAssocID="{C7450ADB-1F36-4617-846E-F160F9A0531B}" presName="thickLine" presStyleLbl="alignNode1" presStyleIdx="1" presStyleCnt="2"/>
      <dgm:spPr/>
    </dgm:pt>
    <dgm:pt modelId="{46D110BD-1048-41C7-B7E6-4EA1AF48E001}" type="pres">
      <dgm:prSet presAssocID="{C7450ADB-1F36-4617-846E-F160F9A0531B}" presName="horz1" presStyleCnt="0"/>
      <dgm:spPr/>
    </dgm:pt>
    <dgm:pt modelId="{063929AE-FE30-44C0-8D8C-104704C716F9}" type="pres">
      <dgm:prSet presAssocID="{C7450ADB-1F36-4617-846E-F160F9A0531B}" presName="tx1" presStyleLbl="revTx" presStyleIdx="1" presStyleCnt="2"/>
      <dgm:spPr/>
    </dgm:pt>
    <dgm:pt modelId="{A73F0F72-B245-42CF-8060-8D5657627E8F}" type="pres">
      <dgm:prSet presAssocID="{C7450ADB-1F36-4617-846E-F160F9A0531B}" presName="vert1" presStyleCnt="0"/>
      <dgm:spPr/>
    </dgm:pt>
  </dgm:ptLst>
  <dgm:cxnLst>
    <dgm:cxn modelId="{2CD0A603-CEC1-4078-BDC1-A60BFD6C4653}" type="presOf" srcId="{3FED1193-70E5-4905-B272-5C406CCF5A14}" destId="{738504B3-4475-434F-BCE1-AB825CDF9505}" srcOrd="0" destOrd="0" presId="urn:microsoft.com/office/officeart/2008/layout/LinedList"/>
    <dgm:cxn modelId="{C614DD1F-A0F6-48EE-AA76-B9C43E986A09}" srcId="{3FED1193-70E5-4905-B272-5C406CCF5A14}" destId="{33B9EF2D-C0A2-4AFC-8BE6-8AC9660E58CF}" srcOrd="0" destOrd="0" parTransId="{1A69BF9D-AEF0-49BB-9E08-0BBC2C085586}" sibTransId="{EC8C4F08-3BA6-47DC-B4EB-7B3318C234AC}"/>
    <dgm:cxn modelId="{488A71B5-45C8-4F39-9C56-CB3DE4CB3976}" type="presOf" srcId="{C7450ADB-1F36-4617-846E-F160F9A0531B}" destId="{063929AE-FE30-44C0-8D8C-104704C716F9}" srcOrd="0" destOrd="0" presId="urn:microsoft.com/office/officeart/2008/layout/LinedList"/>
    <dgm:cxn modelId="{7A89ACBB-D363-4EB3-B43F-1EF5E39C75FB}" type="presOf" srcId="{33B9EF2D-C0A2-4AFC-8BE6-8AC9660E58CF}" destId="{18668753-74A1-4B76-A088-F2B7B24ECF12}" srcOrd="0" destOrd="0" presId="urn:microsoft.com/office/officeart/2008/layout/LinedList"/>
    <dgm:cxn modelId="{79BD47C4-1D7F-4F64-BB8B-A607C13CE6C8}" srcId="{3FED1193-70E5-4905-B272-5C406CCF5A14}" destId="{C7450ADB-1F36-4617-846E-F160F9A0531B}" srcOrd="1" destOrd="0" parTransId="{B625AC71-C71F-42A0-824E-216680CD44B9}" sibTransId="{F9E23423-99A6-42D8-8835-9EC395F97935}"/>
    <dgm:cxn modelId="{61FA7136-4D61-44B1-9206-98A76E346007}" type="presParOf" srcId="{738504B3-4475-434F-BCE1-AB825CDF9505}" destId="{92360D1E-C962-47E6-98C7-18CEC526F7D2}" srcOrd="0" destOrd="0" presId="urn:microsoft.com/office/officeart/2008/layout/LinedList"/>
    <dgm:cxn modelId="{8F393888-29F8-485D-BADA-A617AC9447BF}" type="presParOf" srcId="{738504B3-4475-434F-BCE1-AB825CDF9505}" destId="{58B780DF-B1ED-4852-8143-E4BD2CB27B07}" srcOrd="1" destOrd="0" presId="urn:microsoft.com/office/officeart/2008/layout/LinedList"/>
    <dgm:cxn modelId="{3A749CB7-AB71-4482-8E6F-3EE1F7966379}" type="presParOf" srcId="{58B780DF-B1ED-4852-8143-E4BD2CB27B07}" destId="{18668753-74A1-4B76-A088-F2B7B24ECF12}" srcOrd="0" destOrd="0" presId="urn:microsoft.com/office/officeart/2008/layout/LinedList"/>
    <dgm:cxn modelId="{F5CB7E34-D865-48E1-9FD2-CF6CEB729259}" type="presParOf" srcId="{58B780DF-B1ED-4852-8143-E4BD2CB27B07}" destId="{2AD5CD27-30D0-40A8-90C1-D4EB5CAD5187}" srcOrd="1" destOrd="0" presId="urn:microsoft.com/office/officeart/2008/layout/LinedList"/>
    <dgm:cxn modelId="{D2E87470-1AA5-4222-9674-C25A82604D3C}" type="presParOf" srcId="{738504B3-4475-434F-BCE1-AB825CDF9505}" destId="{C9B7530F-ED91-44CE-BEFE-E54ED37DD79A}" srcOrd="2" destOrd="0" presId="urn:microsoft.com/office/officeart/2008/layout/LinedList"/>
    <dgm:cxn modelId="{E05AC322-F6E6-4B3D-AB8F-D683C3E6668A}" type="presParOf" srcId="{738504B3-4475-434F-BCE1-AB825CDF9505}" destId="{46D110BD-1048-41C7-B7E6-4EA1AF48E001}" srcOrd="3" destOrd="0" presId="urn:microsoft.com/office/officeart/2008/layout/LinedList"/>
    <dgm:cxn modelId="{4456CC47-4004-4965-B1F7-1B5C5AD6C5DE}" type="presParOf" srcId="{46D110BD-1048-41C7-B7E6-4EA1AF48E001}" destId="{063929AE-FE30-44C0-8D8C-104704C716F9}" srcOrd="0" destOrd="0" presId="urn:microsoft.com/office/officeart/2008/layout/LinedList"/>
    <dgm:cxn modelId="{D65A6DA8-485C-4F9B-A839-0ED64A2F17D8}" type="presParOf" srcId="{46D110BD-1048-41C7-B7E6-4EA1AF48E001}" destId="{A73F0F72-B245-42CF-8060-8D5657627E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56380C5-EE63-4DF7-96C9-454F9566DA72}" type="doc">
      <dgm:prSet loTypeId="urn:microsoft.com/office/officeart/2005/8/layout/hList1" loCatId="list" qsTypeId="urn:microsoft.com/office/officeart/2005/8/quickstyle/simple1" qsCatId="simple" csTypeId="urn:microsoft.com/office/officeart/2005/8/colors/colorful4" csCatId="colorful" phldr="1"/>
      <dgm:spPr/>
      <dgm:t>
        <a:bodyPr/>
        <a:lstStyle/>
        <a:p>
          <a:endParaRPr lang="en-GB"/>
        </a:p>
      </dgm:t>
    </dgm:pt>
    <dgm:pt modelId="{2A26A1DB-EBAC-49D7-B00B-DBE5BD4432B7}">
      <dgm:prSet/>
      <dgm:spPr/>
      <dgm:t>
        <a:bodyPr/>
        <a:lstStyle/>
        <a:p>
          <a:r>
            <a:rPr lang="en-GB" dirty="0"/>
            <a:t>What can it look like? </a:t>
          </a:r>
        </a:p>
        <a:p>
          <a:r>
            <a:rPr lang="en-GB" dirty="0"/>
            <a:t>Some potential indicators might include: </a:t>
          </a:r>
        </a:p>
      </dgm:t>
    </dgm:pt>
    <dgm:pt modelId="{49D6A1E1-00DB-470A-BD2C-E5538FC70F32}" type="parTrans" cxnId="{41248136-64AD-4CD4-A1EB-13AC3CBD0D71}">
      <dgm:prSet/>
      <dgm:spPr/>
      <dgm:t>
        <a:bodyPr/>
        <a:lstStyle/>
        <a:p>
          <a:endParaRPr lang="en-GB"/>
        </a:p>
      </dgm:t>
    </dgm:pt>
    <dgm:pt modelId="{7795AB7F-0F72-4B4B-9071-65484E779F7B}" type="sibTrans" cxnId="{41248136-64AD-4CD4-A1EB-13AC3CBD0D71}">
      <dgm:prSet/>
      <dgm:spPr/>
      <dgm:t>
        <a:bodyPr/>
        <a:lstStyle/>
        <a:p>
          <a:endParaRPr lang="en-GB"/>
        </a:p>
      </dgm:t>
    </dgm:pt>
    <dgm:pt modelId="{BCA21D18-7975-4914-8565-8C7DAC1EC765}">
      <dgm:prSet/>
      <dgm:spPr/>
      <dgm:t>
        <a:bodyPr/>
        <a:lstStyle/>
        <a:p>
          <a:r>
            <a:rPr lang="en-GB"/>
            <a:t>Changes to eating, toileting and sleep habits.  Complaining of head or tummy aches.  Repetitive questions (directed towards one or multiple adults) or ‘checking’ behaviours (such as repeatedly checking where their belongings are). </a:t>
          </a:r>
        </a:p>
      </dgm:t>
    </dgm:pt>
    <dgm:pt modelId="{B57B0D31-1FD7-42CF-BFF5-356895B67736}" type="parTrans" cxnId="{EABC0E4B-BBCF-44F9-A2F9-702699CD2C9E}">
      <dgm:prSet/>
      <dgm:spPr/>
      <dgm:t>
        <a:bodyPr/>
        <a:lstStyle/>
        <a:p>
          <a:endParaRPr lang="en-GB"/>
        </a:p>
      </dgm:t>
    </dgm:pt>
    <dgm:pt modelId="{884C2D5D-8281-4D19-82C1-D203C98FE0C3}" type="sibTrans" cxnId="{EABC0E4B-BBCF-44F9-A2F9-702699CD2C9E}">
      <dgm:prSet/>
      <dgm:spPr/>
      <dgm:t>
        <a:bodyPr/>
        <a:lstStyle/>
        <a:p>
          <a:endParaRPr lang="en-GB"/>
        </a:p>
      </dgm:t>
    </dgm:pt>
    <dgm:pt modelId="{BC270CFC-7D96-4704-BE8F-7895445D9CDD}">
      <dgm:prSet/>
      <dgm:spPr/>
      <dgm:t>
        <a:bodyPr/>
        <a:lstStyle/>
        <a:p>
          <a:r>
            <a:rPr lang="en-GB"/>
            <a:t>Development or increase of body-focused behaviours such as picking or biting their nails. </a:t>
          </a:r>
        </a:p>
      </dgm:t>
    </dgm:pt>
    <dgm:pt modelId="{A84D52ED-B539-44A2-9B86-4AC3A58FFD65}" type="parTrans" cxnId="{D925EE03-8B19-46AA-BBEE-84DAB9ADA245}">
      <dgm:prSet/>
      <dgm:spPr/>
      <dgm:t>
        <a:bodyPr/>
        <a:lstStyle/>
        <a:p>
          <a:endParaRPr lang="en-GB"/>
        </a:p>
      </dgm:t>
    </dgm:pt>
    <dgm:pt modelId="{9DDC89F9-43C7-4AE4-9F75-DFD831465BC5}" type="sibTrans" cxnId="{D925EE03-8B19-46AA-BBEE-84DAB9ADA245}">
      <dgm:prSet/>
      <dgm:spPr/>
      <dgm:t>
        <a:bodyPr/>
        <a:lstStyle/>
        <a:p>
          <a:endParaRPr lang="en-GB"/>
        </a:p>
      </dgm:t>
    </dgm:pt>
    <dgm:pt modelId="{FF759BFC-20BE-4D2B-A290-E79FA9D38029}">
      <dgm:prSet/>
      <dgm:spPr/>
      <dgm:t>
        <a:bodyPr/>
        <a:lstStyle/>
        <a:p>
          <a:r>
            <a:rPr lang="en-GB"/>
            <a:t>Appearing to be ‘on edge’ or jumpy.  </a:t>
          </a:r>
        </a:p>
      </dgm:t>
    </dgm:pt>
    <dgm:pt modelId="{7398DD04-9FDA-4410-ADAA-2A8EAD594A36}" type="parTrans" cxnId="{69C92B09-86A1-44D9-8840-3F6F82EB0934}">
      <dgm:prSet/>
      <dgm:spPr/>
      <dgm:t>
        <a:bodyPr/>
        <a:lstStyle/>
        <a:p>
          <a:endParaRPr lang="en-GB"/>
        </a:p>
      </dgm:t>
    </dgm:pt>
    <dgm:pt modelId="{E36A7C7F-C363-4A47-BBAA-12B43C540841}" type="sibTrans" cxnId="{69C92B09-86A1-44D9-8840-3F6F82EB0934}">
      <dgm:prSet/>
      <dgm:spPr/>
      <dgm:t>
        <a:bodyPr/>
        <a:lstStyle/>
        <a:p>
          <a:endParaRPr lang="en-GB"/>
        </a:p>
      </dgm:t>
    </dgm:pt>
    <dgm:pt modelId="{F204EF7A-C8D3-432F-A9BF-F729776784E6}">
      <dgm:prSet/>
      <dgm:spPr/>
      <dgm:t>
        <a:bodyPr/>
        <a:lstStyle/>
        <a:p>
          <a:r>
            <a:rPr lang="en-GB" dirty="0"/>
            <a:t>Changes in usual disposition (for example, becoming quite grumpy or emotional). </a:t>
          </a:r>
        </a:p>
      </dgm:t>
    </dgm:pt>
    <dgm:pt modelId="{D96DE038-4FA4-4D83-8034-56EE3C167FA8}" type="parTrans" cxnId="{31F1F6A7-EED7-44DD-855F-F8E355C6075C}">
      <dgm:prSet/>
      <dgm:spPr/>
      <dgm:t>
        <a:bodyPr/>
        <a:lstStyle/>
        <a:p>
          <a:endParaRPr lang="en-GB"/>
        </a:p>
      </dgm:t>
    </dgm:pt>
    <dgm:pt modelId="{421D597A-F9B4-48CB-845D-A20CB60A8515}" type="sibTrans" cxnId="{31F1F6A7-EED7-44DD-855F-F8E355C6075C}">
      <dgm:prSet/>
      <dgm:spPr/>
      <dgm:t>
        <a:bodyPr/>
        <a:lstStyle/>
        <a:p>
          <a:endParaRPr lang="en-GB"/>
        </a:p>
      </dgm:t>
    </dgm:pt>
    <dgm:pt modelId="{3D402F6E-55A0-47B0-94A8-131008AE46D4}">
      <dgm:prSet/>
      <dgm:spPr/>
      <dgm:t>
        <a:bodyPr/>
        <a:lstStyle/>
        <a:p>
          <a:r>
            <a:rPr lang="en-GB" dirty="0"/>
            <a:t>School/nursery refusal.  </a:t>
          </a:r>
        </a:p>
      </dgm:t>
    </dgm:pt>
    <dgm:pt modelId="{C1F3A2AF-28C4-4062-880E-E91700678F1A}" type="parTrans" cxnId="{2F30B943-8A23-4DDB-A7EF-CA8019979812}">
      <dgm:prSet/>
      <dgm:spPr/>
      <dgm:t>
        <a:bodyPr/>
        <a:lstStyle/>
        <a:p>
          <a:endParaRPr lang="en-GB"/>
        </a:p>
      </dgm:t>
    </dgm:pt>
    <dgm:pt modelId="{1E12A2B8-1B7A-4C2A-A66A-74B0707E3FED}" type="sibTrans" cxnId="{2F30B943-8A23-4DDB-A7EF-CA8019979812}">
      <dgm:prSet/>
      <dgm:spPr/>
      <dgm:t>
        <a:bodyPr/>
        <a:lstStyle/>
        <a:p>
          <a:endParaRPr lang="en-GB"/>
        </a:p>
      </dgm:t>
    </dgm:pt>
    <dgm:pt modelId="{71998A4D-42AE-4359-89B3-51D091B741AA}">
      <dgm:prSet/>
      <dgm:spPr/>
      <dgm:t>
        <a:bodyPr/>
        <a:lstStyle/>
        <a:p>
          <a:r>
            <a:rPr lang="en-GB" dirty="0"/>
            <a:t>Defiance or controlling behaviour. Increase in fight or flight responses (</a:t>
          </a:r>
          <a:r>
            <a:rPr lang="en-GB" dirty="0" err="1"/>
            <a:t>eg</a:t>
          </a:r>
          <a:r>
            <a:rPr lang="en-GB" dirty="0"/>
            <a:t> lashing out, running away, hiding). </a:t>
          </a:r>
        </a:p>
      </dgm:t>
    </dgm:pt>
    <dgm:pt modelId="{9FE25BA6-F6CD-4F8E-B0A6-97969C9328F1}" type="parTrans" cxnId="{A6070B32-94AE-4237-85A0-EFEE2874A4F4}">
      <dgm:prSet/>
      <dgm:spPr/>
      <dgm:t>
        <a:bodyPr/>
        <a:lstStyle/>
        <a:p>
          <a:endParaRPr lang="en-GB"/>
        </a:p>
      </dgm:t>
    </dgm:pt>
    <dgm:pt modelId="{08A8149E-3D7D-469B-9C81-07F46D6826B0}" type="sibTrans" cxnId="{A6070B32-94AE-4237-85A0-EFEE2874A4F4}">
      <dgm:prSet/>
      <dgm:spPr/>
      <dgm:t>
        <a:bodyPr/>
        <a:lstStyle/>
        <a:p>
          <a:endParaRPr lang="en-GB"/>
        </a:p>
      </dgm:t>
    </dgm:pt>
    <dgm:pt modelId="{37EBCDA0-EAC0-4163-8EC7-BF10469C9FEE}">
      <dgm:prSet/>
      <dgm:spPr/>
      <dgm:t>
        <a:bodyPr/>
        <a:lstStyle/>
        <a:p>
          <a:r>
            <a:rPr lang="en-GB" dirty="0"/>
            <a:t>Self-stimulating behaviour might increase or change - for example, a child who usually enjoys rocking and flapping their hands may start running from one side of the room to the other.</a:t>
          </a:r>
        </a:p>
      </dgm:t>
    </dgm:pt>
    <dgm:pt modelId="{08653622-6F06-4529-B61F-31F1537D0546}" type="parTrans" cxnId="{E0CB15E9-997C-4029-9E68-5DA307C705D6}">
      <dgm:prSet/>
      <dgm:spPr/>
      <dgm:t>
        <a:bodyPr/>
        <a:lstStyle/>
        <a:p>
          <a:endParaRPr lang="en-GB"/>
        </a:p>
      </dgm:t>
    </dgm:pt>
    <dgm:pt modelId="{546AD32E-CAD3-41F3-BEFE-AC6F1729051B}" type="sibTrans" cxnId="{E0CB15E9-997C-4029-9E68-5DA307C705D6}">
      <dgm:prSet/>
      <dgm:spPr/>
      <dgm:t>
        <a:bodyPr/>
        <a:lstStyle/>
        <a:p>
          <a:endParaRPr lang="en-GB"/>
        </a:p>
      </dgm:t>
    </dgm:pt>
    <dgm:pt modelId="{1DB34029-0A5C-4C6E-8CDA-D73AC532BB23}" type="pres">
      <dgm:prSet presAssocID="{756380C5-EE63-4DF7-96C9-454F9566DA72}" presName="Name0" presStyleCnt="0">
        <dgm:presLayoutVars>
          <dgm:dir/>
          <dgm:animLvl val="lvl"/>
          <dgm:resizeHandles val="exact"/>
        </dgm:presLayoutVars>
      </dgm:prSet>
      <dgm:spPr/>
    </dgm:pt>
    <dgm:pt modelId="{C2AAB576-DA73-4C88-B72C-F9663BE5593E}" type="pres">
      <dgm:prSet presAssocID="{2A26A1DB-EBAC-49D7-B00B-DBE5BD4432B7}" presName="composite" presStyleCnt="0"/>
      <dgm:spPr/>
    </dgm:pt>
    <dgm:pt modelId="{BCEC9335-C0A5-41B9-8E63-1EA06B55A3E0}" type="pres">
      <dgm:prSet presAssocID="{2A26A1DB-EBAC-49D7-B00B-DBE5BD4432B7}" presName="parTx" presStyleLbl="alignNode1" presStyleIdx="0" presStyleCnt="1">
        <dgm:presLayoutVars>
          <dgm:chMax val="0"/>
          <dgm:chPref val="0"/>
          <dgm:bulletEnabled val="1"/>
        </dgm:presLayoutVars>
      </dgm:prSet>
      <dgm:spPr/>
    </dgm:pt>
    <dgm:pt modelId="{E8A555F7-CBF7-4D7D-AC2D-86ED395ABF74}" type="pres">
      <dgm:prSet presAssocID="{2A26A1DB-EBAC-49D7-B00B-DBE5BD4432B7}" presName="desTx" presStyleLbl="alignAccFollowNode1" presStyleIdx="0" presStyleCnt="1" custLinFactNeighborX="4111" custLinFactNeighborY="3017">
        <dgm:presLayoutVars>
          <dgm:bulletEnabled val="1"/>
        </dgm:presLayoutVars>
      </dgm:prSet>
      <dgm:spPr/>
    </dgm:pt>
  </dgm:ptLst>
  <dgm:cxnLst>
    <dgm:cxn modelId="{D925EE03-8B19-46AA-BBEE-84DAB9ADA245}" srcId="{2A26A1DB-EBAC-49D7-B00B-DBE5BD4432B7}" destId="{BC270CFC-7D96-4704-BE8F-7895445D9CDD}" srcOrd="1" destOrd="0" parTransId="{A84D52ED-B539-44A2-9B86-4AC3A58FFD65}" sibTransId="{9DDC89F9-43C7-4AE4-9F75-DFD831465BC5}"/>
    <dgm:cxn modelId="{69C92B09-86A1-44D9-8840-3F6F82EB0934}" srcId="{2A26A1DB-EBAC-49D7-B00B-DBE5BD4432B7}" destId="{FF759BFC-20BE-4D2B-A290-E79FA9D38029}" srcOrd="2" destOrd="0" parTransId="{7398DD04-9FDA-4410-ADAA-2A8EAD594A36}" sibTransId="{E36A7C7F-C363-4A47-BBAA-12B43C540841}"/>
    <dgm:cxn modelId="{57AE2D1B-6D01-4D9A-923E-44567505B8A1}" type="presOf" srcId="{2A26A1DB-EBAC-49D7-B00B-DBE5BD4432B7}" destId="{BCEC9335-C0A5-41B9-8E63-1EA06B55A3E0}" srcOrd="0" destOrd="0" presId="urn:microsoft.com/office/officeart/2005/8/layout/hList1"/>
    <dgm:cxn modelId="{FC631222-ABBE-4BB9-80BB-7A31E5BDCA6E}" type="presOf" srcId="{756380C5-EE63-4DF7-96C9-454F9566DA72}" destId="{1DB34029-0A5C-4C6E-8CDA-D73AC532BB23}" srcOrd="0" destOrd="0" presId="urn:microsoft.com/office/officeart/2005/8/layout/hList1"/>
    <dgm:cxn modelId="{EEF65C22-6023-44C2-9000-F984C0994DE0}" type="presOf" srcId="{FF759BFC-20BE-4D2B-A290-E79FA9D38029}" destId="{E8A555F7-CBF7-4D7D-AC2D-86ED395ABF74}" srcOrd="0" destOrd="2" presId="urn:microsoft.com/office/officeart/2005/8/layout/hList1"/>
    <dgm:cxn modelId="{5B9E7F27-E8E4-47A5-B0A3-7B2BD2B779A4}" type="presOf" srcId="{BCA21D18-7975-4914-8565-8C7DAC1EC765}" destId="{E8A555F7-CBF7-4D7D-AC2D-86ED395ABF74}" srcOrd="0" destOrd="0" presId="urn:microsoft.com/office/officeart/2005/8/layout/hList1"/>
    <dgm:cxn modelId="{A6070B32-94AE-4237-85A0-EFEE2874A4F4}" srcId="{2A26A1DB-EBAC-49D7-B00B-DBE5BD4432B7}" destId="{71998A4D-42AE-4359-89B3-51D091B741AA}" srcOrd="5" destOrd="0" parTransId="{9FE25BA6-F6CD-4F8E-B0A6-97969C9328F1}" sibTransId="{08A8149E-3D7D-469B-9C81-07F46D6826B0}"/>
    <dgm:cxn modelId="{41248136-64AD-4CD4-A1EB-13AC3CBD0D71}" srcId="{756380C5-EE63-4DF7-96C9-454F9566DA72}" destId="{2A26A1DB-EBAC-49D7-B00B-DBE5BD4432B7}" srcOrd="0" destOrd="0" parTransId="{49D6A1E1-00DB-470A-BD2C-E5538FC70F32}" sibTransId="{7795AB7F-0F72-4B4B-9071-65484E779F7B}"/>
    <dgm:cxn modelId="{38C39861-07F8-4A5B-BA59-140797561DC1}" type="presOf" srcId="{BC270CFC-7D96-4704-BE8F-7895445D9CDD}" destId="{E8A555F7-CBF7-4D7D-AC2D-86ED395ABF74}" srcOrd="0" destOrd="1" presId="urn:microsoft.com/office/officeart/2005/8/layout/hList1"/>
    <dgm:cxn modelId="{2F30B943-8A23-4DDB-A7EF-CA8019979812}" srcId="{2A26A1DB-EBAC-49D7-B00B-DBE5BD4432B7}" destId="{3D402F6E-55A0-47B0-94A8-131008AE46D4}" srcOrd="4" destOrd="0" parTransId="{C1F3A2AF-28C4-4062-880E-E91700678F1A}" sibTransId="{1E12A2B8-1B7A-4C2A-A66A-74B0707E3FED}"/>
    <dgm:cxn modelId="{AF21BC48-B469-4F2F-8897-3B303D5897B7}" type="presOf" srcId="{F204EF7A-C8D3-432F-A9BF-F729776784E6}" destId="{E8A555F7-CBF7-4D7D-AC2D-86ED395ABF74}" srcOrd="0" destOrd="3" presId="urn:microsoft.com/office/officeart/2005/8/layout/hList1"/>
    <dgm:cxn modelId="{EABC0E4B-BBCF-44F9-A2F9-702699CD2C9E}" srcId="{2A26A1DB-EBAC-49D7-B00B-DBE5BD4432B7}" destId="{BCA21D18-7975-4914-8565-8C7DAC1EC765}" srcOrd="0" destOrd="0" parTransId="{B57B0D31-1FD7-42CF-BFF5-356895B67736}" sibTransId="{884C2D5D-8281-4D19-82C1-D203C98FE0C3}"/>
    <dgm:cxn modelId="{D517B950-D597-460C-B4E8-4D37DB046BEF}" type="presOf" srcId="{37EBCDA0-EAC0-4163-8EC7-BF10469C9FEE}" destId="{E8A555F7-CBF7-4D7D-AC2D-86ED395ABF74}" srcOrd="0" destOrd="6" presId="urn:microsoft.com/office/officeart/2005/8/layout/hList1"/>
    <dgm:cxn modelId="{A998C652-B5CB-4952-99DF-0EE7022465B4}" type="presOf" srcId="{3D402F6E-55A0-47B0-94A8-131008AE46D4}" destId="{E8A555F7-CBF7-4D7D-AC2D-86ED395ABF74}" srcOrd="0" destOrd="4" presId="urn:microsoft.com/office/officeart/2005/8/layout/hList1"/>
    <dgm:cxn modelId="{31F1F6A7-EED7-44DD-855F-F8E355C6075C}" srcId="{2A26A1DB-EBAC-49D7-B00B-DBE5BD4432B7}" destId="{F204EF7A-C8D3-432F-A9BF-F729776784E6}" srcOrd="3" destOrd="0" parTransId="{D96DE038-4FA4-4D83-8034-56EE3C167FA8}" sibTransId="{421D597A-F9B4-48CB-845D-A20CB60A8515}"/>
    <dgm:cxn modelId="{497288D8-E82C-47EA-B030-D641C94E644A}" type="presOf" srcId="{71998A4D-42AE-4359-89B3-51D091B741AA}" destId="{E8A555F7-CBF7-4D7D-AC2D-86ED395ABF74}" srcOrd="0" destOrd="5" presId="urn:microsoft.com/office/officeart/2005/8/layout/hList1"/>
    <dgm:cxn modelId="{E0CB15E9-997C-4029-9E68-5DA307C705D6}" srcId="{2A26A1DB-EBAC-49D7-B00B-DBE5BD4432B7}" destId="{37EBCDA0-EAC0-4163-8EC7-BF10469C9FEE}" srcOrd="6" destOrd="0" parTransId="{08653622-6F06-4529-B61F-31F1537D0546}" sibTransId="{546AD32E-CAD3-41F3-BEFE-AC6F1729051B}"/>
    <dgm:cxn modelId="{1EE2DA94-06D0-4824-A667-51423594F32D}" type="presParOf" srcId="{1DB34029-0A5C-4C6E-8CDA-D73AC532BB23}" destId="{C2AAB576-DA73-4C88-B72C-F9663BE5593E}" srcOrd="0" destOrd="0" presId="urn:microsoft.com/office/officeart/2005/8/layout/hList1"/>
    <dgm:cxn modelId="{62F8CE18-1883-4102-98B5-B32BFAB9392A}" type="presParOf" srcId="{C2AAB576-DA73-4C88-B72C-F9663BE5593E}" destId="{BCEC9335-C0A5-41B9-8E63-1EA06B55A3E0}" srcOrd="0" destOrd="0" presId="urn:microsoft.com/office/officeart/2005/8/layout/hList1"/>
    <dgm:cxn modelId="{630906A5-8EC1-411E-B528-2ED6DD788F88}" type="presParOf" srcId="{C2AAB576-DA73-4C88-B72C-F9663BE5593E}" destId="{E8A555F7-CBF7-4D7D-AC2D-86ED395ABF74}"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488498A-9F81-46B3-8C92-1D166863C9E6}" type="doc">
      <dgm:prSet loTypeId="urn:microsoft.com/office/officeart/2005/8/layout/process1" loCatId="process" qsTypeId="urn:microsoft.com/office/officeart/2005/8/quickstyle/simple1" qsCatId="simple" csTypeId="urn:microsoft.com/office/officeart/2005/8/colors/colorful3" csCatId="colorful"/>
      <dgm:spPr/>
      <dgm:t>
        <a:bodyPr/>
        <a:lstStyle/>
        <a:p>
          <a:endParaRPr lang="en-GB"/>
        </a:p>
      </dgm:t>
    </dgm:pt>
    <dgm:pt modelId="{EE209023-D2D6-4879-A1CE-5B5316AFE6BB}">
      <dgm:prSet/>
      <dgm:spPr/>
      <dgm:t>
        <a:bodyPr/>
        <a:lstStyle/>
        <a:p>
          <a:r>
            <a:rPr lang="en-GB" b="0" i="0" dirty="0"/>
            <a:t>The window of tolerance is the zone where intense emotional arousal can be processed in a healthy way, allowing one to function and react effectively to stress or anxiety.  It is the comfort zone in which we have the ability to self-soothe and self-regulate our emotional state.</a:t>
          </a:r>
          <a:endParaRPr lang="en-GB" dirty="0"/>
        </a:p>
      </dgm:t>
    </dgm:pt>
    <dgm:pt modelId="{6FFEA792-D637-492F-9365-C270066B6AF4}" type="parTrans" cxnId="{2E92B916-6056-497E-929A-2B32EA572025}">
      <dgm:prSet/>
      <dgm:spPr/>
      <dgm:t>
        <a:bodyPr/>
        <a:lstStyle/>
        <a:p>
          <a:endParaRPr lang="en-GB"/>
        </a:p>
      </dgm:t>
    </dgm:pt>
    <dgm:pt modelId="{EAB9466A-C8F4-41E7-BEA9-0EA2A024D5EB}" type="sibTrans" cxnId="{2E92B916-6056-497E-929A-2B32EA572025}">
      <dgm:prSet/>
      <dgm:spPr/>
      <dgm:t>
        <a:bodyPr/>
        <a:lstStyle/>
        <a:p>
          <a:endParaRPr lang="en-GB"/>
        </a:p>
      </dgm:t>
    </dgm:pt>
    <dgm:pt modelId="{59E9A079-DAFB-4778-8745-1344BB3A89F5}" type="pres">
      <dgm:prSet presAssocID="{9488498A-9F81-46B3-8C92-1D166863C9E6}" presName="Name0" presStyleCnt="0">
        <dgm:presLayoutVars>
          <dgm:dir/>
          <dgm:resizeHandles val="exact"/>
        </dgm:presLayoutVars>
      </dgm:prSet>
      <dgm:spPr/>
    </dgm:pt>
    <dgm:pt modelId="{0A31695D-17FB-4FD0-BC05-42B9C6FFCBB6}" type="pres">
      <dgm:prSet presAssocID="{EE209023-D2D6-4879-A1CE-5B5316AFE6BB}" presName="node" presStyleLbl="node1" presStyleIdx="0" presStyleCnt="1">
        <dgm:presLayoutVars>
          <dgm:bulletEnabled val="1"/>
        </dgm:presLayoutVars>
      </dgm:prSet>
      <dgm:spPr/>
    </dgm:pt>
  </dgm:ptLst>
  <dgm:cxnLst>
    <dgm:cxn modelId="{2E92B916-6056-497E-929A-2B32EA572025}" srcId="{9488498A-9F81-46B3-8C92-1D166863C9E6}" destId="{EE209023-D2D6-4879-A1CE-5B5316AFE6BB}" srcOrd="0" destOrd="0" parTransId="{6FFEA792-D637-492F-9365-C270066B6AF4}" sibTransId="{EAB9466A-C8F4-41E7-BEA9-0EA2A024D5EB}"/>
    <dgm:cxn modelId="{7C330C51-616B-4B30-9A95-C68200B584C0}" type="presOf" srcId="{EE209023-D2D6-4879-A1CE-5B5316AFE6BB}" destId="{0A31695D-17FB-4FD0-BC05-42B9C6FFCBB6}" srcOrd="0" destOrd="0" presId="urn:microsoft.com/office/officeart/2005/8/layout/process1"/>
    <dgm:cxn modelId="{325CEC81-025A-46EF-919B-C5EB4B74F80C}" type="presOf" srcId="{9488498A-9F81-46B3-8C92-1D166863C9E6}" destId="{59E9A079-DAFB-4778-8745-1344BB3A89F5}" srcOrd="0" destOrd="0" presId="urn:microsoft.com/office/officeart/2005/8/layout/process1"/>
    <dgm:cxn modelId="{12DD9C73-8F01-40FA-AF5F-D2CDFD823EB4}" type="presParOf" srcId="{59E9A079-DAFB-4778-8745-1344BB3A89F5}" destId="{0A31695D-17FB-4FD0-BC05-42B9C6FFCBB6}"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AE1101A-6132-4C2C-B491-CB132BF53325}" type="doc">
      <dgm:prSet loTypeId="urn:microsoft.com/office/officeart/2005/8/layout/process1" loCatId="process" qsTypeId="urn:microsoft.com/office/officeart/2005/8/quickstyle/simple1" qsCatId="simple" csTypeId="urn:microsoft.com/office/officeart/2005/8/colors/accent2_2" csCatId="accent2"/>
      <dgm:spPr/>
      <dgm:t>
        <a:bodyPr/>
        <a:lstStyle/>
        <a:p>
          <a:endParaRPr lang="en-GB"/>
        </a:p>
      </dgm:t>
    </dgm:pt>
    <dgm:pt modelId="{BF9A9ADF-4D33-49AE-81C9-CC0ADDAF4AFD}">
      <dgm:prSet/>
      <dgm:spPr/>
      <dgm:t>
        <a:bodyPr/>
        <a:lstStyle/>
        <a:p>
          <a:r>
            <a:rPr lang="en-GB"/>
            <a:t>When the balance is interfered with, either due to trauma or extreme stress, we end up leaving our window of tolerance. Our bodies typically react defensively to this.</a:t>
          </a:r>
        </a:p>
      </dgm:t>
    </dgm:pt>
    <dgm:pt modelId="{369F9BC5-F233-45F6-915A-536FC54DD68B}" type="parTrans" cxnId="{08A4F502-0738-4FF9-9D61-7F2075F3E564}">
      <dgm:prSet/>
      <dgm:spPr/>
      <dgm:t>
        <a:bodyPr/>
        <a:lstStyle/>
        <a:p>
          <a:endParaRPr lang="en-GB"/>
        </a:p>
      </dgm:t>
    </dgm:pt>
    <dgm:pt modelId="{11613A0B-9C03-4D90-A663-F591F9E54748}" type="sibTrans" cxnId="{08A4F502-0738-4FF9-9D61-7F2075F3E564}">
      <dgm:prSet/>
      <dgm:spPr/>
      <dgm:t>
        <a:bodyPr/>
        <a:lstStyle/>
        <a:p>
          <a:endParaRPr lang="en-GB"/>
        </a:p>
      </dgm:t>
    </dgm:pt>
    <dgm:pt modelId="{A042E97A-1DC2-45C2-85FA-5003CAAB86A5}">
      <dgm:prSet/>
      <dgm:spPr/>
      <dgm:t>
        <a:bodyPr/>
        <a:lstStyle/>
        <a:p>
          <a:r>
            <a:rPr lang="en-GB"/>
            <a:t>This is where you will begin to dysregulate and experience fight or flight responses. If it is not possible to fight or flee, your body will collapse to the freeze state.</a:t>
          </a:r>
        </a:p>
      </dgm:t>
    </dgm:pt>
    <dgm:pt modelId="{53B254EE-498F-43D4-81A3-BC1B6B8CFF53}" type="parTrans" cxnId="{6727ED94-BA27-4AA4-86BF-2BFDBCEA73BA}">
      <dgm:prSet/>
      <dgm:spPr/>
      <dgm:t>
        <a:bodyPr/>
        <a:lstStyle/>
        <a:p>
          <a:endParaRPr lang="en-GB"/>
        </a:p>
      </dgm:t>
    </dgm:pt>
    <dgm:pt modelId="{9D0E94CD-91DD-4C3E-84EF-D62F4BF95746}" type="sibTrans" cxnId="{6727ED94-BA27-4AA4-86BF-2BFDBCEA73BA}">
      <dgm:prSet/>
      <dgm:spPr/>
      <dgm:t>
        <a:bodyPr/>
        <a:lstStyle/>
        <a:p>
          <a:endParaRPr lang="en-GB"/>
        </a:p>
      </dgm:t>
    </dgm:pt>
    <dgm:pt modelId="{6D0680F4-7B23-4AFA-994B-C312ABC49C5A}" type="pres">
      <dgm:prSet presAssocID="{BAE1101A-6132-4C2C-B491-CB132BF53325}" presName="Name0" presStyleCnt="0">
        <dgm:presLayoutVars>
          <dgm:dir/>
          <dgm:resizeHandles val="exact"/>
        </dgm:presLayoutVars>
      </dgm:prSet>
      <dgm:spPr/>
    </dgm:pt>
    <dgm:pt modelId="{F9B24F6E-2426-456F-8D68-CC3E573AE46F}" type="pres">
      <dgm:prSet presAssocID="{BF9A9ADF-4D33-49AE-81C9-CC0ADDAF4AFD}" presName="node" presStyleLbl="node1" presStyleIdx="0" presStyleCnt="2">
        <dgm:presLayoutVars>
          <dgm:bulletEnabled val="1"/>
        </dgm:presLayoutVars>
      </dgm:prSet>
      <dgm:spPr/>
    </dgm:pt>
    <dgm:pt modelId="{3C2BA9A8-F974-4C74-88D3-EF757863841D}" type="pres">
      <dgm:prSet presAssocID="{11613A0B-9C03-4D90-A663-F591F9E54748}" presName="sibTrans" presStyleLbl="sibTrans2D1" presStyleIdx="0" presStyleCnt="1"/>
      <dgm:spPr/>
    </dgm:pt>
    <dgm:pt modelId="{2B9DF5E8-46C1-4846-A632-0D1077C42CB4}" type="pres">
      <dgm:prSet presAssocID="{11613A0B-9C03-4D90-A663-F591F9E54748}" presName="connectorText" presStyleLbl="sibTrans2D1" presStyleIdx="0" presStyleCnt="1"/>
      <dgm:spPr/>
    </dgm:pt>
    <dgm:pt modelId="{2605F75B-FA14-4B3F-A0AD-815089E12811}" type="pres">
      <dgm:prSet presAssocID="{A042E97A-1DC2-45C2-85FA-5003CAAB86A5}" presName="node" presStyleLbl="node1" presStyleIdx="1" presStyleCnt="2">
        <dgm:presLayoutVars>
          <dgm:bulletEnabled val="1"/>
        </dgm:presLayoutVars>
      </dgm:prSet>
      <dgm:spPr/>
    </dgm:pt>
  </dgm:ptLst>
  <dgm:cxnLst>
    <dgm:cxn modelId="{08A4F502-0738-4FF9-9D61-7F2075F3E564}" srcId="{BAE1101A-6132-4C2C-B491-CB132BF53325}" destId="{BF9A9ADF-4D33-49AE-81C9-CC0ADDAF4AFD}" srcOrd="0" destOrd="0" parTransId="{369F9BC5-F233-45F6-915A-536FC54DD68B}" sibTransId="{11613A0B-9C03-4D90-A663-F591F9E54748}"/>
    <dgm:cxn modelId="{609D5924-0278-48BB-B67E-6213E9E20BEB}" type="presOf" srcId="{A042E97A-1DC2-45C2-85FA-5003CAAB86A5}" destId="{2605F75B-FA14-4B3F-A0AD-815089E12811}" srcOrd="0" destOrd="0" presId="urn:microsoft.com/office/officeart/2005/8/layout/process1"/>
    <dgm:cxn modelId="{733A7D34-58E3-4298-BD30-CF77395CD1FA}" type="presOf" srcId="{11613A0B-9C03-4D90-A663-F591F9E54748}" destId="{3C2BA9A8-F974-4C74-88D3-EF757863841D}" srcOrd="0" destOrd="0" presId="urn:microsoft.com/office/officeart/2005/8/layout/process1"/>
    <dgm:cxn modelId="{6727ED94-BA27-4AA4-86BF-2BFDBCEA73BA}" srcId="{BAE1101A-6132-4C2C-B491-CB132BF53325}" destId="{A042E97A-1DC2-45C2-85FA-5003CAAB86A5}" srcOrd="1" destOrd="0" parTransId="{53B254EE-498F-43D4-81A3-BC1B6B8CFF53}" sibTransId="{9D0E94CD-91DD-4C3E-84EF-D62F4BF95746}"/>
    <dgm:cxn modelId="{4EE217D2-2106-4CFE-B9CF-95F8A15AC701}" type="presOf" srcId="{BF9A9ADF-4D33-49AE-81C9-CC0ADDAF4AFD}" destId="{F9B24F6E-2426-456F-8D68-CC3E573AE46F}" srcOrd="0" destOrd="0" presId="urn:microsoft.com/office/officeart/2005/8/layout/process1"/>
    <dgm:cxn modelId="{870257EB-E776-4EC9-A484-E7CA8899F9EB}" type="presOf" srcId="{BAE1101A-6132-4C2C-B491-CB132BF53325}" destId="{6D0680F4-7B23-4AFA-994B-C312ABC49C5A}" srcOrd="0" destOrd="0" presId="urn:microsoft.com/office/officeart/2005/8/layout/process1"/>
    <dgm:cxn modelId="{F448D9FA-68E1-4A4A-B146-FFBEF476FD52}" type="presOf" srcId="{11613A0B-9C03-4D90-A663-F591F9E54748}" destId="{2B9DF5E8-46C1-4846-A632-0D1077C42CB4}" srcOrd="1" destOrd="0" presId="urn:microsoft.com/office/officeart/2005/8/layout/process1"/>
    <dgm:cxn modelId="{684282C1-0604-4D80-BEC2-31CF231DC2D1}" type="presParOf" srcId="{6D0680F4-7B23-4AFA-994B-C312ABC49C5A}" destId="{F9B24F6E-2426-456F-8D68-CC3E573AE46F}" srcOrd="0" destOrd="0" presId="urn:microsoft.com/office/officeart/2005/8/layout/process1"/>
    <dgm:cxn modelId="{D8C975EE-B3CD-4585-9B6E-2F970D4A0181}" type="presParOf" srcId="{6D0680F4-7B23-4AFA-994B-C312ABC49C5A}" destId="{3C2BA9A8-F974-4C74-88D3-EF757863841D}" srcOrd="1" destOrd="0" presId="urn:microsoft.com/office/officeart/2005/8/layout/process1"/>
    <dgm:cxn modelId="{0290A05D-071C-45D8-ACDF-ECCE84B1C62E}" type="presParOf" srcId="{3C2BA9A8-F974-4C74-88D3-EF757863841D}" destId="{2B9DF5E8-46C1-4846-A632-0D1077C42CB4}" srcOrd="0" destOrd="0" presId="urn:microsoft.com/office/officeart/2005/8/layout/process1"/>
    <dgm:cxn modelId="{2DCC72E3-61A3-4AC2-8E9B-A7334A0221EB}" type="presParOf" srcId="{6D0680F4-7B23-4AFA-994B-C312ABC49C5A}" destId="{2605F75B-FA14-4B3F-A0AD-815089E12811}" srcOrd="2" destOrd="0" presId="urn:microsoft.com/office/officeart/2005/8/layout/process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6948FA0-FDD8-4B14-80B4-A2A187D49339}"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GB"/>
        </a:p>
      </dgm:t>
    </dgm:pt>
    <dgm:pt modelId="{7709DA7C-DA1F-4815-A732-4BA851DFC299}">
      <dgm:prSet/>
      <dgm:spPr/>
      <dgm:t>
        <a:bodyPr/>
        <a:lstStyle/>
        <a:p>
          <a:r>
            <a:rPr lang="en-GB" b="0" i="0" dirty="0"/>
            <a:t>Dysregulation occurs when you start to deviate outside of your window of tolerance, you will start to feel agitated or anxious. You do not feel comfortable but you're not out of control yet.</a:t>
          </a:r>
          <a:r>
            <a:rPr lang="en-GB" dirty="0"/>
            <a:t> </a:t>
          </a:r>
          <a:r>
            <a:rPr lang="en-GB" b="0" i="0" dirty="0"/>
            <a:t>Past this point is where your body’s defences start to take over. You experience various symptoms, such as anxiety, and you are out of control. This is where fight, flight, or freeze responses occur. </a:t>
          </a:r>
          <a:endParaRPr lang="en-GB" dirty="0"/>
        </a:p>
      </dgm:t>
    </dgm:pt>
    <dgm:pt modelId="{978906A6-9C8B-4774-928A-66B8B118A326}" type="parTrans" cxnId="{5FAFA787-58CD-466F-AB4F-CC443F7290FE}">
      <dgm:prSet/>
      <dgm:spPr/>
      <dgm:t>
        <a:bodyPr/>
        <a:lstStyle/>
        <a:p>
          <a:endParaRPr lang="en-GB"/>
        </a:p>
      </dgm:t>
    </dgm:pt>
    <dgm:pt modelId="{3CA8880A-7B85-4046-B127-5FF221F3D63B}" type="sibTrans" cxnId="{5FAFA787-58CD-466F-AB4F-CC443F7290FE}">
      <dgm:prSet/>
      <dgm:spPr/>
      <dgm:t>
        <a:bodyPr/>
        <a:lstStyle/>
        <a:p>
          <a:endParaRPr lang="en-GB"/>
        </a:p>
      </dgm:t>
    </dgm:pt>
    <dgm:pt modelId="{B3A25F7B-9F13-492B-B5FB-3D0D3C4FC503}" type="pres">
      <dgm:prSet presAssocID="{96948FA0-FDD8-4B14-80B4-A2A187D49339}" presName="linear" presStyleCnt="0">
        <dgm:presLayoutVars>
          <dgm:animLvl val="lvl"/>
          <dgm:resizeHandles val="exact"/>
        </dgm:presLayoutVars>
      </dgm:prSet>
      <dgm:spPr/>
    </dgm:pt>
    <dgm:pt modelId="{3F86355C-3053-408B-B784-72D9316CFD1A}" type="pres">
      <dgm:prSet presAssocID="{7709DA7C-DA1F-4815-A732-4BA851DFC299}" presName="parentText" presStyleLbl="node1" presStyleIdx="0" presStyleCnt="1" custLinFactNeighborY="22956">
        <dgm:presLayoutVars>
          <dgm:chMax val="0"/>
          <dgm:bulletEnabled val="1"/>
        </dgm:presLayoutVars>
      </dgm:prSet>
      <dgm:spPr/>
    </dgm:pt>
  </dgm:ptLst>
  <dgm:cxnLst>
    <dgm:cxn modelId="{07219D23-7D33-447C-8AEB-D982422694FC}" type="presOf" srcId="{96948FA0-FDD8-4B14-80B4-A2A187D49339}" destId="{B3A25F7B-9F13-492B-B5FB-3D0D3C4FC503}" srcOrd="0" destOrd="0" presId="urn:microsoft.com/office/officeart/2005/8/layout/vList2"/>
    <dgm:cxn modelId="{3607157B-CFC2-4D44-9D6F-15CDE2964D00}" type="presOf" srcId="{7709DA7C-DA1F-4815-A732-4BA851DFC299}" destId="{3F86355C-3053-408B-B784-72D9316CFD1A}" srcOrd="0" destOrd="0" presId="urn:microsoft.com/office/officeart/2005/8/layout/vList2"/>
    <dgm:cxn modelId="{5FAFA787-58CD-466F-AB4F-CC443F7290FE}" srcId="{96948FA0-FDD8-4B14-80B4-A2A187D49339}" destId="{7709DA7C-DA1F-4815-A732-4BA851DFC299}" srcOrd="0" destOrd="0" parTransId="{978906A6-9C8B-4774-928A-66B8B118A326}" sibTransId="{3CA8880A-7B85-4046-B127-5FF221F3D63B}"/>
    <dgm:cxn modelId="{9F7C377D-2E12-4B25-87BA-EF3B1E03A922}" type="presParOf" srcId="{B3A25F7B-9F13-492B-B5FB-3D0D3C4FC503}" destId="{3F86355C-3053-408B-B784-72D9316CFD1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5209CB6-0F39-4086-B7E9-D52A721583FA}"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9FBFC9A9-6CD8-4493-99E9-B74030EA2D54}">
      <dgm:prSet/>
      <dgm:spPr/>
      <dgm:t>
        <a:bodyPr/>
        <a:lstStyle/>
        <a:p>
          <a:r>
            <a:rPr lang="en-GB" dirty="0">
              <a:latin typeface="Calibri" panose="020F0502020204030204" pitchFamily="34" charset="0"/>
              <a:cs typeface="Calibri" panose="020F0502020204030204" pitchFamily="34" charset="0"/>
            </a:rPr>
            <a:t>Mindfulness also increases attention due to enhanced self-observation. For example, Mindfulness-based cognitive therapy (MBCT) emphasizes the importance of metacognitive or executive function (EF) skills, and it involves consciously monitoring cognitive processes. </a:t>
          </a:r>
        </a:p>
      </dgm:t>
    </dgm:pt>
    <dgm:pt modelId="{F6BD44D9-2C6B-4C16-BD8F-D19D0E4B27BB}" type="parTrans" cxnId="{BBB9FB9B-6A81-408C-A79B-39490B3298E3}">
      <dgm:prSet/>
      <dgm:spPr/>
      <dgm:t>
        <a:bodyPr/>
        <a:lstStyle/>
        <a:p>
          <a:endParaRPr lang="en-GB">
            <a:latin typeface="Calibri" panose="020F0502020204030204" pitchFamily="34" charset="0"/>
            <a:cs typeface="Calibri" panose="020F0502020204030204" pitchFamily="34" charset="0"/>
          </a:endParaRPr>
        </a:p>
      </dgm:t>
    </dgm:pt>
    <dgm:pt modelId="{B5A4543C-2A45-4B7A-B6D7-8279989BE5FD}" type="sibTrans" cxnId="{BBB9FB9B-6A81-408C-A79B-39490B3298E3}">
      <dgm:prSet/>
      <dgm:spPr/>
      <dgm:t>
        <a:bodyPr/>
        <a:lstStyle/>
        <a:p>
          <a:endParaRPr lang="en-GB">
            <a:latin typeface="Calibri" panose="020F0502020204030204" pitchFamily="34" charset="0"/>
            <a:cs typeface="Calibri" panose="020F0502020204030204" pitchFamily="34" charset="0"/>
          </a:endParaRPr>
        </a:p>
      </dgm:t>
    </dgm:pt>
    <dgm:pt modelId="{AD64AFFF-FF74-4407-8863-B134392FFD55}" type="pres">
      <dgm:prSet presAssocID="{D5209CB6-0F39-4086-B7E9-D52A721583FA}" presName="Name0" presStyleCnt="0">
        <dgm:presLayoutVars>
          <dgm:chMax val="7"/>
          <dgm:dir/>
          <dgm:animLvl val="lvl"/>
          <dgm:resizeHandles val="exact"/>
        </dgm:presLayoutVars>
      </dgm:prSet>
      <dgm:spPr/>
    </dgm:pt>
    <dgm:pt modelId="{E700F634-C6B7-4720-A4EE-5D9755949E43}" type="pres">
      <dgm:prSet presAssocID="{9FBFC9A9-6CD8-4493-99E9-B74030EA2D54}" presName="circle1" presStyleLbl="node1" presStyleIdx="0" presStyleCnt="1"/>
      <dgm:spPr/>
    </dgm:pt>
    <dgm:pt modelId="{E9034792-6340-4A98-BAF9-6B3BC98D6666}" type="pres">
      <dgm:prSet presAssocID="{9FBFC9A9-6CD8-4493-99E9-B74030EA2D54}" presName="space" presStyleCnt="0"/>
      <dgm:spPr/>
    </dgm:pt>
    <dgm:pt modelId="{A8FE64FA-B3BB-4B28-9CBF-CD5ADDD88600}" type="pres">
      <dgm:prSet presAssocID="{9FBFC9A9-6CD8-4493-99E9-B74030EA2D54}" presName="rect1" presStyleLbl="alignAcc1" presStyleIdx="0" presStyleCnt="1" custLinFactNeighborX="0" custLinFactNeighborY="-10377"/>
      <dgm:spPr/>
    </dgm:pt>
    <dgm:pt modelId="{FDEE993B-ACB3-46D5-8DBC-B11FF0D304D1}" type="pres">
      <dgm:prSet presAssocID="{9FBFC9A9-6CD8-4493-99E9-B74030EA2D54}" presName="rect1ParTxNoCh" presStyleLbl="alignAcc1" presStyleIdx="0" presStyleCnt="1">
        <dgm:presLayoutVars>
          <dgm:chMax val="1"/>
          <dgm:bulletEnabled val="1"/>
        </dgm:presLayoutVars>
      </dgm:prSet>
      <dgm:spPr/>
    </dgm:pt>
  </dgm:ptLst>
  <dgm:cxnLst>
    <dgm:cxn modelId="{BE09A107-4FAC-42C9-9038-43C44BAB296F}" type="presOf" srcId="{9FBFC9A9-6CD8-4493-99E9-B74030EA2D54}" destId="{FDEE993B-ACB3-46D5-8DBC-B11FF0D304D1}" srcOrd="1" destOrd="0" presId="urn:microsoft.com/office/officeart/2005/8/layout/target3"/>
    <dgm:cxn modelId="{9AF75325-421D-47C8-B155-14BC8452A956}" type="presOf" srcId="{9FBFC9A9-6CD8-4493-99E9-B74030EA2D54}" destId="{A8FE64FA-B3BB-4B28-9CBF-CD5ADDD88600}" srcOrd="0" destOrd="0" presId="urn:microsoft.com/office/officeart/2005/8/layout/target3"/>
    <dgm:cxn modelId="{4344B538-4BD4-40A1-B45F-66573EB255C8}" type="presOf" srcId="{D5209CB6-0F39-4086-B7E9-D52A721583FA}" destId="{AD64AFFF-FF74-4407-8863-B134392FFD55}" srcOrd="0" destOrd="0" presId="urn:microsoft.com/office/officeart/2005/8/layout/target3"/>
    <dgm:cxn modelId="{BBB9FB9B-6A81-408C-A79B-39490B3298E3}" srcId="{D5209CB6-0F39-4086-B7E9-D52A721583FA}" destId="{9FBFC9A9-6CD8-4493-99E9-B74030EA2D54}" srcOrd="0" destOrd="0" parTransId="{F6BD44D9-2C6B-4C16-BD8F-D19D0E4B27BB}" sibTransId="{B5A4543C-2A45-4B7A-B6D7-8279989BE5FD}"/>
    <dgm:cxn modelId="{438F5331-E7D7-4F36-BE48-795D009C20F8}" type="presParOf" srcId="{AD64AFFF-FF74-4407-8863-B134392FFD55}" destId="{E700F634-C6B7-4720-A4EE-5D9755949E43}" srcOrd="0" destOrd="0" presId="urn:microsoft.com/office/officeart/2005/8/layout/target3"/>
    <dgm:cxn modelId="{7D740DDE-01E9-42D0-A2C2-CA5EE2DB659D}" type="presParOf" srcId="{AD64AFFF-FF74-4407-8863-B134392FFD55}" destId="{E9034792-6340-4A98-BAF9-6B3BC98D6666}" srcOrd="1" destOrd="0" presId="urn:microsoft.com/office/officeart/2005/8/layout/target3"/>
    <dgm:cxn modelId="{B277D37D-DF28-4FA6-8800-B68574D50F27}" type="presParOf" srcId="{AD64AFFF-FF74-4407-8863-B134392FFD55}" destId="{A8FE64FA-B3BB-4B28-9CBF-CD5ADDD88600}" srcOrd="2" destOrd="0" presId="urn:microsoft.com/office/officeart/2005/8/layout/target3"/>
    <dgm:cxn modelId="{8978FB4E-FAED-4B45-86CD-A3E46B92F182}" type="presParOf" srcId="{AD64AFFF-FF74-4407-8863-B134392FFD55}" destId="{FDEE993B-ACB3-46D5-8DBC-B11FF0D304D1}" srcOrd="3" destOrd="0" presId="urn:microsoft.com/office/officeart/2005/8/layout/targe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4C7FD69-2E58-44D6-8608-6D40E586D7A7}" type="doc">
      <dgm:prSet loTypeId="urn:microsoft.com/office/officeart/2005/8/layout/hChevron3" loCatId="process" qsTypeId="urn:microsoft.com/office/officeart/2005/8/quickstyle/simple1" qsCatId="simple" csTypeId="urn:microsoft.com/office/officeart/2005/8/colors/colorful5" csCatId="colorful" phldr="1"/>
      <dgm:spPr/>
      <dgm:t>
        <a:bodyPr/>
        <a:lstStyle/>
        <a:p>
          <a:endParaRPr lang="en-GB"/>
        </a:p>
      </dgm:t>
    </dgm:pt>
    <dgm:pt modelId="{E960957A-7127-45AB-94DE-A896EE70C5C7}">
      <dgm:prSet custT="1"/>
      <dgm:spPr/>
      <dgm:t>
        <a:bodyPr/>
        <a:lstStyle/>
        <a:p>
          <a:r>
            <a:rPr lang="en-GB" sz="1800" dirty="0"/>
            <a:t>Brain imaging studies have demonstrated that mindfulness meditation alters the parts of the brain linked with attention and concentration, which is linked with self-regulation of attention and a substantial reduction in emotionally reactive behaviours </a:t>
          </a:r>
          <a:r>
            <a:rPr lang="en-GB" sz="1100" dirty="0"/>
            <a:t>(Davidson, 2008; </a:t>
          </a:r>
          <a:r>
            <a:rPr lang="en-GB" sz="1100" dirty="0" err="1"/>
            <a:t>Holtzer</a:t>
          </a:r>
          <a:r>
            <a:rPr lang="en-GB" sz="1100" dirty="0"/>
            <a:t> et al., 2011). </a:t>
          </a:r>
          <a:endParaRPr lang="en-GB" sz="1800" dirty="0"/>
        </a:p>
      </dgm:t>
    </dgm:pt>
    <dgm:pt modelId="{6CCE39AF-B45D-4351-A3B2-AFE1D5C1098F}" type="parTrans" cxnId="{87A243E9-C70C-4FF3-A8D4-B6287FD25A9D}">
      <dgm:prSet/>
      <dgm:spPr/>
      <dgm:t>
        <a:bodyPr/>
        <a:lstStyle/>
        <a:p>
          <a:endParaRPr lang="en-GB"/>
        </a:p>
      </dgm:t>
    </dgm:pt>
    <dgm:pt modelId="{CBEE72A0-C03F-4BBA-861F-627271C216EA}" type="sibTrans" cxnId="{87A243E9-C70C-4FF3-A8D4-B6287FD25A9D}">
      <dgm:prSet/>
      <dgm:spPr/>
      <dgm:t>
        <a:bodyPr/>
        <a:lstStyle/>
        <a:p>
          <a:endParaRPr lang="en-GB"/>
        </a:p>
      </dgm:t>
    </dgm:pt>
    <dgm:pt modelId="{AE2F2C4A-581C-4486-A307-5A4DD9A8A5E5}" type="pres">
      <dgm:prSet presAssocID="{24C7FD69-2E58-44D6-8608-6D40E586D7A7}" presName="Name0" presStyleCnt="0">
        <dgm:presLayoutVars>
          <dgm:dir/>
          <dgm:resizeHandles val="exact"/>
        </dgm:presLayoutVars>
      </dgm:prSet>
      <dgm:spPr/>
    </dgm:pt>
    <dgm:pt modelId="{A992845D-2A26-4A6C-9FEB-4D0287202D1D}" type="pres">
      <dgm:prSet presAssocID="{E960957A-7127-45AB-94DE-A896EE70C5C7}" presName="parTxOnly" presStyleLbl="node1" presStyleIdx="0" presStyleCnt="1">
        <dgm:presLayoutVars>
          <dgm:bulletEnabled val="1"/>
        </dgm:presLayoutVars>
      </dgm:prSet>
      <dgm:spPr/>
    </dgm:pt>
  </dgm:ptLst>
  <dgm:cxnLst>
    <dgm:cxn modelId="{C8FE1833-51F9-4599-9418-25292A66E69C}" type="presOf" srcId="{E960957A-7127-45AB-94DE-A896EE70C5C7}" destId="{A992845D-2A26-4A6C-9FEB-4D0287202D1D}" srcOrd="0" destOrd="0" presId="urn:microsoft.com/office/officeart/2005/8/layout/hChevron3"/>
    <dgm:cxn modelId="{101E8E35-1EF7-4EDA-8E82-2111E2C34661}" type="presOf" srcId="{24C7FD69-2E58-44D6-8608-6D40E586D7A7}" destId="{AE2F2C4A-581C-4486-A307-5A4DD9A8A5E5}" srcOrd="0" destOrd="0" presId="urn:microsoft.com/office/officeart/2005/8/layout/hChevron3"/>
    <dgm:cxn modelId="{87A243E9-C70C-4FF3-A8D4-B6287FD25A9D}" srcId="{24C7FD69-2E58-44D6-8608-6D40E586D7A7}" destId="{E960957A-7127-45AB-94DE-A896EE70C5C7}" srcOrd="0" destOrd="0" parTransId="{6CCE39AF-B45D-4351-A3B2-AFE1D5C1098F}" sibTransId="{CBEE72A0-C03F-4BBA-861F-627271C216EA}"/>
    <dgm:cxn modelId="{E1B1F975-44E4-4A21-8B71-BCB38D2F0CDA}" type="presParOf" srcId="{AE2F2C4A-581C-4486-A307-5A4DD9A8A5E5}" destId="{A992845D-2A26-4A6C-9FEB-4D0287202D1D}" srcOrd="0" destOrd="0" presId="urn:microsoft.com/office/officeart/2005/8/layout/hChevron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2975BA0-5F8B-419D-8BE5-6C8E31416930}" type="doc">
      <dgm:prSet loTypeId="urn:microsoft.com/office/officeart/2005/8/layout/venn1" loCatId="relationship" qsTypeId="urn:microsoft.com/office/officeart/2005/8/quickstyle/simple1" qsCatId="simple" csTypeId="urn:microsoft.com/office/officeart/2005/8/colors/colorful4" csCatId="colorful" phldr="1"/>
      <dgm:spPr/>
      <dgm:t>
        <a:bodyPr/>
        <a:lstStyle/>
        <a:p>
          <a:endParaRPr lang="en-GB"/>
        </a:p>
      </dgm:t>
    </dgm:pt>
    <dgm:pt modelId="{67114DB6-141E-4CCD-8294-3653DBB80F25}">
      <dgm:prSet/>
      <dgm:spPr/>
      <dgm:t>
        <a:bodyPr/>
        <a:lstStyle/>
        <a:p>
          <a:r>
            <a:rPr lang="en-GB" dirty="0"/>
            <a:t>In a study conducted by </a:t>
          </a:r>
          <a:r>
            <a:rPr lang="en-GB" dirty="0" err="1"/>
            <a:t>Kozasa</a:t>
          </a:r>
          <a:r>
            <a:rPr lang="en-GB" dirty="0"/>
            <a:t> et al. (2012), participants that meditate regularly displayed a better impulse control and attention. </a:t>
          </a:r>
        </a:p>
      </dgm:t>
    </dgm:pt>
    <dgm:pt modelId="{E57F9D98-3F30-414F-BA55-C8410D2B69A4}" type="parTrans" cxnId="{45C1BB98-C7B3-483C-8D8A-1940A40473B0}">
      <dgm:prSet/>
      <dgm:spPr/>
      <dgm:t>
        <a:bodyPr/>
        <a:lstStyle/>
        <a:p>
          <a:endParaRPr lang="en-GB"/>
        </a:p>
      </dgm:t>
    </dgm:pt>
    <dgm:pt modelId="{BB9B2F85-30F4-4613-BF53-7550D06E50DD}" type="sibTrans" cxnId="{45C1BB98-C7B3-483C-8D8A-1940A40473B0}">
      <dgm:prSet/>
      <dgm:spPr/>
      <dgm:t>
        <a:bodyPr/>
        <a:lstStyle/>
        <a:p>
          <a:endParaRPr lang="en-GB"/>
        </a:p>
      </dgm:t>
    </dgm:pt>
    <dgm:pt modelId="{F8B5C389-83E8-4CC4-AB25-6B32813D635E}" type="pres">
      <dgm:prSet presAssocID="{C2975BA0-5F8B-419D-8BE5-6C8E31416930}" presName="compositeShape" presStyleCnt="0">
        <dgm:presLayoutVars>
          <dgm:chMax val="7"/>
          <dgm:dir/>
          <dgm:resizeHandles val="exact"/>
        </dgm:presLayoutVars>
      </dgm:prSet>
      <dgm:spPr/>
    </dgm:pt>
    <dgm:pt modelId="{3587D740-5A07-44AD-AE19-7A6FE4CA44E0}" type="pres">
      <dgm:prSet presAssocID="{67114DB6-141E-4CCD-8294-3653DBB80F25}" presName="circ1TxSh" presStyleLbl="vennNode1" presStyleIdx="0" presStyleCnt="1" custScaleX="217657"/>
      <dgm:spPr/>
    </dgm:pt>
  </dgm:ptLst>
  <dgm:cxnLst>
    <dgm:cxn modelId="{1376E075-F350-471D-9A70-7D512EE18F1A}" type="presOf" srcId="{C2975BA0-5F8B-419D-8BE5-6C8E31416930}" destId="{F8B5C389-83E8-4CC4-AB25-6B32813D635E}" srcOrd="0" destOrd="0" presId="urn:microsoft.com/office/officeart/2005/8/layout/venn1"/>
    <dgm:cxn modelId="{B3399A91-DBEB-4733-BD9A-5338411051B8}" type="presOf" srcId="{67114DB6-141E-4CCD-8294-3653DBB80F25}" destId="{3587D740-5A07-44AD-AE19-7A6FE4CA44E0}" srcOrd="0" destOrd="0" presId="urn:microsoft.com/office/officeart/2005/8/layout/venn1"/>
    <dgm:cxn modelId="{45C1BB98-C7B3-483C-8D8A-1940A40473B0}" srcId="{C2975BA0-5F8B-419D-8BE5-6C8E31416930}" destId="{67114DB6-141E-4CCD-8294-3653DBB80F25}" srcOrd="0" destOrd="0" parTransId="{E57F9D98-3F30-414F-BA55-C8410D2B69A4}" sibTransId="{BB9B2F85-30F4-4613-BF53-7550D06E50DD}"/>
    <dgm:cxn modelId="{64C99A2E-DDEB-49FE-BDD6-F20EC19279AF}" type="presParOf" srcId="{F8B5C389-83E8-4CC4-AB25-6B32813D635E}" destId="{3587D740-5A07-44AD-AE19-7A6FE4CA44E0}" srcOrd="0" destOrd="0" presId="urn:microsoft.com/office/officeart/2005/8/layout/venn1"/>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72C02DC-7B99-4A44-A109-5ECBC569B9B7}"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GB"/>
        </a:p>
      </dgm:t>
    </dgm:pt>
    <dgm:pt modelId="{5BC98030-7651-4EE3-9868-7765B5E3A62A}">
      <dgm:prSet custT="1"/>
      <dgm:spPr/>
      <dgm:t>
        <a:bodyPr/>
        <a:lstStyle/>
        <a:p>
          <a:r>
            <a:rPr lang="en-GB" sz="2600" u="sng" dirty="0"/>
            <a:t>M</a:t>
          </a:r>
          <a:r>
            <a:rPr lang="en-GB" sz="2600" dirty="0"/>
            <a:t>indfulness-based stress reduction </a:t>
          </a:r>
          <a:r>
            <a:rPr lang="en-GB" sz="1400" dirty="0"/>
            <a:t>(MBSR; Kabat-Zinn, 1990)</a:t>
          </a:r>
          <a:br>
            <a:rPr lang="en-GB" sz="2600" dirty="0"/>
          </a:br>
          <a:br>
            <a:rPr lang="en-GB" sz="2600" dirty="0"/>
          </a:br>
          <a:r>
            <a:rPr lang="en-GB" sz="2600" dirty="0"/>
            <a:t> Mindfulness training for parents </a:t>
          </a:r>
          <a:r>
            <a:rPr lang="en-GB" sz="1400" dirty="0"/>
            <a:t>(MP; Kabat-Zinn &amp; Kabat-Zinn, 1997)</a:t>
          </a:r>
          <a:br>
            <a:rPr lang="en-GB" sz="2600" dirty="0"/>
          </a:br>
          <a:br>
            <a:rPr lang="en-GB" sz="2600" dirty="0"/>
          </a:br>
          <a:r>
            <a:rPr lang="en-GB" sz="2600" dirty="0"/>
            <a:t>Mindfulness-based cognitive therapy </a:t>
          </a:r>
          <a:r>
            <a:rPr lang="en-GB" sz="1400" dirty="0"/>
            <a:t>(MBCT; Segal et al., 2002)</a:t>
          </a:r>
          <a:br>
            <a:rPr lang="en-GB" sz="2600" dirty="0"/>
          </a:br>
          <a:br>
            <a:rPr lang="en-GB" sz="2600" dirty="0"/>
          </a:br>
          <a:r>
            <a:rPr lang="en-GB" sz="2600" dirty="0"/>
            <a:t>Acceptance and commitment therapy </a:t>
          </a:r>
          <a:r>
            <a:rPr lang="en-GB" sz="1400" dirty="0"/>
            <a:t>(ACT; Hayes et al., 2004) </a:t>
          </a:r>
          <a:br>
            <a:rPr lang="en-GB" sz="2600" dirty="0"/>
          </a:br>
          <a:br>
            <a:rPr lang="en-GB" sz="2600" dirty="0"/>
          </a:br>
          <a:r>
            <a:rPr lang="en-GB" sz="2600" dirty="0"/>
            <a:t>Mindfulness-based positive behaviour support</a:t>
          </a:r>
          <a:r>
            <a:rPr lang="en-GB" sz="1400" dirty="0"/>
            <a:t> (MBPBS; Singh et al., 2015).</a:t>
          </a:r>
          <a:endParaRPr lang="en-GB" sz="2600" dirty="0"/>
        </a:p>
      </dgm:t>
    </dgm:pt>
    <dgm:pt modelId="{3818DBCE-C4AA-4E61-9371-221C4566171F}" type="parTrans" cxnId="{C5CB0EBE-1C8A-41CF-96C4-DCBCE7DD7427}">
      <dgm:prSet/>
      <dgm:spPr/>
      <dgm:t>
        <a:bodyPr/>
        <a:lstStyle/>
        <a:p>
          <a:endParaRPr lang="en-GB"/>
        </a:p>
      </dgm:t>
    </dgm:pt>
    <dgm:pt modelId="{97F81F8C-73A2-494B-9961-B7419D4B157D}" type="sibTrans" cxnId="{C5CB0EBE-1C8A-41CF-96C4-DCBCE7DD7427}">
      <dgm:prSet/>
      <dgm:spPr/>
      <dgm:t>
        <a:bodyPr/>
        <a:lstStyle/>
        <a:p>
          <a:endParaRPr lang="en-GB"/>
        </a:p>
      </dgm:t>
    </dgm:pt>
    <dgm:pt modelId="{9D6EB15A-A891-4884-A869-673405175A8A}" type="pres">
      <dgm:prSet presAssocID="{472C02DC-7B99-4A44-A109-5ECBC569B9B7}" presName="diagram" presStyleCnt="0">
        <dgm:presLayoutVars>
          <dgm:dir/>
          <dgm:resizeHandles val="exact"/>
        </dgm:presLayoutVars>
      </dgm:prSet>
      <dgm:spPr/>
    </dgm:pt>
    <dgm:pt modelId="{88CD922E-5513-47B7-9E50-E63C8C5C19A0}" type="pres">
      <dgm:prSet presAssocID="{5BC98030-7651-4EE3-9868-7765B5E3A62A}" presName="node" presStyleLbl="node1" presStyleIdx="0" presStyleCnt="1" custScaleX="105217" custScaleY="162916">
        <dgm:presLayoutVars>
          <dgm:bulletEnabled val="1"/>
        </dgm:presLayoutVars>
      </dgm:prSet>
      <dgm:spPr/>
    </dgm:pt>
  </dgm:ptLst>
  <dgm:cxnLst>
    <dgm:cxn modelId="{95904E2A-2E1C-446A-955C-140D2DE7EE0F}" type="presOf" srcId="{5BC98030-7651-4EE3-9868-7765B5E3A62A}" destId="{88CD922E-5513-47B7-9E50-E63C8C5C19A0}" srcOrd="0" destOrd="0" presId="urn:microsoft.com/office/officeart/2005/8/layout/default"/>
    <dgm:cxn modelId="{DE1DD3B5-3B5D-44A5-BCC8-CB719CA5C8F3}" type="presOf" srcId="{472C02DC-7B99-4A44-A109-5ECBC569B9B7}" destId="{9D6EB15A-A891-4884-A869-673405175A8A}" srcOrd="0" destOrd="0" presId="urn:microsoft.com/office/officeart/2005/8/layout/default"/>
    <dgm:cxn modelId="{C5CB0EBE-1C8A-41CF-96C4-DCBCE7DD7427}" srcId="{472C02DC-7B99-4A44-A109-5ECBC569B9B7}" destId="{5BC98030-7651-4EE3-9868-7765B5E3A62A}" srcOrd="0" destOrd="0" parTransId="{3818DBCE-C4AA-4E61-9371-221C4566171F}" sibTransId="{97F81F8C-73A2-494B-9961-B7419D4B157D}"/>
    <dgm:cxn modelId="{425FDB97-2BE5-4D72-9168-68D52E597DF7}" type="presParOf" srcId="{9D6EB15A-A891-4884-A869-673405175A8A}" destId="{88CD922E-5513-47B7-9E50-E63C8C5C19A0}"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58C1D1B-3D7B-4762-BBDF-432AD26137C8}"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976F2568-A109-468E-A242-3AD29E90B7CA}">
      <dgm:prSet/>
      <dgm:spPr/>
      <dgm:t>
        <a:bodyPr/>
        <a:lstStyle/>
        <a:p>
          <a:pPr rtl="0"/>
          <a:r>
            <a:rPr lang="en-GB" dirty="0"/>
            <a:t>Progressive muscle relaxation is an exercise that reduces stress and anxiety in your body by having you slowly tense and then relax each muscle.</a:t>
          </a:r>
        </a:p>
      </dgm:t>
    </dgm:pt>
    <dgm:pt modelId="{13075CFB-4871-456F-BB10-7127A0C54392}" type="parTrans" cxnId="{3DED0EA8-30D1-4E22-A909-B5D3320E72A0}">
      <dgm:prSet/>
      <dgm:spPr/>
      <dgm:t>
        <a:bodyPr/>
        <a:lstStyle/>
        <a:p>
          <a:endParaRPr lang="en-GB"/>
        </a:p>
      </dgm:t>
    </dgm:pt>
    <dgm:pt modelId="{66E28FCE-4496-41E1-9004-60B7E44218F8}" type="sibTrans" cxnId="{3DED0EA8-30D1-4E22-A909-B5D3320E72A0}">
      <dgm:prSet/>
      <dgm:spPr/>
      <dgm:t>
        <a:bodyPr/>
        <a:lstStyle/>
        <a:p>
          <a:endParaRPr lang="en-GB"/>
        </a:p>
      </dgm:t>
    </dgm:pt>
    <dgm:pt modelId="{97F27069-3D68-4715-B7FA-CE720E0950B6}" type="pres">
      <dgm:prSet presAssocID="{358C1D1B-3D7B-4762-BBDF-432AD26137C8}" presName="linear" presStyleCnt="0">
        <dgm:presLayoutVars>
          <dgm:animLvl val="lvl"/>
          <dgm:resizeHandles val="exact"/>
        </dgm:presLayoutVars>
      </dgm:prSet>
      <dgm:spPr/>
    </dgm:pt>
    <dgm:pt modelId="{BEEF50C6-09FA-4C41-B49A-5066B18E29BA}" type="pres">
      <dgm:prSet presAssocID="{976F2568-A109-468E-A242-3AD29E90B7CA}" presName="parentText" presStyleLbl="node1" presStyleIdx="0" presStyleCnt="1" custScaleY="104943" custLinFactNeighborX="-53858" custLinFactNeighborY="29747">
        <dgm:presLayoutVars>
          <dgm:chMax val="0"/>
          <dgm:bulletEnabled val="1"/>
        </dgm:presLayoutVars>
      </dgm:prSet>
      <dgm:spPr/>
    </dgm:pt>
  </dgm:ptLst>
  <dgm:cxnLst>
    <dgm:cxn modelId="{1BDA720D-2B31-46D7-A7E5-3AAAFFD0A56E}" type="presOf" srcId="{976F2568-A109-468E-A242-3AD29E90B7CA}" destId="{BEEF50C6-09FA-4C41-B49A-5066B18E29BA}" srcOrd="0" destOrd="0" presId="urn:microsoft.com/office/officeart/2005/8/layout/vList2"/>
    <dgm:cxn modelId="{3DED0EA8-30D1-4E22-A909-B5D3320E72A0}" srcId="{358C1D1B-3D7B-4762-BBDF-432AD26137C8}" destId="{976F2568-A109-468E-A242-3AD29E90B7CA}" srcOrd="0" destOrd="0" parTransId="{13075CFB-4871-456F-BB10-7127A0C54392}" sibTransId="{66E28FCE-4496-41E1-9004-60B7E44218F8}"/>
    <dgm:cxn modelId="{DCFE70BA-5A54-4DE0-9982-0692AADA4A67}" type="presOf" srcId="{358C1D1B-3D7B-4762-BBDF-432AD26137C8}" destId="{97F27069-3D68-4715-B7FA-CE720E0950B6}" srcOrd="0" destOrd="0" presId="urn:microsoft.com/office/officeart/2005/8/layout/vList2"/>
    <dgm:cxn modelId="{2F28F945-F1B7-420D-88AF-EA950F33E952}" type="presParOf" srcId="{97F27069-3D68-4715-B7FA-CE720E0950B6}" destId="{BEEF50C6-09FA-4C41-B49A-5066B18E29BA}"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40C0AD1-2FC3-4439-AC7F-40B1E05AD02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A13D2FF-BCFC-45B5-ACF8-A6EA0C0BE75A}">
      <dgm:prSet/>
      <dgm:spPr/>
      <dgm:t>
        <a:bodyPr/>
        <a:lstStyle/>
        <a:p>
          <a:pPr rtl="0"/>
          <a:r>
            <a:rPr lang="en-GB"/>
            <a:t>The intention of this exercise is to focus your attention on your breath as you allow thoughts and sensations to come and go in the background.</a:t>
          </a:r>
        </a:p>
      </dgm:t>
    </dgm:pt>
    <dgm:pt modelId="{62CC6EE8-7BD0-4893-94B6-CEFBD0C27935}" type="parTrans" cxnId="{2981D241-50BC-494E-8C14-13FC98D054E6}">
      <dgm:prSet/>
      <dgm:spPr/>
      <dgm:t>
        <a:bodyPr/>
        <a:lstStyle/>
        <a:p>
          <a:endParaRPr lang="en-US"/>
        </a:p>
      </dgm:t>
    </dgm:pt>
    <dgm:pt modelId="{2E09AB37-C4A0-40DA-A4EA-26597F70D646}" type="sibTrans" cxnId="{2981D241-50BC-494E-8C14-13FC98D054E6}">
      <dgm:prSet/>
      <dgm:spPr/>
      <dgm:t>
        <a:bodyPr/>
        <a:lstStyle/>
        <a:p>
          <a:endParaRPr lang="en-US"/>
        </a:p>
      </dgm:t>
    </dgm:pt>
    <dgm:pt modelId="{4E262D16-21CC-4501-BB1F-4D61C977E228}" type="pres">
      <dgm:prSet presAssocID="{A40C0AD1-2FC3-4439-AC7F-40B1E05AD028}" presName="linear" presStyleCnt="0">
        <dgm:presLayoutVars>
          <dgm:animLvl val="lvl"/>
          <dgm:resizeHandles val="exact"/>
        </dgm:presLayoutVars>
      </dgm:prSet>
      <dgm:spPr/>
    </dgm:pt>
    <dgm:pt modelId="{F782E3ED-87F1-436F-A053-4C1BCDFF7360}" type="pres">
      <dgm:prSet presAssocID="{FA13D2FF-BCFC-45B5-ACF8-A6EA0C0BE75A}" presName="parentText" presStyleLbl="node1" presStyleIdx="0" presStyleCnt="1" custLinFactNeighborX="-3040" custLinFactNeighborY="-12942">
        <dgm:presLayoutVars>
          <dgm:chMax val="0"/>
          <dgm:bulletEnabled val="1"/>
        </dgm:presLayoutVars>
      </dgm:prSet>
      <dgm:spPr/>
    </dgm:pt>
  </dgm:ptLst>
  <dgm:cxnLst>
    <dgm:cxn modelId="{1DF8AB0D-D2C6-4426-9371-77729C72B9A9}" type="presOf" srcId="{A40C0AD1-2FC3-4439-AC7F-40B1E05AD028}" destId="{4E262D16-21CC-4501-BB1F-4D61C977E228}" srcOrd="0" destOrd="0" presId="urn:microsoft.com/office/officeart/2005/8/layout/vList2"/>
    <dgm:cxn modelId="{688C731F-75FA-4821-AF21-B33C73329037}" type="presOf" srcId="{FA13D2FF-BCFC-45B5-ACF8-A6EA0C0BE75A}" destId="{F782E3ED-87F1-436F-A053-4C1BCDFF7360}" srcOrd="0" destOrd="0" presId="urn:microsoft.com/office/officeart/2005/8/layout/vList2"/>
    <dgm:cxn modelId="{2981D241-50BC-494E-8C14-13FC98D054E6}" srcId="{A40C0AD1-2FC3-4439-AC7F-40B1E05AD028}" destId="{FA13D2FF-BCFC-45B5-ACF8-A6EA0C0BE75A}" srcOrd="0" destOrd="0" parTransId="{62CC6EE8-7BD0-4893-94B6-CEFBD0C27935}" sibTransId="{2E09AB37-C4A0-40DA-A4EA-26597F70D646}"/>
    <dgm:cxn modelId="{8AC35867-5377-4113-A046-261CA3281C0B}" type="presParOf" srcId="{4E262D16-21CC-4501-BB1F-4D61C977E228}" destId="{F782E3ED-87F1-436F-A053-4C1BCDFF7360}" srcOrd="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437D9-B42F-418D-9854-D28711A93C2E}">
      <dsp:nvSpPr>
        <dsp:cNvPr id="0" name=""/>
        <dsp:cNvSpPr/>
      </dsp:nvSpPr>
      <dsp:spPr>
        <a:xfrm>
          <a:off x="0" y="5217220"/>
          <a:ext cx="5752124" cy="570917"/>
        </a:xfrm>
        <a:prstGeom prst="rec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 encourage respect and develop positive relationships.</a:t>
          </a:r>
        </a:p>
      </dsp:txBody>
      <dsp:txXfrm>
        <a:off x="0" y="5217220"/>
        <a:ext cx="5752124" cy="570917"/>
      </dsp:txXfrm>
    </dsp:sp>
    <dsp:sp modelId="{449E2A15-9BF6-4AD2-925D-3996FB23B40C}">
      <dsp:nvSpPr>
        <dsp:cNvPr id="0" name=""/>
        <dsp:cNvSpPr/>
      </dsp:nvSpPr>
      <dsp:spPr>
        <a:xfrm rot="10800000">
          <a:off x="0" y="4347712"/>
          <a:ext cx="5752124" cy="878071"/>
        </a:xfrm>
        <a:prstGeom prst="upArrowCallou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 have well-planned lessons </a:t>
          </a:r>
        </a:p>
      </dsp:txBody>
      <dsp:txXfrm rot="10800000">
        <a:off x="0" y="4347712"/>
        <a:ext cx="5752124" cy="570544"/>
      </dsp:txXfrm>
    </dsp:sp>
    <dsp:sp modelId="{23124576-F4AD-4CAB-ABE1-572E5FB5DC3F}">
      <dsp:nvSpPr>
        <dsp:cNvPr id="0" name=""/>
        <dsp:cNvSpPr/>
      </dsp:nvSpPr>
      <dsp:spPr>
        <a:xfrm rot="10800000">
          <a:off x="0" y="3478205"/>
          <a:ext cx="5752124" cy="878071"/>
        </a:xfrm>
        <a:prstGeom prst="upArrowCallou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 make use of their physical space</a:t>
          </a:r>
        </a:p>
      </dsp:txBody>
      <dsp:txXfrm rot="10800000">
        <a:off x="0" y="3478205"/>
        <a:ext cx="5752124" cy="570544"/>
      </dsp:txXfrm>
    </dsp:sp>
    <dsp:sp modelId="{DD3A645F-C1B9-4E70-B3C5-EC14E32CDCE4}">
      <dsp:nvSpPr>
        <dsp:cNvPr id="0" name=""/>
        <dsp:cNvSpPr/>
      </dsp:nvSpPr>
      <dsp:spPr>
        <a:xfrm rot="10800000">
          <a:off x="0" y="2608697"/>
          <a:ext cx="5752124" cy="878071"/>
        </a:xfrm>
        <a:prstGeom prst="upArrowCallou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 have a selection of options for dealing with disciplinary problems </a:t>
          </a:r>
        </a:p>
      </dsp:txBody>
      <dsp:txXfrm rot="10800000">
        <a:off x="0" y="2608697"/>
        <a:ext cx="5752124" cy="570544"/>
      </dsp:txXfrm>
    </dsp:sp>
    <dsp:sp modelId="{75DE447E-B81B-442C-954C-E5CD6E968AEF}">
      <dsp:nvSpPr>
        <dsp:cNvPr id="0" name=""/>
        <dsp:cNvSpPr/>
      </dsp:nvSpPr>
      <dsp:spPr>
        <a:xfrm rot="10800000">
          <a:off x="0" y="1739190"/>
          <a:ext cx="5752124" cy="878071"/>
        </a:xfrm>
        <a:prstGeom prst="upArrowCallou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 have agreed rewards and positive reinforcements • have set sanctions for misbehaviour </a:t>
          </a:r>
        </a:p>
      </dsp:txBody>
      <dsp:txXfrm rot="10800000">
        <a:off x="0" y="1739190"/>
        <a:ext cx="5752124" cy="570544"/>
      </dsp:txXfrm>
    </dsp:sp>
    <dsp:sp modelId="{287AC4E3-9DAA-44B6-B106-BDE7A0703106}">
      <dsp:nvSpPr>
        <dsp:cNvPr id="0" name=""/>
        <dsp:cNvSpPr/>
      </dsp:nvSpPr>
      <dsp:spPr>
        <a:xfrm rot="10800000">
          <a:off x="0" y="869682"/>
          <a:ext cx="5752124" cy="878071"/>
        </a:xfrm>
        <a:prstGeom prst="upArrowCallou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 rules and routines which are    understood by all children </a:t>
          </a:r>
        </a:p>
      </dsp:txBody>
      <dsp:txXfrm rot="10800000">
        <a:off x="0" y="869682"/>
        <a:ext cx="5752124" cy="570544"/>
      </dsp:txXfrm>
    </dsp:sp>
    <dsp:sp modelId="{E54B927B-2771-4A90-BD7F-FC3DCFFCD11B}">
      <dsp:nvSpPr>
        <dsp:cNvPr id="0" name=""/>
        <dsp:cNvSpPr/>
      </dsp:nvSpPr>
      <dsp:spPr>
        <a:xfrm rot="10800000">
          <a:off x="0" y="175"/>
          <a:ext cx="5752124" cy="878071"/>
        </a:xfrm>
        <a:prstGeom prst="upArrowCallout">
          <a:avLst/>
        </a:prstGeom>
        <a:solidFill>
          <a:schemeClr val="lt1">
            <a:hueOff val="0"/>
            <a:satOff val="0"/>
            <a:lumOff val="0"/>
            <a:alphaOff val="0"/>
          </a:schemeClr>
        </a:solidFill>
        <a:ln w="17145" cap="flat"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Well-managed classrooms: </a:t>
          </a:r>
          <a:endParaRPr lang="en-GB" sz="2400" kern="1200" dirty="0"/>
        </a:p>
      </dsp:txBody>
      <dsp:txXfrm rot="10800000">
        <a:off x="0" y="175"/>
        <a:ext cx="5752124" cy="5705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00A61-AF58-40E6-BDD9-932A76DC383E}">
      <dsp:nvSpPr>
        <dsp:cNvPr id="0" name=""/>
        <dsp:cNvSpPr/>
      </dsp:nvSpPr>
      <dsp:spPr>
        <a:xfrm>
          <a:off x="171948" y="0"/>
          <a:ext cx="6253463" cy="1631216"/>
        </a:xfrm>
        <a:prstGeom prst="homePlat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348" tIns="58674" rIns="29337" bIns="58674" numCol="1" spcCol="1270" anchor="ctr" anchorCtr="0">
          <a:noAutofit/>
        </a:bodyPr>
        <a:lstStyle/>
        <a:p>
          <a:pPr marL="0" lvl="0" indent="0" algn="ctr" defTabSz="977900">
            <a:lnSpc>
              <a:spcPct val="90000"/>
            </a:lnSpc>
            <a:spcBef>
              <a:spcPct val="0"/>
            </a:spcBef>
            <a:spcAft>
              <a:spcPct val="35000"/>
            </a:spcAft>
            <a:buNone/>
          </a:pPr>
          <a:r>
            <a:rPr lang="en-GB" sz="2200" kern="1200"/>
            <a:t>Effective behaviour management is based on the teacher‘s ability to successfully create a well-managed, structured classroom environment so that learning can occur. </a:t>
          </a:r>
        </a:p>
      </dsp:txBody>
      <dsp:txXfrm>
        <a:off x="171948" y="0"/>
        <a:ext cx="5845659" cy="16312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8F5506-49EC-4683-8219-65FCB2FFDF19}">
      <dsp:nvSpPr>
        <dsp:cNvPr id="0" name=""/>
        <dsp:cNvSpPr/>
      </dsp:nvSpPr>
      <dsp:spPr>
        <a:xfrm>
          <a:off x="31265" y="0"/>
          <a:ext cx="4635710" cy="1738148"/>
        </a:xfrm>
        <a:prstGeom prst="ellipse">
          <a:avLst/>
        </a:prstGeom>
        <a:solidFill>
          <a:schemeClr val="accent3">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Teaching several children with different needs, behaviours and attention spans can be challenging. </a:t>
          </a:r>
        </a:p>
      </dsp:txBody>
      <dsp:txXfrm>
        <a:off x="710149" y="254546"/>
        <a:ext cx="3277942" cy="12290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CE73-0BF8-4ECA-897D-3DCDA5EF0815}">
      <dsp:nvSpPr>
        <dsp:cNvPr id="0" name=""/>
        <dsp:cNvSpPr/>
      </dsp:nvSpPr>
      <dsp:spPr>
        <a:xfrm>
          <a:off x="118375" y="0"/>
          <a:ext cx="1724910" cy="2184091"/>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Positive learning culture - children will learn better because they will know what is expected of them. </a:t>
          </a:r>
        </a:p>
      </dsp:txBody>
      <dsp:txXfrm>
        <a:off x="202578" y="84203"/>
        <a:ext cx="1556504" cy="20156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F5AF3-2BA5-4250-A74D-635E1C51EE4D}">
      <dsp:nvSpPr>
        <dsp:cNvPr id="0" name=""/>
        <dsp:cNvSpPr/>
      </dsp:nvSpPr>
      <dsp:spPr>
        <a:xfrm>
          <a:off x="2127020" y="773593"/>
          <a:ext cx="4352233" cy="1715582"/>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5008"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Provide plenty of opportunities for children to immerse themselves in imaginative play, including dressing up and role-play. Imaginative play supports the development of cognitive skills, self-regulation and planning/problem-solving. Adults should support the children by role-modelling this style of play.</a:t>
          </a:r>
        </a:p>
      </dsp:txBody>
      <dsp:txXfrm>
        <a:off x="2210768" y="857341"/>
        <a:ext cx="4184737" cy="1548086"/>
      </dsp:txXfrm>
    </dsp:sp>
    <dsp:sp modelId="{B4D7C489-67B8-4FD2-89E5-E3F6BCF1A27B}">
      <dsp:nvSpPr>
        <dsp:cNvPr id="0" name=""/>
        <dsp:cNvSpPr/>
      </dsp:nvSpPr>
      <dsp:spPr>
        <a:xfrm>
          <a:off x="516112" y="0"/>
          <a:ext cx="1862435" cy="1857555"/>
        </a:xfrm>
        <a:prstGeom prst="ellipse">
          <a:avLst/>
        </a:prstGeom>
        <a:blipFill rotWithShape="1">
          <a:blip xmlns:r="http://schemas.openxmlformats.org/officeDocument/2006/relationships" r:embed="rId1"/>
          <a:srcRect/>
          <a:stretch>
            <a:fillRect l="-25000" r="-25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3CDA4-F043-4D83-9AAB-C314821C10F7}">
      <dsp:nvSpPr>
        <dsp:cNvPr id="0" name=""/>
        <dsp:cNvSpPr/>
      </dsp:nvSpPr>
      <dsp:spPr>
        <a:xfrm>
          <a:off x="0" y="0"/>
          <a:ext cx="5070143" cy="1823416"/>
        </a:xfrm>
        <a:prstGeom prst="roundRect">
          <a:avLst>
            <a:gd name="adj" fmla="val 1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Use story-time and the book corner to encourage an early interest in books. Use this as an opportunity to share stories and allow the child to predict what might happen next, think about the characters thoughts and feelings and, if appropriate, begin to imagine their own story.</a:t>
          </a:r>
        </a:p>
      </dsp:txBody>
      <dsp:txXfrm>
        <a:off x="1233218" y="0"/>
        <a:ext cx="3836924" cy="1823416"/>
      </dsp:txXfrm>
    </dsp:sp>
    <dsp:sp modelId="{535306B6-5454-41CF-87D7-CE397F8B5F24}">
      <dsp:nvSpPr>
        <dsp:cNvPr id="0" name=""/>
        <dsp:cNvSpPr/>
      </dsp:nvSpPr>
      <dsp:spPr>
        <a:xfrm>
          <a:off x="125386" y="30601"/>
          <a:ext cx="1055147" cy="1753516"/>
        </a:xfrm>
        <a:prstGeom prst="roundRect">
          <a:avLst>
            <a:gd name="adj" fmla="val 10000"/>
          </a:avLst>
        </a:prstGeom>
        <a:blipFill rotWithShape="1">
          <a:blip xmlns:r="http://schemas.openxmlformats.org/officeDocument/2006/relationships" r:embed="rId1"/>
          <a:srcRect/>
          <a:stretch>
            <a:fillRect l="-75000" r="-75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197AF-04FF-498D-9000-29145EF5D4A3}">
      <dsp:nvSpPr>
        <dsp:cNvPr id="0" name=""/>
        <dsp:cNvSpPr/>
      </dsp:nvSpPr>
      <dsp:spPr>
        <a:xfrm>
          <a:off x="0" y="382478"/>
          <a:ext cx="5199797" cy="2569282"/>
        </a:xfrm>
        <a:prstGeom prst="chevron">
          <a:avLst/>
        </a:prstGeom>
        <a:solidFill>
          <a:schemeClr val="accent6">
            <a:alpha val="9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a:lnSpc>
              <a:spcPct val="90000"/>
            </a:lnSpc>
            <a:spcBef>
              <a:spcPct val="0"/>
            </a:spcBef>
            <a:spcAft>
              <a:spcPct val="35000"/>
            </a:spcAft>
            <a:buNone/>
          </a:pPr>
          <a:r>
            <a:rPr lang="en-GB" sz="1500" kern="1200" dirty="0"/>
            <a:t>Games that provide the opportunity to develop impulse control, for example Jenga and Snap. Hide and Seek is another great way to develop, not only impulse control, but planning and organising skills. Additionally, games that develop visual and verbal working memory, would include memory games such as ‘pairs’.</a:t>
          </a:r>
        </a:p>
      </dsp:txBody>
      <dsp:txXfrm>
        <a:off x="1284641" y="382478"/>
        <a:ext cx="2630515" cy="256928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4161F-16D2-4F51-AE07-17DBE04E177F}">
      <dsp:nvSpPr>
        <dsp:cNvPr id="0" name=""/>
        <dsp:cNvSpPr/>
      </dsp:nvSpPr>
      <dsp:spPr>
        <a:xfrm>
          <a:off x="0" y="0"/>
          <a:ext cx="1990704" cy="1990704"/>
        </a:xfrm>
        <a:prstGeom prst="pie">
          <a:avLst>
            <a:gd name="adj1" fmla="val 5400000"/>
            <a:gd name="adj2" fmla="val 1620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A536E1-6F62-469C-B253-2539AC04AC4B}">
      <dsp:nvSpPr>
        <dsp:cNvPr id="0" name=""/>
        <dsp:cNvSpPr/>
      </dsp:nvSpPr>
      <dsp:spPr>
        <a:xfrm>
          <a:off x="995352" y="0"/>
          <a:ext cx="4634349" cy="1990704"/>
        </a:xfrm>
        <a:prstGeom prst="rect">
          <a:avLst/>
        </a:prstGeom>
        <a:solidFill>
          <a:schemeClr val="lt1">
            <a:alpha val="90000"/>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Using the outdoor space provides the perfect opportunity to support the development of executive function skills. By setting up obstacle courses that encourage climbing and balancing, children need to focus and pay attention to the activity in hand. Include activities that develop organising skills, for example throwing bean-bags into hoops.</a:t>
          </a:r>
        </a:p>
      </dsp:txBody>
      <dsp:txXfrm>
        <a:off x="995352" y="0"/>
        <a:ext cx="4634349" cy="199070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360D1E-C962-47E6-98C7-18CEC526F7D2}">
      <dsp:nvSpPr>
        <dsp:cNvPr id="0" name=""/>
        <dsp:cNvSpPr/>
      </dsp:nvSpPr>
      <dsp:spPr>
        <a:xfrm>
          <a:off x="0" y="0"/>
          <a:ext cx="456517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668753-74A1-4B76-A088-F2B7B24ECF12}">
      <dsp:nvSpPr>
        <dsp:cNvPr id="0" name=""/>
        <dsp:cNvSpPr/>
      </dsp:nvSpPr>
      <dsp:spPr>
        <a:xfrm>
          <a:off x="0" y="0"/>
          <a:ext cx="4565176" cy="241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Anxiety can become an issue when children have very intense feelings of worry and are worried more often than not. </a:t>
          </a:r>
        </a:p>
      </dsp:txBody>
      <dsp:txXfrm>
        <a:off x="0" y="0"/>
        <a:ext cx="4565176" cy="2419190"/>
      </dsp:txXfrm>
    </dsp:sp>
    <dsp:sp modelId="{C9B7530F-ED91-44CE-BEFE-E54ED37DD79A}">
      <dsp:nvSpPr>
        <dsp:cNvPr id="0" name=""/>
        <dsp:cNvSpPr/>
      </dsp:nvSpPr>
      <dsp:spPr>
        <a:xfrm>
          <a:off x="0" y="2419190"/>
          <a:ext cx="456517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3929AE-FE30-44C0-8D8C-104704C716F9}">
      <dsp:nvSpPr>
        <dsp:cNvPr id="0" name=""/>
        <dsp:cNvSpPr/>
      </dsp:nvSpPr>
      <dsp:spPr>
        <a:xfrm>
          <a:off x="0" y="2419190"/>
          <a:ext cx="4565176" cy="241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Their anxiety might be related to socialising with others, separation from a parent or many things at once. </a:t>
          </a:r>
        </a:p>
      </dsp:txBody>
      <dsp:txXfrm>
        <a:off x="0" y="2419190"/>
        <a:ext cx="4565176" cy="24191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EC9335-C0A5-41B9-8E63-1EA06B55A3E0}">
      <dsp:nvSpPr>
        <dsp:cNvPr id="0" name=""/>
        <dsp:cNvSpPr/>
      </dsp:nvSpPr>
      <dsp:spPr>
        <a:xfrm>
          <a:off x="0" y="30365"/>
          <a:ext cx="7083189" cy="883359"/>
        </a:xfrm>
        <a:prstGeom prst="rect">
          <a:avLst/>
        </a:prstGeom>
        <a:solidFill>
          <a:schemeClr val="accent4">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What can it look like? </a:t>
          </a:r>
        </a:p>
        <a:p>
          <a:pPr marL="0" lvl="0" indent="0" algn="ctr" defTabSz="933450">
            <a:lnSpc>
              <a:spcPct val="90000"/>
            </a:lnSpc>
            <a:spcBef>
              <a:spcPct val="0"/>
            </a:spcBef>
            <a:spcAft>
              <a:spcPct val="35000"/>
            </a:spcAft>
            <a:buNone/>
          </a:pPr>
          <a:r>
            <a:rPr lang="en-GB" sz="2100" kern="1200" dirty="0"/>
            <a:t>Some potential indicators might include: </a:t>
          </a:r>
        </a:p>
      </dsp:txBody>
      <dsp:txXfrm>
        <a:off x="0" y="30365"/>
        <a:ext cx="7083189" cy="883359"/>
      </dsp:txXfrm>
    </dsp:sp>
    <dsp:sp modelId="{E8A555F7-CBF7-4D7D-AC2D-86ED395ABF74}">
      <dsp:nvSpPr>
        <dsp:cNvPr id="0" name=""/>
        <dsp:cNvSpPr/>
      </dsp:nvSpPr>
      <dsp:spPr>
        <a:xfrm>
          <a:off x="0" y="944091"/>
          <a:ext cx="7083189" cy="5879789"/>
        </a:xfrm>
        <a:prstGeom prst="rect">
          <a:avLst/>
        </a:prstGeom>
        <a:solidFill>
          <a:schemeClr val="accent4">
            <a:tint val="40000"/>
            <a:alpha val="90000"/>
            <a:hueOff val="0"/>
            <a:satOff val="0"/>
            <a:lumOff val="0"/>
            <a:alphaOff val="0"/>
          </a:schemeClr>
        </a:solidFill>
        <a:ln w="1079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a:t>Changes to eating, toileting and sleep habits.  Complaining of head or tummy aches.  Repetitive questions (directed towards one or multiple adults) or ‘checking’ behaviours (such as repeatedly checking where their belongings are). </a:t>
          </a:r>
        </a:p>
        <a:p>
          <a:pPr marL="228600" lvl="1" indent="-228600" algn="l" defTabSz="933450">
            <a:lnSpc>
              <a:spcPct val="90000"/>
            </a:lnSpc>
            <a:spcBef>
              <a:spcPct val="0"/>
            </a:spcBef>
            <a:spcAft>
              <a:spcPct val="15000"/>
            </a:spcAft>
            <a:buChar char="•"/>
          </a:pPr>
          <a:r>
            <a:rPr lang="en-GB" sz="2100" kern="1200"/>
            <a:t>Development or increase of body-focused behaviours such as picking or biting their nails. </a:t>
          </a:r>
        </a:p>
        <a:p>
          <a:pPr marL="228600" lvl="1" indent="-228600" algn="l" defTabSz="933450">
            <a:lnSpc>
              <a:spcPct val="90000"/>
            </a:lnSpc>
            <a:spcBef>
              <a:spcPct val="0"/>
            </a:spcBef>
            <a:spcAft>
              <a:spcPct val="15000"/>
            </a:spcAft>
            <a:buChar char="•"/>
          </a:pPr>
          <a:r>
            <a:rPr lang="en-GB" sz="2100" kern="1200"/>
            <a:t>Appearing to be ‘on edge’ or jumpy.  </a:t>
          </a:r>
        </a:p>
        <a:p>
          <a:pPr marL="228600" lvl="1" indent="-228600" algn="l" defTabSz="933450">
            <a:lnSpc>
              <a:spcPct val="90000"/>
            </a:lnSpc>
            <a:spcBef>
              <a:spcPct val="0"/>
            </a:spcBef>
            <a:spcAft>
              <a:spcPct val="15000"/>
            </a:spcAft>
            <a:buChar char="•"/>
          </a:pPr>
          <a:r>
            <a:rPr lang="en-GB" sz="2100" kern="1200" dirty="0"/>
            <a:t>Changes in usual disposition (for example, becoming quite grumpy or emotional). </a:t>
          </a:r>
        </a:p>
        <a:p>
          <a:pPr marL="228600" lvl="1" indent="-228600" algn="l" defTabSz="933450">
            <a:lnSpc>
              <a:spcPct val="90000"/>
            </a:lnSpc>
            <a:spcBef>
              <a:spcPct val="0"/>
            </a:spcBef>
            <a:spcAft>
              <a:spcPct val="15000"/>
            </a:spcAft>
            <a:buChar char="•"/>
          </a:pPr>
          <a:r>
            <a:rPr lang="en-GB" sz="2100" kern="1200" dirty="0"/>
            <a:t>School/nursery refusal.  </a:t>
          </a:r>
        </a:p>
        <a:p>
          <a:pPr marL="228600" lvl="1" indent="-228600" algn="l" defTabSz="933450">
            <a:lnSpc>
              <a:spcPct val="90000"/>
            </a:lnSpc>
            <a:spcBef>
              <a:spcPct val="0"/>
            </a:spcBef>
            <a:spcAft>
              <a:spcPct val="15000"/>
            </a:spcAft>
            <a:buChar char="•"/>
          </a:pPr>
          <a:r>
            <a:rPr lang="en-GB" sz="2100" kern="1200" dirty="0"/>
            <a:t>Defiance or controlling behaviour. Increase in fight or flight responses (</a:t>
          </a:r>
          <a:r>
            <a:rPr lang="en-GB" sz="2100" kern="1200" dirty="0" err="1"/>
            <a:t>eg</a:t>
          </a:r>
          <a:r>
            <a:rPr lang="en-GB" sz="2100" kern="1200" dirty="0"/>
            <a:t> lashing out, running away, hiding). </a:t>
          </a:r>
        </a:p>
        <a:p>
          <a:pPr marL="228600" lvl="1" indent="-228600" algn="l" defTabSz="933450">
            <a:lnSpc>
              <a:spcPct val="90000"/>
            </a:lnSpc>
            <a:spcBef>
              <a:spcPct val="0"/>
            </a:spcBef>
            <a:spcAft>
              <a:spcPct val="15000"/>
            </a:spcAft>
            <a:buChar char="•"/>
          </a:pPr>
          <a:r>
            <a:rPr lang="en-GB" sz="2100" kern="1200" dirty="0"/>
            <a:t>Self-stimulating behaviour might increase or change - for example, a child who usually enjoys rocking and flapping their hands may start running from one side of the room to the other.</a:t>
          </a:r>
        </a:p>
      </dsp:txBody>
      <dsp:txXfrm>
        <a:off x="0" y="944091"/>
        <a:ext cx="7083189" cy="587978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1695D-17FB-4FD0-BC05-42B9C6FFCBB6}">
      <dsp:nvSpPr>
        <dsp:cNvPr id="0" name=""/>
        <dsp:cNvSpPr/>
      </dsp:nvSpPr>
      <dsp:spPr>
        <a:xfrm>
          <a:off x="3163" y="0"/>
          <a:ext cx="6473059" cy="2693903"/>
        </a:xfrm>
        <a:prstGeom prst="roundRect">
          <a:avLst>
            <a:gd name="adj" fmla="val 10000"/>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dirty="0"/>
            <a:t>The window of tolerance is the zone where intense emotional arousal can be processed in a healthy way, allowing one to function and react effectively to stress or anxiety.  It is the comfort zone in which we have the ability to self-soothe and self-regulate our emotional state.</a:t>
          </a:r>
          <a:endParaRPr lang="en-GB" sz="2400" kern="1200" dirty="0"/>
        </a:p>
      </dsp:txBody>
      <dsp:txXfrm>
        <a:off x="82065" y="78902"/>
        <a:ext cx="6315255" cy="253609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B24F6E-2426-456F-8D68-CC3E573AE46F}">
      <dsp:nvSpPr>
        <dsp:cNvPr id="0" name=""/>
        <dsp:cNvSpPr/>
      </dsp:nvSpPr>
      <dsp:spPr>
        <a:xfrm>
          <a:off x="1279" y="289274"/>
          <a:ext cx="2727905" cy="2327244"/>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When the balance is interfered with, either due to trauma or extreme stress, we end up leaving our window of tolerance. Our bodies typically react defensively to this.</a:t>
          </a:r>
        </a:p>
      </dsp:txBody>
      <dsp:txXfrm>
        <a:off x="69442" y="357437"/>
        <a:ext cx="2591579" cy="2190918"/>
      </dsp:txXfrm>
    </dsp:sp>
    <dsp:sp modelId="{3C2BA9A8-F974-4C74-88D3-EF757863841D}">
      <dsp:nvSpPr>
        <dsp:cNvPr id="0" name=""/>
        <dsp:cNvSpPr/>
      </dsp:nvSpPr>
      <dsp:spPr>
        <a:xfrm>
          <a:off x="3001974" y="1114636"/>
          <a:ext cx="578315" cy="67652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001974" y="1249940"/>
        <a:ext cx="404821" cy="405912"/>
      </dsp:txXfrm>
    </dsp:sp>
    <dsp:sp modelId="{2605F75B-FA14-4B3F-A0AD-815089E12811}">
      <dsp:nvSpPr>
        <dsp:cNvPr id="0" name=""/>
        <dsp:cNvSpPr/>
      </dsp:nvSpPr>
      <dsp:spPr>
        <a:xfrm>
          <a:off x="3820346" y="289274"/>
          <a:ext cx="2727905" cy="2327244"/>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This is where you will begin to dysregulate and experience fight or flight responses. If it is not possible to fight or flee, your body will collapse to the freeze state.</a:t>
          </a:r>
        </a:p>
      </dsp:txBody>
      <dsp:txXfrm>
        <a:off x="3888509" y="357437"/>
        <a:ext cx="2591579" cy="219091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6355C-3053-408B-B784-72D9316CFD1A}">
      <dsp:nvSpPr>
        <dsp:cNvPr id="0" name=""/>
        <dsp:cNvSpPr/>
      </dsp:nvSpPr>
      <dsp:spPr>
        <a:xfrm>
          <a:off x="0" y="51448"/>
          <a:ext cx="11977616" cy="1333799"/>
        </a:xfrm>
        <a:prstGeom prst="roundRect">
          <a:avLst/>
        </a:prstGeom>
        <a:solidFill>
          <a:schemeClr val="lt1">
            <a:hueOff val="0"/>
            <a:satOff val="0"/>
            <a:lumOff val="0"/>
            <a:alphaOff val="0"/>
          </a:schemeClr>
        </a:solidFill>
        <a:ln w="1079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Dysregulation occurs when you start to deviate outside of your window of tolerance, you will start to feel agitated or anxious. You do not feel comfortable but you're not out of control yet.</a:t>
          </a:r>
          <a:r>
            <a:rPr lang="en-GB" sz="1900" kern="1200" dirty="0"/>
            <a:t> </a:t>
          </a:r>
          <a:r>
            <a:rPr lang="en-GB" sz="1900" b="0" i="0" kern="1200" dirty="0"/>
            <a:t>Past this point is where your body’s defences start to take over. You experience various symptoms, such as anxiety, and you are out of control. This is where fight, flight, or freeze responses occur. </a:t>
          </a:r>
          <a:endParaRPr lang="en-GB" sz="1900" kern="1200" dirty="0"/>
        </a:p>
      </dsp:txBody>
      <dsp:txXfrm>
        <a:off x="65111" y="116559"/>
        <a:ext cx="11847394" cy="120357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0F634-C6B7-4720-A4EE-5D9755949E43}">
      <dsp:nvSpPr>
        <dsp:cNvPr id="0" name=""/>
        <dsp:cNvSpPr/>
      </dsp:nvSpPr>
      <dsp:spPr>
        <a:xfrm>
          <a:off x="0" y="0"/>
          <a:ext cx="1111451" cy="1111451"/>
        </a:xfrm>
        <a:prstGeom prst="pie">
          <a:avLst>
            <a:gd name="adj1" fmla="val 5400000"/>
            <a:gd name="adj2" fmla="val 1620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FE64FA-B3BB-4B28-9CBF-CD5ADDD88600}">
      <dsp:nvSpPr>
        <dsp:cNvPr id="0" name=""/>
        <dsp:cNvSpPr/>
      </dsp:nvSpPr>
      <dsp:spPr>
        <a:xfrm>
          <a:off x="555725" y="0"/>
          <a:ext cx="10829368" cy="1111451"/>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Calibri" panose="020F0502020204030204" pitchFamily="34" charset="0"/>
              <a:cs typeface="Calibri" panose="020F0502020204030204" pitchFamily="34" charset="0"/>
            </a:rPr>
            <a:t>Mindfulness also increases attention due to enhanced self-observation. For example, Mindfulness-based cognitive therapy (MBCT) emphasizes the importance of metacognitive or executive function (EF) skills, and it involves consciously monitoring cognitive processes. </a:t>
          </a:r>
        </a:p>
      </dsp:txBody>
      <dsp:txXfrm>
        <a:off x="555725" y="0"/>
        <a:ext cx="10829368" cy="111145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2845D-2A26-4A6C-9FEB-4D0287202D1D}">
      <dsp:nvSpPr>
        <dsp:cNvPr id="0" name=""/>
        <dsp:cNvSpPr/>
      </dsp:nvSpPr>
      <dsp:spPr>
        <a:xfrm>
          <a:off x="3494" y="0"/>
          <a:ext cx="7150458" cy="1822896"/>
        </a:xfrm>
        <a:prstGeom prst="homePlat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48006" rIns="24003" bIns="48006" numCol="1" spcCol="1270" anchor="ctr" anchorCtr="0">
          <a:noAutofit/>
        </a:bodyPr>
        <a:lstStyle/>
        <a:p>
          <a:pPr marL="0" lvl="0" indent="0" algn="ctr" defTabSz="800100">
            <a:lnSpc>
              <a:spcPct val="90000"/>
            </a:lnSpc>
            <a:spcBef>
              <a:spcPct val="0"/>
            </a:spcBef>
            <a:spcAft>
              <a:spcPct val="35000"/>
            </a:spcAft>
            <a:buNone/>
          </a:pPr>
          <a:r>
            <a:rPr lang="en-GB" sz="1800" kern="1200" dirty="0"/>
            <a:t>Brain imaging studies have demonstrated that mindfulness meditation alters the parts of the brain linked with attention and concentration, which is linked with self-regulation of attention and a substantial reduction in emotionally reactive behaviours </a:t>
          </a:r>
          <a:r>
            <a:rPr lang="en-GB" sz="1100" kern="1200" dirty="0"/>
            <a:t>(Davidson, 2008; </a:t>
          </a:r>
          <a:r>
            <a:rPr lang="en-GB" sz="1100" kern="1200" dirty="0" err="1"/>
            <a:t>Holtzer</a:t>
          </a:r>
          <a:r>
            <a:rPr lang="en-GB" sz="1100" kern="1200" dirty="0"/>
            <a:t> et al., 2011). </a:t>
          </a:r>
          <a:endParaRPr lang="en-GB" sz="1800" kern="1200" dirty="0"/>
        </a:p>
      </dsp:txBody>
      <dsp:txXfrm>
        <a:off x="3494" y="0"/>
        <a:ext cx="6694734" cy="182289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87D740-5A07-44AD-AE19-7A6FE4CA44E0}">
      <dsp:nvSpPr>
        <dsp:cNvPr id="0" name=""/>
        <dsp:cNvSpPr/>
      </dsp:nvSpPr>
      <dsp:spPr>
        <a:xfrm>
          <a:off x="41905" y="0"/>
          <a:ext cx="4355294" cy="2000990"/>
        </a:xfrm>
        <a:prstGeom prst="ellipse">
          <a:avLst/>
        </a:prstGeom>
        <a:solidFill>
          <a:schemeClr val="accent4">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GB" sz="1700" kern="1200" dirty="0"/>
            <a:t>In a study conducted by </a:t>
          </a:r>
          <a:r>
            <a:rPr lang="en-GB" sz="1700" kern="1200" dirty="0" err="1"/>
            <a:t>Kozasa</a:t>
          </a:r>
          <a:r>
            <a:rPr lang="en-GB" sz="1700" kern="1200" dirty="0"/>
            <a:t> et al. (2012), participants that meditate regularly displayed a better impulse control and attention. </a:t>
          </a:r>
        </a:p>
      </dsp:txBody>
      <dsp:txXfrm>
        <a:off x="679723" y="293038"/>
        <a:ext cx="3079658" cy="141491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D922E-5513-47B7-9E50-E63C8C5C19A0}">
      <dsp:nvSpPr>
        <dsp:cNvPr id="0" name=""/>
        <dsp:cNvSpPr/>
      </dsp:nvSpPr>
      <dsp:spPr>
        <a:xfrm>
          <a:off x="655" y="81446"/>
          <a:ext cx="5625560" cy="5226306"/>
        </a:xfrm>
        <a:prstGeom prst="rect">
          <a:avLst/>
        </a:prstGeom>
        <a:solidFill>
          <a:schemeClr val="lt1">
            <a:hueOff val="0"/>
            <a:satOff val="0"/>
            <a:lumOff val="0"/>
            <a:alphaOff val="0"/>
          </a:schemeClr>
        </a:solidFill>
        <a:ln w="1079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u="sng" kern="1200" dirty="0"/>
            <a:t>M</a:t>
          </a:r>
          <a:r>
            <a:rPr lang="en-GB" sz="2600" kern="1200" dirty="0"/>
            <a:t>indfulness-based stress reduction </a:t>
          </a:r>
          <a:r>
            <a:rPr lang="en-GB" sz="1400" kern="1200" dirty="0"/>
            <a:t>(MBSR; Kabat-Zinn, 1990)</a:t>
          </a:r>
          <a:br>
            <a:rPr lang="en-GB" sz="2600" kern="1200" dirty="0"/>
          </a:br>
          <a:br>
            <a:rPr lang="en-GB" sz="2600" kern="1200" dirty="0"/>
          </a:br>
          <a:r>
            <a:rPr lang="en-GB" sz="2600" kern="1200" dirty="0"/>
            <a:t> Mindfulness training for parents </a:t>
          </a:r>
          <a:r>
            <a:rPr lang="en-GB" sz="1400" kern="1200" dirty="0"/>
            <a:t>(MP; Kabat-Zinn &amp; Kabat-Zinn, 1997)</a:t>
          </a:r>
          <a:br>
            <a:rPr lang="en-GB" sz="2600" kern="1200" dirty="0"/>
          </a:br>
          <a:br>
            <a:rPr lang="en-GB" sz="2600" kern="1200" dirty="0"/>
          </a:br>
          <a:r>
            <a:rPr lang="en-GB" sz="2600" kern="1200" dirty="0"/>
            <a:t>Mindfulness-based cognitive therapy </a:t>
          </a:r>
          <a:r>
            <a:rPr lang="en-GB" sz="1400" kern="1200" dirty="0"/>
            <a:t>(MBCT; Segal et al., 2002)</a:t>
          </a:r>
          <a:br>
            <a:rPr lang="en-GB" sz="2600" kern="1200" dirty="0"/>
          </a:br>
          <a:br>
            <a:rPr lang="en-GB" sz="2600" kern="1200" dirty="0"/>
          </a:br>
          <a:r>
            <a:rPr lang="en-GB" sz="2600" kern="1200" dirty="0"/>
            <a:t>Acceptance and commitment therapy </a:t>
          </a:r>
          <a:r>
            <a:rPr lang="en-GB" sz="1400" kern="1200" dirty="0"/>
            <a:t>(ACT; Hayes et al., 2004) </a:t>
          </a:r>
          <a:br>
            <a:rPr lang="en-GB" sz="2600" kern="1200" dirty="0"/>
          </a:br>
          <a:br>
            <a:rPr lang="en-GB" sz="2600" kern="1200" dirty="0"/>
          </a:br>
          <a:r>
            <a:rPr lang="en-GB" sz="2600" kern="1200" dirty="0"/>
            <a:t>Mindfulness-based positive behaviour support</a:t>
          </a:r>
          <a:r>
            <a:rPr lang="en-GB" sz="1400" kern="1200" dirty="0"/>
            <a:t> (MBPBS; Singh et al., 2015).</a:t>
          </a:r>
          <a:endParaRPr lang="en-GB" sz="2600" kern="1200" dirty="0"/>
        </a:p>
      </dsp:txBody>
      <dsp:txXfrm>
        <a:off x="655" y="81446"/>
        <a:ext cx="5625560" cy="522630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F50C6-09FA-4C41-B49A-5066B18E29BA}">
      <dsp:nvSpPr>
        <dsp:cNvPr id="0" name=""/>
        <dsp:cNvSpPr/>
      </dsp:nvSpPr>
      <dsp:spPr>
        <a:xfrm>
          <a:off x="0" y="282193"/>
          <a:ext cx="11640091" cy="1085404"/>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dirty="0"/>
            <a:t>Progressive muscle relaxation is an exercise that reduces stress and anxiety in your body by having you slowly tense and then relax each muscle.</a:t>
          </a:r>
        </a:p>
      </dsp:txBody>
      <dsp:txXfrm>
        <a:off x="52985" y="335178"/>
        <a:ext cx="11534121" cy="97943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2E3ED-87F1-436F-A053-4C1BCDFF7360}">
      <dsp:nvSpPr>
        <dsp:cNvPr id="0" name=""/>
        <dsp:cNvSpPr/>
      </dsp:nvSpPr>
      <dsp:spPr>
        <a:xfrm>
          <a:off x="0" y="0"/>
          <a:ext cx="8557491" cy="25974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GB" sz="3700" kern="1200"/>
            <a:t>The intention of this exercise is to focus your attention on your breath as you allow thoughts and sensations to come and go in the background.</a:t>
          </a:r>
        </a:p>
      </dsp:txBody>
      <dsp:txXfrm>
        <a:off x="126795" y="126795"/>
        <a:ext cx="8303901" cy="234381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16/09/2025</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16/09/2025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mindmypeelings.com/blog/what-is-anxiety"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2</a:t>
            </a:fld>
            <a:endParaRPr lang="en-GB"/>
          </a:p>
        </p:txBody>
      </p:sp>
    </p:spTree>
    <p:extLst>
      <p:ext uri="{BB962C8B-B14F-4D97-AF65-F5344CB8AC3E}">
        <p14:creationId xmlns:p14="http://schemas.microsoft.com/office/powerpoint/2010/main" val="839764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3</a:t>
            </a:fld>
            <a:endParaRPr lang="en-GB"/>
          </a:p>
        </p:txBody>
      </p:sp>
    </p:spTree>
    <p:extLst>
      <p:ext uri="{BB962C8B-B14F-4D97-AF65-F5344CB8AC3E}">
        <p14:creationId xmlns:p14="http://schemas.microsoft.com/office/powerpoint/2010/main" val="592295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4</a:t>
            </a:fld>
            <a:endParaRPr lang="en-GB"/>
          </a:p>
        </p:txBody>
      </p:sp>
    </p:spTree>
    <p:extLst>
      <p:ext uri="{BB962C8B-B14F-4D97-AF65-F5344CB8AC3E}">
        <p14:creationId xmlns:p14="http://schemas.microsoft.com/office/powerpoint/2010/main" val="4441968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5</a:t>
            </a:fld>
            <a:endParaRPr lang="en-GB"/>
          </a:p>
        </p:txBody>
      </p:sp>
    </p:spTree>
    <p:extLst>
      <p:ext uri="{BB962C8B-B14F-4D97-AF65-F5344CB8AC3E}">
        <p14:creationId xmlns:p14="http://schemas.microsoft.com/office/powerpoint/2010/main" val="2342160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6</a:t>
            </a:fld>
            <a:endParaRPr lang="en-GB"/>
          </a:p>
        </p:txBody>
      </p:sp>
    </p:spTree>
    <p:extLst>
      <p:ext uri="{BB962C8B-B14F-4D97-AF65-F5344CB8AC3E}">
        <p14:creationId xmlns:p14="http://schemas.microsoft.com/office/powerpoint/2010/main" val="4213288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7</a:t>
            </a:fld>
            <a:endParaRPr lang="en-GB"/>
          </a:p>
        </p:txBody>
      </p:sp>
    </p:spTree>
    <p:extLst>
      <p:ext uri="{BB962C8B-B14F-4D97-AF65-F5344CB8AC3E}">
        <p14:creationId xmlns:p14="http://schemas.microsoft.com/office/powerpoint/2010/main" val="42518342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A9B2C62-FE30-453D-946B-754E9E42C845}" type="slidenum">
              <a:rPr lang="en-GB" noProof="0" smtClean="0"/>
              <a:t>12</a:t>
            </a:fld>
            <a:endParaRPr lang="en-GB" noProof="0"/>
          </a:p>
        </p:txBody>
      </p:sp>
    </p:spTree>
    <p:extLst>
      <p:ext uri="{BB962C8B-B14F-4D97-AF65-F5344CB8AC3E}">
        <p14:creationId xmlns:p14="http://schemas.microsoft.com/office/powerpoint/2010/main" val="34869880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A9B2C62-FE30-453D-946B-754E9E42C845}" type="slidenum">
              <a:rPr lang="en-GB" noProof="0" smtClean="0"/>
              <a:t>14</a:t>
            </a:fld>
            <a:endParaRPr lang="en-GB" noProof="0"/>
          </a:p>
        </p:txBody>
      </p:sp>
    </p:spTree>
    <p:extLst>
      <p:ext uri="{BB962C8B-B14F-4D97-AF65-F5344CB8AC3E}">
        <p14:creationId xmlns:p14="http://schemas.microsoft.com/office/powerpoint/2010/main" val="869926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20</a:t>
            </a:fld>
            <a:endParaRPr lang="en-GB" noProof="0"/>
          </a:p>
        </p:txBody>
      </p:sp>
    </p:spTree>
    <p:extLst>
      <p:ext uri="{BB962C8B-B14F-4D97-AF65-F5344CB8AC3E}">
        <p14:creationId xmlns:p14="http://schemas.microsoft.com/office/powerpoint/2010/main" val="22936897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E2E2E"/>
                </a:solidFill>
                <a:effectLst/>
                <a:latin typeface="Rubik"/>
              </a:rPr>
              <a:t>Try and think of a time when you were in a balanced calm state of mind, you felt relaxed and in control. Do you remember feeling calm, grounded, alert, safe, and present? This is what it feels like when you are in the optimal zone.</a:t>
            </a:r>
          </a:p>
          <a:p>
            <a:endParaRPr lang="en-GB" dirty="0"/>
          </a:p>
          <a:p>
            <a:pPr algn="l"/>
            <a:r>
              <a:rPr lang="en-GB" b="0" i="0" dirty="0">
                <a:solidFill>
                  <a:srgbClr val="2E2E2E"/>
                </a:solidFill>
                <a:effectLst/>
                <a:highlight>
                  <a:srgbClr val="FFFFFF"/>
                </a:highlight>
                <a:latin typeface="Rubik"/>
              </a:rPr>
              <a:t>When the body responds defensively, it is just trying to keep us safe. This is a normal response when you are put in unsafe situations. However, trauma and extreme stress can create these similar responses that stick with us, even long after the event has passed.</a:t>
            </a:r>
          </a:p>
          <a:p>
            <a:pPr algn="l"/>
            <a:r>
              <a:rPr lang="en-GB" b="0" i="0" dirty="0">
                <a:solidFill>
                  <a:srgbClr val="2E2E2E"/>
                </a:solidFill>
                <a:effectLst/>
                <a:highlight>
                  <a:srgbClr val="FFFFFF"/>
                </a:highlight>
                <a:latin typeface="Rubik"/>
              </a:rPr>
              <a:t>Any undue stress or </a:t>
            </a:r>
            <a:r>
              <a:rPr lang="en-GB" b="0" i="0" u="none" strike="noStrike" dirty="0">
                <a:solidFill>
                  <a:srgbClr val="00D0FF"/>
                </a:solidFill>
                <a:effectLst/>
                <a:highlight>
                  <a:srgbClr val="FFFFFF"/>
                </a:highlight>
                <a:latin typeface="Rubik"/>
                <a:hlinkClick r:id="rId3"/>
              </a:rPr>
              <a:t>anxiety</a:t>
            </a:r>
            <a:r>
              <a:rPr lang="en-GB" b="0" i="0" dirty="0">
                <a:solidFill>
                  <a:srgbClr val="2E2E2E"/>
                </a:solidFill>
                <a:effectLst/>
                <a:highlight>
                  <a:srgbClr val="FFFFFF"/>
                </a:highlight>
                <a:latin typeface="Rubik"/>
              </a:rPr>
              <a:t> generates fear and negativity that could result in your body triggering those </a:t>
            </a:r>
            <a:r>
              <a:rPr lang="en-GB" b="0" i="0" dirty="0" err="1">
                <a:solidFill>
                  <a:srgbClr val="2E2E2E"/>
                </a:solidFill>
                <a:effectLst/>
                <a:highlight>
                  <a:srgbClr val="FFFFFF"/>
                </a:highlight>
                <a:latin typeface="Rubik"/>
              </a:rPr>
              <a:t>defenses</a:t>
            </a:r>
            <a:r>
              <a:rPr lang="en-GB" b="0" i="0" dirty="0">
                <a:solidFill>
                  <a:srgbClr val="2E2E2E"/>
                </a:solidFill>
                <a:effectLst/>
                <a:highlight>
                  <a:srgbClr val="FFFFFF"/>
                </a:highlight>
                <a:latin typeface="Rubik"/>
              </a:rPr>
              <a:t>. This is because your mind thinks the trauma or extreme stress you experienced in the past is reoccurring.</a:t>
            </a:r>
          </a:p>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21</a:t>
            </a:fld>
            <a:endParaRPr lang="en-GB" noProof="0"/>
          </a:p>
        </p:txBody>
      </p:sp>
    </p:spTree>
    <p:extLst>
      <p:ext uri="{BB962C8B-B14F-4D97-AF65-F5344CB8AC3E}">
        <p14:creationId xmlns:p14="http://schemas.microsoft.com/office/powerpoint/2010/main" val="4148842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 neurobiological level, children with ADHD display impairments in the prefrontal cortex, which is the area of the brain that regulates the EF and attention (</a:t>
            </a:r>
            <a:r>
              <a:rPr lang="en-GB" dirty="0" err="1"/>
              <a:t>Purper-Ouakil</a:t>
            </a:r>
            <a:r>
              <a:rPr lang="en-GB" dirty="0"/>
              <a:t> et al., 2011) that is linked to poor performance in EF, including self-regulation, response inhibition, working memory and attention. </a:t>
            </a:r>
          </a:p>
        </p:txBody>
      </p:sp>
      <p:sp>
        <p:nvSpPr>
          <p:cNvPr id="4" name="Slide Number Placeholder 3"/>
          <p:cNvSpPr>
            <a:spLocks noGrp="1"/>
          </p:cNvSpPr>
          <p:nvPr>
            <p:ph type="sldNum" sz="quarter" idx="5"/>
          </p:nvPr>
        </p:nvSpPr>
        <p:spPr/>
        <p:txBody>
          <a:bodyPr/>
          <a:lstStyle/>
          <a:p>
            <a:pPr rtl="0"/>
            <a:fld id="{5A9B2C62-FE30-453D-946B-754E9E42C845}" type="slidenum">
              <a:rPr lang="en-GB" smtClean="0"/>
              <a:t>25</a:t>
            </a:fld>
            <a:endParaRPr lang="en-GB"/>
          </a:p>
        </p:txBody>
      </p:sp>
    </p:spTree>
    <p:extLst>
      <p:ext uri="{BB962C8B-B14F-4D97-AF65-F5344CB8AC3E}">
        <p14:creationId xmlns:p14="http://schemas.microsoft.com/office/powerpoint/2010/main" val="2871987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A9B2C62-FE30-453D-946B-754E9E42C845}" type="slidenum">
              <a:rPr lang="en-GB" smtClean="0"/>
              <a:t>26</a:t>
            </a:fld>
            <a:endParaRPr lang="en-GB"/>
          </a:p>
        </p:txBody>
      </p:sp>
    </p:spTree>
    <p:extLst>
      <p:ext uri="{BB962C8B-B14F-4D97-AF65-F5344CB8AC3E}">
        <p14:creationId xmlns:p14="http://schemas.microsoft.com/office/powerpoint/2010/main" val="2723483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A9B2C62-FE30-453D-946B-754E9E42C845}" type="slidenum">
              <a:rPr lang="en-GB" noProof="0" smtClean="0"/>
              <a:t>27</a:t>
            </a:fld>
            <a:endParaRPr lang="en-GB" noProof="0"/>
          </a:p>
        </p:txBody>
      </p:sp>
    </p:spTree>
    <p:extLst>
      <p:ext uri="{BB962C8B-B14F-4D97-AF65-F5344CB8AC3E}">
        <p14:creationId xmlns:p14="http://schemas.microsoft.com/office/powerpoint/2010/main" val="3839155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372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63725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US" noProof="0"/>
              <a:t>Click icon to add picture</a:t>
            </a:r>
            <a:endParaRPr lang="en-GB" noProof="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US" noProof="0"/>
              <a:t>Click icon to add picture</a:t>
            </a:r>
            <a:endParaRPr lang="en-GB" noProof="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US" noProof="0"/>
              <a:t>Click icon to add picture</a:t>
            </a:r>
            <a:endParaRPr lang="en-GB" noProof="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US" noProof="0"/>
              <a:t>Click icon to add picture</a:t>
            </a:r>
            <a:endParaRPr lang="en-GB" noProof="0"/>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US" noProof="0"/>
              <a:t>Click icon to add picture</a:t>
            </a:r>
            <a:endParaRPr lang="en-GB" noProof="0"/>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US" noProof="0"/>
              <a:t>Click icon to add picture</a:t>
            </a:r>
            <a:endParaRPr lang="en-GB" noProof="0"/>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73054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549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US" noProof="0"/>
              <a:t>Click icon to add picture</a:t>
            </a:r>
            <a:endParaRPr lang="en-GB" noProof="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US" noProof="0"/>
              <a:t>Click icon to add picture</a:t>
            </a:r>
            <a:endParaRPr lang="en-GB" noProof="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US"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9/16/2025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80908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Introduction">
    <p:spTree>
      <p:nvGrpSpPr>
        <p:cNvPr id="1" name=""/>
        <p:cNvGrpSpPr/>
        <p:nvPr/>
      </p:nvGrpSpPr>
      <p:grpSpPr>
        <a:xfrm>
          <a:off x="0" y="0"/>
          <a:ext cx="0" cy="0"/>
          <a:chOff x="0" y="0"/>
          <a:chExt cx="0" cy="0"/>
        </a:xfrm>
      </p:grpSpPr>
      <p:sp>
        <p:nvSpPr>
          <p:cNvPr id="17" name="Picture Placeholder 15">
            <a:extLst>
              <a:ext uri="{FF2B5EF4-FFF2-40B4-BE49-F238E27FC236}">
                <a16:creationId xmlns:a16="http://schemas.microsoft.com/office/drawing/2014/main" id="{423630CA-0A51-4B04-A57B-9E412A8FCD1F}"/>
              </a:ext>
            </a:extLst>
          </p:cNvPr>
          <p:cNvSpPr>
            <a:spLocks noGrp="1"/>
          </p:cNvSpPr>
          <p:nvPr>
            <p:ph type="pic" sz="quarter" idx="12"/>
          </p:nvPr>
        </p:nvSpPr>
        <p:spPr>
          <a:xfrm>
            <a:off x="8847137" y="3862387"/>
            <a:ext cx="2316163" cy="2538413"/>
          </a:xfrm>
        </p:spPr>
        <p:txBody>
          <a:bodyPr rtlCol="0"/>
          <a:lstStyle/>
          <a:p>
            <a:pPr rtl="0"/>
            <a:r>
              <a:rPr lang="en-US" noProof="0"/>
              <a:t>Click icon to add picture</a:t>
            </a:r>
            <a:endParaRPr lang="en-GB" noProof="0"/>
          </a:p>
        </p:txBody>
      </p:sp>
      <p:sp>
        <p:nvSpPr>
          <p:cNvPr id="16" name="Picture Placeholder 15">
            <a:extLst>
              <a:ext uri="{FF2B5EF4-FFF2-40B4-BE49-F238E27FC236}">
                <a16:creationId xmlns:a16="http://schemas.microsoft.com/office/drawing/2014/main" id="{3C994AE8-9E30-418E-8361-5D851AFA42C5}"/>
              </a:ext>
            </a:extLst>
          </p:cNvPr>
          <p:cNvSpPr>
            <a:spLocks noGrp="1"/>
          </p:cNvSpPr>
          <p:nvPr>
            <p:ph type="pic" sz="quarter" idx="11"/>
          </p:nvPr>
        </p:nvSpPr>
        <p:spPr>
          <a:xfrm>
            <a:off x="6210300" y="3854450"/>
            <a:ext cx="2316163" cy="2538413"/>
          </a:xfrm>
        </p:spPr>
        <p:txBody>
          <a:bodyPr rtlCol="0"/>
          <a:lstStyle/>
          <a:p>
            <a:pPr rtl="0"/>
            <a:r>
              <a:rPr lang="en-US" noProof="0"/>
              <a:t>Click icon to add picture</a:t>
            </a:r>
            <a:endParaRPr lang="en-GB" noProof="0"/>
          </a:p>
        </p:txBody>
      </p:sp>
      <p:sp>
        <p:nvSpPr>
          <p:cNvPr id="14" name="Picture Placeholder 13">
            <a:extLst>
              <a:ext uri="{FF2B5EF4-FFF2-40B4-BE49-F238E27FC236}">
                <a16:creationId xmlns:a16="http://schemas.microsoft.com/office/drawing/2014/main" id="{3D4E5783-2917-458E-BE61-F3D5AAA8F976}"/>
              </a:ext>
            </a:extLst>
          </p:cNvPr>
          <p:cNvSpPr>
            <a:spLocks noGrp="1"/>
          </p:cNvSpPr>
          <p:nvPr>
            <p:ph type="pic" sz="quarter" idx="10"/>
          </p:nvPr>
        </p:nvSpPr>
        <p:spPr>
          <a:xfrm>
            <a:off x="6210300" y="465138"/>
            <a:ext cx="4953000" cy="3090862"/>
          </a:xfrm>
        </p:spPr>
        <p:txBody>
          <a:bodyPr rtlCol="0"/>
          <a:lstStyle/>
          <a:p>
            <a:pPr rtl="0"/>
            <a:r>
              <a:rPr lang="en-US" noProof="0"/>
              <a:t>Click icon to add picture</a:t>
            </a:r>
            <a:endParaRPr lang="en-GB" noProof="0"/>
          </a:p>
        </p:txBody>
      </p:sp>
      <p:sp>
        <p:nvSpPr>
          <p:cNvPr id="23" name="Text Placeholder 22">
            <a:extLst>
              <a:ext uri="{FF2B5EF4-FFF2-40B4-BE49-F238E27FC236}">
                <a16:creationId xmlns:a16="http://schemas.microsoft.com/office/drawing/2014/main" id="{B1D734B5-5F1C-4E34-81FF-AD75105E8391}"/>
              </a:ext>
            </a:extLst>
          </p:cNvPr>
          <p:cNvSpPr>
            <a:spLocks noGrp="1"/>
          </p:cNvSpPr>
          <p:nvPr>
            <p:ph type="body" sz="quarter" idx="15" hasCustomPrompt="1"/>
          </p:nvPr>
        </p:nvSpPr>
        <p:spPr>
          <a:xfrm>
            <a:off x="761917" y="517972"/>
            <a:ext cx="2956560" cy="1333500"/>
          </a:xfrm>
        </p:spPr>
        <p:txBody>
          <a:bodyPr rtlCol="0">
            <a:noAutofit/>
          </a:bodyPr>
          <a:lstStyle>
            <a:lvl1pPr marL="0" indent="0">
              <a:lnSpc>
                <a:spcPct val="90000"/>
              </a:lnSpc>
              <a:buNone/>
              <a:defRPr sz="8800" b="1">
                <a:solidFill>
                  <a:schemeClr val="bg1"/>
                </a:solidFill>
                <a:latin typeface="+mj-lt"/>
              </a:defRPr>
            </a:lvl1pPr>
          </a:lstStyle>
          <a:p>
            <a:pPr lvl="0" rtl="0"/>
            <a:r>
              <a:rPr lang="en-GB" noProof="0"/>
              <a:t>01</a:t>
            </a:r>
          </a:p>
        </p:txBody>
      </p:sp>
      <p:sp>
        <p:nvSpPr>
          <p:cNvPr id="19" name="Text Placeholder 18">
            <a:extLst>
              <a:ext uri="{FF2B5EF4-FFF2-40B4-BE49-F238E27FC236}">
                <a16:creationId xmlns:a16="http://schemas.microsoft.com/office/drawing/2014/main" id="{65757DE8-43D6-4A47-ABC9-B39EC8016CB2}"/>
              </a:ext>
            </a:extLst>
          </p:cNvPr>
          <p:cNvSpPr>
            <a:spLocks noGrp="1"/>
          </p:cNvSpPr>
          <p:nvPr>
            <p:ph type="body" sz="quarter" idx="13"/>
          </p:nvPr>
        </p:nvSpPr>
        <p:spPr>
          <a:xfrm>
            <a:off x="1040130" y="2009775"/>
            <a:ext cx="3924300" cy="4391025"/>
          </a:xfrm>
        </p:spPr>
        <p:txBody>
          <a:bodyPr rtlCol="0">
            <a:normAutofit/>
          </a:bodyPr>
          <a:lstStyle>
            <a:lvl1pPr marL="0" indent="0">
              <a:lnSpc>
                <a:spcPct val="150000"/>
              </a:lnSpc>
              <a:buNone/>
              <a:defRPr sz="1600">
                <a:solidFill>
                  <a:schemeClr val="accent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rtl="0"/>
            <a:r>
              <a:rPr lang="en-US" noProof="0"/>
              <a:t>Click to edit Master text styles</a:t>
            </a:r>
          </a:p>
        </p:txBody>
      </p:sp>
      <p:sp>
        <p:nvSpPr>
          <p:cNvPr id="30" name="Date Placeholder 3">
            <a:extLst>
              <a:ext uri="{FF2B5EF4-FFF2-40B4-BE49-F238E27FC236}">
                <a16:creationId xmlns:a16="http://schemas.microsoft.com/office/drawing/2014/main" id="{984C97B0-0D42-4831-9ABD-390370C0F0B6}"/>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7CFE58C8-5EFC-4EA4-ADE6-76CFBA08C1D9}" type="datetime1">
              <a:rPr lang="en-GB" noProof="0" smtClean="0"/>
              <a:t>16/09/2025</a:t>
            </a:fld>
            <a:endParaRPr lang="en-GB" noProof="0"/>
          </a:p>
        </p:txBody>
      </p:sp>
      <p:sp>
        <p:nvSpPr>
          <p:cNvPr id="31" name="Slide Number Placeholder 5">
            <a:extLst>
              <a:ext uri="{FF2B5EF4-FFF2-40B4-BE49-F238E27FC236}">
                <a16:creationId xmlns:a16="http://schemas.microsoft.com/office/drawing/2014/main" id="{CE8438DF-723C-49AB-AD18-1C40F107F5B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6032FDE8-62A6-4290-88E6-2795313DE27E}"/>
              </a:ext>
            </a:extLst>
          </p:cNvPr>
          <p:cNvSpPr>
            <a:spLocks noGrp="1"/>
          </p:cNvSpPr>
          <p:nvPr>
            <p:ph type="title" hasCustomPrompt="1"/>
          </p:nvPr>
        </p:nvSpPr>
        <p:spPr>
          <a:xfrm>
            <a:off x="1028700" y="465137"/>
            <a:ext cx="3935647" cy="1340615"/>
          </a:xfrm>
        </p:spPr>
        <p:txBody>
          <a:bodyPr vert="horz" lIns="91440" tIns="45720" rIns="91440" bIns="45720" rtlCol="0" anchor="ctr">
            <a:noAutofit/>
          </a:bodyPr>
          <a:lstStyle>
            <a:lvl1pPr>
              <a:defRPr lang="en-US">
                <a:solidFill>
                  <a:schemeClr val="accent2">
                    <a:lumMod val="50000"/>
                  </a:schemeClr>
                </a:solidFill>
                <a:latin typeface="+mn-lt"/>
                <a:ea typeface="+mn-ea"/>
                <a:cs typeface="+mn-cs"/>
              </a:defRPr>
            </a:lvl1pPr>
          </a:lstStyle>
          <a:p>
            <a:pPr marL="0" lvl="0" indent="0" rtl="0">
              <a:spcBef>
                <a:spcPts val="1000"/>
              </a:spcBef>
              <a:buFont typeface="Arial" panose="020B0604020202020204" pitchFamily="34" charset="0"/>
            </a:pPr>
            <a:r>
              <a:rPr lang="en-GB" noProof="0"/>
              <a:t>Title</a:t>
            </a:r>
          </a:p>
        </p:txBody>
      </p:sp>
    </p:spTree>
    <p:extLst>
      <p:ext uri="{BB962C8B-B14F-4D97-AF65-F5344CB8AC3E}">
        <p14:creationId xmlns:p14="http://schemas.microsoft.com/office/powerpoint/2010/main" val="2176065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Section Break">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BC85317C-3A2D-483F-B913-714129E195A2}"/>
              </a:ext>
            </a:extLst>
          </p:cNvPr>
          <p:cNvSpPr>
            <a:spLocks noGrp="1"/>
          </p:cNvSpPr>
          <p:nvPr>
            <p:ph type="body" sz="quarter" idx="13" hasCustomPrompt="1"/>
          </p:nvPr>
        </p:nvSpPr>
        <p:spPr>
          <a:xfrm>
            <a:off x="2773045" y="2426610"/>
            <a:ext cx="2378075" cy="1111250"/>
          </a:xfrm>
        </p:spPr>
        <p:txBody>
          <a:bodyPr rtlCol="0">
            <a:noAutofit/>
          </a:bodyPr>
          <a:lstStyle>
            <a:lvl1pPr marL="0" indent="0">
              <a:lnSpc>
                <a:spcPct val="90000"/>
              </a:lnSpc>
              <a:buNone/>
              <a:defRPr sz="8800">
                <a:solidFill>
                  <a:schemeClr val="bg1"/>
                </a:solidFill>
              </a:defRPr>
            </a:lvl1pPr>
          </a:lstStyle>
          <a:p>
            <a:pPr lvl="0" rtl="0"/>
            <a:r>
              <a:rPr lang="en-GB" noProof="0"/>
              <a:t>02</a:t>
            </a:r>
          </a:p>
        </p:txBody>
      </p:sp>
      <p:sp>
        <p:nvSpPr>
          <p:cNvPr id="2" name="Title 1">
            <a:extLst>
              <a:ext uri="{FF2B5EF4-FFF2-40B4-BE49-F238E27FC236}">
                <a16:creationId xmlns:a16="http://schemas.microsoft.com/office/drawing/2014/main" id="{C45DFEC7-1EEC-4FF2-868A-9799EA69FE87}"/>
              </a:ext>
            </a:extLst>
          </p:cNvPr>
          <p:cNvSpPr>
            <a:spLocks noGrp="1"/>
          </p:cNvSpPr>
          <p:nvPr>
            <p:ph type="title"/>
          </p:nvPr>
        </p:nvSpPr>
        <p:spPr>
          <a:xfrm>
            <a:off x="3037155" y="2714986"/>
            <a:ext cx="6674802" cy="655320"/>
          </a:xfrm>
        </p:spPr>
        <p:txBody>
          <a:bodyPr vert="horz" lIns="91440" tIns="45720" rIns="91440" bIns="45720" rtlCol="0">
            <a:normAutofit/>
          </a:bodyPr>
          <a:lstStyle>
            <a:lvl1pPr>
              <a:defRPr lang="en-US">
                <a:solidFill>
                  <a:schemeClr val="accent2">
                    <a:lumMod val="50000"/>
                  </a:schemeClr>
                </a:solidFill>
                <a:ea typeface="+mn-ea"/>
                <a:cs typeface="+mn-cs"/>
              </a:defRPr>
            </a:lvl1pPr>
          </a:lstStyle>
          <a:p>
            <a:pPr marL="0" lvl="0" indent="0" rtl="0">
              <a:spcBef>
                <a:spcPts val="100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9746861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9/16/2025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44181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6D2B64-5199-450A-8ECA-B4B8AA0E1E8E}" type="datetimeFigureOut">
              <a:rPr lang="en-GB" smtClean="0"/>
              <a:t>16/09/2025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1DFA8C-3F0C-4D4A-8087-D509B94C9C85}" type="slidenum">
              <a:rPr lang="en-GB" smtClean="0"/>
              <a:t>‹#›</a:t>
            </a:fld>
            <a:endParaRPr lang="en-GB"/>
          </a:p>
        </p:txBody>
      </p:sp>
    </p:spTree>
    <p:extLst>
      <p:ext uri="{BB962C8B-B14F-4D97-AF65-F5344CB8AC3E}">
        <p14:creationId xmlns:p14="http://schemas.microsoft.com/office/powerpoint/2010/main" val="244335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72" r:id="rId1"/>
    <p:sldLayoutId id="2147483675" r:id="rId2"/>
    <p:sldLayoutId id="2147483673" r:id="rId3"/>
    <p:sldLayoutId id="2147483678" r:id="rId4"/>
    <p:sldLayoutId id="2147483660" r:id="rId5"/>
    <p:sldLayoutId id="2147483680" r:id="rId6"/>
    <p:sldLayoutId id="2147483679" r:id="rId7"/>
    <p:sldLayoutId id="2147483677" r:id="rId8"/>
    <p:sldLayoutId id="2147483662" r:id="rId9"/>
    <p:sldLayoutId id="2147483663" r:id="rId10"/>
    <p:sldLayoutId id="2147483671" r:id="rId11"/>
    <p:sldLayoutId id="2147483676" r:id="rId12"/>
    <p:sldLayoutId id="2147483674" r:id="rId13"/>
    <p:sldLayoutId id="2147483684" r:id="rId14"/>
    <p:sldLayoutId id="2147483686" r:id="rId15"/>
    <p:sldLayoutId id="2147483687" r:id="rId16"/>
    <p:sldLayoutId id="2147483688" r:id="rId17"/>
    <p:sldLayoutId id="2147483689" r:id="rId18"/>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18" Type="http://schemas.microsoft.com/office/2007/relationships/diagramDrawing" Target="../diagrams/drawing3.xml"/><Relationship Id="rId3" Type="http://schemas.openxmlformats.org/officeDocument/2006/relationships/hyperlink" Target="https://uowtsd-my.sharepoint.com/:f:/g/personal/c_greenway_uwtsd_ac_uk/EpQjZuFGL6lIomln4MY22aoB8Zjs5NyptKuVEN3cwEWTHw?e=9mciqw" TargetMode="External"/><Relationship Id="rId21" Type="http://schemas.openxmlformats.org/officeDocument/2006/relationships/diagramQuickStyle" Target="../diagrams/quickStyle4.xml"/><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diagramColors" Target="../diagrams/colors3.xml"/><Relationship Id="rId2" Type="http://schemas.openxmlformats.org/officeDocument/2006/relationships/notesSlide" Target="../notesSlides/notesSlide1.xml"/><Relationship Id="rId16" Type="http://schemas.openxmlformats.org/officeDocument/2006/relationships/diagramQuickStyle" Target="../diagrams/quickStyle3.xml"/><Relationship Id="rId20" Type="http://schemas.openxmlformats.org/officeDocument/2006/relationships/diagramLayout" Target="../diagrams/layout4.xml"/><Relationship Id="rId1" Type="http://schemas.openxmlformats.org/officeDocument/2006/relationships/slideLayout" Target="../slideLayouts/slideLayout14.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24" Type="http://schemas.openxmlformats.org/officeDocument/2006/relationships/hyperlink" Target="https://www.gov.wales/sites/default/files/publications/2018-12/practical-approaches-to-behaviour-management-in-the-classroom-a-handbook-for-classroom-teachers-in-primary-schools.pdf" TargetMode="External"/><Relationship Id="rId5" Type="http://schemas.openxmlformats.org/officeDocument/2006/relationships/diagramLayout" Target="../diagrams/layout1.xml"/><Relationship Id="rId15" Type="http://schemas.openxmlformats.org/officeDocument/2006/relationships/diagramLayout" Target="../diagrams/layout3.xml"/><Relationship Id="rId23" Type="http://schemas.microsoft.com/office/2007/relationships/diagramDrawing" Target="../diagrams/drawing4.xml"/><Relationship Id="rId10" Type="http://schemas.openxmlformats.org/officeDocument/2006/relationships/diagramLayout" Target="../diagrams/layout2.xml"/><Relationship Id="rId19" Type="http://schemas.openxmlformats.org/officeDocument/2006/relationships/diagramData" Target="../diagrams/data4.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diagramData" Target="../diagrams/data3.xml"/><Relationship Id="rId22" Type="http://schemas.openxmlformats.org/officeDocument/2006/relationships/diagramColors" Target="../diagrams/colors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video" Target="https://www.youtube.com/embed/1SUhMo7fezw?feature=oembed" TargetMode="External"/><Relationship Id="rId7" Type="http://schemas.openxmlformats.org/officeDocument/2006/relationships/image" Target="../media/image8.jpeg"/><Relationship Id="rId2" Type="http://schemas.openxmlformats.org/officeDocument/2006/relationships/video" Target="https://www.youtube.com/embed/jiFPW7le1jA?feature=oembed" TargetMode="External"/><Relationship Id="rId1" Type="http://schemas.openxmlformats.org/officeDocument/2006/relationships/video" Target="https://www.youtube.com/embed/pdjaxS4ME2A?feature=oembed" TargetMode="External"/><Relationship Id="rId6" Type="http://schemas.openxmlformats.org/officeDocument/2006/relationships/image" Target="../media/image7.jpeg"/><Relationship Id="rId5" Type="http://schemas.openxmlformats.org/officeDocument/2006/relationships/notesSlide" Target="../notesSlides/notesSlide4.xml"/><Relationship Id="rId4" Type="http://schemas.openxmlformats.org/officeDocument/2006/relationships/slideLayout" Target="../slideLayouts/slideLayout5.xml"/><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diagramLayout" Target="../diagrams/layout7.xml"/><Relationship Id="rId18" Type="http://schemas.openxmlformats.org/officeDocument/2006/relationships/diagramLayout" Target="../diagrams/layout8.xml"/><Relationship Id="rId3" Type="http://schemas.openxmlformats.org/officeDocument/2006/relationships/diagramLayout" Target="../diagrams/layout5.xml"/><Relationship Id="rId21" Type="http://schemas.microsoft.com/office/2007/relationships/diagramDrawing" Target="../diagrams/drawing8.xml"/><Relationship Id="rId7" Type="http://schemas.openxmlformats.org/officeDocument/2006/relationships/diagramData" Target="../diagrams/data6.xml"/><Relationship Id="rId12" Type="http://schemas.openxmlformats.org/officeDocument/2006/relationships/diagramData" Target="../diagrams/data7.xml"/><Relationship Id="rId17" Type="http://schemas.openxmlformats.org/officeDocument/2006/relationships/diagramData" Target="../diagrams/data8.xml"/><Relationship Id="rId2" Type="http://schemas.openxmlformats.org/officeDocument/2006/relationships/diagramData" Target="../diagrams/data5.xml"/><Relationship Id="rId16" Type="http://schemas.microsoft.com/office/2007/relationships/diagramDrawing" Target="../diagrams/drawing7.xml"/><Relationship Id="rId20" Type="http://schemas.openxmlformats.org/officeDocument/2006/relationships/diagramColors" Target="../diagrams/colors8.xml"/><Relationship Id="rId1" Type="http://schemas.openxmlformats.org/officeDocument/2006/relationships/slideLayout" Target="../slideLayouts/slideLayout14.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5" Type="http://schemas.openxmlformats.org/officeDocument/2006/relationships/diagramColors" Target="../diagrams/colors7.xml"/><Relationship Id="rId10" Type="http://schemas.openxmlformats.org/officeDocument/2006/relationships/diagramColors" Target="../diagrams/colors6.xml"/><Relationship Id="rId19" Type="http://schemas.openxmlformats.org/officeDocument/2006/relationships/diagramQuickStyle" Target="../diagrams/quickStyle8.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diagramQuickStyle" Target="../diagrams/quickStyle7.xml"/><Relationship Id="rId22" Type="http://schemas.openxmlformats.org/officeDocument/2006/relationships/hyperlink" Target="http://www.adhdfoundation.org.uk/"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www.adhdfoundation.org.uk/" TargetMode="Externa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26.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8" Type="http://schemas.openxmlformats.org/officeDocument/2006/relationships/image" Target="../media/image26.png"/><Relationship Id="rId3" Type="http://schemas.microsoft.com/office/2007/relationships/media" Target="../media/media4.m4a"/><Relationship Id="rId7" Type="http://schemas.openxmlformats.org/officeDocument/2006/relationships/image" Target="../media/image2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notesSlide" Target="../notesSlides/notesSlide8.xml"/><Relationship Id="rId5" Type="http://schemas.openxmlformats.org/officeDocument/2006/relationships/slideLayout" Target="../slideLayouts/slideLayout14.xml"/><Relationship Id="rId4" Type="http://schemas.openxmlformats.org/officeDocument/2006/relationships/audio" Target="../media/media4.m4a"/><Relationship Id="rId9" Type="http://schemas.openxmlformats.org/officeDocument/2006/relationships/image" Target="../media/image29.png"/></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8" Type="http://schemas.openxmlformats.org/officeDocument/2006/relationships/audio" Target="../media/media8.m4a"/><Relationship Id="rId13" Type="http://schemas.openxmlformats.org/officeDocument/2006/relationships/hyperlink" Target="&#8226;%09What%20kind%20of%20support,%20if%20any,%20have%20you%20received%20from%20your%20child&#8217;s%20school?%20How%20effective%20was%20it%20in%20addressing%20your%20child&#8217;s%20needs?" TargetMode="External"/><Relationship Id="rId18" Type="http://schemas.openxmlformats.org/officeDocument/2006/relationships/image" Target="../media/image26.png"/><Relationship Id="rId3" Type="http://schemas.microsoft.com/office/2007/relationships/media" Target="../media/media6.m4a"/><Relationship Id="rId7" Type="http://schemas.microsoft.com/office/2007/relationships/media" Target="../media/media8.m4a"/><Relationship Id="rId12" Type="http://schemas.openxmlformats.org/officeDocument/2006/relationships/hyperlink" Target="https://uowtsd-my.sharepoint.com/personal/c_greenway_uwtsd_ac_uk/Documents/Mental%20Health%20MA/ADHD%20module/Lecture%204/when-is-anger-a-problem.pdf" TargetMode="External"/><Relationship Id="rId17" Type="http://schemas.openxmlformats.org/officeDocument/2006/relationships/image" Target="../media/image32.png"/><Relationship Id="rId2" Type="http://schemas.openxmlformats.org/officeDocument/2006/relationships/audio" Target="../media/media5.m4a"/><Relationship Id="rId16" Type="http://schemas.openxmlformats.org/officeDocument/2006/relationships/image" Target="../media/image31.png"/><Relationship Id="rId1" Type="http://schemas.microsoft.com/office/2007/relationships/media" Target="../media/media5.m4a"/><Relationship Id="rId6" Type="http://schemas.openxmlformats.org/officeDocument/2006/relationships/audio" Target="../media/media7.m4a"/><Relationship Id="rId11" Type="http://schemas.openxmlformats.org/officeDocument/2006/relationships/slideLayout" Target="../slideLayouts/slideLayout14.xml"/><Relationship Id="rId5" Type="http://schemas.microsoft.com/office/2007/relationships/media" Target="../media/media7.m4a"/><Relationship Id="rId15" Type="http://schemas.openxmlformats.org/officeDocument/2006/relationships/hyperlink" Target="https://uowtsd-my.sharepoint.com/personal/c_greenway_uwtsd_ac_uk/Documents/Mental%20Health%20MA/ADHD%20module/Lecture%204/triggers.pdf" TargetMode="External"/><Relationship Id="rId10" Type="http://schemas.openxmlformats.org/officeDocument/2006/relationships/audio" Target="../media/media9.m4a"/><Relationship Id="rId4" Type="http://schemas.openxmlformats.org/officeDocument/2006/relationships/audio" Target="../media/media6.m4a"/><Relationship Id="rId9" Type="http://schemas.microsoft.com/office/2007/relationships/media" Target="../media/media9.m4a"/><Relationship Id="rId14" Type="http://schemas.openxmlformats.org/officeDocument/2006/relationships/hyperlink" Target="https://uowtsd-my.sharepoint.com/personal/c_greenway_uwtsd_ac_uk/Documents/Mental%20Health%20MA/ADHD%20module/Lecture%204/anger-warning-signs-children.pdf" TargetMode="Externa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diagramLayout" Target="../diagrams/layout9.xml"/><Relationship Id="rId7" Type="http://schemas.openxmlformats.org/officeDocument/2006/relationships/diagramData" Target="../diagrams/data10.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4.xml"/><Relationship Id="rId4" Type="http://schemas.openxmlformats.org/officeDocument/2006/relationships/hyperlink" Target="https://www.therapistaid.com/interactive-therapy-tool/nervous-mous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uowtsd-my.sharepoint.com/:b:/g/personal/c_greenway_uwtsd_ac_uk/EX6CaMaaa3tEuo3BV_sQSoIB38hP0M5uZ4ZHISisQnkJ6A?e=tI4Ynx" TargetMode="External"/><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38.png"/><Relationship Id="rId4" Type="http://schemas.openxmlformats.org/officeDocument/2006/relationships/image" Target="../media/image37.png"/></Relationships>
</file>

<file path=ppt/slides/_rels/slide21.xml.rels><?xml version="1.0" encoding="UTF-8" standalone="yes"?>
<Relationships xmlns="http://schemas.openxmlformats.org/package/2006/relationships"><Relationship Id="rId8" Type="http://schemas.microsoft.com/office/2007/relationships/diagramDrawing" Target="../diagrams/drawing11.xml"/><Relationship Id="rId13" Type="http://schemas.microsoft.com/office/2007/relationships/diagramDrawing" Target="../diagrams/drawing12.xml"/><Relationship Id="rId3" Type="http://schemas.openxmlformats.org/officeDocument/2006/relationships/image" Target="../media/image39.png"/><Relationship Id="rId7" Type="http://schemas.openxmlformats.org/officeDocument/2006/relationships/diagramColors" Target="../diagrams/colors11.xml"/><Relationship Id="rId12" Type="http://schemas.openxmlformats.org/officeDocument/2006/relationships/diagramColors" Target="../diagrams/colors12.xml"/><Relationship Id="rId2" Type="http://schemas.openxmlformats.org/officeDocument/2006/relationships/notesSlide" Target="../notesSlides/notesSlide10.xml"/><Relationship Id="rId16"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diagramQuickStyle" Target="../diagrams/quickStyle11.xml"/><Relationship Id="rId11" Type="http://schemas.openxmlformats.org/officeDocument/2006/relationships/diagramQuickStyle" Target="../diagrams/quickStyle12.xml"/><Relationship Id="rId5" Type="http://schemas.openxmlformats.org/officeDocument/2006/relationships/diagramLayout" Target="../diagrams/layout11.xml"/><Relationship Id="rId15" Type="http://schemas.openxmlformats.org/officeDocument/2006/relationships/hyperlink" Target="https://static1.squarespace.com/static/5cb61b1e29f2cc34d16e2bd6/t/6022eaff53d41238d579b72f/1612901132906/window-of-tolerance-infographic.pdf" TargetMode="External"/><Relationship Id="rId10" Type="http://schemas.openxmlformats.org/officeDocument/2006/relationships/diagramLayout" Target="../diagrams/layout12.xml"/><Relationship Id="rId4" Type="http://schemas.openxmlformats.org/officeDocument/2006/relationships/diagramData" Target="../diagrams/data11.xml"/><Relationship Id="rId9" Type="http://schemas.openxmlformats.org/officeDocument/2006/relationships/diagramData" Target="../diagrams/data12.xml"/><Relationship Id="rId14" Type="http://schemas.openxmlformats.org/officeDocument/2006/relationships/hyperlink" Target="https://static1.squarespace.com/static/5cb61b1e29f2cc34d16e2bd6/t/6022eb25fe4dd05c4259b556/1612901175810/window-of-tolerance-awareness-worksheet.pdf" TargetMode="Externa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8" Type="http://schemas.microsoft.com/office/2007/relationships/diagramDrawing" Target="../diagrams/drawing14.xml"/><Relationship Id="rId13" Type="http://schemas.microsoft.com/office/2007/relationships/diagramDrawing" Target="../diagrams/drawing15.xml"/><Relationship Id="rId18" Type="http://schemas.microsoft.com/office/2007/relationships/diagramDrawing" Target="../diagrams/drawing16.xml"/><Relationship Id="rId3" Type="http://schemas.openxmlformats.org/officeDocument/2006/relationships/image" Target="../media/image42.png"/><Relationship Id="rId7" Type="http://schemas.openxmlformats.org/officeDocument/2006/relationships/diagramColors" Target="../diagrams/colors14.xml"/><Relationship Id="rId12" Type="http://schemas.openxmlformats.org/officeDocument/2006/relationships/diagramColors" Target="../diagrams/colors15.xml"/><Relationship Id="rId17" Type="http://schemas.openxmlformats.org/officeDocument/2006/relationships/diagramColors" Target="../diagrams/colors16.xml"/><Relationship Id="rId2" Type="http://schemas.openxmlformats.org/officeDocument/2006/relationships/notesSlide" Target="../notesSlides/notesSlide11.xml"/><Relationship Id="rId16" Type="http://schemas.openxmlformats.org/officeDocument/2006/relationships/diagramQuickStyle" Target="../diagrams/quickStyle16.xml"/><Relationship Id="rId1" Type="http://schemas.openxmlformats.org/officeDocument/2006/relationships/slideLayout" Target="../slideLayouts/slideLayout15.xml"/><Relationship Id="rId6" Type="http://schemas.openxmlformats.org/officeDocument/2006/relationships/diagramQuickStyle" Target="../diagrams/quickStyle14.xml"/><Relationship Id="rId11" Type="http://schemas.openxmlformats.org/officeDocument/2006/relationships/diagramQuickStyle" Target="../diagrams/quickStyle15.xml"/><Relationship Id="rId5" Type="http://schemas.openxmlformats.org/officeDocument/2006/relationships/diagramLayout" Target="../diagrams/layout14.xml"/><Relationship Id="rId15" Type="http://schemas.openxmlformats.org/officeDocument/2006/relationships/diagramLayout" Target="../diagrams/layout16.xml"/><Relationship Id="rId10" Type="http://schemas.openxmlformats.org/officeDocument/2006/relationships/diagramLayout" Target="../diagrams/layout15.xml"/><Relationship Id="rId4" Type="http://schemas.openxmlformats.org/officeDocument/2006/relationships/diagramData" Target="../diagrams/data14.xml"/><Relationship Id="rId9" Type="http://schemas.openxmlformats.org/officeDocument/2006/relationships/diagramData" Target="../diagrams/data15.xml"/><Relationship Id="rId14" Type="http://schemas.openxmlformats.org/officeDocument/2006/relationships/diagramData" Target="../diagrams/data16.xml"/></Relationships>
</file>

<file path=ppt/slides/_rels/slide26.xml.rels><?xml version="1.0" encoding="UTF-8" standalone="yes"?>
<Relationships xmlns="http://schemas.openxmlformats.org/package/2006/relationships"><Relationship Id="rId8" Type="http://schemas.openxmlformats.org/officeDocument/2006/relationships/hyperlink" Target="https://www.amica-counselling.uk/counselling/mindfulness-based-stress-reduction-mbsr/" TargetMode="External"/><Relationship Id="rId3" Type="http://schemas.openxmlformats.org/officeDocument/2006/relationships/diagramData" Target="../diagrams/data17.xml"/><Relationship Id="rId7" Type="http://schemas.microsoft.com/office/2007/relationships/diagramDrawing" Target="../diagrams/drawing17.xml"/><Relationship Id="rId12" Type="http://schemas.openxmlformats.org/officeDocument/2006/relationships/hyperlink" Target="https://www.frontiersin.org/articles/10.3389/fpsyg.2019.00385/full#:~:text=Mindfulness%2DBased%20Positive%20Behavior%20Support%20includes%20instruction%20in%20three%20ethical,and%20(c)%20false%20speech" TargetMode="External"/><Relationship Id="rId2" Type="http://schemas.openxmlformats.org/officeDocument/2006/relationships/notesSlide" Target="../notesSlides/notesSlide12.xml"/><Relationship Id="rId1" Type="http://schemas.openxmlformats.org/officeDocument/2006/relationships/slideLayout" Target="../slideLayouts/slideLayout16.xml"/><Relationship Id="rId6" Type="http://schemas.openxmlformats.org/officeDocument/2006/relationships/diagramColors" Target="../diagrams/colors17.xml"/><Relationship Id="rId11" Type="http://schemas.openxmlformats.org/officeDocument/2006/relationships/hyperlink" Target="https://www.psychologytoday.com/gb/therapy-types/acceptance-and-commitment-therapy" TargetMode="External"/><Relationship Id="rId5" Type="http://schemas.openxmlformats.org/officeDocument/2006/relationships/diagramQuickStyle" Target="../diagrams/quickStyle17.xml"/><Relationship Id="rId10" Type="http://schemas.openxmlformats.org/officeDocument/2006/relationships/hyperlink" Target="https://uowtsd-my.sharepoint.com/personal/c_greenway_uwtsd_ac_uk/Documents/Mental%20Health%20MA/ADHD%20module/Lecture%204/Mindful%20parenting.pdf" TargetMode="External"/><Relationship Id="rId4" Type="http://schemas.openxmlformats.org/officeDocument/2006/relationships/diagramLayout" Target="../diagrams/layout17.xml"/><Relationship Id="rId9" Type="http://schemas.openxmlformats.org/officeDocument/2006/relationships/hyperlink" Target="https://www.psychologytoday.com/gb/therapy-types/mindfulness-based-cognitive-therapy" TargetMode="Externa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notesSlide" Target="../notesSlides/notesSlide13.xml"/></Relationships>
</file>

<file path=ppt/slides/_rels/slide28.xml.rels><?xml version="1.0" encoding="UTF-8" standalone="yes"?>
<Relationships xmlns="http://schemas.openxmlformats.org/package/2006/relationships"><Relationship Id="rId8" Type="http://schemas.openxmlformats.org/officeDocument/2006/relationships/diagramQuickStyle" Target="../diagrams/quickStyle18.xml"/><Relationship Id="rId13" Type="http://schemas.openxmlformats.org/officeDocument/2006/relationships/hyperlink" Target="https://uowtsd-my.sharepoint.com/personal/c_greenway_uwtsd_ac_uk/Documents/Mental%20Health%20MA/ADHD%20module/Lecture%204/family-mindfulness-schedule.pdf" TargetMode="External"/><Relationship Id="rId3" Type="http://schemas.microsoft.com/office/2007/relationships/media" Target="../media/media11.mp4"/><Relationship Id="rId7" Type="http://schemas.openxmlformats.org/officeDocument/2006/relationships/diagramLayout" Target="../diagrams/layout18.xml"/><Relationship Id="rId12" Type="http://schemas.openxmlformats.org/officeDocument/2006/relationships/image" Target="../media/image47.png"/><Relationship Id="rId2" Type="http://schemas.openxmlformats.org/officeDocument/2006/relationships/tags" Target="../tags/tag1.xml"/><Relationship Id="rId1" Type="http://schemas.openxmlformats.org/officeDocument/2006/relationships/video" Target="NULL" TargetMode="External"/><Relationship Id="rId6" Type="http://schemas.openxmlformats.org/officeDocument/2006/relationships/diagramData" Target="../diagrams/data18.xml"/><Relationship Id="rId11" Type="http://schemas.openxmlformats.org/officeDocument/2006/relationships/image" Target="../media/image46.png"/><Relationship Id="rId5" Type="http://schemas.openxmlformats.org/officeDocument/2006/relationships/image" Target="../media/image45.png"/><Relationship Id="rId10" Type="http://schemas.microsoft.com/office/2007/relationships/diagramDrawing" Target="../diagrams/drawing18.xml"/><Relationship Id="rId4" Type="http://schemas.openxmlformats.org/officeDocument/2006/relationships/slideLayout" Target="../slideLayouts/slideLayout5.xml"/><Relationship Id="rId9" Type="http://schemas.openxmlformats.org/officeDocument/2006/relationships/diagramColors" Target="../diagrams/colors1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2.wav"/><Relationship Id="rId1" Type="http://schemas.microsoft.com/office/2007/relationships/media" Target="../media/media12.wav"/><Relationship Id="rId5" Type="http://schemas.openxmlformats.org/officeDocument/2006/relationships/image" Target="../media/image26.png"/><Relationship Id="rId4" Type="http://schemas.openxmlformats.org/officeDocument/2006/relationships/image" Target="../media/image48.png"/></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19.xml"/><Relationship Id="rId3" Type="http://schemas.microsoft.com/office/2007/relationships/media" Target="../media/media13.mp4"/><Relationship Id="rId7" Type="http://schemas.openxmlformats.org/officeDocument/2006/relationships/diagramQuickStyle" Target="../diagrams/quickStyle19.xml"/><Relationship Id="rId2" Type="http://schemas.openxmlformats.org/officeDocument/2006/relationships/tags" Target="../tags/tag2.xml"/><Relationship Id="rId1" Type="http://schemas.openxmlformats.org/officeDocument/2006/relationships/video" Target="NULL" TargetMode="External"/><Relationship Id="rId6" Type="http://schemas.openxmlformats.org/officeDocument/2006/relationships/diagramLayout" Target="../diagrams/layout19.xml"/><Relationship Id="rId11" Type="http://schemas.openxmlformats.org/officeDocument/2006/relationships/image" Target="../media/image46.png"/><Relationship Id="rId5" Type="http://schemas.openxmlformats.org/officeDocument/2006/relationships/diagramData" Target="../diagrams/data19.xml"/><Relationship Id="rId10" Type="http://schemas.openxmlformats.org/officeDocument/2006/relationships/image" Target="../media/image49.png"/><Relationship Id="rId4" Type="http://schemas.openxmlformats.org/officeDocument/2006/relationships/slideLayout" Target="../slideLayouts/slideLayout17.xml"/><Relationship Id="rId9" Type="http://schemas.microsoft.com/office/2007/relationships/diagramDrawing" Target="../diagrams/drawing19.xml"/></Relationships>
</file>

<file path=ppt/slides/_rels/slide3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uowtsd-my.sharepoint.com/:b:/g/personal/c_greenway_uwtsd_ac_uk/EYPIkAuAWb5Pko_hs6gvMGYBfFxXiWqPaTM9xVustXed0A?e=3cDdEP" TargetMode="External"/><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hyperlink" Target="https://uowtsd-my.sharepoint.com/:b:/g/personal/c_greenway_uwtsd_ac_uk/EWZmOaMIO7FDgfDCTvdJUKoBWLxFW_fTepSFeli2ggUBiw?e=yzjADN"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uowtsd-my.sharepoint.com/:b:/g/personal/c_greenway_uwtsd_ac_uk/EUv0vFTtoVlFqUpwZPWMOCwBaQeyghJt5Ck1zx9YNo2oHw?e=Mt8buu" TargetMode="External"/><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hyperlink" Target="https://uowtsd-my.sharepoint.com/:b:/g/personal/c_greenway_uwtsd_ac_uk/EXD5wJKxlQpJlwao74fa40MBq0SnYO6JMQl6P5SFWdiNvw?e=kze5As"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hyperlink" Target="https://uowtsd-my.sharepoint.com/:w:/g/personal/c_greenway_uwtsd_ac_uk/EWDdLXzdc6ZFgYH5hJmnsmEB18aRDgnZouWYBuy7Usy1QA?e=d7Z7QQ" TargetMode="External"/><Relationship Id="rId1" Type="http://schemas.openxmlformats.org/officeDocument/2006/relationships/slideLayout" Target="../slideLayouts/slideLayout4.xml"/><Relationship Id="rId4" Type="http://schemas.openxmlformats.org/officeDocument/2006/relationships/image" Target="../media/image5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3F8B1-AD53-5D33-6C27-E9A527B0F0BB}"/>
              </a:ext>
            </a:extLst>
          </p:cNvPr>
          <p:cNvSpPr>
            <a:spLocks noGrp="1"/>
          </p:cNvSpPr>
          <p:nvPr>
            <p:ph type="title"/>
          </p:nvPr>
        </p:nvSpPr>
        <p:spPr>
          <a:xfrm>
            <a:off x="248978" y="-368986"/>
            <a:ext cx="10213200" cy="1112836"/>
          </a:xfrm>
        </p:spPr>
        <p:txBody>
          <a:bodyPr/>
          <a:lstStyle/>
          <a:p>
            <a:r>
              <a:rPr lang="en-GB" dirty="0"/>
              <a:t>Interventions: II</a:t>
            </a:r>
          </a:p>
        </p:txBody>
      </p:sp>
      <p:sp>
        <p:nvSpPr>
          <p:cNvPr id="3" name="Content Placeholder 2">
            <a:extLst>
              <a:ext uri="{FF2B5EF4-FFF2-40B4-BE49-F238E27FC236}">
                <a16:creationId xmlns:a16="http://schemas.microsoft.com/office/drawing/2014/main" id="{A6B09071-1FE1-338D-B956-3B7F9E8FB9AC}"/>
              </a:ext>
            </a:extLst>
          </p:cNvPr>
          <p:cNvSpPr>
            <a:spLocks noGrp="1"/>
          </p:cNvSpPr>
          <p:nvPr>
            <p:ph idx="1"/>
          </p:nvPr>
        </p:nvSpPr>
        <p:spPr>
          <a:xfrm>
            <a:off x="303569" y="1931584"/>
            <a:ext cx="7342558" cy="4817233"/>
          </a:xfrm>
        </p:spPr>
        <p:txBody>
          <a:bodyPr>
            <a:normAutofit/>
          </a:bodyPr>
          <a:lstStyle/>
          <a:p>
            <a:pPr>
              <a:lnSpc>
                <a:spcPct val="100000"/>
              </a:lnSpc>
              <a:spcBef>
                <a:spcPts val="600"/>
              </a:spcBef>
              <a:spcAft>
                <a:spcPts val="600"/>
              </a:spcAft>
              <a:buFont typeface="Wingdings" panose="05000000000000000000" pitchFamily="2" charset="2"/>
              <a:buChar char="Ø"/>
            </a:pPr>
            <a:r>
              <a:rPr lang="en-GB" b="1" dirty="0">
                <a:solidFill>
                  <a:schemeClr val="tx1">
                    <a:lumMod val="65000"/>
                    <a:lumOff val="35000"/>
                    <a:alpha val="60000"/>
                  </a:schemeClr>
                </a:solidFill>
                <a:latin typeface="Calibri" panose="020F0502020204030204" pitchFamily="34" charset="0"/>
                <a:ea typeface="Arial" panose="020B0604020202020204" pitchFamily="34" charset="0"/>
                <a:cs typeface="Calibri" panose="020F0502020204030204" pitchFamily="34" charset="0"/>
              </a:rPr>
              <a:t>Consequence-based approaches</a:t>
            </a:r>
          </a:p>
          <a:p>
            <a:pPr>
              <a:lnSpc>
                <a:spcPct val="100000"/>
              </a:lnSpc>
              <a:spcBef>
                <a:spcPts val="600"/>
              </a:spcBef>
              <a:spcAft>
                <a:spcPts val="600"/>
              </a:spcAft>
              <a:buFont typeface="Wingdings" panose="05000000000000000000" pitchFamily="2" charset="2"/>
              <a:buChar char="Ø"/>
            </a:pPr>
            <a:r>
              <a:rPr lang="en-GB" b="1" dirty="0">
                <a:solidFill>
                  <a:schemeClr val="tx1">
                    <a:lumMod val="65000"/>
                    <a:lumOff val="35000"/>
                    <a:alpha val="60000"/>
                  </a:schemeClr>
                </a:solidFill>
                <a:latin typeface="Calibri" panose="020F0502020204030204" pitchFamily="34" charset="0"/>
                <a:ea typeface="Arial" panose="020B0604020202020204" pitchFamily="34" charset="0"/>
                <a:cs typeface="Calibri" panose="020F0502020204030204" pitchFamily="34" charset="0"/>
              </a:rPr>
              <a:t>Executive function, focus and attention </a:t>
            </a:r>
          </a:p>
          <a:p>
            <a:pPr>
              <a:lnSpc>
                <a:spcPct val="100000"/>
              </a:lnSpc>
              <a:spcBef>
                <a:spcPts val="600"/>
              </a:spcBef>
              <a:spcAft>
                <a:spcPts val="600"/>
              </a:spcAft>
              <a:buFont typeface="Wingdings" panose="05000000000000000000" pitchFamily="2" charset="2"/>
              <a:buChar char="Ø"/>
            </a:pPr>
            <a:r>
              <a:rPr lang="en-GB" b="1" dirty="0">
                <a:solidFill>
                  <a:schemeClr val="tx1">
                    <a:lumMod val="65000"/>
                    <a:lumOff val="35000"/>
                    <a:alpha val="60000"/>
                  </a:schemeClr>
                </a:solidFill>
                <a:latin typeface="Calibri" panose="020F0502020204030204" pitchFamily="34" charset="0"/>
                <a:ea typeface="Arial" panose="020B0604020202020204" pitchFamily="34" charset="0"/>
                <a:cs typeface="Calibri" panose="020F0502020204030204" pitchFamily="34" charset="0"/>
              </a:rPr>
              <a:t>Anger management</a:t>
            </a:r>
          </a:p>
          <a:p>
            <a:pPr>
              <a:lnSpc>
                <a:spcPct val="100000"/>
              </a:lnSpc>
              <a:spcBef>
                <a:spcPts val="600"/>
              </a:spcBef>
              <a:spcAft>
                <a:spcPts val="600"/>
              </a:spcAft>
              <a:buFont typeface="Wingdings" panose="05000000000000000000" pitchFamily="2" charset="2"/>
              <a:buChar char="Ø"/>
            </a:pPr>
            <a:r>
              <a:rPr lang="en-GB" b="1" dirty="0">
                <a:solidFill>
                  <a:schemeClr val="tx1">
                    <a:lumMod val="65000"/>
                    <a:lumOff val="35000"/>
                    <a:alpha val="60000"/>
                  </a:schemeClr>
                </a:solidFill>
                <a:latin typeface="Calibri" panose="020F0502020204030204" pitchFamily="34" charset="0"/>
                <a:ea typeface="Arial" panose="020B0604020202020204" pitchFamily="34" charset="0"/>
                <a:cs typeface="Calibri" panose="020F0502020204030204" pitchFamily="34" charset="0"/>
              </a:rPr>
              <a:t>Anxiety </a:t>
            </a:r>
          </a:p>
          <a:p>
            <a:pPr>
              <a:lnSpc>
                <a:spcPct val="100000"/>
              </a:lnSpc>
              <a:spcBef>
                <a:spcPts val="600"/>
              </a:spcBef>
              <a:spcAft>
                <a:spcPts val="600"/>
              </a:spcAft>
              <a:buFont typeface="Wingdings" panose="05000000000000000000" pitchFamily="2" charset="2"/>
              <a:buChar char="Ø"/>
            </a:pPr>
            <a:r>
              <a:rPr lang="en-GB" b="1" dirty="0">
                <a:solidFill>
                  <a:schemeClr val="tx1">
                    <a:lumMod val="65000"/>
                    <a:lumOff val="35000"/>
                    <a:alpha val="60000"/>
                  </a:schemeClr>
                </a:solidFill>
                <a:latin typeface="Calibri" panose="020F0502020204030204" pitchFamily="34" charset="0"/>
                <a:ea typeface="Arial" panose="020B0604020202020204" pitchFamily="34" charset="0"/>
                <a:cs typeface="Calibri" panose="020F0502020204030204" pitchFamily="34" charset="0"/>
              </a:rPr>
              <a:t>Self-regulation</a:t>
            </a:r>
          </a:p>
          <a:p>
            <a:pPr>
              <a:lnSpc>
                <a:spcPct val="100000"/>
              </a:lnSpc>
              <a:spcBef>
                <a:spcPts val="600"/>
              </a:spcBef>
              <a:spcAft>
                <a:spcPts val="600"/>
              </a:spcAft>
              <a:buFont typeface="Wingdings" panose="05000000000000000000" pitchFamily="2" charset="2"/>
              <a:buChar char="Ø"/>
            </a:pPr>
            <a:r>
              <a:rPr lang="en-GB" b="1" dirty="0">
                <a:solidFill>
                  <a:schemeClr val="tx1">
                    <a:lumMod val="65000"/>
                    <a:lumOff val="35000"/>
                    <a:alpha val="60000"/>
                  </a:schemeClr>
                </a:solidFill>
                <a:latin typeface="Calibri" panose="020F0502020204030204" pitchFamily="34" charset="0"/>
                <a:ea typeface="Arial" panose="020B0604020202020204" pitchFamily="34" charset="0"/>
                <a:cs typeface="Calibri" panose="020F0502020204030204" pitchFamily="34" charset="0"/>
              </a:rPr>
              <a:t>Movement </a:t>
            </a:r>
          </a:p>
          <a:p>
            <a:pPr>
              <a:lnSpc>
                <a:spcPct val="100000"/>
              </a:lnSpc>
              <a:spcBef>
                <a:spcPts val="600"/>
              </a:spcBef>
              <a:spcAft>
                <a:spcPts val="600"/>
              </a:spcAft>
              <a:buFont typeface="Wingdings" panose="05000000000000000000" pitchFamily="2" charset="2"/>
              <a:buChar char="Ø"/>
            </a:pPr>
            <a:r>
              <a:rPr lang="en-GB" b="1" dirty="0">
                <a:solidFill>
                  <a:schemeClr val="tx1">
                    <a:lumMod val="65000"/>
                    <a:lumOff val="35000"/>
                    <a:alpha val="60000"/>
                  </a:schemeClr>
                </a:solidFill>
                <a:latin typeface="Calibri" panose="020F0502020204030204" pitchFamily="34" charset="0"/>
                <a:ea typeface="Arial" panose="020B0604020202020204" pitchFamily="34" charset="0"/>
                <a:cs typeface="Calibri" panose="020F0502020204030204" pitchFamily="34" charset="0"/>
              </a:rPr>
              <a:t>ACCEPT</a:t>
            </a:r>
          </a:p>
          <a:p>
            <a:pPr>
              <a:lnSpc>
                <a:spcPct val="100000"/>
              </a:lnSpc>
              <a:spcBef>
                <a:spcPts val="600"/>
              </a:spcBef>
              <a:spcAft>
                <a:spcPts val="600"/>
              </a:spcAft>
              <a:buFont typeface="Wingdings" panose="05000000000000000000" pitchFamily="2" charset="2"/>
              <a:buChar char="Ø"/>
            </a:pPr>
            <a:r>
              <a:rPr lang="en-GB" b="1" dirty="0">
                <a:solidFill>
                  <a:schemeClr val="tx1">
                    <a:lumMod val="65000"/>
                    <a:lumOff val="35000"/>
                    <a:alpha val="60000"/>
                  </a:schemeClr>
                </a:solidFill>
                <a:latin typeface="Calibri" panose="020F0502020204030204" pitchFamily="34" charset="0"/>
                <a:ea typeface="Arial" panose="020B0604020202020204" pitchFamily="34" charset="0"/>
                <a:cs typeface="Calibri" panose="020F0502020204030204" pitchFamily="34" charset="0"/>
              </a:rPr>
              <a:t>Window of tolerance </a:t>
            </a:r>
          </a:p>
          <a:p>
            <a:pPr>
              <a:lnSpc>
                <a:spcPct val="100000"/>
              </a:lnSpc>
              <a:spcBef>
                <a:spcPts val="600"/>
              </a:spcBef>
              <a:spcAft>
                <a:spcPts val="600"/>
              </a:spcAft>
              <a:buClr>
                <a:srgbClr val="8FA3A3"/>
              </a:buClr>
              <a:buFont typeface="Wingdings" panose="05000000000000000000" pitchFamily="2" charset="2"/>
              <a:buChar char="Ø"/>
              <a:defRPr/>
            </a:pPr>
            <a:r>
              <a:rPr lang="en-GB" b="1" dirty="0">
                <a:solidFill>
                  <a:schemeClr val="tx1">
                    <a:lumMod val="50000"/>
                    <a:lumOff val="50000"/>
                  </a:schemeClr>
                </a:solidFill>
                <a:latin typeface="Calibri" panose="020F0502020204030204" pitchFamily="34" charset="0"/>
                <a:ea typeface="Arial" panose="020B0604020202020204" pitchFamily="34" charset="0"/>
                <a:cs typeface="Calibri" panose="020F0502020204030204" pitchFamily="34" charset="0"/>
              </a:rPr>
              <a:t>Five-finger breathing</a:t>
            </a:r>
          </a:p>
          <a:p>
            <a:pPr>
              <a:lnSpc>
                <a:spcPct val="107000"/>
              </a:lnSpc>
              <a:spcAft>
                <a:spcPts val="800"/>
              </a:spcAft>
              <a:buFont typeface="Wingdings" panose="05000000000000000000" pitchFamily="2" charset="2"/>
              <a:buChar char="Ø"/>
            </a:pPr>
            <a:endParaRPr lang="en-GB" b="1" dirty="0">
              <a:effectLst/>
              <a:latin typeface="Calibri" panose="020F0502020204030204" pitchFamily="34" charset="0"/>
              <a:ea typeface="Arial" panose="020B0604020202020204" pitchFamily="34" charset="0"/>
              <a:cs typeface="Calibri" panose="020F0502020204030204" pitchFamily="34" charset="0"/>
            </a:endParaRPr>
          </a:p>
          <a:p>
            <a:endParaRPr lang="en-GB" dirty="0"/>
          </a:p>
        </p:txBody>
      </p:sp>
      <p:sp>
        <p:nvSpPr>
          <p:cNvPr id="5" name="TextBox 4">
            <a:extLst>
              <a:ext uri="{FF2B5EF4-FFF2-40B4-BE49-F238E27FC236}">
                <a16:creationId xmlns:a16="http://schemas.microsoft.com/office/drawing/2014/main" id="{74C750EC-CF62-F640-7CC8-A9FEE42E6809}"/>
              </a:ext>
            </a:extLst>
          </p:cNvPr>
          <p:cNvSpPr txBox="1"/>
          <p:nvPr/>
        </p:nvSpPr>
        <p:spPr>
          <a:xfrm>
            <a:off x="248978" y="978822"/>
            <a:ext cx="6097136" cy="532903"/>
          </a:xfrm>
          <a:prstGeom prst="rect">
            <a:avLst/>
          </a:prstGeom>
          <a:noFill/>
        </p:spPr>
        <p:txBody>
          <a:bodyPr wrap="square">
            <a:spAutoFit/>
          </a:bodyPr>
          <a:lstStyle/>
          <a:p>
            <a:pPr marL="0" lvl="0" indent="0" rtl="0">
              <a:lnSpc>
                <a:spcPct val="107000"/>
              </a:lnSpc>
              <a:spcAft>
                <a:spcPts val="800"/>
              </a:spcAft>
              <a:buNone/>
            </a:pPr>
            <a:r>
              <a:rPr lang="en-GB" sz="2800" b="1" dirty="0">
                <a:effectLst/>
                <a:latin typeface="Calibri" panose="020F0502020204030204" pitchFamily="34" charset="0"/>
                <a:ea typeface="Arial" panose="020B0604020202020204" pitchFamily="34" charset="0"/>
                <a:cs typeface="Calibri" panose="020F0502020204030204" pitchFamily="34" charset="0"/>
              </a:rPr>
              <a:t>Classroom Interventions/Strategies</a:t>
            </a:r>
          </a:p>
        </p:txBody>
      </p:sp>
      <p:sp>
        <p:nvSpPr>
          <p:cNvPr id="7" name="TextBox 6">
            <a:extLst>
              <a:ext uri="{FF2B5EF4-FFF2-40B4-BE49-F238E27FC236}">
                <a16:creationId xmlns:a16="http://schemas.microsoft.com/office/drawing/2014/main" id="{B470B247-0519-8AFA-843F-415B385DD036}"/>
              </a:ext>
            </a:extLst>
          </p:cNvPr>
          <p:cNvSpPr txBox="1"/>
          <p:nvPr/>
        </p:nvSpPr>
        <p:spPr>
          <a:xfrm>
            <a:off x="6612245" y="1893513"/>
            <a:ext cx="6097136" cy="967188"/>
          </a:xfrm>
          <a:prstGeom prst="rect">
            <a:avLst/>
          </a:prstGeom>
          <a:noFill/>
        </p:spPr>
        <p:txBody>
          <a:bodyPr wrap="square">
            <a:spAutoFit/>
          </a:bodyPr>
          <a:lstStyle/>
          <a:p>
            <a:pPr marL="360000" marR="0" lvl="0" indent="-360000" algn="l" defTabSz="914400" rtl="0" eaLnBrk="1" fontAlgn="auto" latinLnBrk="0" hangingPunct="1">
              <a:lnSpc>
                <a:spcPct val="107000"/>
              </a:lnSpc>
              <a:spcBef>
                <a:spcPts val="1000"/>
              </a:spcBef>
              <a:spcAft>
                <a:spcPts val="800"/>
              </a:spcAft>
              <a:buClr>
                <a:srgbClr val="8FA3A3"/>
              </a:buClr>
              <a:buSzTx/>
              <a:buFont typeface="Wingdings" panose="05000000000000000000" pitchFamily="2" charset="2"/>
              <a:buChar char="Ø"/>
              <a:tabLst/>
              <a:defRPr/>
            </a:pPr>
            <a:endParaRPr lang="en-GB" sz="2000" b="1" spc="50" dirty="0">
              <a:solidFill>
                <a:prstClr val="black">
                  <a:alpha val="60000"/>
                </a:prstClr>
              </a:solidFill>
              <a:latin typeface="Calibri" panose="020F0502020204030204" pitchFamily="34" charset="0"/>
              <a:ea typeface="Arial" panose="020B0604020202020204" pitchFamily="34" charset="0"/>
              <a:cs typeface="Calibri" panose="020F0502020204030204" pitchFamily="34" charset="0"/>
            </a:endParaRPr>
          </a:p>
          <a:p>
            <a:pPr marL="360000" marR="0" lvl="0" indent="-360000" algn="l" defTabSz="914400" rtl="0" eaLnBrk="1" fontAlgn="auto" latinLnBrk="0" hangingPunct="1">
              <a:lnSpc>
                <a:spcPct val="107000"/>
              </a:lnSpc>
              <a:spcBef>
                <a:spcPts val="1000"/>
              </a:spcBef>
              <a:spcAft>
                <a:spcPts val="800"/>
              </a:spcAft>
              <a:buClr>
                <a:srgbClr val="8FA3A3"/>
              </a:buClr>
              <a:buSzTx/>
              <a:buFont typeface="Wingdings" panose="05000000000000000000" pitchFamily="2" charset="2"/>
              <a:buChar char="Ø"/>
              <a:tabLst/>
              <a:defRPr/>
            </a:pPr>
            <a:endParaRPr kumimoji="0" lang="en-GB" sz="2000" b="1" i="0" u="none" strike="noStrike" kern="1200" cap="none" spc="50" normalizeH="0" baseline="0" noProof="0" dirty="0">
              <a:ln>
                <a:noFill/>
              </a:ln>
              <a:solidFill>
                <a:prstClr val="black">
                  <a:alpha val="60000"/>
                </a:prstClr>
              </a:solidFill>
              <a:effectLst/>
              <a:uLnTx/>
              <a:uFillTx/>
              <a:latin typeface="Calibri" panose="020F0502020204030204" pitchFamily="34" charset="0"/>
              <a:ea typeface="Arial" panose="020B060402020202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611CE17E-7FA3-3593-51A8-9B34471EE1AF}"/>
              </a:ext>
            </a:extLst>
          </p:cNvPr>
          <p:cNvSpPr txBox="1"/>
          <p:nvPr/>
        </p:nvSpPr>
        <p:spPr>
          <a:xfrm>
            <a:off x="4360364" y="3885457"/>
            <a:ext cx="6353032" cy="2246769"/>
          </a:xfrm>
          <a:prstGeom prst="rect">
            <a:avLst/>
          </a:prstGeom>
          <a:noFill/>
        </p:spPr>
        <p:txBody>
          <a:bodyPr wrap="square">
            <a:spAutoFit/>
          </a:bodyPr>
          <a:lstStyle/>
          <a:p>
            <a:pPr>
              <a:spcBef>
                <a:spcPts val="600"/>
              </a:spcBef>
              <a:spcAft>
                <a:spcPts val="600"/>
              </a:spcAft>
              <a:buClr>
                <a:srgbClr val="8FA3A3"/>
              </a:buClr>
              <a:buFont typeface="Wingdings" panose="05000000000000000000" pitchFamily="2" charset="2"/>
              <a:buChar char="Ø"/>
              <a:defRPr/>
            </a:pPr>
            <a:r>
              <a:rPr lang="en-GB" sz="2000" b="1" dirty="0">
                <a:solidFill>
                  <a:schemeClr val="tx1">
                    <a:lumMod val="50000"/>
                    <a:lumOff val="50000"/>
                  </a:schemeClr>
                </a:solidFill>
                <a:latin typeface="Calibri" panose="020F0502020204030204" pitchFamily="34" charset="0"/>
                <a:ea typeface="Arial" panose="020B0604020202020204" pitchFamily="34" charset="0"/>
                <a:cs typeface="Calibri" panose="020F0502020204030204" pitchFamily="34" charset="0"/>
              </a:rPr>
              <a:t>Nervous mouse</a:t>
            </a:r>
          </a:p>
          <a:p>
            <a:pPr lvl="0">
              <a:spcBef>
                <a:spcPts val="600"/>
              </a:spcBef>
              <a:spcAft>
                <a:spcPts val="600"/>
              </a:spcAft>
              <a:buClr>
                <a:srgbClr val="8FA3A3"/>
              </a:buClr>
              <a:buFont typeface="Wingdings" panose="05000000000000000000" pitchFamily="2" charset="2"/>
              <a:buChar char="Ø"/>
              <a:defRPr/>
            </a:pPr>
            <a:r>
              <a:rPr lang="en-GB" sz="2000" b="1" dirty="0">
                <a:solidFill>
                  <a:schemeClr val="tx1">
                    <a:lumMod val="50000"/>
                    <a:lumOff val="50000"/>
                  </a:schemeClr>
                </a:solidFill>
                <a:latin typeface="Calibri" panose="020F0502020204030204" pitchFamily="34" charset="0"/>
                <a:ea typeface="Arial" panose="020B0604020202020204" pitchFamily="34" charset="0"/>
                <a:cs typeface="Calibri" panose="020F0502020204030204" pitchFamily="34" charset="0"/>
              </a:rPr>
              <a:t>Window of tolerance </a:t>
            </a:r>
          </a:p>
          <a:p>
            <a:pPr lvl="0">
              <a:spcBef>
                <a:spcPts val="600"/>
              </a:spcBef>
              <a:spcAft>
                <a:spcPts val="600"/>
              </a:spcAft>
              <a:buClr>
                <a:srgbClr val="8FA3A3"/>
              </a:buClr>
              <a:buFont typeface="Wingdings" panose="05000000000000000000" pitchFamily="2" charset="2"/>
              <a:buChar char="Ø"/>
              <a:defRPr/>
            </a:pPr>
            <a:r>
              <a:rPr lang="en-GB" sz="2000" b="1" dirty="0">
                <a:solidFill>
                  <a:schemeClr val="tx1">
                    <a:lumMod val="50000"/>
                    <a:lumOff val="50000"/>
                  </a:schemeClr>
                </a:solidFill>
                <a:latin typeface="Calibri" panose="020F0502020204030204" pitchFamily="34" charset="0"/>
                <a:ea typeface="Arial" panose="020B0604020202020204" pitchFamily="34" charset="0"/>
                <a:cs typeface="Calibri" panose="020F0502020204030204" pitchFamily="34" charset="0"/>
              </a:rPr>
              <a:t>Five-finger breathing</a:t>
            </a:r>
          </a:p>
          <a:p>
            <a:pPr lvl="0">
              <a:spcBef>
                <a:spcPts val="600"/>
              </a:spcBef>
              <a:spcAft>
                <a:spcPts val="600"/>
              </a:spcAft>
              <a:buClr>
                <a:srgbClr val="8FA3A3"/>
              </a:buClr>
              <a:buFont typeface="Wingdings" panose="05000000000000000000" pitchFamily="2" charset="2"/>
              <a:buChar char="Ø"/>
              <a:defRPr/>
            </a:pPr>
            <a:r>
              <a:rPr lang="en-GB" sz="2000" b="1" dirty="0">
                <a:solidFill>
                  <a:schemeClr val="tx1">
                    <a:lumMod val="50000"/>
                    <a:lumOff val="50000"/>
                  </a:schemeClr>
                </a:solidFill>
                <a:latin typeface="Calibri" panose="020F0502020204030204" pitchFamily="34" charset="0"/>
                <a:ea typeface="Arial" panose="020B0604020202020204" pitchFamily="34" charset="0"/>
                <a:cs typeface="Calibri" panose="020F0502020204030204" pitchFamily="34" charset="0"/>
              </a:rPr>
              <a:t>Mindfulness</a:t>
            </a:r>
          </a:p>
          <a:p>
            <a:pPr lvl="0">
              <a:spcBef>
                <a:spcPts val="600"/>
              </a:spcBef>
              <a:spcAft>
                <a:spcPts val="600"/>
              </a:spcAft>
              <a:buClr>
                <a:srgbClr val="8FA3A3"/>
              </a:buClr>
              <a:buFont typeface="Wingdings" panose="05000000000000000000" pitchFamily="2" charset="2"/>
              <a:buChar char="Ø"/>
              <a:defRPr/>
            </a:pPr>
            <a:r>
              <a:rPr lang="en-GB" sz="2000" b="1" dirty="0">
                <a:solidFill>
                  <a:schemeClr val="tx1">
                    <a:lumMod val="50000"/>
                    <a:lumOff val="50000"/>
                  </a:schemeClr>
                </a:solidFill>
                <a:latin typeface="Calibri" panose="020F0502020204030204" pitchFamily="34" charset="0"/>
                <a:ea typeface="Arial" panose="020B0604020202020204" pitchFamily="34" charset="0"/>
                <a:cs typeface="Calibri" panose="020F0502020204030204" pitchFamily="34" charset="0"/>
              </a:rPr>
              <a:t>Progressive Muscle Relaxation</a:t>
            </a:r>
          </a:p>
        </p:txBody>
      </p:sp>
      <p:pic>
        <p:nvPicPr>
          <p:cNvPr id="1026" name="Picture 2" descr="Classroom Management Strategy for ...">
            <a:extLst>
              <a:ext uri="{FF2B5EF4-FFF2-40B4-BE49-F238E27FC236}">
                <a16:creationId xmlns:a16="http://schemas.microsoft.com/office/drawing/2014/main" id="{0B091669-14F1-5981-90AC-27B5C42589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7291" y="264109"/>
            <a:ext cx="5504709" cy="4291072"/>
          </a:xfrm>
          <a:prstGeom prst="rect">
            <a:avLst/>
          </a:prstGeom>
          <a:noFill/>
          <a:effectLst>
            <a:softEdge rad="444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7495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1BD14B-96EB-B6B5-BF6C-7DF843B42D19}"/>
              </a:ext>
            </a:extLst>
          </p:cNvPr>
          <p:cNvSpPr txBox="1"/>
          <p:nvPr/>
        </p:nvSpPr>
        <p:spPr>
          <a:xfrm flipH="1">
            <a:off x="291902" y="425692"/>
            <a:ext cx="5636068" cy="584775"/>
          </a:xfrm>
          <a:prstGeom prst="rect">
            <a:avLst/>
          </a:prstGeom>
          <a:noFill/>
        </p:spPr>
        <p:txBody>
          <a:bodyPr wrap="square" rtlCol="0">
            <a:spAutoFit/>
          </a:bodyPr>
          <a:lstStyle/>
          <a:p>
            <a:r>
              <a:rPr lang="en-GB" sz="3200" dirty="0">
                <a:solidFill>
                  <a:schemeClr val="tx2"/>
                </a:solidFill>
              </a:rPr>
              <a:t>Strategies and Interventions </a:t>
            </a:r>
          </a:p>
        </p:txBody>
      </p:sp>
      <p:sp>
        <p:nvSpPr>
          <p:cNvPr id="4" name="TextBox 3">
            <a:extLst>
              <a:ext uri="{FF2B5EF4-FFF2-40B4-BE49-F238E27FC236}">
                <a16:creationId xmlns:a16="http://schemas.microsoft.com/office/drawing/2014/main" id="{22EE03DA-0BD5-69CD-8C7A-5BE32D765841}"/>
              </a:ext>
            </a:extLst>
          </p:cNvPr>
          <p:cNvSpPr txBox="1"/>
          <p:nvPr/>
        </p:nvSpPr>
        <p:spPr>
          <a:xfrm>
            <a:off x="381778" y="5267997"/>
            <a:ext cx="4088623" cy="707886"/>
          </a:xfrm>
          <a:prstGeom prst="rect">
            <a:avLst/>
          </a:prstGeom>
          <a:noFill/>
        </p:spPr>
        <p:txBody>
          <a:bodyPr wrap="square">
            <a:spAutoFit/>
          </a:bodyPr>
          <a:lstStyle/>
          <a:p>
            <a:r>
              <a:rPr lang="en-GB" sz="2000" dirty="0">
                <a:latin typeface="STIX-Regular"/>
                <a:hlinkClick r:id="rId3"/>
              </a:rPr>
              <a:t>E</a:t>
            </a:r>
            <a:r>
              <a:rPr lang="en-GB" sz="2000" b="0" i="0" u="none" strike="noStrike" baseline="0" dirty="0">
                <a:latin typeface="STIX-Regular"/>
                <a:hlinkClick r:id="rId3"/>
              </a:rPr>
              <a:t>vidence-based classroom management strategies (CMS)</a:t>
            </a:r>
            <a:endParaRPr lang="en-GB" sz="2000" dirty="0"/>
          </a:p>
        </p:txBody>
      </p:sp>
      <p:graphicFrame>
        <p:nvGraphicFramePr>
          <p:cNvPr id="11" name="Diagram 10">
            <a:extLst>
              <a:ext uri="{FF2B5EF4-FFF2-40B4-BE49-F238E27FC236}">
                <a16:creationId xmlns:a16="http://schemas.microsoft.com/office/drawing/2014/main" id="{012C2E15-A4DF-D97A-56D6-675E3D038FB1}"/>
              </a:ext>
            </a:extLst>
          </p:cNvPr>
          <p:cNvGraphicFramePr/>
          <p:nvPr/>
        </p:nvGraphicFramePr>
        <p:xfrm>
          <a:off x="6353908" y="187570"/>
          <a:ext cx="5752124" cy="57883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7" name="Diagram 16">
            <a:extLst>
              <a:ext uri="{FF2B5EF4-FFF2-40B4-BE49-F238E27FC236}">
                <a16:creationId xmlns:a16="http://schemas.microsoft.com/office/drawing/2014/main" id="{2B7DE3E0-3527-FF3B-DA41-D149B5EBFF51}"/>
              </a:ext>
            </a:extLst>
          </p:cNvPr>
          <p:cNvGraphicFramePr/>
          <p:nvPr/>
        </p:nvGraphicFramePr>
        <p:xfrm>
          <a:off x="69163" y="1396688"/>
          <a:ext cx="6597361" cy="163121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16" name="Diagram 15">
            <a:extLst>
              <a:ext uri="{FF2B5EF4-FFF2-40B4-BE49-F238E27FC236}">
                <a16:creationId xmlns:a16="http://schemas.microsoft.com/office/drawing/2014/main" id="{BB734A66-C9B2-F490-BFA5-4F03C3FCB896}"/>
              </a:ext>
            </a:extLst>
          </p:cNvPr>
          <p:cNvGraphicFramePr/>
          <p:nvPr/>
        </p:nvGraphicFramePr>
        <p:xfrm>
          <a:off x="350516" y="3178195"/>
          <a:ext cx="5151515" cy="1738148"/>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graphicFrame>
        <p:nvGraphicFramePr>
          <p:cNvPr id="18" name="Diagram 17">
            <a:extLst>
              <a:ext uri="{FF2B5EF4-FFF2-40B4-BE49-F238E27FC236}">
                <a16:creationId xmlns:a16="http://schemas.microsoft.com/office/drawing/2014/main" id="{323327C3-F37D-C633-637D-5B50093F9D85}"/>
              </a:ext>
            </a:extLst>
          </p:cNvPr>
          <p:cNvGraphicFramePr/>
          <p:nvPr/>
        </p:nvGraphicFramePr>
        <p:xfrm>
          <a:off x="4267200" y="4470400"/>
          <a:ext cx="1961662" cy="2184091"/>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sp>
        <p:nvSpPr>
          <p:cNvPr id="22" name="TextBox 21">
            <a:extLst>
              <a:ext uri="{FF2B5EF4-FFF2-40B4-BE49-F238E27FC236}">
                <a16:creationId xmlns:a16="http://schemas.microsoft.com/office/drawing/2014/main" id="{8EF693ED-4FD1-3FF6-D523-F57B9E723F23}"/>
              </a:ext>
            </a:extLst>
          </p:cNvPr>
          <p:cNvSpPr txBox="1"/>
          <p:nvPr/>
        </p:nvSpPr>
        <p:spPr>
          <a:xfrm>
            <a:off x="6353909" y="6072554"/>
            <a:ext cx="5752123" cy="615553"/>
          </a:xfrm>
          <a:prstGeom prst="rect">
            <a:avLst/>
          </a:prstGeom>
          <a:solidFill>
            <a:schemeClr val="tx2"/>
          </a:solidFill>
        </p:spPr>
        <p:txBody>
          <a:bodyPr wrap="square">
            <a:spAutoFit/>
          </a:bodyPr>
          <a:lstStyle/>
          <a:p>
            <a:r>
              <a:rPr lang="en-GB" sz="1700" dirty="0">
                <a:solidFill>
                  <a:schemeClr val="bg1"/>
                </a:solidFill>
              </a:rPr>
              <a:t>Practical-approaches-to-behaviour-management</a:t>
            </a:r>
          </a:p>
          <a:p>
            <a:r>
              <a:rPr lang="en-GB" sz="1700" dirty="0">
                <a:solidFill>
                  <a:schemeClr val="bg2"/>
                </a:solidFill>
                <a:hlinkClick r:id="rId24">
                  <a:extLst>
                    <a:ext uri="{A12FA001-AC4F-418D-AE19-62706E023703}">
                      <ahyp:hlinkClr xmlns:ahyp="http://schemas.microsoft.com/office/drawing/2018/hyperlinkcolor" val="tx"/>
                    </a:ext>
                  </a:extLst>
                </a:hlinkClick>
              </a:rPr>
              <a:t>WG handbook</a:t>
            </a:r>
            <a:endParaRPr lang="en-GB" sz="1700" dirty="0">
              <a:solidFill>
                <a:schemeClr val="bg2"/>
              </a:solidFill>
            </a:endParaRPr>
          </a:p>
        </p:txBody>
      </p:sp>
    </p:spTree>
    <p:extLst>
      <p:ext uri="{BB962C8B-B14F-4D97-AF65-F5344CB8AC3E}">
        <p14:creationId xmlns:p14="http://schemas.microsoft.com/office/powerpoint/2010/main" val="368022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62C5A-ABDA-F1AB-C5C5-65DA74E568E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28AC6E8F-5331-1B90-B8BB-04D3F2E928D3}"/>
              </a:ext>
            </a:extLst>
          </p:cNvPr>
          <p:cNvPicPr>
            <a:picLocks noGrp="1" noChangeAspect="1"/>
          </p:cNvPicPr>
          <p:nvPr>
            <p:ph idx="1"/>
          </p:nvPr>
        </p:nvPicPr>
        <p:blipFill>
          <a:blip r:embed="rId3"/>
          <a:stretch>
            <a:fillRect/>
          </a:stretch>
        </p:blipFill>
        <p:spPr>
          <a:xfrm>
            <a:off x="181646" y="244824"/>
            <a:ext cx="5858935" cy="6429514"/>
          </a:xfrm>
          <a:gradFill>
            <a:gsLst>
              <a:gs pos="39000">
                <a:schemeClr val="tx2">
                  <a:lumMod val="20000"/>
                  <a:lumOff val="80000"/>
                </a:schemeClr>
              </a:gs>
              <a:gs pos="74000">
                <a:schemeClr val="accent1">
                  <a:lumMod val="45000"/>
                  <a:lumOff val="55000"/>
                </a:schemeClr>
              </a:gs>
              <a:gs pos="68000">
                <a:schemeClr val="accent1">
                  <a:lumMod val="45000"/>
                  <a:lumOff val="55000"/>
                </a:schemeClr>
              </a:gs>
              <a:gs pos="100000">
                <a:schemeClr val="accent1">
                  <a:lumMod val="30000"/>
                  <a:lumOff val="70000"/>
                </a:schemeClr>
              </a:gs>
            </a:gsLst>
            <a:lin ang="5400000" scaled="1"/>
          </a:gradFill>
          <a:effectLst>
            <a:outerShdw blurRad="50800" dist="50800" dir="5400000" algn="ctr" rotWithShape="0">
              <a:schemeClr val="tx2">
                <a:lumMod val="40000"/>
                <a:lumOff val="60000"/>
              </a:schemeClr>
            </a:outerShdw>
          </a:effectLst>
        </p:spPr>
      </p:pic>
      <p:pic>
        <p:nvPicPr>
          <p:cNvPr id="7" name="Picture 6">
            <a:extLst>
              <a:ext uri="{FF2B5EF4-FFF2-40B4-BE49-F238E27FC236}">
                <a16:creationId xmlns:a16="http://schemas.microsoft.com/office/drawing/2014/main" id="{045A4F2B-E4BD-88C3-6A43-2D803F75731B}"/>
              </a:ext>
            </a:extLst>
          </p:cNvPr>
          <p:cNvPicPr>
            <a:picLocks noChangeAspect="1"/>
          </p:cNvPicPr>
          <p:nvPr/>
        </p:nvPicPr>
        <p:blipFill>
          <a:blip r:embed="rId4"/>
          <a:stretch>
            <a:fillRect/>
          </a:stretch>
        </p:blipFill>
        <p:spPr>
          <a:xfrm>
            <a:off x="6096000" y="244824"/>
            <a:ext cx="5914354" cy="6429514"/>
          </a:xfrm>
          <a:prstGeom prst="rect">
            <a:avLst/>
          </a:prstGeom>
          <a:effectLst>
            <a:outerShdw blurRad="50800" dist="50800" dir="5400000" algn="ctr" rotWithShape="0">
              <a:schemeClr val="tx2">
                <a:lumMod val="40000"/>
                <a:lumOff val="60000"/>
              </a:schemeClr>
            </a:outerShdw>
          </a:effectLst>
        </p:spPr>
      </p:pic>
    </p:spTree>
    <p:extLst>
      <p:ext uri="{BB962C8B-B14F-4D97-AF65-F5344CB8AC3E}">
        <p14:creationId xmlns:p14="http://schemas.microsoft.com/office/powerpoint/2010/main" val="999304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8CBC46E-6F71-65A3-F635-7A108379EBED}"/>
              </a:ext>
            </a:extLst>
          </p:cNvPr>
          <p:cNvPicPr>
            <a:picLocks noChangeAspect="1"/>
          </p:cNvPicPr>
          <p:nvPr/>
        </p:nvPicPr>
        <p:blipFill>
          <a:blip r:embed="rId3"/>
          <a:stretch>
            <a:fillRect/>
          </a:stretch>
        </p:blipFill>
        <p:spPr>
          <a:xfrm>
            <a:off x="5493295" y="69717"/>
            <a:ext cx="6448614" cy="6057544"/>
          </a:xfrm>
          <a:prstGeom prst="rect">
            <a:avLst/>
          </a:prstGeom>
        </p:spPr>
      </p:pic>
      <p:pic>
        <p:nvPicPr>
          <p:cNvPr id="5" name="Content Placeholder 4">
            <a:extLst>
              <a:ext uri="{FF2B5EF4-FFF2-40B4-BE49-F238E27FC236}">
                <a16:creationId xmlns:a16="http://schemas.microsoft.com/office/drawing/2014/main" id="{319A175C-9049-E3E1-D4CF-04CF434C1A23}"/>
              </a:ext>
            </a:extLst>
          </p:cNvPr>
          <p:cNvPicPr>
            <a:picLocks noGrp="1" noChangeAspect="1"/>
          </p:cNvPicPr>
          <p:nvPr>
            <p:ph idx="1"/>
          </p:nvPr>
        </p:nvPicPr>
        <p:blipFill>
          <a:blip r:embed="rId4"/>
          <a:stretch>
            <a:fillRect/>
          </a:stretch>
        </p:blipFill>
        <p:spPr>
          <a:xfrm>
            <a:off x="0" y="0"/>
            <a:ext cx="5525477" cy="6788283"/>
          </a:xfrm>
        </p:spPr>
      </p:pic>
      <p:pic>
        <p:nvPicPr>
          <p:cNvPr id="9" name="Picture 8">
            <a:extLst>
              <a:ext uri="{FF2B5EF4-FFF2-40B4-BE49-F238E27FC236}">
                <a16:creationId xmlns:a16="http://schemas.microsoft.com/office/drawing/2014/main" id="{DB680310-AF0E-6D83-E846-E71D19C82B0C}"/>
              </a:ext>
            </a:extLst>
          </p:cNvPr>
          <p:cNvPicPr>
            <a:picLocks noChangeAspect="1"/>
          </p:cNvPicPr>
          <p:nvPr/>
        </p:nvPicPr>
        <p:blipFill>
          <a:blip r:embed="rId5"/>
          <a:stretch>
            <a:fillRect/>
          </a:stretch>
        </p:blipFill>
        <p:spPr>
          <a:xfrm>
            <a:off x="5525477" y="5963138"/>
            <a:ext cx="6486770" cy="732936"/>
          </a:xfrm>
          <a:prstGeom prst="rect">
            <a:avLst/>
          </a:prstGeom>
        </p:spPr>
      </p:pic>
    </p:spTree>
    <p:extLst>
      <p:ext uri="{BB962C8B-B14F-4D97-AF65-F5344CB8AC3E}">
        <p14:creationId xmlns:p14="http://schemas.microsoft.com/office/powerpoint/2010/main" val="2356776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Online Media 11" title="Wellbeing For Children: Confidence And Self-Esteem">
            <a:hlinkClick r:id="" action="ppaction://media"/>
            <a:extLst>
              <a:ext uri="{FF2B5EF4-FFF2-40B4-BE49-F238E27FC236}">
                <a16:creationId xmlns:a16="http://schemas.microsoft.com/office/drawing/2014/main" id="{6F22739D-D6EA-760B-549A-D3497D18BECB}"/>
              </a:ext>
            </a:extLst>
          </p:cNvPr>
          <p:cNvPicPr>
            <a:picLocks noRot="1" noChangeAspect="1"/>
          </p:cNvPicPr>
          <p:nvPr>
            <a:videoFile r:link="rId1"/>
          </p:nvPr>
        </p:nvPicPr>
        <p:blipFill>
          <a:blip r:embed="rId6"/>
          <a:stretch>
            <a:fillRect/>
          </a:stretch>
        </p:blipFill>
        <p:spPr>
          <a:xfrm>
            <a:off x="107704" y="177421"/>
            <a:ext cx="5801777" cy="3077518"/>
          </a:xfrm>
          <a:prstGeom prst="rect">
            <a:avLst/>
          </a:prstGeom>
        </p:spPr>
      </p:pic>
      <p:pic>
        <p:nvPicPr>
          <p:cNvPr id="8" name="Online Media 7" title="Neurofeedback in practice successfull ADHD treatment">
            <a:hlinkClick r:id="" action="ppaction://media"/>
            <a:extLst>
              <a:ext uri="{FF2B5EF4-FFF2-40B4-BE49-F238E27FC236}">
                <a16:creationId xmlns:a16="http://schemas.microsoft.com/office/drawing/2014/main" id="{06DE384C-714C-CD6F-B91D-26FBD54E2C1B}"/>
              </a:ext>
            </a:extLst>
          </p:cNvPr>
          <p:cNvPicPr>
            <a:picLocks noRot="1" noChangeAspect="1"/>
          </p:cNvPicPr>
          <p:nvPr>
            <a:videoFile r:link="rId2"/>
          </p:nvPr>
        </p:nvPicPr>
        <p:blipFill>
          <a:blip r:embed="rId7"/>
          <a:stretch>
            <a:fillRect/>
          </a:stretch>
        </p:blipFill>
        <p:spPr>
          <a:xfrm>
            <a:off x="6498609" y="177421"/>
            <a:ext cx="5449395" cy="3077518"/>
          </a:xfrm>
          <a:prstGeom prst="rect">
            <a:avLst/>
          </a:prstGeom>
        </p:spPr>
      </p:pic>
      <p:pic>
        <p:nvPicPr>
          <p:cNvPr id="10" name="Online Media 9" title="4 March 2020: Early Childhood Social and Emotional Learning is Skills for Learning and Life (Eng)">
            <a:hlinkClick r:id="" action="ppaction://media"/>
            <a:extLst>
              <a:ext uri="{FF2B5EF4-FFF2-40B4-BE49-F238E27FC236}">
                <a16:creationId xmlns:a16="http://schemas.microsoft.com/office/drawing/2014/main" id="{078AA149-C13A-A11F-3AEC-2FD88EF4C553}"/>
              </a:ext>
            </a:extLst>
          </p:cNvPr>
          <p:cNvPicPr>
            <a:picLocks noRot="1" noChangeAspect="1"/>
          </p:cNvPicPr>
          <p:nvPr>
            <a:videoFile r:link="rId3"/>
          </p:nvPr>
        </p:nvPicPr>
        <p:blipFill>
          <a:blip r:embed="rId8"/>
          <a:stretch>
            <a:fillRect/>
          </a:stretch>
        </p:blipFill>
        <p:spPr>
          <a:xfrm>
            <a:off x="107704" y="3514513"/>
            <a:ext cx="5750951" cy="3077518"/>
          </a:xfrm>
          <a:prstGeom prst="rect">
            <a:avLst/>
          </a:prstGeom>
        </p:spPr>
      </p:pic>
      <p:pic>
        <p:nvPicPr>
          <p:cNvPr id="5" name="Picture 4" descr="A white text with black text&#10;&#10;Description automatically generated">
            <a:extLst>
              <a:ext uri="{FF2B5EF4-FFF2-40B4-BE49-F238E27FC236}">
                <a16:creationId xmlns:a16="http://schemas.microsoft.com/office/drawing/2014/main" id="{330238BF-040F-02B2-6945-A1013B92006C}"/>
              </a:ext>
            </a:extLst>
          </p:cNvPr>
          <p:cNvPicPr>
            <a:picLocks noChangeAspect="1"/>
          </p:cNvPicPr>
          <p:nvPr/>
        </p:nvPicPr>
        <p:blipFill>
          <a:blip r:embed="rId9"/>
          <a:stretch>
            <a:fillRect/>
          </a:stretch>
        </p:blipFill>
        <p:spPr>
          <a:xfrm>
            <a:off x="6433385" y="3514513"/>
            <a:ext cx="5562997" cy="3077518"/>
          </a:xfrm>
          <a:prstGeom prst="rect">
            <a:avLst/>
          </a:prstGeom>
        </p:spPr>
      </p:pic>
    </p:spTree>
    <p:extLst>
      <p:ext uri="{BB962C8B-B14F-4D97-AF65-F5344CB8AC3E}">
        <p14:creationId xmlns:p14="http://schemas.microsoft.com/office/powerpoint/2010/main" val="1428283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10"/>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8"/>
                </p:tgtEl>
              </p:cMediaNode>
            </p:video>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8"/>
                                        </p:tgtEl>
                                      </p:cBhvr>
                                    </p:cmd>
                                  </p:childTnLst>
                                </p:cTn>
                              </p:par>
                            </p:childTnLst>
                          </p:cTn>
                        </p:par>
                      </p:childTnLst>
                    </p:cTn>
                  </p:par>
                </p:childTnLst>
              </p:cTn>
              <p:nextCondLst>
                <p:cond evt="onClick" delay="0">
                  <p:tgtEl>
                    <p:spTgt spid="8"/>
                  </p:tgtEl>
                </p:cond>
              </p:nextCondLst>
            </p:seq>
            <p:video>
              <p:cMediaNode vol="80000">
                <p:cTn id="21" fill="hold" display="0">
                  <p:stCondLst>
                    <p:cond delay="indefinite"/>
                  </p:stCondLst>
                </p:cTn>
                <p:tgtEl>
                  <p:spTgt spid="10"/>
                </p:tgtEl>
              </p:cMediaNode>
            </p:video>
            <p:seq concurrent="1" nextAc="seek">
              <p:cTn id="22" restart="whenNotActive" fill="hold" evtFilter="cancelBubble" nodeType="interactiveSeq">
                <p:stCondLst>
                  <p:cond evt="onClick" delay="0">
                    <p:tgtEl>
                      <p:spTgt spid="10"/>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10"/>
                                        </p:tgtEl>
                                      </p:cBhvr>
                                    </p:cmd>
                                  </p:childTnLst>
                                </p:cTn>
                              </p:par>
                            </p:childTnLst>
                          </p:cTn>
                        </p:par>
                      </p:childTnLst>
                    </p:cTn>
                  </p:par>
                </p:childTnLst>
              </p:cTn>
              <p:nextCondLst>
                <p:cond evt="onClick" delay="0">
                  <p:tgtEl>
                    <p:spTgt spid="10"/>
                  </p:tgtEl>
                </p:cond>
              </p:nextCondLst>
            </p:seq>
            <p:video>
              <p:cMediaNode vol="80000">
                <p:cTn id="27" fill="hold" display="0">
                  <p:stCondLst>
                    <p:cond delay="indefinite"/>
                  </p:stCondLst>
                </p:cTn>
                <p:tgtEl>
                  <p:spTgt spid="12"/>
                </p:tgtEl>
              </p:cMediaNode>
            </p:video>
            <p:seq concurrent="1" nextAc="seek">
              <p:cTn id="28" restart="whenNotActive" fill="hold" evtFilter="cancelBubble" nodeType="interactiveSeq">
                <p:stCondLst>
                  <p:cond evt="onClick" delay="0">
                    <p:tgtEl>
                      <p:spTgt spid="12"/>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DDCFD91-FE7B-DB0B-25D6-FF23256CF9A5}"/>
              </a:ext>
            </a:extLst>
          </p:cNvPr>
          <p:cNvPicPr>
            <a:picLocks noChangeAspect="1"/>
          </p:cNvPicPr>
          <p:nvPr/>
        </p:nvPicPr>
        <p:blipFill>
          <a:blip r:embed="rId3"/>
          <a:stretch>
            <a:fillRect/>
          </a:stretch>
        </p:blipFill>
        <p:spPr>
          <a:xfrm>
            <a:off x="79550" y="0"/>
            <a:ext cx="6727650" cy="3347883"/>
          </a:xfrm>
          <a:prstGeom prst="rect">
            <a:avLst/>
          </a:prstGeom>
        </p:spPr>
      </p:pic>
      <p:pic>
        <p:nvPicPr>
          <p:cNvPr id="5" name="Picture 4">
            <a:extLst>
              <a:ext uri="{FF2B5EF4-FFF2-40B4-BE49-F238E27FC236}">
                <a16:creationId xmlns:a16="http://schemas.microsoft.com/office/drawing/2014/main" id="{A8825981-80EA-BDBC-A747-5EC716085E8E}"/>
              </a:ext>
            </a:extLst>
          </p:cNvPr>
          <p:cNvPicPr>
            <a:picLocks noChangeAspect="1"/>
          </p:cNvPicPr>
          <p:nvPr/>
        </p:nvPicPr>
        <p:blipFill>
          <a:blip r:embed="rId4"/>
          <a:stretch>
            <a:fillRect/>
          </a:stretch>
        </p:blipFill>
        <p:spPr>
          <a:xfrm>
            <a:off x="6807200" y="2102339"/>
            <a:ext cx="5305250" cy="4697046"/>
          </a:xfrm>
          <a:prstGeom prst="rect">
            <a:avLst/>
          </a:prstGeom>
        </p:spPr>
      </p:pic>
      <p:pic>
        <p:nvPicPr>
          <p:cNvPr id="7" name="Picture 6">
            <a:extLst>
              <a:ext uri="{FF2B5EF4-FFF2-40B4-BE49-F238E27FC236}">
                <a16:creationId xmlns:a16="http://schemas.microsoft.com/office/drawing/2014/main" id="{886BFA59-BD38-3D52-48DA-BAEEF95873A9}"/>
              </a:ext>
            </a:extLst>
          </p:cNvPr>
          <p:cNvPicPr>
            <a:picLocks noChangeAspect="1"/>
          </p:cNvPicPr>
          <p:nvPr/>
        </p:nvPicPr>
        <p:blipFill>
          <a:blip r:embed="rId5"/>
          <a:stretch>
            <a:fillRect/>
          </a:stretch>
        </p:blipFill>
        <p:spPr>
          <a:xfrm>
            <a:off x="137182" y="3282461"/>
            <a:ext cx="6670018" cy="3516923"/>
          </a:xfrm>
          <a:prstGeom prst="rect">
            <a:avLst/>
          </a:prstGeom>
        </p:spPr>
      </p:pic>
      <p:pic>
        <p:nvPicPr>
          <p:cNvPr id="8" name="Picture 7">
            <a:extLst>
              <a:ext uri="{FF2B5EF4-FFF2-40B4-BE49-F238E27FC236}">
                <a16:creationId xmlns:a16="http://schemas.microsoft.com/office/drawing/2014/main" id="{B6E1C324-BAD6-3B3E-70DB-294896A7952F}"/>
              </a:ext>
            </a:extLst>
          </p:cNvPr>
          <p:cNvPicPr>
            <a:picLocks noChangeAspect="1"/>
          </p:cNvPicPr>
          <p:nvPr/>
        </p:nvPicPr>
        <p:blipFill>
          <a:blip r:embed="rId6"/>
          <a:stretch>
            <a:fillRect/>
          </a:stretch>
        </p:blipFill>
        <p:spPr>
          <a:xfrm>
            <a:off x="6923759" y="98282"/>
            <a:ext cx="2696308" cy="2022130"/>
          </a:xfrm>
          <a:prstGeom prst="rect">
            <a:avLst/>
          </a:prstGeom>
        </p:spPr>
      </p:pic>
      <p:pic>
        <p:nvPicPr>
          <p:cNvPr id="9" name="Picture 8">
            <a:extLst>
              <a:ext uri="{FF2B5EF4-FFF2-40B4-BE49-F238E27FC236}">
                <a16:creationId xmlns:a16="http://schemas.microsoft.com/office/drawing/2014/main" id="{9515091A-64D4-F04C-98DE-B408737CF2AB}"/>
              </a:ext>
            </a:extLst>
          </p:cNvPr>
          <p:cNvPicPr>
            <a:picLocks noChangeAspect="1"/>
          </p:cNvPicPr>
          <p:nvPr/>
        </p:nvPicPr>
        <p:blipFill>
          <a:blip r:embed="rId7"/>
          <a:stretch>
            <a:fillRect/>
          </a:stretch>
        </p:blipFill>
        <p:spPr>
          <a:xfrm>
            <a:off x="9657076" y="58615"/>
            <a:ext cx="2455374" cy="2061797"/>
          </a:xfrm>
          <a:prstGeom prst="rect">
            <a:avLst/>
          </a:prstGeom>
        </p:spPr>
      </p:pic>
    </p:spTree>
    <p:extLst>
      <p:ext uri="{BB962C8B-B14F-4D97-AF65-F5344CB8AC3E}">
        <p14:creationId xmlns:p14="http://schemas.microsoft.com/office/powerpoint/2010/main" val="3010350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B3330-FF84-A268-1265-2B626DB7E1B7}"/>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64839253-B825-7725-D367-FB46AF914D15}"/>
              </a:ext>
            </a:extLst>
          </p:cNvPr>
          <p:cNvPicPr>
            <a:picLocks noChangeAspect="1"/>
          </p:cNvPicPr>
          <p:nvPr/>
        </p:nvPicPr>
        <p:blipFill>
          <a:blip r:embed="rId3"/>
          <a:stretch>
            <a:fillRect/>
          </a:stretch>
        </p:blipFill>
        <p:spPr>
          <a:xfrm>
            <a:off x="140255" y="132850"/>
            <a:ext cx="6026084" cy="6725150"/>
          </a:xfrm>
          <a:prstGeom prst="rect">
            <a:avLst/>
          </a:prstGeom>
        </p:spPr>
      </p:pic>
      <p:pic>
        <p:nvPicPr>
          <p:cNvPr id="8" name="Picture 7">
            <a:extLst>
              <a:ext uri="{FF2B5EF4-FFF2-40B4-BE49-F238E27FC236}">
                <a16:creationId xmlns:a16="http://schemas.microsoft.com/office/drawing/2014/main" id="{082F024D-9AE0-C770-CE63-35EA0FB6DE6C}"/>
              </a:ext>
            </a:extLst>
          </p:cNvPr>
          <p:cNvPicPr>
            <a:picLocks noChangeAspect="1"/>
          </p:cNvPicPr>
          <p:nvPr/>
        </p:nvPicPr>
        <p:blipFill>
          <a:blip r:embed="rId4"/>
          <a:stretch>
            <a:fillRect/>
          </a:stretch>
        </p:blipFill>
        <p:spPr>
          <a:xfrm>
            <a:off x="6091936" y="0"/>
            <a:ext cx="6225110" cy="1992923"/>
          </a:xfrm>
          <a:prstGeom prst="rect">
            <a:avLst/>
          </a:prstGeom>
        </p:spPr>
      </p:pic>
      <p:pic>
        <p:nvPicPr>
          <p:cNvPr id="10" name="Picture 9">
            <a:extLst>
              <a:ext uri="{FF2B5EF4-FFF2-40B4-BE49-F238E27FC236}">
                <a16:creationId xmlns:a16="http://schemas.microsoft.com/office/drawing/2014/main" id="{992FCEF8-7318-9F21-FCE5-DBE1579A0106}"/>
              </a:ext>
            </a:extLst>
          </p:cNvPr>
          <p:cNvPicPr>
            <a:picLocks noChangeAspect="1"/>
          </p:cNvPicPr>
          <p:nvPr/>
        </p:nvPicPr>
        <p:blipFill>
          <a:blip r:embed="rId5"/>
          <a:stretch>
            <a:fillRect/>
          </a:stretch>
        </p:blipFill>
        <p:spPr>
          <a:xfrm>
            <a:off x="6096000" y="2063261"/>
            <a:ext cx="6264187" cy="4771305"/>
          </a:xfrm>
          <a:prstGeom prst="rect">
            <a:avLst/>
          </a:prstGeom>
        </p:spPr>
      </p:pic>
    </p:spTree>
    <p:extLst>
      <p:ext uri="{BB962C8B-B14F-4D97-AF65-F5344CB8AC3E}">
        <p14:creationId xmlns:p14="http://schemas.microsoft.com/office/powerpoint/2010/main" val="2813320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018255-646B-5A84-7459-6F5384280F8A}"/>
              </a:ext>
            </a:extLst>
          </p:cNvPr>
          <p:cNvSpPr txBox="1"/>
          <p:nvPr/>
        </p:nvSpPr>
        <p:spPr>
          <a:xfrm>
            <a:off x="701722" y="388962"/>
            <a:ext cx="10788555" cy="584775"/>
          </a:xfrm>
          <a:prstGeom prst="rect">
            <a:avLst/>
          </a:prstGeom>
          <a:solidFill>
            <a:schemeClr val="accent2"/>
          </a:solidFill>
        </p:spPr>
        <p:txBody>
          <a:bodyPr wrap="square">
            <a:spAutoFit/>
          </a:bodyPr>
          <a:lstStyle/>
          <a:p>
            <a:r>
              <a:rPr lang="en-GB" sz="3200" dirty="0"/>
              <a:t>Activities to encourage executive function development</a:t>
            </a:r>
          </a:p>
        </p:txBody>
      </p:sp>
      <p:graphicFrame>
        <p:nvGraphicFramePr>
          <p:cNvPr id="9" name="Diagram 8">
            <a:extLst>
              <a:ext uri="{FF2B5EF4-FFF2-40B4-BE49-F238E27FC236}">
                <a16:creationId xmlns:a16="http://schemas.microsoft.com/office/drawing/2014/main" id="{E7C7F311-B150-AA9A-D690-3687B92A0B4F}"/>
              </a:ext>
            </a:extLst>
          </p:cNvPr>
          <p:cNvGraphicFramePr/>
          <p:nvPr/>
        </p:nvGraphicFramePr>
        <p:xfrm>
          <a:off x="-279781" y="1382958"/>
          <a:ext cx="7828129" cy="25794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CA9165C4-0BB8-F65C-21E0-5E3801FF4CFD}"/>
              </a:ext>
            </a:extLst>
          </p:cNvPr>
          <p:cNvSpPr txBox="1"/>
          <p:nvPr/>
        </p:nvSpPr>
        <p:spPr>
          <a:xfrm>
            <a:off x="2612408" y="1591831"/>
            <a:ext cx="2184780" cy="369332"/>
          </a:xfrm>
          <a:prstGeom prst="rect">
            <a:avLst/>
          </a:prstGeom>
          <a:noFill/>
        </p:spPr>
        <p:txBody>
          <a:bodyPr wrap="square">
            <a:spAutoFit/>
          </a:bodyPr>
          <a:lstStyle/>
          <a:p>
            <a:r>
              <a:rPr lang="en-GB" dirty="0"/>
              <a:t>Role Play</a:t>
            </a:r>
          </a:p>
        </p:txBody>
      </p:sp>
      <p:graphicFrame>
        <p:nvGraphicFramePr>
          <p:cNvPr id="14" name="Diagram 13">
            <a:extLst>
              <a:ext uri="{FF2B5EF4-FFF2-40B4-BE49-F238E27FC236}">
                <a16:creationId xmlns:a16="http://schemas.microsoft.com/office/drawing/2014/main" id="{6D125F42-8DBB-773C-ED4F-1DD9E3023918}"/>
              </a:ext>
            </a:extLst>
          </p:cNvPr>
          <p:cNvGraphicFramePr/>
          <p:nvPr/>
        </p:nvGraphicFramePr>
        <p:xfrm>
          <a:off x="6561160" y="4923329"/>
          <a:ext cx="5070143" cy="219189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3" name="TextBox 12">
            <a:extLst>
              <a:ext uri="{FF2B5EF4-FFF2-40B4-BE49-F238E27FC236}">
                <a16:creationId xmlns:a16="http://schemas.microsoft.com/office/drawing/2014/main" id="{D1C8DE04-6A6B-8E3B-71BB-6B4FB5B99759}"/>
              </a:ext>
            </a:extLst>
          </p:cNvPr>
          <p:cNvSpPr txBox="1"/>
          <p:nvPr/>
        </p:nvSpPr>
        <p:spPr>
          <a:xfrm>
            <a:off x="7055606" y="4395813"/>
            <a:ext cx="6179024" cy="369332"/>
          </a:xfrm>
          <a:prstGeom prst="rect">
            <a:avLst/>
          </a:prstGeom>
          <a:noFill/>
        </p:spPr>
        <p:txBody>
          <a:bodyPr wrap="square">
            <a:spAutoFit/>
          </a:bodyPr>
          <a:lstStyle/>
          <a:p>
            <a:r>
              <a:rPr lang="en-GB" dirty="0"/>
              <a:t>Books</a:t>
            </a:r>
          </a:p>
        </p:txBody>
      </p:sp>
      <p:graphicFrame>
        <p:nvGraphicFramePr>
          <p:cNvPr id="19" name="Diagram 18">
            <a:extLst>
              <a:ext uri="{FF2B5EF4-FFF2-40B4-BE49-F238E27FC236}">
                <a16:creationId xmlns:a16="http://schemas.microsoft.com/office/drawing/2014/main" id="{A8536E08-3EE2-5820-E07C-3C034AFE6F2D}"/>
              </a:ext>
            </a:extLst>
          </p:cNvPr>
          <p:cNvGraphicFramePr/>
          <p:nvPr/>
        </p:nvGraphicFramePr>
        <p:xfrm>
          <a:off x="6496334" y="1250425"/>
          <a:ext cx="5199797" cy="296114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8" name="TextBox 17">
            <a:extLst>
              <a:ext uri="{FF2B5EF4-FFF2-40B4-BE49-F238E27FC236}">
                <a16:creationId xmlns:a16="http://schemas.microsoft.com/office/drawing/2014/main" id="{35EC4966-718A-8D78-61B1-513B319D5679}"/>
              </a:ext>
            </a:extLst>
          </p:cNvPr>
          <p:cNvSpPr txBox="1"/>
          <p:nvPr/>
        </p:nvSpPr>
        <p:spPr>
          <a:xfrm>
            <a:off x="6898658" y="1184856"/>
            <a:ext cx="7151426" cy="369332"/>
          </a:xfrm>
          <a:prstGeom prst="rect">
            <a:avLst/>
          </a:prstGeom>
          <a:noFill/>
        </p:spPr>
        <p:txBody>
          <a:bodyPr wrap="square">
            <a:spAutoFit/>
          </a:bodyPr>
          <a:lstStyle/>
          <a:p>
            <a:r>
              <a:rPr lang="en-GB" dirty="0"/>
              <a:t>Games </a:t>
            </a:r>
          </a:p>
        </p:txBody>
      </p:sp>
      <p:graphicFrame>
        <p:nvGraphicFramePr>
          <p:cNvPr id="24" name="Diagram 23">
            <a:extLst>
              <a:ext uri="{FF2B5EF4-FFF2-40B4-BE49-F238E27FC236}">
                <a16:creationId xmlns:a16="http://schemas.microsoft.com/office/drawing/2014/main" id="{2E3772C0-4739-792F-6035-D2303F32C08A}"/>
              </a:ext>
            </a:extLst>
          </p:cNvPr>
          <p:cNvGraphicFramePr/>
          <p:nvPr/>
        </p:nvGraphicFramePr>
        <p:xfrm>
          <a:off x="272955" y="4270817"/>
          <a:ext cx="5629702" cy="1990704"/>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23" name="TextBox 22">
            <a:extLst>
              <a:ext uri="{FF2B5EF4-FFF2-40B4-BE49-F238E27FC236}">
                <a16:creationId xmlns:a16="http://schemas.microsoft.com/office/drawing/2014/main" id="{8441FA21-7762-D42A-1A47-34EF77106591}"/>
              </a:ext>
            </a:extLst>
          </p:cNvPr>
          <p:cNvSpPr txBox="1"/>
          <p:nvPr/>
        </p:nvSpPr>
        <p:spPr>
          <a:xfrm>
            <a:off x="1388376" y="6385287"/>
            <a:ext cx="7107070" cy="369332"/>
          </a:xfrm>
          <a:prstGeom prst="rect">
            <a:avLst/>
          </a:prstGeom>
          <a:noFill/>
        </p:spPr>
        <p:txBody>
          <a:bodyPr wrap="square">
            <a:spAutoFit/>
          </a:bodyPr>
          <a:lstStyle/>
          <a:p>
            <a:r>
              <a:rPr lang="en-GB" dirty="0"/>
              <a:t>Obstacle Courses </a:t>
            </a:r>
          </a:p>
        </p:txBody>
      </p:sp>
      <p:sp>
        <p:nvSpPr>
          <p:cNvPr id="26" name="TextBox 25">
            <a:extLst>
              <a:ext uri="{FF2B5EF4-FFF2-40B4-BE49-F238E27FC236}">
                <a16:creationId xmlns:a16="http://schemas.microsoft.com/office/drawing/2014/main" id="{D20B771E-07B7-FF82-B5E5-538FF0530CB7}"/>
              </a:ext>
            </a:extLst>
          </p:cNvPr>
          <p:cNvSpPr txBox="1"/>
          <p:nvPr/>
        </p:nvSpPr>
        <p:spPr>
          <a:xfrm>
            <a:off x="9035558" y="-5449"/>
            <a:ext cx="3688069" cy="338554"/>
          </a:xfrm>
          <a:prstGeom prst="rect">
            <a:avLst/>
          </a:prstGeom>
          <a:noFill/>
        </p:spPr>
        <p:txBody>
          <a:bodyPr wrap="square">
            <a:spAutoFit/>
          </a:bodyPr>
          <a:lstStyle/>
          <a:p>
            <a:r>
              <a:rPr lang="en-GB" sz="1600" dirty="0"/>
              <a:t> </a:t>
            </a:r>
            <a:r>
              <a:rPr lang="en-GB" sz="1600" dirty="0">
                <a:hlinkClick r:id="rId22"/>
              </a:rPr>
              <a:t>www.adhdfoundation.org.uk</a:t>
            </a:r>
            <a:r>
              <a:rPr lang="en-GB" sz="1600" dirty="0"/>
              <a:t> </a:t>
            </a:r>
          </a:p>
        </p:txBody>
      </p:sp>
    </p:spTree>
    <p:extLst>
      <p:ext uri="{BB962C8B-B14F-4D97-AF65-F5344CB8AC3E}">
        <p14:creationId xmlns:p14="http://schemas.microsoft.com/office/powerpoint/2010/main" val="1593880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E61E69-FAF2-B0D9-26AE-86F06D8BB70C}"/>
              </a:ext>
            </a:extLst>
          </p:cNvPr>
          <p:cNvSpPr txBox="1"/>
          <p:nvPr/>
        </p:nvSpPr>
        <p:spPr>
          <a:xfrm>
            <a:off x="2928793" y="160883"/>
            <a:ext cx="6096000" cy="461665"/>
          </a:xfrm>
          <a:prstGeom prst="rect">
            <a:avLst/>
          </a:prstGeom>
          <a:solidFill>
            <a:schemeClr val="accent2"/>
          </a:solidFill>
        </p:spPr>
        <p:txBody>
          <a:bodyPr wrap="square">
            <a:spAutoFit/>
          </a:bodyPr>
          <a:lstStyle/>
          <a:p>
            <a:r>
              <a:rPr lang="en-GB" sz="2400" dirty="0"/>
              <a:t>Developing and supporting social skills</a:t>
            </a:r>
          </a:p>
        </p:txBody>
      </p:sp>
      <p:sp>
        <p:nvSpPr>
          <p:cNvPr id="4" name="TextBox 3">
            <a:extLst>
              <a:ext uri="{FF2B5EF4-FFF2-40B4-BE49-F238E27FC236}">
                <a16:creationId xmlns:a16="http://schemas.microsoft.com/office/drawing/2014/main" id="{878B11B1-0F9A-C6AF-950A-09A50C630665}"/>
              </a:ext>
            </a:extLst>
          </p:cNvPr>
          <p:cNvSpPr txBox="1"/>
          <p:nvPr/>
        </p:nvSpPr>
        <p:spPr>
          <a:xfrm>
            <a:off x="81621" y="6519446"/>
            <a:ext cx="3688069" cy="338554"/>
          </a:xfrm>
          <a:prstGeom prst="rect">
            <a:avLst/>
          </a:prstGeom>
          <a:noFill/>
        </p:spPr>
        <p:txBody>
          <a:bodyPr wrap="square">
            <a:spAutoFit/>
          </a:bodyPr>
          <a:lstStyle/>
          <a:p>
            <a:r>
              <a:rPr lang="en-GB" sz="1600" dirty="0"/>
              <a:t> </a:t>
            </a:r>
            <a:r>
              <a:rPr lang="en-GB" sz="1600" dirty="0">
                <a:hlinkClick r:id="rId2"/>
              </a:rPr>
              <a:t>www.adhdfoundation.org.uk</a:t>
            </a:r>
            <a:r>
              <a:rPr lang="en-GB" sz="1600" dirty="0"/>
              <a:t> </a:t>
            </a:r>
          </a:p>
        </p:txBody>
      </p:sp>
      <p:sp>
        <p:nvSpPr>
          <p:cNvPr id="6" name="TextBox 5">
            <a:extLst>
              <a:ext uri="{FF2B5EF4-FFF2-40B4-BE49-F238E27FC236}">
                <a16:creationId xmlns:a16="http://schemas.microsoft.com/office/drawing/2014/main" id="{BF874416-37AC-F7DE-3218-6330A9721C9B}"/>
              </a:ext>
            </a:extLst>
          </p:cNvPr>
          <p:cNvSpPr txBox="1"/>
          <p:nvPr/>
        </p:nvSpPr>
        <p:spPr>
          <a:xfrm>
            <a:off x="134203" y="794802"/>
            <a:ext cx="4660817" cy="5632311"/>
          </a:xfrm>
          <a:prstGeom prst="rect">
            <a:avLst/>
          </a:prstGeom>
          <a:solidFill>
            <a:schemeClr val="accent2">
              <a:lumMod val="40000"/>
              <a:lumOff val="60000"/>
            </a:schemeClr>
          </a:solidFill>
        </p:spPr>
        <p:txBody>
          <a:bodyPr wrap="square">
            <a:spAutoFit/>
          </a:bodyPr>
          <a:lstStyle/>
          <a:p>
            <a:r>
              <a:rPr lang="en-GB" dirty="0"/>
              <a:t>A good place to start is with body language. Talk with your child about how we know if someone is listening. You can discuss what their body is doing.  Is it turned away or towards the person? Also, how can we best show that we are listening? </a:t>
            </a:r>
          </a:p>
          <a:p>
            <a:endParaRPr lang="en-GB" dirty="0"/>
          </a:p>
          <a:p>
            <a:r>
              <a:rPr lang="en-GB" dirty="0"/>
              <a:t>For our younger children we could model this through play, with dolls or puppets, whatever they enjoy. Why not explore with your child the use of voices? What do indoor and outdoor voices sound like? How do we know if someone is happy or sad? We can explore how our voices change if we are excited or frightened and if we know how someone is feeling, how might we respond to them? </a:t>
            </a:r>
          </a:p>
          <a:p>
            <a:r>
              <a:rPr lang="en-GB" dirty="0"/>
              <a:t>				</a:t>
            </a:r>
          </a:p>
          <a:p>
            <a:endParaRPr lang="en-GB" dirty="0"/>
          </a:p>
        </p:txBody>
      </p:sp>
      <p:sp>
        <p:nvSpPr>
          <p:cNvPr id="8" name="TextBox 7">
            <a:extLst>
              <a:ext uri="{FF2B5EF4-FFF2-40B4-BE49-F238E27FC236}">
                <a16:creationId xmlns:a16="http://schemas.microsoft.com/office/drawing/2014/main" id="{5CAD0317-CFC9-56E3-D375-1206AF761E88}"/>
              </a:ext>
            </a:extLst>
          </p:cNvPr>
          <p:cNvSpPr txBox="1"/>
          <p:nvPr/>
        </p:nvSpPr>
        <p:spPr>
          <a:xfrm>
            <a:off x="2928793" y="5780782"/>
            <a:ext cx="6439786" cy="369332"/>
          </a:xfrm>
          <a:prstGeom prst="rect">
            <a:avLst/>
          </a:prstGeom>
          <a:noFill/>
        </p:spPr>
        <p:txBody>
          <a:bodyPr wrap="square">
            <a:spAutoFit/>
          </a:bodyPr>
          <a:lstStyle/>
          <a:p>
            <a:r>
              <a:rPr lang="en-GB" dirty="0"/>
              <a:t>Listening Skills</a:t>
            </a:r>
          </a:p>
        </p:txBody>
      </p:sp>
      <p:sp>
        <p:nvSpPr>
          <p:cNvPr id="10" name="TextBox 9">
            <a:extLst>
              <a:ext uri="{FF2B5EF4-FFF2-40B4-BE49-F238E27FC236}">
                <a16:creationId xmlns:a16="http://schemas.microsoft.com/office/drawing/2014/main" id="{E382F8A6-0B88-421D-8F68-1FF18A21C205}"/>
              </a:ext>
            </a:extLst>
          </p:cNvPr>
          <p:cNvSpPr txBox="1"/>
          <p:nvPr/>
        </p:nvSpPr>
        <p:spPr>
          <a:xfrm>
            <a:off x="5089556" y="840968"/>
            <a:ext cx="6919521" cy="2308324"/>
          </a:xfrm>
          <a:prstGeom prst="rect">
            <a:avLst/>
          </a:prstGeom>
          <a:solidFill>
            <a:schemeClr val="accent3">
              <a:lumMod val="60000"/>
              <a:lumOff val="40000"/>
            </a:schemeClr>
          </a:solidFill>
        </p:spPr>
        <p:txBody>
          <a:bodyPr wrap="square">
            <a:spAutoFit/>
          </a:bodyPr>
          <a:lstStyle/>
          <a:p>
            <a:r>
              <a:rPr lang="en-GB" dirty="0"/>
              <a:t>Waiting in the bus queue, for a go on the swings or even waiting for a slice of a cake; these are all opportunities to practise turn taking! This can be an area that many children with hyperactive or impulsive ADHD really struggle with. Taking opportunities to practise this skill will again reap great benefits; playing board games, letting your child share things out or anything that involves turn taking is helpful. </a:t>
            </a:r>
          </a:p>
          <a:p>
            <a:r>
              <a:rPr lang="en-GB" dirty="0"/>
              <a:t>			                                           Turn-taking</a:t>
            </a:r>
          </a:p>
        </p:txBody>
      </p:sp>
      <p:sp>
        <p:nvSpPr>
          <p:cNvPr id="12" name="TextBox 11">
            <a:extLst>
              <a:ext uri="{FF2B5EF4-FFF2-40B4-BE49-F238E27FC236}">
                <a16:creationId xmlns:a16="http://schemas.microsoft.com/office/drawing/2014/main" id="{711E15B0-31B1-78EB-E9FB-FE49B9B88471}"/>
              </a:ext>
            </a:extLst>
          </p:cNvPr>
          <p:cNvSpPr txBox="1"/>
          <p:nvPr/>
        </p:nvSpPr>
        <p:spPr>
          <a:xfrm>
            <a:off x="5089556" y="3367712"/>
            <a:ext cx="6919521" cy="3139321"/>
          </a:xfrm>
          <a:prstGeom prst="rect">
            <a:avLst/>
          </a:prstGeom>
          <a:solidFill>
            <a:schemeClr val="accent4">
              <a:lumMod val="20000"/>
              <a:lumOff val="80000"/>
            </a:schemeClr>
          </a:solidFill>
        </p:spPr>
        <p:txBody>
          <a:bodyPr wrap="square">
            <a:spAutoFit/>
          </a:bodyPr>
          <a:lstStyle/>
          <a:p>
            <a:r>
              <a:rPr lang="en-GB" dirty="0"/>
              <a:t>Low self-esteem and confidence can make social situations painful and manifest in many ways. They may appear to be rude, offensive or even aggressive. We can help them build their self-esteem by; showing that we love them, celebrating effort rather than outcome, encouraging them to voice their own opinions, supporting them to step slightly out of their comfort zone by trying new things, acknowledging their opinions, challenging any negative perceptions they may have of themselves and helping them to discover hidden personal skills or talents. </a:t>
            </a:r>
          </a:p>
          <a:p>
            <a:r>
              <a:rPr lang="en-GB" dirty="0"/>
              <a:t>					</a:t>
            </a:r>
          </a:p>
          <a:p>
            <a:r>
              <a:rPr lang="en-GB" dirty="0"/>
              <a:t>		                   Low Self-Esteem and Confidence</a:t>
            </a:r>
          </a:p>
        </p:txBody>
      </p:sp>
    </p:spTree>
    <p:extLst>
      <p:ext uri="{BB962C8B-B14F-4D97-AF65-F5344CB8AC3E}">
        <p14:creationId xmlns:p14="http://schemas.microsoft.com/office/powerpoint/2010/main" val="599663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ircle of control">
            <a:hlinkClick r:id="" action="ppaction://media"/>
            <a:extLst>
              <a:ext uri="{FF2B5EF4-FFF2-40B4-BE49-F238E27FC236}">
                <a16:creationId xmlns:a16="http://schemas.microsoft.com/office/drawing/2014/main" id="{7194D6C4-92FF-FFC2-3D1A-8CC49DBDC69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757238" y="-120596"/>
            <a:ext cx="10434762" cy="6794391"/>
          </a:xfrm>
          <a:prstGeom prst="rect">
            <a:avLst/>
          </a:prstGeom>
        </p:spPr>
      </p:pic>
      <p:sp>
        <p:nvSpPr>
          <p:cNvPr id="2" name="AutoShape 2">
            <a:extLst>
              <a:ext uri="{FF2B5EF4-FFF2-40B4-BE49-F238E27FC236}">
                <a16:creationId xmlns:a16="http://schemas.microsoft.com/office/drawing/2014/main" id="{009074DB-2189-A0FA-5E98-D458E15DEEC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F73D42CD-1222-CDAC-941D-C02CA1C4B24C}"/>
              </a:ext>
            </a:extLst>
          </p:cNvPr>
          <p:cNvPicPr>
            <a:picLocks noChangeAspect="1"/>
          </p:cNvPicPr>
          <p:nvPr/>
        </p:nvPicPr>
        <p:blipFill>
          <a:blip r:embed="rId5"/>
          <a:stretch>
            <a:fillRect/>
          </a:stretch>
        </p:blipFill>
        <p:spPr>
          <a:xfrm>
            <a:off x="130265" y="1686159"/>
            <a:ext cx="2693323" cy="4987636"/>
          </a:xfrm>
          <a:prstGeom prst="rect">
            <a:avLst/>
          </a:prstGeom>
        </p:spPr>
      </p:pic>
      <p:sp>
        <p:nvSpPr>
          <p:cNvPr id="5" name="TextBox 4">
            <a:extLst>
              <a:ext uri="{FF2B5EF4-FFF2-40B4-BE49-F238E27FC236}">
                <a16:creationId xmlns:a16="http://schemas.microsoft.com/office/drawing/2014/main" id="{C805CC15-6AF6-AD0B-AB50-B513E368CAE1}"/>
              </a:ext>
            </a:extLst>
          </p:cNvPr>
          <p:cNvSpPr txBox="1"/>
          <p:nvPr/>
        </p:nvSpPr>
        <p:spPr>
          <a:xfrm flipH="1">
            <a:off x="65133" y="55659"/>
            <a:ext cx="1757238" cy="646331"/>
          </a:xfrm>
          <a:prstGeom prst="rect">
            <a:avLst/>
          </a:prstGeom>
          <a:noFill/>
        </p:spPr>
        <p:txBody>
          <a:bodyPr wrap="square" rtlCol="0">
            <a:spAutoFit/>
          </a:bodyPr>
          <a:lstStyle/>
          <a:p>
            <a:r>
              <a:rPr lang="en-GB" b="1" dirty="0"/>
              <a:t>Resources for your practice</a:t>
            </a:r>
          </a:p>
        </p:txBody>
      </p:sp>
    </p:spTree>
    <p:extLst>
      <p:ext uri="{BB962C8B-B14F-4D97-AF65-F5344CB8AC3E}">
        <p14:creationId xmlns:p14="http://schemas.microsoft.com/office/powerpoint/2010/main" val="3171881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9024" fill="hold"/>
                                        <p:tgtEl>
                                          <p:spTgt spid="3"/>
                                        </p:tgtEl>
                                      </p:cBhvr>
                                    </p:cmd>
                                  </p:childTnLst>
                                </p:cTn>
                              </p:par>
                              <p:par>
                                <p:cTn id="7" presetID="42"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animEffect transition="in" filter="fade">
                                      <p:cBhvr>
                                        <p:cTn id="9" dur="3000"/>
                                        <p:tgtEl>
                                          <p:spTgt spid="4"/>
                                        </p:tgtEl>
                                      </p:cBhvr>
                                    </p:animEffect>
                                    <p:anim calcmode="lin" valueType="num">
                                      <p:cBhvr>
                                        <p:cTn id="10" dur="3000" fill="hold"/>
                                        <p:tgtEl>
                                          <p:spTgt spid="4"/>
                                        </p:tgtEl>
                                        <p:attrNameLst>
                                          <p:attrName>ppt_x</p:attrName>
                                        </p:attrNameLst>
                                      </p:cBhvr>
                                      <p:tavLst>
                                        <p:tav tm="0">
                                          <p:val>
                                            <p:strVal val="#ppt_x"/>
                                          </p:val>
                                        </p:tav>
                                        <p:tav tm="100000">
                                          <p:val>
                                            <p:strVal val="#ppt_x"/>
                                          </p:val>
                                        </p:tav>
                                      </p:tavLst>
                                    </p:anim>
                                    <p:anim calcmode="lin" valueType="num">
                                      <p:cBhvr>
                                        <p:cTn id="11" dur="3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3"/>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5138FF-5951-DC03-566E-AAB7E4C8A7F6}"/>
              </a:ext>
            </a:extLst>
          </p:cNvPr>
          <p:cNvSpPr>
            <a:spLocks noGrp="1"/>
          </p:cNvSpPr>
          <p:nvPr>
            <p:ph type="dt" sz="half" idx="10"/>
          </p:nvPr>
        </p:nvSpPr>
        <p:spPr/>
        <p:txBody>
          <a:bodyPr/>
          <a:lstStyle/>
          <a:p>
            <a:fld id="{BE3A773F-B4B5-481D-9AE6-D9DC0EE3A69A}" type="datetime1">
              <a:rPr lang="en-GB" smtClean="0"/>
              <a:t>16/09/2025</a:t>
            </a:fld>
            <a:endParaRPr lang="en-GB"/>
          </a:p>
        </p:txBody>
      </p:sp>
      <p:sp>
        <p:nvSpPr>
          <p:cNvPr id="3" name="Slide Number Placeholder 2">
            <a:extLst>
              <a:ext uri="{FF2B5EF4-FFF2-40B4-BE49-F238E27FC236}">
                <a16:creationId xmlns:a16="http://schemas.microsoft.com/office/drawing/2014/main" id="{307921DF-7B09-9E02-9B2B-95B9DA14E5D7}"/>
              </a:ext>
            </a:extLst>
          </p:cNvPr>
          <p:cNvSpPr>
            <a:spLocks noGrp="1"/>
          </p:cNvSpPr>
          <p:nvPr>
            <p:ph type="sldNum" sz="quarter" idx="12"/>
          </p:nvPr>
        </p:nvSpPr>
        <p:spPr/>
        <p:txBody>
          <a:bodyPr/>
          <a:lstStyle/>
          <a:p>
            <a:fld id="{A9E43888-032C-4054-8832-6BE7B9328589}" type="slidenum">
              <a:rPr lang="en-GB" smtClean="0"/>
              <a:t>11</a:t>
            </a:fld>
            <a:endParaRPr lang="en-GB"/>
          </a:p>
        </p:txBody>
      </p:sp>
      <p:pic>
        <p:nvPicPr>
          <p:cNvPr id="5" name="Picture 4">
            <a:extLst>
              <a:ext uri="{FF2B5EF4-FFF2-40B4-BE49-F238E27FC236}">
                <a16:creationId xmlns:a16="http://schemas.microsoft.com/office/drawing/2014/main" id="{771442B0-996B-B5A9-43A5-C1B237D38489}"/>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068207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0372AD-957C-9D78-5AB8-059CF65E8039}"/>
              </a:ext>
            </a:extLst>
          </p:cNvPr>
          <p:cNvSpPr>
            <a:spLocks noGrp="1"/>
          </p:cNvSpPr>
          <p:nvPr>
            <p:ph type="dt" sz="half" idx="10"/>
          </p:nvPr>
        </p:nvSpPr>
        <p:spPr/>
        <p:txBody>
          <a:bodyPr/>
          <a:lstStyle/>
          <a:p>
            <a:fld id="{6B287A2A-BE04-45BA-A065-6179403DF81D}" type="datetime1">
              <a:rPr lang="en-GB" smtClean="0"/>
              <a:t>16/09/2025</a:t>
            </a:fld>
            <a:endParaRPr lang="en-GB"/>
          </a:p>
        </p:txBody>
      </p:sp>
      <p:sp>
        <p:nvSpPr>
          <p:cNvPr id="3" name="Slide Number Placeholder 2">
            <a:extLst>
              <a:ext uri="{FF2B5EF4-FFF2-40B4-BE49-F238E27FC236}">
                <a16:creationId xmlns:a16="http://schemas.microsoft.com/office/drawing/2014/main" id="{EF00382F-FEAC-CB2E-BD0F-6CCFEF7D167A}"/>
              </a:ext>
            </a:extLst>
          </p:cNvPr>
          <p:cNvSpPr>
            <a:spLocks noGrp="1"/>
          </p:cNvSpPr>
          <p:nvPr>
            <p:ph type="sldNum" sz="quarter" idx="12"/>
          </p:nvPr>
        </p:nvSpPr>
        <p:spPr/>
        <p:txBody>
          <a:bodyPr/>
          <a:lstStyle/>
          <a:p>
            <a:fld id="{A9E43888-032C-4054-8832-6BE7B9328589}" type="slidenum">
              <a:rPr lang="en-GB" smtClean="0"/>
              <a:t>12</a:t>
            </a:fld>
            <a:endParaRPr lang="en-GB"/>
          </a:p>
        </p:txBody>
      </p:sp>
      <p:pic>
        <p:nvPicPr>
          <p:cNvPr id="5" name="Picture 4">
            <a:extLst>
              <a:ext uri="{FF2B5EF4-FFF2-40B4-BE49-F238E27FC236}">
                <a16:creationId xmlns:a16="http://schemas.microsoft.com/office/drawing/2014/main" id="{F1265677-A5D9-04F0-C52C-50B32DAFE7FC}"/>
              </a:ext>
            </a:extLst>
          </p:cNvPr>
          <p:cNvPicPr>
            <a:picLocks noChangeAspect="1"/>
          </p:cNvPicPr>
          <p:nvPr/>
        </p:nvPicPr>
        <p:blipFill>
          <a:blip r:embed="rId5"/>
          <a:stretch>
            <a:fillRect/>
          </a:stretch>
        </p:blipFill>
        <p:spPr>
          <a:xfrm>
            <a:off x="0" y="-95098"/>
            <a:ext cx="6179985" cy="6852106"/>
          </a:xfrm>
          <a:prstGeom prst="rect">
            <a:avLst/>
          </a:prstGeom>
        </p:spPr>
      </p:pic>
      <p:pic>
        <p:nvPicPr>
          <p:cNvPr id="7" name="Picture 6">
            <a:extLst>
              <a:ext uri="{FF2B5EF4-FFF2-40B4-BE49-F238E27FC236}">
                <a16:creationId xmlns:a16="http://schemas.microsoft.com/office/drawing/2014/main" id="{0372C015-8BD6-5DF3-3EDB-B0DAEF4389E8}"/>
              </a:ext>
            </a:extLst>
          </p:cNvPr>
          <p:cNvPicPr>
            <a:picLocks noChangeAspect="1"/>
          </p:cNvPicPr>
          <p:nvPr/>
        </p:nvPicPr>
        <p:blipFill>
          <a:blip r:embed="rId6"/>
          <a:stretch>
            <a:fillRect/>
          </a:stretch>
        </p:blipFill>
        <p:spPr>
          <a:xfrm>
            <a:off x="6192244" y="-95098"/>
            <a:ext cx="5999756" cy="6953098"/>
          </a:xfrm>
          <a:prstGeom prst="rect">
            <a:avLst/>
          </a:prstGeom>
        </p:spPr>
      </p:pic>
      <p:pic>
        <p:nvPicPr>
          <p:cNvPr id="4" name="Recorded Sound">
            <a:hlinkClick r:id="" action="ppaction://media"/>
            <a:extLst>
              <a:ext uri="{FF2B5EF4-FFF2-40B4-BE49-F238E27FC236}">
                <a16:creationId xmlns:a16="http://schemas.microsoft.com/office/drawing/2014/main" id="{8C21478C-2EEE-4E4E-889C-61DF01E2625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973763" y="3306763"/>
            <a:ext cx="244475" cy="244475"/>
          </a:xfrm>
          <a:prstGeom prst="rect">
            <a:avLst/>
          </a:prstGeom>
        </p:spPr>
      </p:pic>
    </p:spTree>
    <p:extLst>
      <p:ext uri="{BB962C8B-B14F-4D97-AF65-F5344CB8AC3E}">
        <p14:creationId xmlns:p14="http://schemas.microsoft.com/office/powerpoint/2010/main" val="1454806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11294"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6D01E5-7D51-4F6F-4BEB-95E733A09E33}"/>
              </a:ext>
            </a:extLst>
          </p:cNvPr>
          <p:cNvSpPr>
            <a:spLocks noGrp="1"/>
          </p:cNvSpPr>
          <p:nvPr>
            <p:ph type="dt" sz="half" idx="10"/>
          </p:nvPr>
        </p:nvSpPr>
        <p:spPr/>
        <p:txBody>
          <a:bodyPr/>
          <a:lstStyle/>
          <a:p>
            <a:fld id="{9A92D093-5DF6-40CA-BAB2-B9CFBE759790}" type="datetime1">
              <a:rPr lang="en-GB" smtClean="0"/>
              <a:t>16/09/2025</a:t>
            </a:fld>
            <a:endParaRPr lang="en-GB"/>
          </a:p>
        </p:txBody>
      </p:sp>
      <p:sp>
        <p:nvSpPr>
          <p:cNvPr id="3" name="Slide Number Placeholder 2">
            <a:extLst>
              <a:ext uri="{FF2B5EF4-FFF2-40B4-BE49-F238E27FC236}">
                <a16:creationId xmlns:a16="http://schemas.microsoft.com/office/drawing/2014/main" id="{F87AA8D4-5316-E907-26CB-28B0ABEE7B4D}"/>
              </a:ext>
            </a:extLst>
          </p:cNvPr>
          <p:cNvSpPr>
            <a:spLocks noGrp="1"/>
          </p:cNvSpPr>
          <p:nvPr>
            <p:ph type="sldNum" sz="quarter" idx="12"/>
          </p:nvPr>
        </p:nvSpPr>
        <p:spPr/>
        <p:txBody>
          <a:bodyPr/>
          <a:lstStyle/>
          <a:p>
            <a:fld id="{A9E43888-032C-4054-8832-6BE7B9328589}" type="slidenum">
              <a:rPr lang="en-GB" smtClean="0"/>
              <a:t>13</a:t>
            </a:fld>
            <a:endParaRPr lang="en-GB"/>
          </a:p>
        </p:txBody>
      </p:sp>
      <p:sp>
        <p:nvSpPr>
          <p:cNvPr id="5" name="TextBox 4">
            <a:extLst>
              <a:ext uri="{FF2B5EF4-FFF2-40B4-BE49-F238E27FC236}">
                <a16:creationId xmlns:a16="http://schemas.microsoft.com/office/drawing/2014/main" id="{C34E9FD5-1B41-CC35-A183-35A60C7FDF80}"/>
              </a:ext>
            </a:extLst>
          </p:cNvPr>
          <p:cNvSpPr txBox="1"/>
          <p:nvPr/>
        </p:nvSpPr>
        <p:spPr>
          <a:xfrm>
            <a:off x="0" y="411529"/>
            <a:ext cx="4321601" cy="6127383"/>
          </a:xfrm>
          <a:prstGeom prst="rect">
            <a:avLst/>
          </a:prstGeom>
          <a:solidFill>
            <a:schemeClr val="accent5">
              <a:lumMod val="75000"/>
            </a:schemeClr>
          </a:solidFill>
        </p:spPr>
        <p:txBody>
          <a:bodyPr wrap="square">
            <a:spAutoFit/>
          </a:bodyPr>
          <a:lstStyle/>
          <a:p>
            <a:pPr>
              <a:lnSpc>
                <a:spcPct val="150000"/>
              </a:lnSpc>
              <a:spcBef>
                <a:spcPts val="600"/>
              </a:spcBef>
            </a:pPr>
            <a:r>
              <a:rPr lang="en-GB" sz="2400" b="0" i="0" dirty="0">
                <a:solidFill>
                  <a:schemeClr val="bg1"/>
                </a:solidFill>
                <a:effectLst/>
                <a:latin typeface="Roboto" panose="02000000000000000000" pitchFamily="2" charset="0"/>
              </a:rPr>
              <a:t>Children/young people can write a short message to someone whom they miss, someone whom they are frustrated with, or someone with whom they want to share something. On the back of the paper (the side without any print), they can represent their feelings or a message through artwork.</a:t>
            </a:r>
            <a:endParaRPr lang="en-GB" sz="2400" dirty="0">
              <a:solidFill>
                <a:schemeClr val="bg1"/>
              </a:solidFill>
            </a:endParaRPr>
          </a:p>
        </p:txBody>
      </p:sp>
      <p:pic>
        <p:nvPicPr>
          <p:cNvPr id="7" name="Picture 6">
            <a:extLst>
              <a:ext uri="{FF2B5EF4-FFF2-40B4-BE49-F238E27FC236}">
                <a16:creationId xmlns:a16="http://schemas.microsoft.com/office/drawing/2014/main" id="{53FE69A8-A89F-138B-1ACA-149FDCB3A25A}"/>
              </a:ext>
            </a:extLst>
          </p:cNvPr>
          <p:cNvPicPr>
            <a:picLocks noChangeAspect="1"/>
          </p:cNvPicPr>
          <p:nvPr/>
        </p:nvPicPr>
        <p:blipFill>
          <a:blip r:embed="rId2"/>
          <a:stretch>
            <a:fillRect/>
          </a:stretch>
        </p:blipFill>
        <p:spPr>
          <a:xfrm>
            <a:off x="4850296" y="731520"/>
            <a:ext cx="7200502" cy="5605669"/>
          </a:xfrm>
          <a:prstGeom prst="rect">
            <a:avLst/>
          </a:prstGeom>
        </p:spPr>
      </p:pic>
    </p:spTree>
    <p:extLst>
      <p:ext uri="{BB962C8B-B14F-4D97-AF65-F5344CB8AC3E}">
        <p14:creationId xmlns:p14="http://schemas.microsoft.com/office/powerpoint/2010/main" val="1649096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E210EC-1500-DFFF-CE9A-BF961A98BA43}"/>
              </a:ext>
            </a:extLst>
          </p:cNvPr>
          <p:cNvPicPr>
            <a:picLocks noChangeAspect="1"/>
          </p:cNvPicPr>
          <p:nvPr/>
        </p:nvPicPr>
        <p:blipFill>
          <a:blip r:embed="rId7"/>
          <a:stretch>
            <a:fillRect/>
          </a:stretch>
        </p:blipFill>
        <p:spPr>
          <a:xfrm>
            <a:off x="0" y="0"/>
            <a:ext cx="6407064" cy="6858000"/>
          </a:xfrm>
          <a:prstGeom prst="rect">
            <a:avLst/>
          </a:prstGeom>
        </p:spPr>
      </p:pic>
      <p:pic>
        <p:nvPicPr>
          <p:cNvPr id="4" name="Recorded Sound">
            <a:hlinkClick r:id="" action="ppaction://media"/>
            <a:extLst>
              <a:ext uri="{FF2B5EF4-FFF2-40B4-BE49-F238E27FC236}">
                <a16:creationId xmlns:a16="http://schemas.microsoft.com/office/drawing/2014/main" id="{3A7FA3D3-0AFD-C226-C5BC-950AEFC307B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88825" y="6406954"/>
            <a:ext cx="244475" cy="244475"/>
          </a:xfrm>
          <a:prstGeom prst="rect">
            <a:avLst/>
          </a:prstGeom>
        </p:spPr>
      </p:pic>
      <p:pic>
        <p:nvPicPr>
          <p:cNvPr id="6" name="Picture 5">
            <a:extLst>
              <a:ext uri="{FF2B5EF4-FFF2-40B4-BE49-F238E27FC236}">
                <a16:creationId xmlns:a16="http://schemas.microsoft.com/office/drawing/2014/main" id="{48626D6A-437C-E76B-2932-9467EB9330E3}"/>
              </a:ext>
            </a:extLst>
          </p:cNvPr>
          <p:cNvPicPr>
            <a:picLocks noChangeAspect="1"/>
          </p:cNvPicPr>
          <p:nvPr/>
        </p:nvPicPr>
        <p:blipFill>
          <a:blip r:embed="rId9"/>
          <a:stretch>
            <a:fillRect/>
          </a:stretch>
        </p:blipFill>
        <p:spPr>
          <a:xfrm>
            <a:off x="6096000" y="0"/>
            <a:ext cx="6096000" cy="6858000"/>
          </a:xfrm>
          <a:prstGeom prst="rect">
            <a:avLst/>
          </a:prstGeom>
        </p:spPr>
      </p:pic>
      <p:pic>
        <p:nvPicPr>
          <p:cNvPr id="7" name="Recorded Sound">
            <a:hlinkClick r:id="" action="ppaction://media"/>
            <a:extLst>
              <a:ext uri="{FF2B5EF4-FFF2-40B4-BE49-F238E27FC236}">
                <a16:creationId xmlns:a16="http://schemas.microsoft.com/office/drawing/2014/main" id="{FA074817-682A-72BC-01C4-62D1807BC85A}"/>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529301" y="6397559"/>
            <a:ext cx="244475" cy="244475"/>
          </a:xfrm>
          <a:prstGeom prst="rect">
            <a:avLst/>
          </a:prstGeom>
        </p:spPr>
      </p:pic>
    </p:spTree>
    <p:extLst>
      <p:ext uri="{BB962C8B-B14F-4D97-AF65-F5344CB8AC3E}">
        <p14:creationId xmlns:p14="http://schemas.microsoft.com/office/powerpoint/2010/main" val="272063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mediacall" presetSubtype="0" fill="hold" nodeType="withEffect">
                                  <p:stCondLst>
                                    <p:cond delay="0"/>
                                  </p:stCondLst>
                                  <p:childTnLst>
                                    <p:cmd type="call" cmd="playFrom(0.0)">
                                      <p:cBhvr>
                                        <p:cTn id="8" dur="80195" fill="hold"/>
                                        <p:tgtEl>
                                          <p:spTgt spid="4"/>
                                        </p:tgtEl>
                                      </p:cBhvr>
                                    </p:cmd>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mediacall" presetSubtype="0" fill="hold" nodeType="withEffect">
                                  <p:stCondLst>
                                    <p:cond delay="0"/>
                                  </p:stCondLst>
                                  <p:childTnLst>
                                    <p:cmd type="call" cmd="playFrom(0.0)">
                                      <p:cBhvr>
                                        <p:cTn id="14" dur="4259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4"/>
                </p:tgtEl>
              </p:cMediaNode>
            </p:audio>
            <p:audio>
              <p:cMediaNode vol="80000">
                <p:cTn id="16"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299016-8ADC-475A-BCFE-0361D585A5E6}"/>
              </a:ext>
            </a:extLst>
          </p:cNvPr>
          <p:cNvSpPr>
            <a:spLocks noGrp="1"/>
          </p:cNvSpPr>
          <p:nvPr>
            <p:ph type="dt" sz="half" idx="10"/>
          </p:nvPr>
        </p:nvSpPr>
        <p:spPr/>
        <p:txBody>
          <a:bodyPr/>
          <a:lstStyle/>
          <a:p>
            <a:fld id="{E2BE4810-4913-42CD-BE9A-785EFBCF1B25}" type="datetime1">
              <a:rPr lang="en-GB" smtClean="0"/>
              <a:t>16/09/2025</a:t>
            </a:fld>
            <a:endParaRPr lang="en-GB"/>
          </a:p>
        </p:txBody>
      </p:sp>
      <p:sp>
        <p:nvSpPr>
          <p:cNvPr id="3" name="Slide Number Placeholder 2">
            <a:extLst>
              <a:ext uri="{FF2B5EF4-FFF2-40B4-BE49-F238E27FC236}">
                <a16:creationId xmlns:a16="http://schemas.microsoft.com/office/drawing/2014/main" id="{EFEF56EC-1A54-E16D-A8ED-2F2F4ED14EB3}"/>
              </a:ext>
            </a:extLst>
          </p:cNvPr>
          <p:cNvSpPr>
            <a:spLocks noGrp="1"/>
          </p:cNvSpPr>
          <p:nvPr>
            <p:ph type="sldNum" sz="quarter" idx="12"/>
          </p:nvPr>
        </p:nvSpPr>
        <p:spPr/>
        <p:txBody>
          <a:bodyPr/>
          <a:lstStyle/>
          <a:p>
            <a:fld id="{A9E43888-032C-4054-8832-6BE7B9328589}" type="slidenum">
              <a:rPr lang="en-GB" smtClean="0"/>
              <a:t>15</a:t>
            </a:fld>
            <a:endParaRPr lang="en-GB"/>
          </a:p>
        </p:txBody>
      </p:sp>
      <p:pic>
        <p:nvPicPr>
          <p:cNvPr id="5" name="Picture 4">
            <a:extLst>
              <a:ext uri="{FF2B5EF4-FFF2-40B4-BE49-F238E27FC236}">
                <a16:creationId xmlns:a16="http://schemas.microsoft.com/office/drawing/2014/main" id="{1DC33F4B-9AAD-CEE1-A348-AF9FCA4C1C70}"/>
              </a:ext>
            </a:extLst>
          </p:cNvPr>
          <p:cNvPicPr>
            <a:picLocks noChangeAspect="1"/>
          </p:cNvPicPr>
          <p:nvPr/>
        </p:nvPicPr>
        <p:blipFill>
          <a:blip r:embed="rId2"/>
          <a:stretch>
            <a:fillRect/>
          </a:stretch>
        </p:blipFill>
        <p:spPr>
          <a:xfrm>
            <a:off x="-1" y="-59027"/>
            <a:ext cx="5565913" cy="6911134"/>
          </a:xfrm>
          <a:prstGeom prst="rect">
            <a:avLst/>
          </a:prstGeom>
        </p:spPr>
      </p:pic>
      <p:sp>
        <p:nvSpPr>
          <p:cNvPr id="7" name="TextBox 6">
            <a:extLst>
              <a:ext uri="{FF2B5EF4-FFF2-40B4-BE49-F238E27FC236}">
                <a16:creationId xmlns:a16="http://schemas.microsoft.com/office/drawing/2014/main" id="{D0A3704E-B35D-CA7A-9C65-0B43225AC6FB}"/>
              </a:ext>
            </a:extLst>
          </p:cNvPr>
          <p:cNvSpPr txBox="1"/>
          <p:nvPr/>
        </p:nvSpPr>
        <p:spPr>
          <a:xfrm>
            <a:off x="5971429" y="230588"/>
            <a:ext cx="5762707" cy="6232475"/>
          </a:xfrm>
          <a:prstGeom prst="rect">
            <a:avLst/>
          </a:prstGeom>
          <a:solidFill>
            <a:schemeClr val="accent5">
              <a:lumMod val="20000"/>
              <a:lumOff val="80000"/>
            </a:schemeClr>
          </a:solidFill>
        </p:spPr>
        <p:txBody>
          <a:bodyPr wrap="square">
            <a:spAutoFit/>
          </a:bodyPr>
          <a:lstStyle/>
          <a:p>
            <a:pPr algn="l" fontAlgn="base"/>
            <a:r>
              <a:rPr lang="en-GB" sz="1900" b="0" i="0" dirty="0">
                <a:solidFill>
                  <a:srgbClr val="000000"/>
                </a:solidFill>
                <a:effectLst/>
                <a:latin typeface="Calibri" panose="020F0502020204030204" pitchFamily="34" charset="0"/>
                <a:cs typeface="Calibri" panose="020F0502020204030204" pitchFamily="34" charset="0"/>
              </a:rPr>
              <a:t>It works well as a group discussion piece or as an activity to identify and circle hidden emotions. </a:t>
            </a:r>
          </a:p>
          <a:p>
            <a:pPr algn="l" fontAlgn="base"/>
            <a:endParaRPr lang="en-GB" sz="1900" dirty="0">
              <a:solidFill>
                <a:srgbClr val="000000"/>
              </a:solidFill>
              <a:latin typeface="Calibri" panose="020F0502020204030204" pitchFamily="34" charset="0"/>
              <a:cs typeface="Calibri" panose="020F0502020204030204" pitchFamily="34" charset="0"/>
            </a:endParaRPr>
          </a:p>
          <a:p>
            <a:pPr algn="l" fontAlgn="base"/>
            <a:r>
              <a:rPr lang="en-GB" sz="1900" b="0" i="0" dirty="0">
                <a:solidFill>
                  <a:srgbClr val="000000"/>
                </a:solidFill>
                <a:effectLst/>
                <a:latin typeface="Calibri" panose="020F0502020204030204" pitchFamily="34" charset="0"/>
                <a:cs typeface="Calibri" panose="020F0502020204030204" pitchFamily="34" charset="0"/>
              </a:rPr>
              <a:t>Try the following discussion questions to get started:</a:t>
            </a:r>
          </a:p>
          <a:p>
            <a:pPr algn="l" fontAlgn="base"/>
            <a:endParaRPr lang="en-GB" sz="1900" b="0" i="0" dirty="0">
              <a:solidFill>
                <a:srgbClr val="000000"/>
              </a:solidFill>
              <a:effectLst/>
              <a:latin typeface="Calibri" panose="020F0502020204030204" pitchFamily="34" charset="0"/>
              <a:cs typeface="Calibri" panose="020F0502020204030204" pitchFamily="34" charset="0"/>
            </a:endParaRPr>
          </a:p>
          <a:p>
            <a:pPr algn="l" fontAlgn="base">
              <a:buFont typeface="Arial" panose="020B0604020202020204" pitchFamily="34" charset="0"/>
              <a:buChar char="•"/>
            </a:pPr>
            <a:r>
              <a:rPr lang="en-GB" sz="1900" b="0" i="0" dirty="0">
                <a:solidFill>
                  <a:srgbClr val="000000"/>
                </a:solidFill>
                <a:effectLst/>
                <a:latin typeface="Calibri" panose="020F0502020204030204" pitchFamily="34" charset="0"/>
                <a:cs typeface="Calibri" panose="020F0502020204030204" pitchFamily="34" charset="0"/>
              </a:rPr>
              <a:t>Imagine a friend is facing a situation that’s similar to one of your own anger triggers. What emotions do you think they might feel, </a:t>
            </a:r>
            <a:r>
              <a:rPr lang="en-GB" sz="1900" b="0" i="1" dirty="0">
                <a:solidFill>
                  <a:srgbClr val="000000"/>
                </a:solidFill>
                <a:effectLst/>
                <a:latin typeface="Calibri" panose="020F0502020204030204" pitchFamily="34" charset="0"/>
                <a:cs typeface="Calibri" panose="020F0502020204030204" pitchFamily="34" charset="0"/>
              </a:rPr>
              <a:t>other</a:t>
            </a:r>
            <a:r>
              <a:rPr lang="en-GB" sz="1900" b="0" i="0" dirty="0">
                <a:solidFill>
                  <a:srgbClr val="000000"/>
                </a:solidFill>
                <a:effectLst/>
                <a:latin typeface="Calibri" panose="020F0502020204030204" pitchFamily="34" charset="0"/>
                <a:cs typeface="Calibri" panose="020F0502020204030204" pitchFamily="34" charset="0"/>
              </a:rPr>
              <a:t> than anger?</a:t>
            </a:r>
          </a:p>
          <a:p>
            <a:pPr algn="l" fontAlgn="base">
              <a:buFont typeface="Arial" panose="020B0604020202020204" pitchFamily="34" charset="0"/>
              <a:buChar char="•"/>
            </a:pPr>
            <a:endParaRPr lang="en-GB" sz="1900" b="0" i="0" dirty="0">
              <a:solidFill>
                <a:srgbClr val="000000"/>
              </a:solidFill>
              <a:effectLst/>
              <a:latin typeface="Calibri" panose="020F0502020204030204" pitchFamily="34" charset="0"/>
              <a:cs typeface="Calibri" panose="020F0502020204030204" pitchFamily="34" charset="0"/>
            </a:endParaRPr>
          </a:p>
          <a:p>
            <a:pPr algn="l" fontAlgn="base">
              <a:buFont typeface="Arial" panose="020B0604020202020204" pitchFamily="34" charset="0"/>
              <a:buChar char="•"/>
            </a:pPr>
            <a:r>
              <a:rPr lang="en-GB" sz="1900" b="0" i="0" dirty="0">
                <a:solidFill>
                  <a:srgbClr val="000000"/>
                </a:solidFill>
                <a:effectLst/>
                <a:latin typeface="Calibri" panose="020F0502020204030204" pitchFamily="34" charset="0"/>
                <a:cs typeface="Calibri" panose="020F0502020204030204" pitchFamily="34" charset="0"/>
              </a:rPr>
              <a:t>In your family, or in the culture you grew up in, what emotions do people freely express? What emotions do they keep to themselves?</a:t>
            </a:r>
          </a:p>
          <a:p>
            <a:pPr algn="l" fontAlgn="base">
              <a:buFont typeface="Arial" panose="020B0604020202020204" pitchFamily="34" charset="0"/>
              <a:buChar char="•"/>
            </a:pPr>
            <a:endParaRPr lang="en-GB" sz="1900" b="0" i="0" dirty="0">
              <a:solidFill>
                <a:srgbClr val="000000"/>
              </a:solidFill>
              <a:effectLst/>
              <a:latin typeface="Calibri" panose="020F0502020204030204" pitchFamily="34" charset="0"/>
              <a:cs typeface="Calibri" panose="020F0502020204030204" pitchFamily="34" charset="0"/>
            </a:endParaRPr>
          </a:p>
          <a:p>
            <a:pPr algn="l" fontAlgn="base">
              <a:buFont typeface="Arial" panose="020B0604020202020204" pitchFamily="34" charset="0"/>
              <a:buChar char="•"/>
            </a:pPr>
            <a:r>
              <a:rPr lang="en-GB" sz="1900" b="0" i="0" dirty="0">
                <a:solidFill>
                  <a:srgbClr val="000000"/>
                </a:solidFill>
                <a:effectLst/>
                <a:latin typeface="Calibri" panose="020F0502020204030204" pitchFamily="34" charset="0"/>
                <a:cs typeface="Calibri" panose="020F0502020204030204" pitchFamily="34" charset="0"/>
              </a:rPr>
              <a:t>Imagine a person who handles difficult emotions—such as sadness, fear, or hurt— effectively. How do they show these emotions? What do they do to cope with them?</a:t>
            </a:r>
          </a:p>
          <a:p>
            <a:pPr algn="l" fontAlgn="base">
              <a:buFont typeface="Arial" panose="020B0604020202020204" pitchFamily="34" charset="0"/>
              <a:buChar char="•"/>
            </a:pPr>
            <a:endParaRPr lang="en-GB" sz="1900" b="0" i="0" dirty="0">
              <a:solidFill>
                <a:srgbClr val="000000"/>
              </a:solidFill>
              <a:effectLst/>
              <a:latin typeface="Calibri" panose="020F0502020204030204" pitchFamily="34" charset="0"/>
              <a:cs typeface="Calibri" panose="020F0502020204030204" pitchFamily="34" charset="0"/>
            </a:endParaRPr>
          </a:p>
          <a:p>
            <a:pPr algn="l" fontAlgn="base">
              <a:buFont typeface="Arial" panose="020B0604020202020204" pitchFamily="34" charset="0"/>
              <a:buChar char="•"/>
            </a:pPr>
            <a:r>
              <a:rPr lang="en-GB" sz="1900" b="0" i="0" dirty="0">
                <a:solidFill>
                  <a:srgbClr val="000000"/>
                </a:solidFill>
                <a:effectLst/>
                <a:latin typeface="Calibri" panose="020F0502020204030204" pitchFamily="34" charset="0"/>
                <a:cs typeface="Calibri" panose="020F0502020204030204" pitchFamily="34" charset="0"/>
              </a:rPr>
              <a:t>Anger is sometimes used mask emotions that make a person feel vulnerable, such as hurt or shame. Can you think of a time you expressed anger in order to conceal another emotion you were feeling?</a:t>
            </a:r>
          </a:p>
        </p:txBody>
      </p:sp>
    </p:spTree>
    <p:extLst>
      <p:ext uri="{BB962C8B-B14F-4D97-AF65-F5344CB8AC3E}">
        <p14:creationId xmlns:p14="http://schemas.microsoft.com/office/powerpoint/2010/main" val="1648025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DDE26C9-B024-2CC2-3B52-5EA59C49A029}"/>
              </a:ext>
            </a:extLst>
          </p:cNvPr>
          <p:cNvSpPr>
            <a:spLocks noGrp="1"/>
          </p:cNvSpPr>
          <p:nvPr>
            <p:ph type="sldNum" sz="quarter" idx="12"/>
          </p:nvPr>
        </p:nvSpPr>
        <p:spPr/>
        <p:txBody>
          <a:bodyPr/>
          <a:lstStyle/>
          <a:p>
            <a:fld id="{A9E43888-032C-4054-8832-6BE7B9328589}" type="slidenum">
              <a:rPr lang="en-GB" smtClean="0"/>
              <a:t>16</a:t>
            </a:fld>
            <a:endParaRPr lang="en-GB"/>
          </a:p>
        </p:txBody>
      </p:sp>
      <p:sp>
        <p:nvSpPr>
          <p:cNvPr id="8" name="TextBox 7">
            <a:extLst>
              <a:ext uri="{FF2B5EF4-FFF2-40B4-BE49-F238E27FC236}">
                <a16:creationId xmlns:a16="http://schemas.microsoft.com/office/drawing/2014/main" id="{2610BE2B-91E6-21AE-0839-A354B74EE433}"/>
              </a:ext>
            </a:extLst>
          </p:cNvPr>
          <p:cNvSpPr txBox="1"/>
          <p:nvPr/>
        </p:nvSpPr>
        <p:spPr>
          <a:xfrm>
            <a:off x="515013" y="3021495"/>
            <a:ext cx="4723074" cy="646331"/>
          </a:xfrm>
          <a:prstGeom prst="rect">
            <a:avLst/>
          </a:prstGeom>
          <a:noFill/>
        </p:spPr>
        <p:txBody>
          <a:bodyPr wrap="square" rtlCol="0">
            <a:spAutoFit/>
          </a:bodyPr>
          <a:lstStyle/>
          <a:p>
            <a:endParaRPr lang="en-GB" sz="3600" b="1" dirty="0"/>
          </a:p>
        </p:txBody>
      </p:sp>
      <p:sp>
        <p:nvSpPr>
          <p:cNvPr id="9" name="TextBox 8">
            <a:extLst>
              <a:ext uri="{FF2B5EF4-FFF2-40B4-BE49-F238E27FC236}">
                <a16:creationId xmlns:a16="http://schemas.microsoft.com/office/drawing/2014/main" id="{19C218C2-AB07-5734-AEA9-EEBCD281B046}"/>
              </a:ext>
            </a:extLst>
          </p:cNvPr>
          <p:cNvSpPr txBox="1"/>
          <p:nvPr/>
        </p:nvSpPr>
        <p:spPr>
          <a:xfrm>
            <a:off x="515013" y="2003729"/>
            <a:ext cx="5271714" cy="584775"/>
          </a:xfrm>
          <a:prstGeom prst="rect">
            <a:avLst/>
          </a:prstGeom>
          <a:noFill/>
        </p:spPr>
        <p:txBody>
          <a:bodyPr wrap="square" rtlCol="0">
            <a:spAutoFit/>
          </a:bodyPr>
          <a:lstStyle/>
          <a:p>
            <a:endParaRPr lang="en-GB" sz="3200" b="1" dirty="0"/>
          </a:p>
        </p:txBody>
      </p:sp>
      <p:sp>
        <p:nvSpPr>
          <p:cNvPr id="12" name="TextBox 11">
            <a:extLst>
              <a:ext uri="{FF2B5EF4-FFF2-40B4-BE49-F238E27FC236}">
                <a16:creationId xmlns:a16="http://schemas.microsoft.com/office/drawing/2014/main" id="{F9A464F6-D876-6952-C7C7-E1B88E383376}"/>
              </a:ext>
            </a:extLst>
          </p:cNvPr>
          <p:cNvSpPr txBox="1"/>
          <p:nvPr/>
        </p:nvSpPr>
        <p:spPr>
          <a:xfrm>
            <a:off x="0" y="251505"/>
            <a:ext cx="6118860" cy="6863417"/>
          </a:xfrm>
          <a:prstGeom prst="rect">
            <a:avLst/>
          </a:prstGeom>
          <a:solidFill>
            <a:schemeClr val="accent5">
              <a:lumMod val="75000"/>
            </a:schemeClr>
          </a:solidFill>
        </p:spPr>
        <p:txBody>
          <a:bodyPr wrap="square" rtlCol="0">
            <a:spAutoFit/>
          </a:bodyPr>
          <a:lstStyle/>
          <a:p>
            <a:r>
              <a:rPr lang="en-GB" sz="4400" b="1" dirty="0">
                <a:solidFill>
                  <a:schemeClr val="bg1"/>
                </a:solidFill>
                <a:hlinkClick r:id="rId12">
                  <a:extLst>
                    <a:ext uri="{A12FA001-AC4F-418D-AE19-62706E023703}">
                      <ahyp:hlinkClr xmlns:ahyp="http://schemas.microsoft.com/office/drawing/2018/hyperlinkcolor" val="tx"/>
                    </a:ext>
                  </a:extLst>
                </a:hlinkClick>
              </a:rPr>
              <a:t>When is Anger a problem?</a:t>
            </a:r>
            <a:r>
              <a:rPr lang="en-GB" sz="4400" b="1" dirty="0">
                <a:solidFill>
                  <a:srgbClr val="90BB23"/>
                </a:solidFill>
                <a:hlinkClick r:id="rId13">
                  <a:extLst>
                    <a:ext uri="{A12FA001-AC4F-418D-AE19-62706E023703}">
                      <ahyp:hlinkClr xmlns:ahyp="http://schemas.microsoft.com/office/drawing/2018/hyperlinkcolor" val="tx"/>
                    </a:ext>
                  </a:extLst>
                </a:hlinkClick>
              </a:rPr>
              <a:t> </a:t>
            </a:r>
          </a:p>
          <a:p>
            <a:endParaRPr lang="en-GB" sz="4400" b="1" dirty="0">
              <a:solidFill>
                <a:srgbClr val="90BB23"/>
              </a:solidFill>
              <a:hlinkClick r:id="rId13">
                <a:extLst>
                  <a:ext uri="{A12FA001-AC4F-418D-AE19-62706E023703}">
                    <ahyp:hlinkClr xmlns:ahyp="http://schemas.microsoft.com/office/drawing/2018/hyperlinkcolor" val="tx"/>
                  </a:ext>
                </a:extLst>
              </a:hlinkClick>
            </a:endParaRPr>
          </a:p>
          <a:p>
            <a:r>
              <a:rPr lang="en-GB" sz="4400" b="1" dirty="0">
                <a:solidFill>
                  <a:srgbClr val="90BB23"/>
                </a:solidFill>
                <a:hlinkClick r:id="rId13">
                  <a:extLst>
                    <a:ext uri="{A12FA001-AC4F-418D-AE19-62706E023703}">
                      <ahyp:hlinkClr xmlns:ahyp="http://schemas.microsoft.com/office/drawing/2018/hyperlinkcolor" val="tx"/>
                    </a:ext>
                  </a:extLst>
                </a:hlinkClick>
              </a:rPr>
              <a:t>Coping skills for </a:t>
            </a:r>
            <a:r>
              <a:rPr lang="en-GB" sz="4400" b="1" dirty="0">
                <a:solidFill>
                  <a:schemeClr val="bg1"/>
                </a:solidFill>
                <a:hlinkClick r:id="rId13">
                  <a:extLst>
                    <a:ext uri="{A12FA001-AC4F-418D-AE19-62706E023703}">
                      <ahyp:hlinkClr xmlns:ahyp="http://schemas.microsoft.com/office/drawing/2018/hyperlinkcolor" val="tx"/>
                    </a:ext>
                  </a:extLst>
                </a:hlinkClick>
              </a:rPr>
              <a:t>Anger</a:t>
            </a:r>
            <a:endParaRPr lang="en-GB" sz="4400" b="1" dirty="0">
              <a:solidFill>
                <a:schemeClr val="bg1"/>
              </a:solidFill>
            </a:endParaRPr>
          </a:p>
          <a:p>
            <a:endParaRPr lang="en-GB" sz="4400" b="1" dirty="0">
              <a:solidFill>
                <a:schemeClr val="bg1"/>
              </a:solidFill>
            </a:endParaRPr>
          </a:p>
          <a:p>
            <a:r>
              <a:rPr lang="en-GB" sz="4400" b="1" dirty="0">
                <a:solidFill>
                  <a:srgbClr val="90BB23"/>
                </a:solidFill>
                <a:hlinkClick r:id="rId14">
                  <a:extLst>
                    <a:ext uri="{A12FA001-AC4F-418D-AE19-62706E023703}">
                      <ahyp:hlinkClr xmlns:ahyp="http://schemas.microsoft.com/office/drawing/2018/hyperlinkcolor" val="tx"/>
                    </a:ext>
                  </a:extLst>
                </a:hlinkClick>
              </a:rPr>
              <a:t>Anger stop </a:t>
            </a:r>
            <a:r>
              <a:rPr lang="en-GB" sz="4400" b="1" dirty="0">
                <a:solidFill>
                  <a:schemeClr val="bg1"/>
                </a:solidFill>
                <a:hlinkClick r:id="rId14">
                  <a:extLst>
                    <a:ext uri="{A12FA001-AC4F-418D-AE19-62706E023703}">
                      <ahyp:hlinkClr xmlns:ahyp="http://schemas.microsoft.com/office/drawing/2018/hyperlinkcolor" val="tx"/>
                    </a:ext>
                  </a:extLst>
                </a:hlinkClick>
              </a:rPr>
              <a:t>signs</a:t>
            </a:r>
            <a:endParaRPr lang="en-GB" sz="4400" b="1" dirty="0">
              <a:solidFill>
                <a:schemeClr val="bg1"/>
              </a:solidFill>
            </a:endParaRPr>
          </a:p>
          <a:p>
            <a:endParaRPr lang="en-GB" sz="4400" b="1" dirty="0">
              <a:solidFill>
                <a:schemeClr val="bg1"/>
              </a:solidFill>
            </a:endParaRPr>
          </a:p>
          <a:p>
            <a:r>
              <a:rPr lang="en-GB" sz="4400" b="1" dirty="0">
                <a:solidFill>
                  <a:schemeClr val="bg1"/>
                </a:solidFill>
                <a:hlinkClick r:id="rId15">
                  <a:extLst>
                    <a:ext uri="{A12FA001-AC4F-418D-AE19-62706E023703}">
                      <ahyp:hlinkClr xmlns:ahyp="http://schemas.microsoft.com/office/drawing/2018/hyperlinkcolor" val="tx"/>
                    </a:ext>
                  </a:extLst>
                </a:hlinkClick>
              </a:rPr>
              <a:t>Triggers</a:t>
            </a:r>
            <a:endParaRPr lang="en-GB" sz="4400" b="1" dirty="0">
              <a:solidFill>
                <a:schemeClr val="bg1"/>
              </a:solidFill>
            </a:endParaRPr>
          </a:p>
          <a:p>
            <a:endParaRPr lang="en-GB" sz="4400" b="1" dirty="0"/>
          </a:p>
        </p:txBody>
      </p:sp>
      <p:sp>
        <p:nvSpPr>
          <p:cNvPr id="13" name="TextBox 12">
            <a:extLst>
              <a:ext uri="{FF2B5EF4-FFF2-40B4-BE49-F238E27FC236}">
                <a16:creationId xmlns:a16="http://schemas.microsoft.com/office/drawing/2014/main" id="{B3B99BE9-5E48-4462-7B63-C6C79637317A}"/>
              </a:ext>
            </a:extLst>
          </p:cNvPr>
          <p:cNvSpPr txBox="1"/>
          <p:nvPr/>
        </p:nvSpPr>
        <p:spPr>
          <a:xfrm>
            <a:off x="560897" y="4301940"/>
            <a:ext cx="2608028" cy="584775"/>
          </a:xfrm>
          <a:prstGeom prst="rect">
            <a:avLst/>
          </a:prstGeom>
          <a:noFill/>
        </p:spPr>
        <p:txBody>
          <a:bodyPr wrap="square" rtlCol="0">
            <a:spAutoFit/>
          </a:bodyPr>
          <a:lstStyle/>
          <a:p>
            <a:endParaRPr lang="en-GB" sz="3200" b="1" dirty="0"/>
          </a:p>
        </p:txBody>
      </p:sp>
      <p:pic>
        <p:nvPicPr>
          <p:cNvPr id="15" name="Picture 14">
            <a:extLst>
              <a:ext uri="{FF2B5EF4-FFF2-40B4-BE49-F238E27FC236}">
                <a16:creationId xmlns:a16="http://schemas.microsoft.com/office/drawing/2014/main" id="{B50E8C19-529B-B7FB-B105-32FF390DCCCE}"/>
              </a:ext>
            </a:extLst>
          </p:cNvPr>
          <p:cNvPicPr>
            <a:picLocks noChangeAspect="1"/>
          </p:cNvPicPr>
          <p:nvPr/>
        </p:nvPicPr>
        <p:blipFill>
          <a:blip r:embed="rId16"/>
          <a:stretch>
            <a:fillRect/>
          </a:stretch>
        </p:blipFill>
        <p:spPr>
          <a:xfrm>
            <a:off x="6311440" y="85549"/>
            <a:ext cx="5781499" cy="6635926"/>
          </a:xfrm>
          <a:prstGeom prst="rect">
            <a:avLst/>
          </a:prstGeom>
        </p:spPr>
      </p:pic>
      <p:pic>
        <p:nvPicPr>
          <p:cNvPr id="16" name="Picture 15">
            <a:extLst>
              <a:ext uri="{FF2B5EF4-FFF2-40B4-BE49-F238E27FC236}">
                <a16:creationId xmlns:a16="http://schemas.microsoft.com/office/drawing/2014/main" id="{7D31AF5D-AB69-6F82-53FB-2C97CAB65403}"/>
              </a:ext>
            </a:extLst>
          </p:cNvPr>
          <p:cNvPicPr>
            <a:picLocks noChangeAspect="1"/>
          </p:cNvPicPr>
          <p:nvPr/>
        </p:nvPicPr>
        <p:blipFill>
          <a:blip r:embed="rId17"/>
          <a:stretch>
            <a:fillRect/>
          </a:stretch>
        </p:blipFill>
        <p:spPr>
          <a:xfrm>
            <a:off x="9684189" y="3746040"/>
            <a:ext cx="1700784" cy="2576945"/>
          </a:xfrm>
          <a:prstGeom prst="rect">
            <a:avLst/>
          </a:prstGeom>
        </p:spPr>
      </p:pic>
      <p:pic>
        <p:nvPicPr>
          <p:cNvPr id="4" name="Recorded Sound">
            <a:hlinkClick r:id="" action="ppaction://media"/>
            <a:extLst>
              <a:ext uri="{FF2B5EF4-FFF2-40B4-BE49-F238E27FC236}">
                <a16:creationId xmlns:a16="http://schemas.microsoft.com/office/drawing/2014/main" id="{CB1655EC-8C83-F38C-B4C3-9A0D7DCB3A8D}"/>
              </a:ext>
            </a:extLst>
          </p:cNvPr>
          <p:cNvPicPr>
            <a:picLocks noChangeAspect="1"/>
          </p:cNvPicPr>
          <p:nvPr>
            <a:audioFile r:link="rId2"/>
            <p:extLst>
              <p:ext uri="{DAA4B4D4-6D71-4841-9C94-3DE7FCFB9230}">
                <p14:media xmlns:p14="http://schemas.microsoft.com/office/powerpoint/2010/main" r:embed="rId1"/>
              </p:ext>
            </p:extLst>
          </p:nvPr>
        </p:nvPicPr>
        <p:blipFill>
          <a:blip r:embed="rId18"/>
          <a:stretch>
            <a:fillRect/>
          </a:stretch>
        </p:blipFill>
        <p:spPr>
          <a:xfrm>
            <a:off x="6651943" y="251505"/>
            <a:ext cx="244475" cy="244475"/>
          </a:xfrm>
          <a:prstGeom prst="rect">
            <a:avLst/>
          </a:prstGeom>
        </p:spPr>
      </p:pic>
      <p:pic>
        <p:nvPicPr>
          <p:cNvPr id="5" name="Recorded Sound">
            <a:hlinkClick r:id="" action="ppaction://media"/>
            <a:extLst>
              <a:ext uri="{FF2B5EF4-FFF2-40B4-BE49-F238E27FC236}">
                <a16:creationId xmlns:a16="http://schemas.microsoft.com/office/drawing/2014/main" id="{5AB67B96-0FC0-ECE8-E101-6B18454D55DC}"/>
              </a:ext>
            </a:extLst>
          </p:cNvPr>
          <p:cNvPicPr>
            <a:picLocks noChangeAspect="1"/>
          </p:cNvPicPr>
          <p:nvPr>
            <a:audioFile r:link="rId4"/>
            <p:extLst>
              <p:ext uri="{DAA4B4D4-6D71-4841-9C94-3DE7FCFB9230}">
                <p14:media xmlns:p14="http://schemas.microsoft.com/office/powerpoint/2010/main" r:embed="rId3"/>
              </p:ext>
            </p:extLst>
          </p:nvPr>
        </p:nvPicPr>
        <p:blipFill>
          <a:blip r:embed="rId18"/>
          <a:stretch>
            <a:fillRect/>
          </a:stretch>
        </p:blipFill>
        <p:spPr>
          <a:xfrm>
            <a:off x="2608898" y="1247377"/>
            <a:ext cx="244475" cy="244475"/>
          </a:xfrm>
          <a:prstGeom prst="rect">
            <a:avLst/>
          </a:prstGeom>
        </p:spPr>
      </p:pic>
      <p:pic>
        <p:nvPicPr>
          <p:cNvPr id="6" name="Recorded Sound">
            <a:hlinkClick r:id="" action="ppaction://media"/>
            <a:extLst>
              <a:ext uri="{FF2B5EF4-FFF2-40B4-BE49-F238E27FC236}">
                <a16:creationId xmlns:a16="http://schemas.microsoft.com/office/drawing/2014/main" id="{3863F935-4AF5-7484-0027-646DE8F433BB}"/>
              </a:ext>
            </a:extLst>
          </p:cNvPr>
          <p:cNvPicPr>
            <a:picLocks noChangeAspect="1"/>
          </p:cNvPicPr>
          <p:nvPr>
            <a:audioFile r:link="rId6"/>
            <p:extLst>
              <p:ext uri="{DAA4B4D4-6D71-4841-9C94-3DE7FCFB9230}">
                <p14:media xmlns:p14="http://schemas.microsoft.com/office/powerpoint/2010/main" r:embed="rId5"/>
              </p:ext>
            </p:extLst>
          </p:nvPr>
        </p:nvPicPr>
        <p:blipFill>
          <a:blip r:embed="rId18"/>
          <a:stretch>
            <a:fillRect/>
          </a:stretch>
        </p:blipFill>
        <p:spPr>
          <a:xfrm>
            <a:off x="5664489" y="2612771"/>
            <a:ext cx="244475" cy="244475"/>
          </a:xfrm>
          <a:prstGeom prst="rect">
            <a:avLst/>
          </a:prstGeom>
        </p:spPr>
      </p:pic>
      <p:pic>
        <p:nvPicPr>
          <p:cNvPr id="7" name="Recorded Sound">
            <a:hlinkClick r:id="" action="ppaction://media"/>
            <a:extLst>
              <a:ext uri="{FF2B5EF4-FFF2-40B4-BE49-F238E27FC236}">
                <a16:creationId xmlns:a16="http://schemas.microsoft.com/office/drawing/2014/main" id="{9211F6EC-B455-7117-081E-6E12C401BE23}"/>
              </a:ext>
            </a:extLst>
          </p:cNvPr>
          <p:cNvPicPr>
            <a:picLocks noChangeAspect="1"/>
          </p:cNvPicPr>
          <p:nvPr>
            <a:audioFile r:link="rId8"/>
            <p:extLst>
              <p:ext uri="{DAA4B4D4-6D71-4841-9C94-3DE7FCFB9230}">
                <p14:media xmlns:p14="http://schemas.microsoft.com/office/powerpoint/2010/main" r:embed="rId7"/>
              </p:ext>
            </p:extLst>
          </p:nvPr>
        </p:nvPicPr>
        <p:blipFill>
          <a:blip r:embed="rId18"/>
          <a:stretch>
            <a:fillRect/>
          </a:stretch>
        </p:blipFill>
        <p:spPr>
          <a:xfrm>
            <a:off x="4258353" y="3978579"/>
            <a:ext cx="244475" cy="244475"/>
          </a:xfrm>
          <a:prstGeom prst="rect">
            <a:avLst/>
          </a:prstGeom>
        </p:spPr>
      </p:pic>
      <p:pic>
        <p:nvPicPr>
          <p:cNvPr id="10" name="Recorded Sound">
            <a:hlinkClick r:id="" action="ppaction://media"/>
            <a:extLst>
              <a:ext uri="{FF2B5EF4-FFF2-40B4-BE49-F238E27FC236}">
                <a16:creationId xmlns:a16="http://schemas.microsoft.com/office/drawing/2014/main" id="{E4E05141-5812-7EE7-FCD7-8FE1DE94E61F}"/>
              </a:ext>
            </a:extLst>
          </p:cNvPr>
          <p:cNvPicPr>
            <a:picLocks noChangeAspect="1"/>
          </p:cNvPicPr>
          <p:nvPr>
            <a:audioFile r:link="rId10"/>
            <p:extLst>
              <p:ext uri="{DAA4B4D4-6D71-4841-9C94-3DE7FCFB9230}">
                <p14:media xmlns:p14="http://schemas.microsoft.com/office/powerpoint/2010/main" r:embed="rId9"/>
              </p:ext>
            </p:extLst>
          </p:nvPr>
        </p:nvPicPr>
        <p:blipFill>
          <a:blip r:embed="rId18"/>
          <a:stretch>
            <a:fillRect/>
          </a:stretch>
        </p:blipFill>
        <p:spPr>
          <a:xfrm>
            <a:off x="2362067" y="5209100"/>
            <a:ext cx="244475" cy="244475"/>
          </a:xfrm>
          <a:prstGeom prst="rect">
            <a:avLst/>
          </a:prstGeom>
        </p:spPr>
      </p:pic>
    </p:spTree>
    <p:extLst>
      <p:ext uri="{BB962C8B-B14F-4D97-AF65-F5344CB8AC3E}">
        <p14:creationId xmlns:p14="http://schemas.microsoft.com/office/powerpoint/2010/main" val="956925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100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0" fill="hold"/>
                                        <p:tgtEl>
                                          <p:spTgt spid="16"/>
                                        </p:tgtEl>
                                        <p:attrNameLst>
                                          <p:attrName>ppt_x</p:attrName>
                                        </p:attrNameLst>
                                      </p:cBhvr>
                                      <p:tavLst>
                                        <p:tav tm="0">
                                          <p:val>
                                            <p:strVal val="0-#ppt_w/2"/>
                                          </p:val>
                                        </p:tav>
                                        <p:tav tm="100000">
                                          <p:val>
                                            <p:strVal val="#ppt_x"/>
                                          </p:val>
                                        </p:tav>
                                      </p:tavLst>
                                    </p:anim>
                                    <p:anim calcmode="lin" valueType="num">
                                      <p:cBhvr additive="base">
                                        <p:cTn id="8" dur="50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55582" fill="hold"/>
                                        <p:tgtEl>
                                          <p:spTgt spid="4"/>
                                        </p:tgtEl>
                                      </p:cBhvr>
                                    </p:cmd>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60967" fill="hold"/>
                                        <p:tgtEl>
                                          <p:spTgt spid="5"/>
                                        </p:tgtEl>
                                      </p:cBhvr>
                                    </p:cmd>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58913" fill="hold"/>
                                        <p:tgtEl>
                                          <p:spTgt spid="6"/>
                                        </p:tgtEl>
                                      </p:cBhvr>
                                    </p:cmd>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51802" fill="hold"/>
                                        <p:tgtEl>
                                          <p:spTgt spid="7"/>
                                        </p:tgtEl>
                                      </p:cBhvr>
                                    </p:cmd>
                                  </p:childTnLst>
                                </p:cTn>
                              </p:par>
                            </p:childTnLst>
                          </p:cTn>
                        </p:par>
                      </p:childTnLst>
                    </p:cTn>
                  </p:par>
                  <p:par>
                    <p:cTn id="25" fill="hold">
                      <p:stCondLst>
                        <p:cond delay="indefinite"/>
                      </p:stCondLst>
                      <p:childTnLst>
                        <p:par>
                          <p:cTn id="26" fill="hold">
                            <p:stCondLst>
                              <p:cond delay="0"/>
                            </p:stCondLst>
                            <p:childTnLst>
                              <p:par>
                                <p:cTn id="27" presetID="1" presetClass="mediacall" presetSubtype="0" fill="hold" nodeType="clickEffect">
                                  <p:stCondLst>
                                    <p:cond delay="0"/>
                                  </p:stCondLst>
                                  <p:childTnLst>
                                    <p:cmd type="call" cmd="playFrom(0.0)">
                                      <p:cBhvr>
                                        <p:cTn id="28" dur="2940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9" fill="hold" display="0">
                  <p:stCondLst>
                    <p:cond delay="indefinite"/>
                  </p:stCondLst>
                  <p:endCondLst>
                    <p:cond evt="onStopAudio" delay="0">
                      <p:tgtEl>
                        <p:sldTgt/>
                      </p:tgtEl>
                    </p:cond>
                  </p:endCondLst>
                </p:cTn>
                <p:tgtEl>
                  <p:spTgt spid="4"/>
                </p:tgtEl>
              </p:cMediaNode>
            </p:audio>
            <p:audio>
              <p:cMediaNode vol="80000">
                <p:cTn id="30" fill="hold" display="0">
                  <p:stCondLst>
                    <p:cond delay="indefinite"/>
                  </p:stCondLst>
                  <p:endCondLst>
                    <p:cond evt="onStopAudio" delay="0">
                      <p:tgtEl>
                        <p:sldTgt/>
                      </p:tgtEl>
                    </p:cond>
                  </p:endCondLst>
                </p:cTn>
                <p:tgtEl>
                  <p:spTgt spid="5"/>
                </p:tgtEl>
              </p:cMediaNode>
            </p:audio>
            <p:audio>
              <p:cMediaNode vol="80000">
                <p:cTn id="31" fill="hold" display="0">
                  <p:stCondLst>
                    <p:cond delay="indefinite"/>
                  </p:stCondLst>
                  <p:endCondLst>
                    <p:cond evt="onStopAudio" delay="0">
                      <p:tgtEl>
                        <p:sldTgt/>
                      </p:tgtEl>
                    </p:cond>
                  </p:endCondLst>
                </p:cTn>
                <p:tgtEl>
                  <p:spTgt spid="6"/>
                </p:tgtEl>
              </p:cMediaNode>
            </p:audio>
            <p:audio>
              <p:cMediaNode vol="80000">
                <p:cTn id="32" fill="hold" display="0">
                  <p:stCondLst>
                    <p:cond delay="indefinite"/>
                  </p:stCondLst>
                  <p:endCondLst>
                    <p:cond evt="onStopAudio" delay="0">
                      <p:tgtEl>
                        <p:sldTgt/>
                      </p:tgtEl>
                    </p:cond>
                  </p:endCondLst>
                </p:cTn>
                <p:tgtEl>
                  <p:spTgt spid="7"/>
                </p:tgtEl>
              </p:cMediaNode>
            </p:audio>
            <p:audio>
              <p:cMediaNode vol="80000">
                <p:cTn id="33" fill="hold" display="0">
                  <p:stCondLst>
                    <p:cond delay="indefinite"/>
                  </p:stCondLst>
                  <p:endCondLst>
                    <p:cond evt="onStopAudio" delay="0">
                      <p:tgtEl>
                        <p:sldTgt/>
                      </p:tgtEl>
                    </p:cond>
                  </p:endCondLst>
                </p:cTn>
                <p:tgtEl>
                  <p:spTgt spid="1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3791C-34DA-AA77-D0FD-C8ED3183F416}"/>
              </a:ext>
            </a:extLst>
          </p:cNvPr>
          <p:cNvSpPr>
            <a:spLocks noGrp="1"/>
          </p:cNvSpPr>
          <p:nvPr>
            <p:ph type="title"/>
          </p:nvPr>
        </p:nvSpPr>
        <p:spPr>
          <a:xfrm>
            <a:off x="345617" y="5390369"/>
            <a:ext cx="10213200" cy="1112836"/>
          </a:xfrm>
        </p:spPr>
        <p:txBody>
          <a:bodyPr>
            <a:normAutofit/>
          </a:bodyPr>
          <a:lstStyle/>
          <a:p>
            <a:r>
              <a:rPr lang="en-GB" sz="5400" dirty="0"/>
              <a:t>Anxiety</a:t>
            </a:r>
          </a:p>
        </p:txBody>
      </p:sp>
      <p:graphicFrame>
        <p:nvGraphicFramePr>
          <p:cNvPr id="7" name="Content Placeholder 6">
            <a:extLst>
              <a:ext uri="{FF2B5EF4-FFF2-40B4-BE49-F238E27FC236}">
                <a16:creationId xmlns:a16="http://schemas.microsoft.com/office/drawing/2014/main" id="{0F4D280E-EA7B-9697-0351-56CAF671B6EE}"/>
              </a:ext>
            </a:extLst>
          </p:cNvPr>
          <p:cNvGraphicFramePr>
            <a:graphicFrameLocks noGrp="1"/>
          </p:cNvGraphicFramePr>
          <p:nvPr>
            <p:ph idx="1"/>
            <p:extLst>
              <p:ext uri="{D42A27DB-BD31-4B8C-83A1-F6EECF244321}">
                <p14:modId xmlns:p14="http://schemas.microsoft.com/office/powerpoint/2010/main" val="2039141858"/>
              </p:ext>
            </p:extLst>
          </p:nvPr>
        </p:nvGraphicFramePr>
        <p:xfrm>
          <a:off x="184246" y="777673"/>
          <a:ext cx="4565176" cy="4838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6D1D9351-0A27-1484-1903-A5E8763DD42E}"/>
              </a:ext>
            </a:extLst>
          </p:cNvPr>
          <p:cNvGraphicFramePr/>
          <p:nvPr>
            <p:extLst>
              <p:ext uri="{D42A27DB-BD31-4B8C-83A1-F6EECF244321}">
                <p14:modId xmlns:p14="http://schemas.microsoft.com/office/powerpoint/2010/main" val="1080500894"/>
              </p:ext>
            </p:extLst>
          </p:nvPr>
        </p:nvGraphicFramePr>
        <p:xfrm>
          <a:off x="5001903" y="0"/>
          <a:ext cx="7083189" cy="682388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452070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oster with text and pictures&#10;&#10;Description automatically generated">
            <a:extLst>
              <a:ext uri="{FF2B5EF4-FFF2-40B4-BE49-F238E27FC236}">
                <a16:creationId xmlns:a16="http://schemas.microsoft.com/office/drawing/2014/main" id="{8EC57B06-61F9-00E6-7987-8DC82B82E6BF}"/>
              </a:ext>
            </a:extLst>
          </p:cNvPr>
          <p:cNvPicPr>
            <a:picLocks noChangeAspect="1"/>
          </p:cNvPicPr>
          <p:nvPr/>
        </p:nvPicPr>
        <p:blipFill>
          <a:blip r:embed="rId2"/>
          <a:stretch>
            <a:fillRect/>
          </a:stretch>
        </p:blipFill>
        <p:spPr>
          <a:xfrm>
            <a:off x="1" y="0"/>
            <a:ext cx="5722620" cy="6858000"/>
          </a:xfrm>
          <a:prstGeom prst="rect">
            <a:avLst/>
          </a:prstGeom>
          <a:noFill/>
        </p:spPr>
      </p:pic>
      <p:pic>
        <p:nvPicPr>
          <p:cNvPr id="11" name="Picture 10">
            <a:extLst>
              <a:ext uri="{FF2B5EF4-FFF2-40B4-BE49-F238E27FC236}">
                <a16:creationId xmlns:a16="http://schemas.microsoft.com/office/drawing/2014/main" id="{6BEDB1FF-68A6-D499-3181-1CF31E68FF8D}"/>
              </a:ext>
            </a:extLst>
          </p:cNvPr>
          <p:cNvPicPr>
            <a:picLocks noChangeAspect="1"/>
          </p:cNvPicPr>
          <p:nvPr/>
        </p:nvPicPr>
        <p:blipFill>
          <a:blip r:embed="rId3"/>
          <a:stretch>
            <a:fillRect/>
          </a:stretch>
        </p:blipFill>
        <p:spPr>
          <a:xfrm>
            <a:off x="6324929" y="0"/>
            <a:ext cx="5867071" cy="6858000"/>
          </a:xfrm>
          <a:prstGeom prst="rect">
            <a:avLst/>
          </a:prstGeom>
        </p:spPr>
      </p:pic>
    </p:spTree>
    <p:extLst>
      <p:ext uri="{BB962C8B-B14F-4D97-AF65-F5344CB8AC3E}">
        <p14:creationId xmlns:p14="http://schemas.microsoft.com/office/powerpoint/2010/main" val="13184819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7AFA85-A56A-C252-C7F5-380D3CBD4875}"/>
              </a:ext>
            </a:extLst>
          </p:cNvPr>
          <p:cNvPicPr>
            <a:picLocks noChangeAspect="1"/>
          </p:cNvPicPr>
          <p:nvPr/>
        </p:nvPicPr>
        <p:blipFill>
          <a:blip r:embed="rId2"/>
          <a:stretch>
            <a:fillRect/>
          </a:stretch>
        </p:blipFill>
        <p:spPr>
          <a:xfrm>
            <a:off x="0" y="0"/>
            <a:ext cx="5494020" cy="6858000"/>
          </a:xfrm>
          <a:prstGeom prst="rect">
            <a:avLst/>
          </a:prstGeom>
        </p:spPr>
      </p:pic>
      <p:pic>
        <p:nvPicPr>
          <p:cNvPr id="4" name="Picture 3">
            <a:extLst>
              <a:ext uri="{FF2B5EF4-FFF2-40B4-BE49-F238E27FC236}">
                <a16:creationId xmlns:a16="http://schemas.microsoft.com/office/drawing/2014/main" id="{4F4CD421-DB8A-24AA-687C-DC8A8CCAC034}"/>
              </a:ext>
            </a:extLst>
          </p:cNvPr>
          <p:cNvPicPr>
            <a:picLocks noChangeAspect="1"/>
          </p:cNvPicPr>
          <p:nvPr/>
        </p:nvPicPr>
        <p:blipFill>
          <a:blip r:embed="rId3"/>
          <a:stretch>
            <a:fillRect/>
          </a:stretch>
        </p:blipFill>
        <p:spPr>
          <a:xfrm>
            <a:off x="5621007" y="552243"/>
            <a:ext cx="6477000" cy="5147517"/>
          </a:xfrm>
          <a:prstGeom prst="rect">
            <a:avLst/>
          </a:prstGeom>
        </p:spPr>
      </p:pic>
      <p:sp>
        <p:nvSpPr>
          <p:cNvPr id="5" name="TextBox 4">
            <a:extLst>
              <a:ext uri="{FF2B5EF4-FFF2-40B4-BE49-F238E27FC236}">
                <a16:creationId xmlns:a16="http://schemas.microsoft.com/office/drawing/2014/main" id="{839E577C-CFE7-CC5C-C678-0A7593B78E9B}"/>
              </a:ext>
            </a:extLst>
          </p:cNvPr>
          <p:cNvSpPr txBox="1"/>
          <p:nvPr/>
        </p:nvSpPr>
        <p:spPr>
          <a:xfrm>
            <a:off x="5631180" y="6027420"/>
            <a:ext cx="2936253" cy="461665"/>
          </a:xfrm>
          <a:prstGeom prst="rect">
            <a:avLst/>
          </a:prstGeom>
          <a:noFill/>
        </p:spPr>
        <p:txBody>
          <a:bodyPr wrap="none" rtlCol="0">
            <a:spAutoFit/>
          </a:bodyPr>
          <a:lstStyle/>
          <a:p>
            <a:r>
              <a:rPr lang="en-GB" sz="2400" dirty="0">
                <a:hlinkClick r:id="rId4"/>
              </a:rPr>
              <a:t>The nervous mouse</a:t>
            </a:r>
            <a:endParaRPr lang="en-GB" sz="2400" dirty="0"/>
          </a:p>
        </p:txBody>
      </p:sp>
    </p:spTree>
    <p:extLst>
      <p:ext uri="{BB962C8B-B14F-4D97-AF65-F5344CB8AC3E}">
        <p14:creationId xmlns:p14="http://schemas.microsoft.com/office/powerpoint/2010/main" val="14523637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A564F2B-F98E-0B93-009A-4CC37119CB00}"/>
              </a:ext>
            </a:extLst>
          </p:cNvPr>
          <p:cNvSpPr txBox="1"/>
          <p:nvPr/>
        </p:nvSpPr>
        <p:spPr>
          <a:xfrm>
            <a:off x="0" y="16550"/>
            <a:ext cx="12192000" cy="1200329"/>
          </a:xfrm>
          <a:prstGeom prst="rect">
            <a:avLst/>
          </a:prstGeom>
          <a:solidFill>
            <a:schemeClr val="tx2">
              <a:lumMod val="25000"/>
              <a:lumOff val="75000"/>
            </a:schemeClr>
          </a:solidFill>
          <a:ln>
            <a:solidFill>
              <a:schemeClr val="tx2">
                <a:lumMod val="90000"/>
                <a:lumOff val="10000"/>
              </a:schemeClr>
            </a:solidFill>
          </a:ln>
        </p:spPr>
        <p:txBody>
          <a:bodyPr wrap="square">
            <a:spAutoFit/>
          </a:bodyPr>
          <a:lstStyle/>
          <a:p>
            <a:r>
              <a:rPr lang="en-GB" dirty="0"/>
              <a:t>The acronym ACCEPTS outlines seven techniques for distracting yourself from distressing emotions until they pass.</a:t>
            </a:r>
          </a:p>
          <a:p>
            <a:r>
              <a:rPr lang="en-GB" dirty="0">
                <a:hlinkClick r:id="rId3"/>
              </a:rPr>
              <a:t>https://uowtsd-my.sharepoint.com/:b:/g/personal/c_greenway_uwtsd_ac_uk/EX6CaMaaa3tEuo3BV_sQSoIB38hP0M5uZ4ZHISisQnkJ6A?e=tI4Ynx</a:t>
            </a:r>
            <a:endParaRPr lang="en-GB" dirty="0"/>
          </a:p>
        </p:txBody>
      </p:sp>
      <p:pic>
        <p:nvPicPr>
          <p:cNvPr id="9" name="Picture 8">
            <a:extLst>
              <a:ext uri="{FF2B5EF4-FFF2-40B4-BE49-F238E27FC236}">
                <a16:creationId xmlns:a16="http://schemas.microsoft.com/office/drawing/2014/main" id="{976A6E60-687F-771E-6B80-F06750218DD7}"/>
              </a:ext>
            </a:extLst>
          </p:cNvPr>
          <p:cNvPicPr>
            <a:picLocks noChangeAspect="1"/>
          </p:cNvPicPr>
          <p:nvPr/>
        </p:nvPicPr>
        <p:blipFill>
          <a:blip r:embed="rId4"/>
          <a:stretch>
            <a:fillRect/>
          </a:stretch>
        </p:blipFill>
        <p:spPr>
          <a:xfrm>
            <a:off x="0" y="662880"/>
            <a:ext cx="5745480" cy="6195119"/>
          </a:xfrm>
          <a:prstGeom prst="rect">
            <a:avLst/>
          </a:prstGeom>
        </p:spPr>
      </p:pic>
      <p:pic>
        <p:nvPicPr>
          <p:cNvPr id="10" name="Picture 9">
            <a:extLst>
              <a:ext uri="{FF2B5EF4-FFF2-40B4-BE49-F238E27FC236}">
                <a16:creationId xmlns:a16="http://schemas.microsoft.com/office/drawing/2014/main" id="{6D6DCB87-0D3C-E373-5675-27252E5B07D6}"/>
              </a:ext>
            </a:extLst>
          </p:cNvPr>
          <p:cNvPicPr>
            <a:picLocks noChangeAspect="1"/>
          </p:cNvPicPr>
          <p:nvPr/>
        </p:nvPicPr>
        <p:blipFill>
          <a:blip r:embed="rId5"/>
          <a:stretch>
            <a:fillRect/>
          </a:stretch>
        </p:blipFill>
        <p:spPr>
          <a:xfrm>
            <a:off x="5745480" y="662879"/>
            <a:ext cx="6446520" cy="6195119"/>
          </a:xfrm>
          <a:prstGeom prst="rect">
            <a:avLst/>
          </a:prstGeom>
        </p:spPr>
      </p:pic>
    </p:spTree>
    <p:extLst>
      <p:ext uri="{BB962C8B-B14F-4D97-AF65-F5344CB8AC3E}">
        <p14:creationId xmlns:p14="http://schemas.microsoft.com/office/powerpoint/2010/main" val="18583789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727914C-D312-96F9-AAB3-69E7AB3C83AB}"/>
              </a:ext>
            </a:extLst>
          </p:cNvPr>
          <p:cNvPicPr>
            <a:picLocks noChangeAspect="1"/>
          </p:cNvPicPr>
          <p:nvPr/>
        </p:nvPicPr>
        <p:blipFill>
          <a:blip r:embed="rId3"/>
          <a:stretch>
            <a:fillRect/>
          </a:stretch>
        </p:blipFill>
        <p:spPr>
          <a:xfrm>
            <a:off x="157776" y="3616657"/>
            <a:ext cx="5029636" cy="2905794"/>
          </a:xfrm>
          <a:prstGeom prst="rect">
            <a:avLst/>
          </a:prstGeom>
        </p:spPr>
      </p:pic>
      <p:graphicFrame>
        <p:nvGraphicFramePr>
          <p:cNvPr id="14" name="Diagram 13">
            <a:extLst>
              <a:ext uri="{FF2B5EF4-FFF2-40B4-BE49-F238E27FC236}">
                <a16:creationId xmlns:a16="http://schemas.microsoft.com/office/drawing/2014/main" id="{F327B112-C411-8FBC-A076-C8B96718453A}"/>
              </a:ext>
            </a:extLst>
          </p:cNvPr>
          <p:cNvGraphicFramePr/>
          <p:nvPr>
            <p:extLst>
              <p:ext uri="{D42A27DB-BD31-4B8C-83A1-F6EECF244321}">
                <p14:modId xmlns:p14="http://schemas.microsoft.com/office/powerpoint/2010/main" val="2352512042"/>
              </p:ext>
            </p:extLst>
          </p:nvPr>
        </p:nvGraphicFramePr>
        <p:xfrm>
          <a:off x="5387340" y="280637"/>
          <a:ext cx="6479387" cy="26939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7" name="Diagram 16">
            <a:extLst>
              <a:ext uri="{FF2B5EF4-FFF2-40B4-BE49-F238E27FC236}">
                <a16:creationId xmlns:a16="http://schemas.microsoft.com/office/drawing/2014/main" id="{89CB846F-7720-7B2D-5A66-716B8C778A3F}"/>
              </a:ext>
            </a:extLst>
          </p:cNvPr>
          <p:cNvGraphicFramePr/>
          <p:nvPr>
            <p:extLst>
              <p:ext uri="{D42A27DB-BD31-4B8C-83A1-F6EECF244321}">
                <p14:modId xmlns:p14="http://schemas.microsoft.com/office/powerpoint/2010/main" val="2582187796"/>
              </p:ext>
            </p:extLst>
          </p:nvPr>
        </p:nvGraphicFramePr>
        <p:xfrm>
          <a:off x="5317196" y="3691973"/>
          <a:ext cx="6549531" cy="290579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8" name="TextBox 17">
            <a:extLst>
              <a:ext uri="{FF2B5EF4-FFF2-40B4-BE49-F238E27FC236}">
                <a16:creationId xmlns:a16="http://schemas.microsoft.com/office/drawing/2014/main" id="{41FF9FD5-F832-2843-C0B3-47B4220CA7E4}"/>
              </a:ext>
            </a:extLst>
          </p:cNvPr>
          <p:cNvSpPr txBox="1"/>
          <p:nvPr/>
        </p:nvSpPr>
        <p:spPr>
          <a:xfrm>
            <a:off x="655320" y="3039651"/>
            <a:ext cx="4661597" cy="369332"/>
          </a:xfrm>
          <a:prstGeom prst="rect">
            <a:avLst/>
          </a:prstGeom>
          <a:noFill/>
        </p:spPr>
        <p:txBody>
          <a:bodyPr wrap="none" rtlCol="0">
            <a:spAutoFit/>
          </a:bodyPr>
          <a:lstStyle/>
          <a:p>
            <a:r>
              <a:rPr lang="en-GB" dirty="0">
                <a:hlinkClick r:id="rId14"/>
              </a:rPr>
              <a:t>Window of tolerance worksheet</a:t>
            </a:r>
            <a:r>
              <a:rPr lang="en-GB" dirty="0"/>
              <a:t> and </a:t>
            </a:r>
            <a:r>
              <a:rPr lang="en-GB" dirty="0">
                <a:hlinkClick r:id="rId15"/>
              </a:rPr>
              <a:t>guide</a:t>
            </a:r>
            <a:endParaRPr lang="en-GB" dirty="0"/>
          </a:p>
        </p:txBody>
      </p:sp>
      <p:pic>
        <p:nvPicPr>
          <p:cNvPr id="20" name="Picture 19">
            <a:extLst>
              <a:ext uri="{FF2B5EF4-FFF2-40B4-BE49-F238E27FC236}">
                <a16:creationId xmlns:a16="http://schemas.microsoft.com/office/drawing/2014/main" id="{2F62241E-418F-BEFB-B9C2-BE455DD47818}"/>
              </a:ext>
            </a:extLst>
          </p:cNvPr>
          <p:cNvPicPr>
            <a:picLocks noChangeAspect="1"/>
          </p:cNvPicPr>
          <p:nvPr/>
        </p:nvPicPr>
        <p:blipFill>
          <a:blip r:embed="rId16"/>
          <a:stretch>
            <a:fillRect/>
          </a:stretch>
        </p:blipFill>
        <p:spPr>
          <a:xfrm>
            <a:off x="157776" y="138074"/>
            <a:ext cx="5029636" cy="2693903"/>
          </a:xfrm>
          <a:prstGeom prst="rect">
            <a:avLst/>
          </a:prstGeom>
        </p:spPr>
      </p:pic>
    </p:spTree>
    <p:extLst>
      <p:ext uri="{BB962C8B-B14F-4D97-AF65-F5344CB8AC3E}">
        <p14:creationId xmlns:p14="http://schemas.microsoft.com/office/powerpoint/2010/main" val="23134435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49E21EDB-17CB-9E93-A60C-5FB32478123D}"/>
              </a:ext>
            </a:extLst>
          </p:cNvPr>
          <p:cNvGraphicFramePr/>
          <p:nvPr>
            <p:extLst>
              <p:ext uri="{D42A27DB-BD31-4B8C-83A1-F6EECF244321}">
                <p14:modId xmlns:p14="http://schemas.microsoft.com/office/powerpoint/2010/main" val="2921333055"/>
              </p:ext>
            </p:extLst>
          </p:nvPr>
        </p:nvGraphicFramePr>
        <p:xfrm>
          <a:off x="93829" y="5349922"/>
          <a:ext cx="11977616" cy="1385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1E0FCA4B-578E-A3EF-CF38-A016031EFE29}"/>
              </a:ext>
            </a:extLst>
          </p:cNvPr>
          <p:cNvSpPr txBox="1"/>
          <p:nvPr/>
        </p:nvSpPr>
        <p:spPr>
          <a:xfrm>
            <a:off x="219901" y="122830"/>
            <a:ext cx="6013259" cy="5078313"/>
          </a:xfrm>
          <a:prstGeom prst="rect">
            <a:avLst/>
          </a:prstGeom>
          <a:solidFill>
            <a:schemeClr val="accent2">
              <a:lumMod val="40000"/>
              <a:lumOff val="60000"/>
            </a:schemeClr>
          </a:solidFill>
        </p:spPr>
        <p:txBody>
          <a:bodyPr wrap="square">
            <a:spAutoFit/>
          </a:bodyPr>
          <a:lstStyle/>
          <a:p>
            <a:pPr algn="l"/>
            <a:r>
              <a:rPr lang="en-GB" b="1" i="0" dirty="0">
                <a:solidFill>
                  <a:srgbClr val="2E2E2E"/>
                </a:solidFill>
                <a:effectLst/>
              </a:rPr>
              <a:t>Hyperarousal</a:t>
            </a:r>
            <a:r>
              <a:rPr lang="en-GB" b="0" i="0" dirty="0">
                <a:solidFill>
                  <a:srgbClr val="2E2E2E"/>
                </a:solidFill>
                <a:effectLst/>
              </a:rPr>
              <a:t> - excessive activation or energy. A heightened sense of anxiety may make you more sensitive or overly responsive to things that occur in your daily life. The fight and flight responses occur in the hyperarousal state- symptoms:</a:t>
            </a:r>
          </a:p>
          <a:p>
            <a:pPr algn="l"/>
            <a:endParaRPr lang="en-GB" b="0" i="0" dirty="0">
              <a:solidFill>
                <a:srgbClr val="2E2E2E"/>
              </a:solidFill>
              <a:effectLst/>
            </a:endParaRPr>
          </a:p>
          <a:p>
            <a:pPr marL="285750" indent="-285750" algn="l">
              <a:buFont typeface="Arial" panose="020B0604020202020204" pitchFamily="34" charset="0"/>
              <a:buChar char="•"/>
            </a:pPr>
            <a:r>
              <a:rPr lang="en-GB" b="0" i="0" dirty="0">
                <a:solidFill>
                  <a:srgbClr val="2E2E2E"/>
                </a:solidFill>
                <a:effectLst/>
              </a:rPr>
              <a:t>anxiety</a:t>
            </a:r>
          </a:p>
          <a:p>
            <a:pPr marL="285750" indent="-285750" algn="l">
              <a:buFont typeface="Arial" panose="020B0604020202020204" pitchFamily="34" charset="0"/>
              <a:buChar char="•"/>
            </a:pPr>
            <a:r>
              <a:rPr lang="en-GB" b="0" i="0" dirty="0">
                <a:solidFill>
                  <a:srgbClr val="2E2E2E"/>
                </a:solidFill>
                <a:effectLst/>
              </a:rPr>
              <a:t>panic</a:t>
            </a:r>
          </a:p>
          <a:p>
            <a:pPr marL="285750" indent="-285750" algn="l">
              <a:buFont typeface="Arial" panose="020B0604020202020204" pitchFamily="34" charset="0"/>
              <a:buChar char="•"/>
            </a:pPr>
            <a:r>
              <a:rPr lang="en-GB" b="0" i="0" dirty="0">
                <a:solidFill>
                  <a:srgbClr val="2E2E2E"/>
                </a:solidFill>
                <a:effectLst/>
              </a:rPr>
              <a:t>fear</a:t>
            </a:r>
          </a:p>
          <a:p>
            <a:pPr marL="285750" indent="-285750" algn="l">
              <a:buFont typeface="Arial" panose="020B0604020202020204" pitchFamily="34" charset="0"/>
              <a:buChar char="•"/>
            </a:pPr>
            <a:r>
              <a:rPr lang="en-GB" b="0" i="0" dirty="0">
                <a:solidFill>
                  <a:srgbClr val="2E2E2E"/>
                </a:solidFill>
                <a:effectLst/>
              </a:rPr>
              <a:t>hypervigilance</a:t>
            </a:r>
          </a:p>
          <a:p>
            <a:pPr marL="285750" indent="-285750" algn="l">
              <a:buFont typeface="Arial" panose="020B0604020202020204" pitchFamily="34" charset="0"/>
              <a:buChar char="•"/>
            </a:pPr>
            <a:r>
              <a:rPr lang="en-GB" b="0" i="0" dirty="0">
                <a:solidFill>
                  <a:srgbClr val="2E2E2E"/>
                </a:solidFill>
                <a:effectLst/>
              </a:rPr>
              <a:t>defensive</a:t>
            </a:r>
          </a:p>
          <a:p>
            <a:pPr marL="285750" indent="-285750" algn="l">
              <a:buFont typeface="Arial" panose="020B0604020202020204" pitchFamily="34" charset="0"/>
              <a:buChar char="•"/>
            </a:pPr>
            <a:r>
              <a:rPr lang="en-GB" b="0" i="0" dirty="0">
                <a:solidFill>
                  <a:srgbClr val="2E2E2E"/>
                </a:solidFill>
                <a:effectLst/>
              </a:rPr>
              <a:t>Angry</a:t>
            </a:r>
          </a:p>
          <a:p>
            <a:pPr algn="l">
              <a:buFont typeface="Arial" panose="020B0604020202020204" pitchFamily="34" charset="0"/>
              <a:buChar char="•"/>
            </a:pPr>
            <a:endParaRPr lang="en-GB" b="0" i="0" dirty="0">
              <a:solidFill>
                <a:srgbClr val="2E2E2E"/>
              </a:solidFill>
              <a:effectLst/>
            </a:endParaRPr>
          </a:p>
          <a:p>
            <a:pPr algn="l"/>
            <a:r>
              <a:rPr lang="en-GB" b="0" i="0" dirty="0">
                <a:solidFill>
                  <a:srgbClr val="2E2E2E"/>
                </a:solidFill>
                <a:effectLst/>
              </a:rPr>
              <a:t>Hyperarousal also keeps your mind “stuck on” and makes it difficult to sleep, eat, manage emotions, or concentrate. If hyperarousal reaches the most intensified level, this may result in dissociative rage and hostility.</a:t>
            </a:r>
          </a:p>
        </p:txBody>
      </p:sp>
      <p:sp>
        <p:nvSpPr>
          <p:cNvPr id="13" name="TextBox 12">
            <a:extLst>
              <a:ext uri="{FF2B5EF4-FFF2-40B4-BE49-F238E27FC236}">
                <a16:creationId xmlns:a16="http://schemas.microsoft.com/office/drawing/2014/main" id="{ABBCBEEB-A379-542F-1359-46EABA5F89D2}"/>
              </a:ext>
            </a:extLst>
          </p:cNvPr>
          <p:cNvSpPr txBox="1"/>
          <p:nvPr/>
        </p:nvSpPr>
        <p:spPr>
          <a:xfrm>
            <a:off x="6438901" y="122830"/>
            <a:ext cx="5533198" cy="5078313"/>
          </a:xfrm>
          <a:prstGeom prst="rect">
            <a:avLst/>
          </a:prstGeom>
          <a:solidFill>
            <a:schemeClr val="accent2"/>
          </a:solidFill>
        </p:spPr>
        <p:txBody>
          <a:bodyPr wrap="square">
            <a:spAutoFit/>
          </a:bodyPr>
          <a:lstStyle/>
          <a:p>
            <a:r>
              <a:rPr lang="en-GB" b="1" dirty="0" err="1"/>
              <a:t>Hypoarousal</a:t>
            </a:r>
            <a:r>
              <a:rPr lang="en-GB" b="1" dirty="0"/>
              <a:t> </a:t>
            </a:r>
            <a:r>
              <a:rPr lang="en-GB" dirty="0"/>
              <a:t>is the complete opposite of hyperarousal. This experience of too little arousal is the result of freeze responses which can cause symptoms such as:</a:t>
            </a:r>
          </a:p>
          <a:p>
            <a:endParaRPr lang="en-GB" dirty="0"/>
          </a:p>
          <a:p>
            <a:pPr marL="285750" indent="-285750">
              <a:buFont typeface="Arial" panose="020B0604020202020204" pitchFamily="34" charset="0"/>
              <a:buChar char="•"/>
            </a:pPr>
            <a:r>
              <a:rPr lang="en-GB" dirty="0"/>
              <a:t>numbness</a:t>
            </a:r>
          </a:p>
          <a:p>
            <a:pPr marL="285750" indent="-285750">
              <a:buFont typeface="Arial" panose="020B0604020202020204" pitchFamily="34" charset="0"/>
              <a:buChar char="•"/>
            </a:pPr>
            <a:r>
              <a:rPr lang="en-GB" dirty="0"/>
              <a:t>no feelings</a:t>
            </a:r>
          </a:p>
          <a:p>
            <a:pPr marL="285750" indent="-285750">
              <a:buFont typeface="Arial" panose="020B0604020202020204" pitchFamily="34" charset="0"/>
              <a:buChar char="•"/>
            </a:pPr>
            <a:r>
              <a:rPr lang="en-GB" dirty="0"/>
              <a:t>lack of energy</a:t>
            </a:r>
          </a:p>
          <a:p>
            <a:pPr marL="285750" indent="-285750">
              <a:buFont typeface="Arial" panose="020B0604020202020204" pitchFamily="34" charset="0"/>
              <a:buChar char="•"/>
            </a:pPr>
            <a:r>
              <a:rPr lang="en-GB" dirty="0"/>
              <a:t>inability to think or respond</a:t>
            </a:r>
          </a:p>
          <a:p>
            <a:pPr marL="285750" indent="-285750">
              <a:buFont typeface="Arial" panose="020B0604020202020204" pitchFamily="34" charset="0"/>
              <a:buChar char="•"/>
            </a:pPr>
            <a:r>
              <a:rPr lang="en-GB" dirty="0"/>
              <a:t>reduced physical movement</a:t>
            </a:r>
          </a:p>
          <a:p>
            <a:pPr marL="285750" indent="-285750">
              <a:buFont typeface="Arial" panose="020B0604020202020204" pitchFamily="34" charset="0"/>
              <a:buChar char="•"/>
            </a:pPr>
            <a:r>
              <a:rPr lang="en-GB" dirty="0"/>
              <a:t>Ashamed</a:t>
            </a:r>
          </a:p>
          <a:p>
            <a:endParaRPr lang="en-GB" dirty="0"/>
          </a:p>
          <a:p>
            <a:r>
              <a:rPr lang="en-GB" dirty="0" err="1"/>
              <a:t>Hypoarousal</a:t>
            </a:r>
            <a:r>
              <a:rPr lang="en-GB" dirty="0"/>
              <a:t> can also impact your sleep and eating habits, leaving you feeling emotionally flat. You will be unable to express yourself, process thoughts and emotions, and respond physically.</a:t>
            </a:r>
          </a:p>
          <a:p>
            <a:endParaRPr lang="en-GB" dirty="0"/>
          </a:p>
          <a:p>
            <a:endParaRPr lang="en-GB" dirty="0"/>
          </a:p>
        </p:txBody>
      </p:sp>
    </p:spTree>
    <p:extLst>
      <p:ext uri="{BB962C8B-B14F-4D97-AF65-F5344CB8AC3E}">
        <p14:creationId xmlns:p14="http://schemas.microsoft.com/office/powerpoint/2010/main" val="37590785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02A921-97CB-1274-B39B-27D30DAF642E}"/>
              </a:ext>
            </a:extLst>
          </p:cNvPr>
          <p:cNvPicPr>
            <a:picLocks noChangeAspect="1"/>
          </p:cNvPicPr>
          <p:nvPr/>
        </p:nvPicPr>
        <p:blipFill>
          <a:blip r:embed="rId2"/>
          <a:stretch>
            <a:fillRect/>
          </a:stretch>
        </p:blipFill>
        <p:spPr>
          <a:xfrm>
            <a:off x="83544" y="467872"/>
            <a:ext cx="11826516" cy="6321548"/>
          </a:xfrm>
          <a:prstGeom prst="rect">
            <a:avLst/>
          </a:prstGeom>
        </p:spPr>
      </p:pic>
      <p:sp>
        <p:nvSpPr>
          <p:cNvPr id="5" name="TextBox 4">
            <a:extLst>
              <a:ext uri="{FF2B5EF4-FFF2-40B4-BE49-F238E27FC236}">
                <a16:creationId xmlns:a16="http://schemas.microsoft.com/office/drawing/2014/main" id="{2D524273-E9E4-4028-6598-AE8DA1252ADF}"/>
              </a:ext>
            </a:extLst>
          </p:cNvPr>
          <p:cNvSpPr txBox="1"/>
          <p:nvPr/>
        </p:nvSpPr>
        <p:spPr>
          <a:xfrm>
            <a:off x="3307080" y="60960"/>
            <a:ext cx="6461760" cy="369332"/>
          </a:xfrm>
          <a:prstGeom prst="rect">
            <a:avLst/>
          </a:prstGeom>
          <a:noFill/>
        </p:spPr>
        <p:txBody>
          <a:bodyPr wrap="square">
            <a:spAutoFit/>
          </a:bodyPr>
          <a:lstStyle/>
          <a:p>
            <a:pPr algn="l"/>
            <a:r>
              <a:rPr lang="en-GB" b="1" i="0" dirty="0">
                <a:effectLst/>
                <a:highlight>
                  <a:srgbClr val="FFFFFF"/>
                </a:highlight>
                <a:latin typeface="var(--h1-font-family,inherit)"/>
              </a:rPr>
              <a:t>Tips for staying within your window of tolerance</a:t>
            </a:r>
          </a:p>
        </p:txBody>
      </p:sp>
    </p:spTree>
    <p:extLst>
      <p:ext uri="{BB962C8B-B14F-4D97-AF65-F5344CB8AC3E}">
        <p14:creationId xmlns:p14="http://schemas.microsoft.com/office/powerpoint/2010/main" val="42660908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A5E95F-97EC-9718-2D1F-3F3C8F63DE12}"/>
              </a:ext>
            </a:extLst>
          </p:cNvPr>
          <p:cNvSpPr txBox="1"/>
          <p:nvPr/>
        </p:nvSpPr>
        <p:spPr>
          <a:xfrm>
            <a:off x="359507" y="1591844"/>
            <a:ext cx="11355754" cy="3965253"/>
          </a:xfrm>
          <a:prstGeom prst="rect">
            <a:avLst/>
          </a:prstGeom>
          <a:noFill/>
        </p:spPr>
        <p:txBody>
          <a:bodyPr wrap="square">
            <a:spAutoFit/>
          </a:bodyPr>
          <a:lstStyle/>
          <a:p>
            <a:pPr>
              <a:lnSpc>
                <a:spcPct val="107000"/>
              </a:lnSpc>
              <a:spcAft>
                <a:spcPts val="800"/>
              </a:spcAft>
            </a:pPr>
            <a:r>
              <a:rPr lang="en-GB" sz="2800" dirty="0">
                <a:effectLst/>
                <a:latin typeface="Calibri" panose="020F0502020204030204" pitchFamily="34" charset="0"/>
                <a:ea typeface="Arial" panose="020B0604020202020204" pitchFamily="34" charset="0"/>
                <a:cs typeface="Calibri" panose="020F0502020204030204" pitchFamily="34" charset="0"/>
              </a:rPr>
              <a:t>In small groups, discuss the rationale for the following studies. The rationale is the justification for undertaking a given study. It states why you choose to focus on the topic in question, including the significance/benefits and gaps the research intends to fill. How might the study help the intended population or society as a whole? </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dirty="0">
                <a:effectLst/>
                <a:latin typeface="Calibri" panose="020F0502020204030204" pitchFamily="34" charset="0"/>
                <a:ea typeface="Arial" panose="020B0604020202020204" pitchFamily="34" charset="0"/>
                <a:cs typeface="Calibri" panose="020F0502020204030204" pitchFamily="34" charset="0"/>
              </a:rPr>
              <a:t> </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mj-lt"/>
              <a:buAutoNum type="alphaLcParenR"/>
            </a:pPr>
            <a:r>
              <a:rPr lang="en-GB" sz="2800" dirty="0">
                <a:effectLst/>
                <a:latin typeface="Calibri" panose="020F0502020204030204" pitchFamily="34" charset="0"/>
                <a:ea typeface="Arial" panose="020B0604020202020204" pitchFamily="34" charset="0"/>
                <a:cs typeface="Calibri" panose="020F0502020204030204" pitchFamily="34" charset="0"/>
              </a:rPr>
              <a:t>The effectiveness of pet therapy for neurodiverse children</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lphaLcParenR"/>
            </a:pPr>
            <a:r>
              <a:rPr lang="en-GB" sz="2800" dirty="0">
                <a:effectLst/>
                <a:latin typeface="Calibri" panose="020F0502020204030204" pitchFamily="34" charset="0"/>
                <a:ea typeface="Arial" panose="020B0604020202020204" pitchFamily="34" charset="0"/>
                <a:cs typeface="Calibri" panose="020F0502020204030204" pitchFamily="34" charset="0"/>
              </a:rPr>
              <a:t>An exploration of teacher knowledge and attitudes towards ADHD</a:t>
            </a:r>
            <a:endParaRPr lang="en-GB" sz="2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8D08D0A8-5F6A-FC5A-E9CD-87B6E052ADC3}"/>
              </a:ext>
            </a:extLst>
          </p:cNvPr>
          <p:cNvSpPr txBox="1"/>
          <p:nvPr/>
        </p:nvSpPr>
        <p:spPr>
          <a:xfrm>
            <a:off x="492369" y="0"/>
            <a:ext cx="6096000" cy="1225272"/>
          </a:xfrm>
          <a:prstGeom prst="rect">
            <a:avLst/>
          </a:prstGeom>
          <a:noFill/>
        </p:spPr>
        <p:txBody>
          <a:bodyPr wrap="square">
            <a:spAutoFit/>
          </a:bodyPr>
          <a:lstStyle/>
          <a:p>
            <a:pPr>
              <a:lnSpc>
                <a:spcPct val="107000"/>
              </a:lnSpc>
              <a:spcAft>
                <a:spcPts val="800"/>
              </a:spcAft>
            </a:pPr>
            <a:r>
              <a:rPr lang="en-GB" sz="7200" b="1" dirty="0">
                <a:solidFill>
                  <a:schemeClr val="tx1">
                    <a:lumMod val="65000"/>
                    <a:lumOff val="35000"/>
                  </a:schemeClr>
                </a:solidFill>
                <a:effectLst/>
                <a:latin typeface="Calibri" panose="020F0502020204030204" pitchFamily="34" charset="0"/>
                <a:ea typeface="Arial" panose="020B0604020202020204" pitchFamily="34" charset="0"/>
                <a:cs typeface="Calibri" panose="020F0502020204030204" pitchFamily="34" charset="0"/>
              </a:rPr>
              <a:t>Task</a:t>
            </a:r>
            <a:endParaRPr lang="en-GB" sz="7200" dirty="0">
              <a:solidFill>
                <a:schemeClr val="tx1">
                  <a:lumMod val="65000"/>
                  <a:lumOff val="35000"/>
                </a:schemeClr>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3311157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EA6B7DE5-BFCC-4EEF-9609-8AA1C7CAD3B0}"/>
              </a:ext>
            </a:extLst>
          </p:cNvPr>
          <p:cNvSpPr>
            <a:spLocks noGrp="1"/>
          </p:cNvSpPr>
          <p:nvPr>
            <p:ph type="title"/>
          </p:nvPr>
        </p:nvSpPr>
        <p:spPr>
          <a:xfrm>
            <a:off x="688125" y="-80869"/>
            <a:ext cx="3935647" cy="1340615"/>
          </a:xfrm>
        </p:spPr>
        <p:txBody>
          <a:bodyPr rtlCol="0"/>
          <a:lstStyle/>
          <a:p>
            <a:pPr rtl="0"/>
            <a:r>
              <a:rPr lang="en-GB" b="0" i="0" dirty="0">
                <a:solidFill>
                  <a:srgbClr val="212121"/>
                </a:solidFill>
                <a:effectLst/>
                <a:latin typeface="Cambria" panose="02040503050406030204" pitchFamily="18" charset="0"/>
              </a:rPr>
              <a:t>Mindfulness</a:t>
            </a:r>
            <a:endParaRPr lang="en-GB" dirty="0"/>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sz="quarter" idx="13"/>
          </p:nvPr>
        </p:nvSpPr>
        <p:spPr>
          <a:xfrm>
            <a:off x="580959" y="1188029"/>
            <a:ext cx="5670842" cy="2009383"/>
          </a:xfrm>
          <a:solidFill>
            <a:schemeClr val="accent5">
              <a:lumMod val="40000"/>
              <a:lumOff val="60000"/>
            </a:schemeClr>
          </a:solidFill>
          <a:ln>
            <a:solidFill>
              <a:schemeClr val="tx1"/>
            </a:solidFill>
          </a:ln>
        </p:spPr>
        <p:txBody>
          <a:bodyPr rtlCol="0">
            <a:normAutofit lnSpcReduction="10000"/>
          </a:bodyPr>
          <a:lstStyle/>
          <a:p>
            <a:pPr rtl="0">
              <a:spcBef>
                <a:spcPts val="0"/>
              </a:spcBef>
            </a:pPr>
            <a:r>
              <a:rPr lang="en-GB" sz="1800" b="0" i="0" dirty="0">
                <a:solidFill>
                  <a:srgbClr val="212121"/>
                </a:solidFill>
                <a:effectLst/>
                <a:latin typeface="Cambria" panose="02040503050406030204" pitchFamily="18" charset="0"/>
              </a:rPr>
              <a:t>An intervention based on eastern meditation techniques that</a:t>
            </a:r>
            <a:r>
              <a:rPr lang="en-GB" sz="1800" dirty="0">
                <a:solidFill>
                  <a:srgbClr val="212121"/>
                </a:solidFill>
                <a:latin typeface="Cambria" panose="02040503050406030204" pitchFamily="18" charset="0"/>
              </a:rPr>
              <a:t> </a:t>
            </a:r>
            <a:r>
              <a:rPr lang="en-GB" sz="1800" b="0" i="0" dirty="0">
                <a:solidFill>
                  <a:srgbClr val="212121"/>
                </a:solidFill>
                <a:effectLst/>
                <a:latin typeface="Cambria" panose="02040503050406030204" pitchFamily="18" charset="0"/>
              </a:rPr>
              <a:t>helps increase awareness of the present moment, enhances non-judgmental observation and reduces automatic responding </a:t>
            </a:r>
            <a:r>
              <a:rPr lang="en-GB" sz="1400" b="0" i="0" dirty="0">
                <a:solidFill>
                  <a:srgbClr val="212121"/>
                </a:solidFill>
                <a:effectLst/>
                <a:latin typeface="Cambria" panose="02040503050406030204" pitchFamily="18" charset="0"/>
              </a:rPr>
              <a:t>(Kabat-Zinn, 2003).</a:t>
            </a:r>
            <a:endParaRPr lang="en-GB" sz="1800" dirty="0"/>
          </a:p>
        </p:txBody>
      </p:sp>
      <p:pic>
        <p:nvPicPr>
          <p:cNvPr id="27" name="Picture Placeholder 26">
            <a:extLst>
              <a:ext uri="{FF2B5EF4-FFF2-40B4-BE49-F238E27FC236}">
                <a16:creationId xmlns:a16="http://schemas.microsoft.com/office/drawing/2014/main" id="{FC80FA98-D238-41BC-848B-15F7D2C9D061}"/>
              </a:ext>
            </a:extLst>
          </p:cNvPr>
          <p:cNvPicPr>
            <a:picLocks noGrp="1" noChangeAspect="1"/>
          </p:cNvPicPr>
          <p:nvPr>
            <p:ph type="pic" sz="quarter" idx="10"/>
          </p:nvPr>
        </p:nvPicPr>
        <p:blipFill>
          <a:blip r:embed="rId3"/>
          <a:srcRect/>
          <a:stretch/>
        </p:blipFill>
        <p:spPr>
          <a:xfrm>
            <a:off x="6665259" y="57449"/>
            <a:ext cx="5300382" cy="3211680"/>
          </a:xfrm>
          <a:effectLst>
            <a:softEdge rad="114300"/>
          </a:effectLst>
        </p:spPr>
      </p:pic>
      <p:sp>
        <p:nvSpPr>
          <p:cNvPr id="35" name="Slide Number Placeholder 34">
            <a:extLst>
              <a:ext uri="{FF2B5EF4-FFF2-40B4-BE49-F238E27FC236}">
                <a16:creationId xmlns:a16="http://schemas.microsoft.com/office/drawing/2014/main" id="{5789CCB9-138D-4D90-8AFB-AC5C73612512}"/>
              </a:ext>
            </a:extLst>
          </p:cNvPr>
          <p:cNvSpPr>
            <a:spLocks noGrp="1"/>
          </p:cNvSpPr>
          <p:nvPr>
            <p:ph type="sldNum" sz="quarter" idx="4"/>
          </p:nvPr>
        </p:nvSpPr>
        <p:spPr/>
        <p:txBody>
          <a:bodyPr rtlCol="0"/>
          <a:lstStyle/>
          <a:p>
            <a:pPr rtl="0"/>
            <a:fld id="{294A09A9-5501-47C1-A89A-A340965A2BE2}" type="slidenum">
              <a:rPr lang="en-GB" smtClean="0"/>
              <a:pPr rtl="0"/>
              <a:t>25</a:t>
            </a:fld>
            <a:endParaRPr lang="en-GB"/>
          </a:p>
        </p:txBody>
      </p:sp>
      <p:graphicFrame>
        <p:nvGraphicFramePr>
          <p:cNvPr id="12" name="Diagram 11">
            <a:extLst>
              <a:ext uri="{FF2B5EF4-FFF2-40B4-BE49-F238E27FC236}">
                <a16:creationId xmlns:a16="http://schemas.microsoft.com/office/drawing/2014/main" id="{8E4A6F5E-7470-D278-D721-0954A03BF007}"/>
              </a:ext>
            </a:extLst>
          </p:cNvPr>
          <p:cNvGraphicFramePr/>
          <p:nvPr/>
        </p:nvGraphicFramePr>
        <p:xfrm>
          <a:off x="580547" y="3354859"/>
          <a:ext cx="11385094" cy="11114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6" name="Diagram 15">
            <a:extLst>
              <a:ext uri="{FF2B5EF4-FFF2-40B4-BE49-F238E27FC236}">
                <a16:creationId xmlns:a16="http://schemas.microsoft.com/office/drawing/2014/main" id="{AC06B5FD-5334-289A-1A4D-4497ABE5793E}"/>
              </a:ext>
            </a:extLst>
          </p:cNvPr>
          <p:cNvGraphicFramePr/>
          <p:nvPr/>
        </p:nvGraphicFramePr>
        <p:xfrm>
          <a:off x="580547" y="4664086"/>
          <a:ext cx="7157448" cy="182289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15" name="Diagram 14">
            <a:extLst>
              <a:ext uri="{FF2B5EF4-FFF2-40B4-BE49-F238E27FC236}">
                <a16:creationId xmlns:a16="http://schemas.microsoft.com/office/drawing/2014/main" id="{B1607A7A-3060-D39C-68BF-C3905B6C572D}"/>
              </a:ext>
            </a:extLst>
          </p:cNvPr>
          <p:cNvGraphicFramePr/>
          <p:nvPr/>
        </p:nvGraphicFramePr>
        <p:xfrm>
          <a:off x="7358449" y="4633785"/>
          <a:ext cx="4439105" cy="2000990"/>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extLst>
      <p:ext uri="{BB962C8B-B14F-4D97-AF65-F5344CB8AC3E}">
        <p14:creationId xmlns:p14="http://schemas.microsoft.com/office/powerpoint/2010/main" val="34251156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1C21221E-CC88-A1CB-F363-347E2E4BC0BC}"/>
              </a:ext>
            </a:extLst>
          </p:cNvPr>
          <p:cNvGraphicFramePr/>
          <p:nvPr/>
        </p:nvGraphicFramePr>
        <p:xfrm>
          <a:off x="216011" y="971844"/>
          <a:ext cx="5626872" cy="5389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24DEA96-E656-A19F-313A-4BAA7BD258B5}"/>
              </a:ext>
            </a:extLst>
          </p:cNvPr>
          <p:cNvSpPr txBox="1"/>
          <p:nvPr/>
        </p:nvSpPr>
        <p:spPr>
          <a:xfrm>
            <a:off x="1567733" y="93631"/>
            <a:ext cx="6094674" cy="584775"/>
          </a:xfrm>
          <a:prstGeom prst="rect">
            <a:avLst/>
          </a:prstGeom>
          <a:noFill/>
        </p:spPr>
        <p:txBody>
          <a:bodyPr wrap="square">
            <a:spAutoFit/>
          </a:bodyPr>
          <a:lstStyle/>
          <a:p>
            <a:r>
              <a:rPr lang="en-GB" sz="3200" u="sng" dirty="0"/>
              <a:t>Interventions</a:t>
            </a:r>
            <a:endParaRPr lang="en-GB" sz="3200" dirty="0"/>
          </a:p>
        </p:txBody>
      </p:sp>
      <p:sp>
        <p:nvSpPr>
          <p:cNvPr id="10" name="TextBox 9">
            <a:extLst>
              <a:ext uri="{FF2B5EF4-FFF2-40B4-BE49-F238E27FC236}">
                <a16:creationId xmlns:a16="http://schemas.microsoft.com/office/drawing/2014/main" id="{D6403C83-FD25-9ECB-A2C6-35B1A5872ADC}"/>
              </a:ext>
            </a:extLst>
          </p:cNvPr>
          <p:cNvSpPr txBox="1"/>
          <p:nvPr/>
        </p:nvSpPr>
        <p:spPr>
          <a:xfrm>
            <a:off x="5988660" y="971844"/>
            <a:ext cx="5626872" cy="923330"/>
          </a:xfrm>
          <a:prstGeom prst="rect">
            <a:avLst/>
          </a:prstGeom>
          <a:noFill/>
        </p:spPr>
        <p:txBody>
          <a:bodyPr wrap="square">
            <a:spAutoFit/>
          </a:bodyPr>
          <a:lstStyle/>
          <a:p>
            <a:r>
              <a:rPr lang="en-GB" dirty="0">
                <a:hlinkClick r:id="rId8"/>
              </a:rPr>
              <a:t>https://www.amica-counselling.uk/counselling/mindfulness-based-stress-reduction-mbsr/</a:t>
            </a:r>
            <a:r>
              <a:rPr lang="en-GB" dirty="0"/>
              <a:t> </a:t>
            </a:r>
          </a:p>
        </p:txBody>
      </p:sp>
      <p:sp>
        <p:nvSpPr>
          <p:cNvPr id="12" name="TextBox 11">
            <a:extLst>
              <a:ext uri="{FF2B5EF4-FFF2-40B4-BE49-F238E27FC236}">
                <a16:creationId xmlns:a16="http://schemas.microsoft.com/office/drawing/2014/main" id="{1FE63AD3-09B0-96BB-BAB4-AFC0F6E0F824}"/>
              </a:ext>
            </a:extLst>
          </p:cNvPr>
          <p:cNvSpPr txBox="1"/>
          <p:nvPr/>
        </p:nvSpPr>
        <p:spPr>
          <a:xfrm>
            <a:off x="5988660" y="2870513"/>
            <a:ext cx="5206117" cy="923330"/>
          </a:xfrm>
          <a:prstGeom prst="rect">
            <a:avLst/>
          </a:prstGeom>
          <a:noFill/>
        </p:spPr>
        <p:txBody>
          <a:bodyPr wrap="square">
            <a:spAutoFit/>
          </a:bodyPr>
          <a:lstStyle/>
          <a:p>
            <a:r>
              <a:rPr lang="en-GB" dirty="0">
                <a:hlinkClick r:id="rId9"/>
              </a:rPr>
              <a:t>https://www.psychologytoday.com/gb/therapy-types/mindfulness-based-cognitive-therapy</a:t>
            </a:r>
            <a:r>
              <a:rPr lang="en-GB" dirty="0"/>
              <a:t> </a:t>
            </a:r>
          </a:p>
        </p:txBody>
      </p:sp>
      <p:sp>
        <p:nvSpPr>
          <p:cNvPr id="13" name="TextBox 12">
            <a:extLst>
              <a:ext uri="{FF2B5EF4-FFF2-40B4-BE49-F238E27FC236}">
                <a16:creationId xmlns:a16="http://schemas.microsoft.com/office/drawing/2014/main" id="{3B2C40AF-450A-4544-A798-C19C2219C8DA}"/>
              </a:ext>
            </a:extLst>
          </p:cNvPr>
          <p:cNvSpPr txBox="1"/>
          <p:nvPr/>
        </p:nvSpPr>
        <p:spPr>
          <a:xfrm>
            <a:off x="5988660" y="2200951"/>
            <a:ext cx="3164619" cy="369332"/>
          </a:xfrm>
          <a:prstGeom prst="rect">
            <a:avLst/>
          </a:prstGeom>
          <a:noFill/>
        </p:spPr>
        <p:txBody>
          <a:bodyPr wrap="square" rtlCol="0">
            <a:spAutoFit/>
          </a:bodyPr>
          <a:lstStyle/>
          <a:p>
            <a:r>
              <a:rPr lang="en-GB" dirty="0">
                <a:hlinkClick r:id="rId10"/>
              </a:rPr>
              <a:t>Mindful parenting</a:t>
            </a:r>
            <a:endParaRPr lang="en-GB" dirty="0"/>
          </a:p>
        </p:txBody>
      </p:sp>
      <p:sp>
        <p:nvSpPr>
          <p:cNvPr id="15" name="TextBox 14">
            <a:extLst>
              <a:ext uri="{FF2B5EF4-FFF2-40B4-BE49-F238E27FC236}">
                <a16:creationId xmlns:a16="http://schemas.microsoft.com/office/drawing/2014/main" id="{CAAB61F6-7013-9F86-7E57-7974269E1D33}"/>
              </a:ext>
            </a:extLst>
          </p:cNvPr>
          <p:cNvSpPr txBox="1"/>
          <p:nvPr/>
        </p:nvSpPr>
        <p:spPr>
          <a:xfrm>
            <a:off x="5988660" y="4026984"/>
            <a:ext cx="6094674" cy="646331"/>
          </a:xfrm>
          <a:prstGeom prst="rect">
            <a:avLst/>
          </a:prstGeom>
          <a:noFill/>
        </p:spPr>
        <p:txBody>
          <a:bodyPr wrap="square">
            <a:spAutoFit/>
          </a:bodyPr>
          <a:lstStyle/>
          <a:p>
            <a:r>
              <a:rPr lang="en-GB" dirty="0">
                <a:hlinkClick r:id="rId11"/>
              </a:rPr>
              <a:t>https://www.psychologytoday.com/gb/therapy-types/acceptance-and-commitment-therapy</a:t>
            </a:r>
            <a:r>
              <a:rPr lang="en-GB" dirty="0"/>
              <a:t> </a:t>
            </a:r>
          </a:p>
        </p:txBody>
      </p:sp>
      <p:sp>
        <p:nvSpPr>
          <p:cNvPr id="17" name="TextBox 16">
            <a:extLst>
              <a:ext uri="{FF2B5EF4-FFF2-40B4-BE49-F238E27FC236}">
                <a16:creationId xmlns:a16="http://schemas.microsoft.com/office/drawing/2014/main" id="{02B1D94A-394F-8A21-01F3-4F2A0D3F455A}"/>
              </a:ext>
            </a:extLst>
          </p:cNvPr>
          <p:cNvSpPr txBox="1"/>
          <p:nvPr/>
        </p:nvSpPr>
        <p:spPr>
          <a:xfrm>
            <a:off x="5988660" y="4883715"/>
            <a:ext cx="6182138" cy="1477328"/>
          </a:xfrm>
          <a:prstGeom prst="rect">
            <a:avLst/>
          </a:prstGeom>
          <a:noFill/>
        </p:spPr>
        <p:txBody>
          <a:bodyPr wrap="square">
            <a:spAutoFit/>
          </a:bodyPr>
          <a:lstStyle/>
          <a:p>
            <a:r>
              <a:rPr lang="en-GB" dirty="0">
                <a:hlinkClick r:id="rId12"/>
              </a:rPr>
              <a:t>https://www.frontiersin.org/articles/10.3389/fpsyg.2019.00385/full#:~:text=Mindfulness%2DBased%20Positive%20Behavior%20Support%20includes%20instruction%20in%20three%20ethical,and%20(c)%20false%20speech</a:t>
            </a:r>
            <a:r>
              <a:rPr lang="en-GB" dirty="0"/>
              <a:t>. </a:t>
            </a:r>
          </a:p>
        </p:txBody>
      </p:sp>
    </p:spTree>
    <p:extLst>
      <p:ext uri="{BB962C8B-B14F-4D97-AF65-F5344CB8AC3E}">
        <p14:creationId xmlns:p14="http://schemas.microsoft.com/office/powerpoint/2010/main" val="33307892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7D936-D726-BF59-65E8-A9FC58A315A1}"/>
              </a:ext>
            </a:extLst>
          </p:cNvPr>
          <p:cNvSpPr>
            <a:spLocks noGrp="1"/>
          </p:cNvSpPr>
          <p:nvPr>
            <p:ph type="title"/>
          </p:nvPr>
        </p:nvSpPr>
        <p:spPr/>
        <p:txBody>
          <a:bodyPr/>
          <a:lstStyle/>
          <a:p>
            <a:endParaRPr lang="en-GB"/>
          </a:p>
        </p:txBody>
      </p:sp>
      <p:sp>
        <p:nvSpPr>
          <p:cNvPr id="3" name="Date Placeholder 2">
            <a:extLst>
              <a:ext uri="{FF2B5EF4-FFF2-40B4-BE49-F238E27FC236}">
                <a16:creationId xmlns:a16="http://schemas.microsoft.com/office/drawing/2014/main" id="{1BA287B9-2BBF-3A68-80BF-89318ABE10E2}"/>
              </a:ext>
            </a:extLst>
          </p:cNvPr>
          <p:cNvSpPr>
            <a:spLocks noGrp="1"/>
          </p:cNvSpPr>
          <p:nvPr>
            <p:ph type="dt" sz="half" idx="10"/>
          </p:nvPr>
        </p:nvSpPr>
        <p:spPr/>
        <p:txBody>
          <a:bodyPr/>
          <a:lstStyle/>
          <a:p>
            <a:fld id="{F11B3746-18D5-486C-BD11-D25AC0CD7A6D}" type="datetime1">
              <a:rPr lang="en-GB" smtClean="0"/>
              <a:t>16/09/2025</a:t>
            </a:fld>
            <a:endParaRPr lang="en-GB"/>
          </a:p>
        </p:txBody>
      </p:sp>
      <p:sp>
        <p:nvSpPr>
          <p:cNvPr id="4" name="Slide Number Placeholder 3">
            <a:extLst>
              <a:ext uri="{FF2B5EF4-FFF2-40B4-BE49-F238E27FC236}">
                <a16:creationId xmlns:a16="http://schemas.microsoft.com/office/drawing/2014/main" id="{180B03C3-D42F-8BE0-9E56-63FE298C4F3D}"/>
              </a:ext>
            </a:extLst>
          </p:cNvPr>
          <p:cNvSpPr>
            <a:spLocks noGrp="1"/>
          </p:cNvSpPr>
          <p:nvPr>
            <p:ph type="sldNum" sz="quarter" idx="12"/>
          </p:nvPr>
        </p:nvSpPr>
        <p:spPr/>
        <p:txBody>
          <a:bodyPr/>
          <a:lstStyle/>
          <a:p>
            <a:fld id="{B361AE33-427C-41D8-A4D7-05E60A4E4EDE}" type="slidenum">
              <a:rPr lang="en-GB" smtClean="0"/>
              <a:t>27</a:t>
            </a:fld>
            <a:endParaRPr lang="en-GB"/>
          </a:p>
        </p:txBody>
      </p:sp>
      <p:pic>
        <p:nvPicPr>
          <p:cNvPr id="7" name="Content Placeholder 6">
            <a:extLst>
              <a:ext uri="{FF2B5EF4-FFF2-40B4-BE49-F238E27FC236}">
                <a16:creationId xmlns:a16="http://schemas.microsoft.com/office/drawing/2014/main" id="{60E85D51-13DF-2DF4-A2B5-47B38E3DDD48}"/>
              </a:ext>
            </a:extLst>
          </p:cNvPr>
          <p:cNvPicPr>
            <a:picLocks noGrp="1"/>
          </p:cNvPicPr>
          <p:nvPr>
            <p:ph sz="quarter" idx="1"/>
          </p:nvPr>
        </p:nvPicPr>
        <p:blipFill rotWithShape="1">
          <a:blip r:embed="rId5"/>
          <a:srcRect l="4785" r="6326"/>
          <a:stretch/>
        </p:blipFill>
        <p:spPr>
          <a:xfrm>
            <a:off x="0" y="37475"/>
            <a:ext cx="12192000" cy="6814632"/>
          </a:xfrm>
          <a:prstGeom prst="rect">
            <a:avLst/>
          </a:prstGeom>
        </p:spPr>
      </p:pic>
      <p:pic>
        <p:nvPicPr>
          <p:cNvPr id="8" name="Screen Recording 4">
            <a:hlinkClick r:id="" action="ppaction://media"/>
            <a:extLst>
              <a:ext uri="{FF2B5EF4-FFF2-40B4-BE49-F238E27FC236}">
                <a16:creationId xmlns:a16="http://schemas.microsoft.com/office/drawing/2014/main" id="{F4E10D43-296B-316D-0E9E-DC4872657DC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duotone>
              <a:schemeClr val="accent4">
                <a:shade val="45000"/>
                <a:satMod val="135000"/>
              </a:schemeClr>
              <a:prstClr val="white"/>
            </a:duotone>
            <a:lum bright="-100000" contrast="-100000"/>
          </a:blip>
          <a:srcRect l="-9257" t="-16664" r="-9257" b="-16664"/>
          <a:stretch/>
        </p:blipFill>
        <p:spPr>
          <a:xfrm>
            <a:off x="-282533" y="6175948"/>
            <a:ext cx="3407981" cy="777343"/>
          </a:xfrm>
          <a:prstGeom prst="rect">
            <a:avLst/>
          </a:prstGeom>
          <a:ln>
            <a:solidFill>
              <a:schemeClr val="tx1"/>
            </a:solidFill>
          </a:ln>
        </p:spPr>
      </p:pic>
    </p:spTree>
    <p:extLst>
      <p:ext uri="{BB962C8B-B14F-4D97-AF65-F5344CB8AC3E}">
        <p14:creationId xmlns:p14="http://schemas.microsoft.com/office/powerpoint/2010/main" val="3618077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073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Progressive Muscle Relaxation</a:t>
            </a:r>
            <a:endParaRPr lang="en-GB" dirty="0"/>
          </a:p>
        </p:txBody>
      </p:sp>
      <p:pic>
        <p:nvPicPr>
          <p:cNvPr id="4" name="Content Placeholder 3"/>
          <p:cNvPicPr>
            <a:picLocks noGrp="1" noChangeAspect="1"/>
          </p:cNvPicPr>
          <p:nvPr>
            <p:ph idx="1"/>
          </p:nvPr>
        </p:nvPicPr>
        <p:blipFill>
          <a:blip r:embed="rId5"/>
          <a:stretch>
            <a:fillRect/>
          </a:stretch>
        </p:blipFill>
        <p:spPr>
          <a:xfrm>
            <a:off x="221708" y="1419159"/>
            <a:ext cx="6805613" cy="3402807"/>
          </a:xfrm>
          <a:prstGeom prst="rect">
            <a:avLst/>
          </a:prstGeom>
        </p:spPr>
      </p:pic>
      <p:graphicFrame>
        <p:nvGraphicFramePr>
          <p:cNvPr id="6" name="Diagram 5"/>
          <p:cNvGraphicFramePr/>
          <p:nvPr/>
        </p:nvGraphicFramePr>
        <p:xfrm>
          <a:off x="221708" y="5261802"/>
          <a:ext cx="11640091" cy="136759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8" name="tmp74EC">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7.6077"/>
                </p14:media>
              </p:ext>
              <p:ext uri="{42D2F446-02D8-4167-A562-619A0277C38B}">
                <p15:isNarration xmlns:p15="http://schemas.microsoft.com/office/powerpoint/2012/main" val="1"/>
              </p:ext>
            </p:extLst>
          </p:nvPr>
        </p:nvPicPr>
        <p:blipFill>
          <a:blip r:embed="rId11"/>
          <a:stretch>
            <a:fillRect/>
          </a:stretch>
        </p:blipFill>
        <p:spPr>
          <a:xfrm>
            <a:off x="11861800" y="101600"/>
            <a:ext cx="228600" cy="228600"/>
          </a:xfrm>
          <a:prstGeom prst="rect">
            <a:avLst/>
          </a:prstGeom>
        </p:spPr>
      </p:pic>
      <p:pic>
        <p:nvPicPr>
          <p:cNvPr id="3" name="Picture 2">
            <a:extLst>
              <a:ext uri="{FF2B5EF4-FFF2-40B4-BE49-F238E27FC236}">
                <a16:creationId xmlns:a16="http://schemas.microsoft.com/office/drawing/2014/main" id="{5DBF1E95-8FB4-3E4D-69DC-6B303FB172A3}"/>
              </a:ext>
            </a:extLst>
          </p:cNvPr>
          <p:cNvPicPr>
            <a:picLocks noChangeAspect="1"/>
          </p:cNvPicPr>
          <p:nvPr/>
        </p:nvPicPr>
        <p:blipFill>
          <a:blip r:embed="rId12"/>
          <a:stretch>
            <a:fillRect/>
          </a:stretch>
        </p:blipFill>
        <p:spPr>
          <a:xfrm>
            <a:off x="7312895" y="1419159"/>
            <a:ext cx="4548904" cy="3402807"/>
          </a:xfrm>
          <a:prstGeom prst="rect">
            <a:avLst/>
          </a:prstGeom>
        </p:spPr>
      </p:pic>
      <p:sp>
        <p:nvSpPr>
          <p:cNvPr id="5" name="TextBox 4">
            <a:hlinkClick r:id="rId13"/>
            <a:extLst>
              <a:ext uri="{FF2B5EF4-FFF2-40B4-BE49-F238E27FC236}">
                <a16:creationId xmlns:a16="http://schemas.microsoft.com/office/drawing/2014/main" id="{0370C99D-0D7C-211F-368A-CD88BFFC0F16}"/>
              </a:ext>
            </a:extLst>
          </p:cNvPr>
          <p:cNvSpPr txBox="1"/>
          <p:nvPr/>
        </p:nvSpPr>
        <p:spPr>
          <a:xfrm flipH="1">
            <a:off x="330201" y="4994772"/>
            <a:ext cx="4160521" cy="400110"/>
          </a:xfrm>
          <a:prstGeom prst="rect">
            <a:avLst/>
          </a:prstGeom>
          <a:solidFill>
            <a:schemeClr val="accent5">
              <a:lumMod val="20000"/>
              <a:lumOff val="80000"/>
            </a:schemeClr>
          </a:solidFill>
        </p:spPr>
        <p:txBody>
          <a:bodyPr wrap="square" rtlCol="0">
            <a:spAutoFit/>
          </a:bodyPr>
          <a:lstStyle/>
          <a:p>
            <a:r>
              <a:rPr lang="en-GB" sz="2000" dirty="0">
                <a:hlinkClick r:id="rId13"/>
              </a:rPr>
              <a:t>Family Mindfulness schedule</a:t>
            </a:r>
            <a:endParaRPr lang="en-GB" sz="2000" dirty="0"/>
          </a:p>
        </p:txBody>
      </p:sp>
    </p:spTree>
    <p:extLst>
      <p:ext uri="{BB962C8B-B14F-4D97-AF65-F5344CB8AC3E}">
        <p14:creationId xmlns:p14="http://schemas.microsoft.com/office/powerpoint/2010/main" val="1014795012"/>
      </p:ext>
    </p:extLst>
  </p:cSld>
  <p:clrMapOvr>
    <a:masterClrMapping/>
  </p:clrMapOvr>
  <mc:AlternateContent xmlns:mc="http://schemas.openxmlformats.org/markup-compatibility/2006" xmlns:p14="http://schemas.microsoft.com/office/powerpoint/2010/main">
    <mc:Choice Requires="p14">
      <p:transition spd="slow" p14:dur="2000" advTm="312653"/>
    </mc:Choice>
    <mc:Fallback xmlns="">
      <p:transition spd="slow" advTm="3126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72035"/>
            <a:ext cx="2947482" cy="4601183"/>
          </a:xfrm>
        </p:spPr>
        <p:txBody>
          <a:bodyPr>
            <a:normAutofit/>
          </a:bodyPr>
          <a:lstStyle/>
          <a:p>
            <a:r>
              <a:rPr lang="en-GB" sz="4000" dirty="0">
                <a:latin typeface="Calibri" panose="020F0502020204030204" pitchFamily="34" charset="0"/>
                <a:ea typeface="Calibri" panose="020F0502020204030204" pitchFamily="34" charset="0"/>
                <a:cs typeface="Times New Roman" panose="02020603050405020304" pitchFamily="18" charset="0"/>
              </a:rPr>
              <a:t>Techniques </a:t>
            </a:r>
            <a:br>
              <a:rPr lang="en-GB" sz="4000" dirty="0">
                <a:latin typeface="Calibri" panose="020F0502020204030204" pitchFamily="34" charset="0"/>
                <a:ea typeface="Calibri" panose="020F0502020204030204" pitchFamily="34" charset="0"/>
                <a:cs typeface="Times New Roman" panose="02020603050405020304" pitchFamily="18" charset="0"/>
              </a:rPr>
            </a:br>
            <a:r>
              <a:rPr lang="en-GB" sz="4000" dirty="0">
                <a:latin typeface="Calibri" panose="020F0502020204030204" pitchFamily="34" charset="0"/>
                <a:ea typeface="Calibri" panose="020F0502020204030204" pitchFamily="34" charset="0"/>
                <a:cs typeface="Times New Roman" panose="02020603050405020304" pitchFamily="18" charset="0"/>
              </a:rPr>
              <a:t>for reducing anxiety</a:t>
            </a:r>
            <a:endParaRPr lang="en-GB" sz="4000" dirty="0"/>
          </a:p>
        </p:txBody>
      </p:sp>
      <p:sp>
        <p:nvSpPr>
          <p:cNvPr id="5" name="Rectangle 4"/>
          <p:cNvSpPr/>
          <p:nvPr/>
        </p:nvSpPr>
        <p:spPr>
          <a:xfrm>
            <a:off x="0" y="6121705"/>
            <a:ext cx="12192000" cy="707886"/>
          </a:xfrm>
          <a:prstGeom prst="rect">
            <a:avLst/>
          </a:prstGeom>
          <a:solidFill>
            <a:srgbClr val="0070C0"/>
          </a:solidFill>
        </p:spPr>
        <p:txBody>
          <a:bodyPr wrap="square">
            <a:spAutoFit/>
          </a:bodyPr>
          <a:lstStyle/>
          <a:p>
            <a:pPr algn="ctr"/>
            <a:r>
              <a:rPr lang="en-GB" sz="2000" dirty="0">
                <a:solidFill>
                  <a:schemeClr val="bg1"/>
                </a:solidFill>
                <a:latin typeface="Roboto"/>
              </a:rPr>
              <a:t>The numbers for each sense are only a guideline. Feel free to do more or less of each. Also, try this exercise while doing an activity like washing dishes, listening to music, or going for a walk.</a:t>
            </a:r>
            <a:endParaRPr lang="en-GB" sz="2000" dirty="0">
              <a:solidFill>
                <a:schemeClr val="bg1"/>
              </a:solidFill>
            </a:endParaRPr>
          </a:p>
        </p:txBody>
      </p:sp>
      <p:sp>
        <p:nvSpPr>
          <p:cNvPr id="7" name="Rectangle 6"/>
          <p:cNvSpPr/>
          <p:nvPr/>
        </p:nvSpPr>
        <p:spPr>
          <a:xfrm>
            <a:off x="415550" y="942719"/>
            <a:ext cx="1667444" cy="400110"/>
          </a:xfrm>
          <a:prstGeom prst="rect">
            <a:avLst/>
          </a:prstGeom>
          <a:solidFill>
            <a:schemeClr val="accent1">
              <a:lumMod val="50000"/>
            </a:schemeClr>
          </a:solidFill>
        </p:spPr>
        <p:txBody>
          <a:bodyPr wrap="none">
            <a:spAutoFit/>
          </a:bodyPr>
          <a:lstStyle/>
          <a:p>
            <a:r>
              <a:rPr lang="en-GB" sz="2000" b="1" dirty="0">
                <a:solidFill>
                  <a:schemeClr val="bg1"/>
                </a:solidFill>
                <a:latin typeface="Arial" panose="020B0604020202020204" pitchFamily="34" charset="0"/>
                <a:cs typeface="Arial" panose="020B0604020202020204" pitchFamily="34" charset="0"/>
              </a:rPr>
              <a:t>Five Senses</a:t>
            </a:r>
          </a:p>
        </p:txBody>
      </p:sp>
      <p:sp>
        <p:nvSpPr>
          <p:cNvPr id="8" name="Rectangle 7"/>
          <p:cNvSpPr/>
          <p:nvPr/>
        </p:nvSpPr>
        <p:spPr>
          <a:xfrm>
            <a:off x="0" y="91674"/>
            <a:ext cx="12192000" cy="646331"/>
          </a:xfrm>
          <a:prstGeom prst="rect">
            <a:avLst/>
          </a:prstGeom>
          <a:solidFill>
            <a:schemeClr val="accent5"/>
          </a:solidFill>
        </p:spPr>
        <p:txBody>
          <a:bodyPr wrap="square">
            <a:spAutoFit/>
          </a:bodyPr>
          <a:lstStyle/>
          <a:p>
            <a:r>
              <a:rPr lang="en-GB" dirty="0">
                <a:solidFill>
                  <a:schemeClr val="bg1"/>
                </a:solidFill>
                <a:latin typeface="Arial" panose="020B0604020202020204" pitchFamily="34" charset="0"/>
                <a:cs typeface="Arial" panose="020B0604020202020204" pitchFamily="34" charset="0"/>
              </a:rPr>
              <a:t>Use this exercise to quickly ground yourself in the present when you only have a moment. The goal is to notice something that you are currently experiencing through each of your senses.</a:t>
            </a:r>
          </a:p>
        </p:txBody>
      </p:sp>
      <p:sp>
        <p:nvSpPr>
          <p:cNvPr id="10" name="Rectangle 9"/>
          <p:cNvSpPr/>
          <p:nvPr/>
        </p:nvSpPr>
        <p:spPr>
          <a:xfrm>
            <a:off x="2678545" y="782627"/>
            <a:ext cx="9125528" cy="2862322"/>
          </a:xfrm>
          <a:prstGeom prst="rect">
            <a:avLst/>
          </a:prstGeom>
          <a:solidFill>
            <a:srgbClr val="CC00CC"/>
          </a:solidFill>
        </p:spPr>
        <p:txBody>
          <a:bodyPr wrap="square">
            <a:spAutoFit/>
          </a:bodyPr>
          <a:lstStyle/>
          <a:p>
            <a:r>
              <a:rPr lang="en-GB" sz="2000" b="1" dirty="0">
                <a:solidFill>
                  <a:schemeClr val="bg1"/>
                </a:solidFill>
                <a:latin typeface="Arial" panose="020B0604020202020204" pitchFamily="34" charset="0"/>
                <a:cs typeface="Arial" panose="020B0604020202020204" pitchFamily="34" charset="0"/>
              </a:rPr>
              <a:t>What are 5 things you can see?</a:t>
            </a:r>
          </a:p>
          <a:p>
            <a:r>
              <a:rPr lang="en-GB" sz="2000" dirty="0">
                <a:solidFill>
                  <a:schemeClr val="bg1"/>
                </a:solidFill>
                <a:latin typeface="Arial" panose="020B0604020202020204" pitchFamily="34" charset="0"/>
                <a:cs typeface="Arial" panose="020B0604020202020204" pitchFamily="34" charset="0"/>
              </a:rPr>
              <a:t>Look around you and notice 5 things you hadn’t noticed before. Maybe a pattern on a wall, light reflecting from a surface, or a knick-knack in the corner of a room.</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What are 4 things you can feel? </a:t>
            </a:r>
          </a:p>
          <a:p>
            <a:r>
              <a:rPr lang="en-GB" sz="2000" dirty="0">
                <a:solidFill>
                  <a:schemeClr val="bg1"/>
                </a:solidFill>
                <a:latin typeface="Arial" panose="020B0604020202020204" pitchFamily="34" charset="0"/>
                <a:cs typeface="Arial" panose="020B0604020202020204" pitchFamily="34" charset="0"/>
              </a:rPr>
              <a:t>Maybe you can feel the pressure of your feet on the floor, your shirt resting on your shoulders, or the temperature on your skin. Pick up an object and notice  its texture.</a:t>
            </a:r>
          </a:p>
        </p:txBody>
      </p:sp>
      <p:sp>
        <p:nvSpPr>
          <p:cNvPr id="13" name="Rectangle 12"/>
          <p:cNvSpPr/>
          <p:nvPr/>
        </p:nvSpPr>
        <p:spPr>
          <a:xfrm>
            <a:off x="6003636" y="3613326"/>
            <a:ext cx="5800436" cy="2246769"/>
          </a:xfrm>
          <a:prstGeom prst="rect">
            <a:avLst/>
          </a:prstGeom>
          <a:solidFill>
            <a:schemeClr val="accent6"/>
          </a:solidFill>
        </p:spPr>
        <p:txBody>
          <a:bodyPr wrap="square">
            <a:spAutoFit/>
          </a:bodyPr>
          <a:lstStyle/>
          <a:p>
            <a:r>
              <a:rPr lang="en-GB" sz="1700" b="1" dirty="0">
                <a:latin typeface="Arial" panose="020B0604020202020204" pitchFamily="34" charset="0"/>
                <a:cs typeface="Arial" panose="020B0604020202020204" pitchFamily="34" charset="0"/>
              </a:rPr>
              <a:t>What are 2 things you can smell? </a:t>
            </a:r>
          </a:p>
          <a:p>
            <a:r>
              <a:rPr lang="en-GB" sz="1700" dirty="0">
                <a:latin typeface="Arial" panose="020B0604020202020204" pitchFamily="34" charset="0"/>
                <a:cs typeface="Arial" panose="020B0604020202020204" pitchFamily="34" charset="0"/>
              </a:rPr>
              <a:t>Maybe you can smell flowers, coffee, or freshly cut grass. It doesn’t have to be a nice smell either: maybe there’s a rubbish bin or sewer.</a:t>
            </a:r>
          </a:p>
          <a:p>
            <a:r>
              <a:rPr lang="en-GB" sz="1700" b="1" dirty="0">
                <a:latin typeface="Arial" panose="020B0604020202020204" pitchFamily="34" charset="0"/>
                <a:cs typeface="Arial" panose="020B0604020202020204" pitchFamily="34" charset="0"/>
              </a:rPr>
              <a:t>What is 1 thing you can taste? </a:t>
            </a:r>
          </a:p>
          <a:p>
            <a:r>
              <a:rPr lang="en-GB" sz="1700" dirty="0">
                <a:latin typeface="Arial" panose="020B0604020202020204" pitchFamily="34" charset="0"/>
                <a:cs typeface="Arial" panose="020B0604020202020204" pitchFamily="34" charset="0"/>
              </a:rPr>
              <a:t>Pop a piece of gum in your mouth, sip a drink, eat a snack if you have one, or simply notice how your mouth tastes. “Taste” the air to see how it feels on your tongue.</a:t>
            </a:r>
          </a:p>
          <a:p>
            <a:endParaRPr lang="en-GB" sz="400" dirty="0">
              <a:latin typeface="Arial" panose="020B0604020202020204" pitchFamily="34" charset="0"/>
              <a:cs typeface="Arial" panose="020B0604020202020204" pitchFamily="34" charset="0"/>
            </a:endParaRPr>
          </a:p>
        </p:txBody>
      </p:sp>
      <p:sp>
        <p:nvSpPr>
          <p:cNvPr id="18" name="Rectangle 17"/>
          <p:cNvSpPr/>
          <p:nvPr/>
        </p:nvSpPr>
        <p:spPr>
          <a:xfrm>
            <a:off x="2678545" y="3666060"/>
            <a:ext cx="3325091" cy="2185214"/>
          </a:xfrm>
          <a:prstGeom prst="rect">
            <a:avLst/>
          </a:prstGeom>
          <a:solidFill>
            <a:srgbClr val="00B050"/>
          </a:solidFill>
        </p:spPr>
        <p:txBody>
          <a:bodyPr wrap="square">
            <a:spAutoFit/>
          </a:bodyPr>
          <a:lstStyle/>
          <a:p>
            <a:r>
              <a:rPr lang="en-GB" b="1" dirty="0">
                <a:latin typeface="Arial" panose="020B0604020202020204" pitchFamily="34" charset="0"/>
                <a:cs typeface="Arial" panose="020B0604020202020204" pitchFamily="34" charset="0"/>
              </a:rPr>
              <a:t>What are 3 things you can hear? </a:t>
            </a:r>
          </a:p>
          <a:p>
            <a:r>
              <a:rPr lang="en-GB" dirty="0">
                <a:latin typeface="Arial" panose="020B0604020202020204" pitchFamily="34" charset="0"/>
                <a:cs typeface="Arial" panose="020B0604020202020204" pitchFamily="34" charset="0"/>
              </a:rPr>
              <a:t>Notice all the background sounds you had been filtering out, such as air-conditioning, birds chirping, or cars on a distant street.</a:t>
            </a:r>
          </a:p>
          <a:p>
            <a:endParaRPr lang="en-GB" sz="6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stretch>
            <a:fillRect/>
          </a:stretch>
        </p:blipFill>
        <p:spPr>
          <a:xfrm>
            <a:off x="364440" y="1455161"/>
            <a:ext cx="1769663" cy="1568387"/>
          </a:xfrm>
          <a:prstGeom prst="rect">
            <a:avLst/>
          </a:prstGeom>
        </p:spPr>
      </p:pic>
      <p:pic>
        <p:nvPicPr>
          <p:cNvPr id="6" name="slide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2075" y="92075"/>
            <a:ext cx="406400" cy="477154"/>
          </a:xfrm>
          <a:prstGeom prst="rect">
            <a:avLst/>
          </a:prstGeom>
        </p:spPr>
      </p:pic>
    </p:spTree>
    <p:extLst>
      <p:ext uri="{BB962C8B-B14F-4D97-AF65-F5344CB8AC3E}">
        <p14:creationId xmlns:p14="http://schemas.microsoft.com/office/powerpoint/2010/main" val="4059848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55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601" y="4442692"/>
            <a:ext cx="8874576" cy="1616548"/>
          </a:xfrm>
        </p:spPr>
        <p:txBody>
          <a:bodyPr>
            <a:noAutofit/>
          </a:bodyPr>
          <a:lstStyle/>
          <a:p>
            <a:r>
              <a:rPr lang="en-GB" sz="2000" dirty="0"/>
              <a:t>http://youth.anxietybc.com/sites/default/files/Mindful_Breathing.pdf</a:t>
            </a:r>
          </a:p>
        </p:txBody>
      </p:sp>
      <p:sp>
        <p:nvSpPr>
          <p:cNvPr id="4" name="TextBox 3"/>
          <p:cNvSpPr txBox="1"/>
          <p:nvPr/>
        </p:nvSpPr>
        <p:spPr>
          <a:xfrm>
            <a:off x="9439563" y="2895815"/>
            <a:ext cx="2467342"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Corbel" panose="020B0503020204020204"/>
                <a:ea typeface="+mn-ea"/>
                <a:cs typeface="+mn-cs"/>
              </a:rPr>
              <a:t>Mindful breathing</a:t>
            </a:r>
          </a:p>
        </p:txBody>
      </p:sp>
      <p:graphicFrame>
        <p:nvGraphicFramePr>
          <p:cNvPr id="6" name="Diagram 5"/>
          <p:cNvGraphicFramePr/>
          <p:nvPr/>
        </p:nvGraphicFramePr>
        <p:xfrm>
          <a:off x="260143" y="1607342"/>
          <a:ext cx="8557491" cy="322327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Picture 6"/>
          <p:cNvPicPr>
            <a:picLocks noChangeAspect="1"/>
          </p:cNvPicPr>
          <p:nvPr/>
        </p:nvPicPr>
        <p:blipFill>
          <a:blip r:embed="rId10"/>
          <a:stretch>
            <a:fillRect/>
          </a:stretch>
        </p:blipFill>
        <p:spPr>
          <a:xfrm>
            <a:off x="9328727" y="897948"/>
            <a:ext cx="2439267" cy="1847850"/>
          </a:xfrm>
          <a:prstGeom prst="rect">
            <a:avLst/>
          </a:prstGeom>
        </p:spPr>
      </p:pic>
      <p:pic>
        <p:nvPicPr>
          <p:cNvPr id="11" name="tmpBAA3">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57.7278"/>
                </p14:media>
              </p:ext>
              <p:ext uri="{42D2F446-02D8-4167-A562-619A0277C38B}">
                <p15:isNarration xmlns:p15="http://schemas.microsoft.com/office/powerpoint/2012/main" val="1"/>
              </p:ext>
            </p:extLst>
          </p:nvPr>
        </p:nvPicPr>
        <p:blipFill>
          <a:blip r:embed="rId11"/>
          <a:stretch>
            <a:fillRect/>
          </a:stretch>
        </p:blipFill>
        <p:spPr>
          <a:xfrm>
            <a:off x="11861800" y="101600"/>
            <a:ext cx="228600" cy="228600"/>
          </a:xfrm>
          <a:prstGeom prst="rect">
            <a:avLst/>
          </a:prstGeom>
        </p:spPr>
      </p:pic>
    </p:spTree>
    <p:extLst>
      <p:ext uri="{BB962C8B-B14F-4D97-AF65-F5344CB8AC3E}">
        <p14:creationId xmlns:p14="http://schemas.microsoft.com/office/powerpoint/2010/main" val="3748756702"/>
      </p:ext>
    </p:extLst>
  </p:cSld>
  <p:clrMapOvr>
    <a:masterClrMapping/>
  </p:clrMapOvr>
  <mc:AlternateContent xmlns:mc="http://schemas.openxmlformats.org/markup-compatibility/2006" xmlns:p14="http://schemas.microsoft.com/office/powerpoint/2010/main">
    <mc:Choice Requires="p14">
      <p:transition spd="slow" p14:dur="2000" advTm="175391"/>
    </mc:Choice>
    <mc:Fallback xmlns="">
      <p:transition spd="slow" advTm="17539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EF4A5-97C2-3DE3-CB24-2066E9449CFF}"/>
              </a:ext>
            </a:extLst>
          </p:cNvPr>
          <p:cNvSpPr>
            <a:spLocks noGrp="1"/>
          </p:cNvSpPr>
          <p:nvPr>
            <p:ph type="title"/>
          </p:nvPr>
        </p:nvSpPr>
        <p:spPr/>
        <p:txBody>
          <a:bodyPr/>
          <a:lstStyle/>
          <a:p>
            <a:endParaRPr lang="en-GB" dirty="0"/>
          </a:p>
        </p:txBody>
      </p:sp>
      <p:pic>
        <p:nvPicPr>
          <p:cNvPr id="5" name="Picture 4">
            <a:extLst>
              <a:ext uri="{FF2B5EF4-FFF2-40B4-BE49-F238E27FC236}">
                <a16:creationId xmlns:a16="http://schemas.microsoft.com/office/drawing/2014/main" id="{D6510C6F-2713-0646-C1A3-9FBFA2D9B3C2}"/>
              </a:ext>
            </a:extLst>
          </p:cNvPr>
          <p:cNvPicPr>
            <a:picLocks noChangeAspect="1"/>
          </p:cNvPicPr>
          <p:nvPr/>
        </p:nvPicPr>
        <p:blipFill>
          <a:blip r:embed="rId2"/>
          <a:stretch>
            <a:fillRect/>
          </a:stretch>
        </p:blipFill>
        <p:spPr>
          <a:xfrm>
            <a:off x="0" y="208"/>
            <a:ext cx="6225540" cy="6857792"/>
          </a:xfrm>
          <a:prstGeom prst="rect">
            <a:avLst/>
          </a:prstGeom>
        </p:spPr>
      </p:pic>
      <p:sp>
        <p:nvSpPr>
          <p:cNvPr id="7" name="TextBox 6">
            <a:extLst>
              <a:ext uri="{FF2B5EF4-FFF2-40B4-BE49-F238E27FC236}">
                <a16:creationId xmlns:a16="http://schemas.microsoft.com/office/drawing/2014/main" id="{90DD3258-5D60-BD8F-2E08-551E1B83B175}"/>
              </a:ext>
            </a:extLst>
          </p:cNvPr>
          <p:cNvSpPr txBox="1"/>
          <p:nvPr/>
        </p:nvSpPr>
        <p:spPr>
          <a:xfrm>
            <a:off x="6225540" y="0"/>
            <a:ext cx="5966460" cy="2709524"/>
          </a:xfrm>
          <a:prstGeom prst="rect">
            <a:avLst/>
          </a:prstGeom>
          <a:solidFill>
            <a:schemeClr val="accent1">
              <a:lumMod val="75000"/>
            </a:schemeClr>
          </a:solidFill>
        </p:spPr>
        <p:txBody>
          <a:bodyPr wrap="square">
            <a:spAutoFit/>
          </a:bodyPr>
          <a:lstStyle/>
          <a:p>
            <a:pPr>
              <a:lnSpc>
                <a:spcPct val="150000"/>
              </a:lnSpc>
            </a:pPr>
            <a:r>
              <a:rPr lang="en-GB" b="0" i="0" dirty="0">
                <a:solidFill>
                  <a:schemeClr val="bg1"/>
                </a:solidFill>
                <a:effectLst/>
                <a:latin typeface="Roboto" panose="02000000000000000000" pitchFamily="2" charset="0"/>
              </a:rPr>
              <a:t>Mindfulness has been defined as a moment-to-moment awareness of one's experience without judgment. This means being present in the moment, with a feeling of acceptance. Increasing one's mindfulness can result in reduced symptoms of anxiety and depression, improved concentration, and several interpersonal benefits.</a:t>
            </a:r>
          </a:p>
          <a:p>
            <a:pPr>
              <a:lnSpc>
                <a:spcPct val="150000"/>
              </a:lnSpc>
            </a:pPr>
            <a:endParaRPr lang="en-GB" sz="500" dirty="0">
              <a:solidFill>
                <a:schemeClr val="bg1"/>
              </a:solidFill>
            </a:endParaRPr>
          </a:p>
        </p:txBody>
      </p:sp>
      <p:sp>
        <p:nvSpPr>
          <p:cNvPr id="9" name="TextBox 8">
            <a:extLst>
              <a:ext uri="{FF2B5EF4-FFF2-40B4-BE49-F238E27FC236}">
                <a16:creationId xmlns:a16="http://schemas.microsoft.com/office/drawing/2014/main" id="{4CFD639C-7EF7-31D0-A1D5-2A05AA12E7B8}"/>
              </a:ext>
            </a:extLst>
          </p:cNvPr>
          <p:cNvSpPr txBox="1"/>
          <p:nvPr/>
        </p:nvSpPr>
        <p:spPr>
          <a:xfrm>
            <a:off x="6225540" y="2818994"/>
            <a:ext cx="5966460" cy="4038798"/>
          </a:xfrm>
          <a:prstGeom prst="rect">
            <a:avLst/>
          </a:prstGeom>
          <a:solidFill>
            <a:schemeClr val="accent1">
              <a:lumMod val="50000"/>
            </a:schemeClr>
          </a:solidFill>
        </p:spPr>
        <p:txBody>
          <a:bodyPr wrap="square">
            <a:spAutoFit/>
          </a:bodyPr>
          <a:lstStyle/>
          <a:p>
            <a:pPr>
              <a:lnSpc>
                <a:spcPct val="150000"/>
              </a:lnSpc>
            </a:pPr>
            <a:r>
              <a:rPr lang="en-GB" b="0" i="0" dirty="0">
                <a:solidFill>
                  <a:schemeClr val="bg1"/>
                </a:solidFill>
                <a:effectLst/>
                <a:latin typeface="Martel"/>
              </a:rPr>
              <a:t>Research is now zeroing in on mindfulness and ADHD. In one study, both adolescents with ADHD and their parents reported decreased stress levels and fewer ADHD symptoms after a mindfulness program. Mindfulness has been correlated with improvements similar to those with medication for several aspects of attention and cognition. And traits inherent to ADHD, such as impulsiveness and emotional reactivity, respond to mindfulness practice, as do some aspects of executive function.</a:t>
            </a:r>
          </a:p>
          <a:p>
            <a:pPr>
              <a:lnSpc>
                <a:spcPct val="150000"/>
              </a:lnSpc>
            </a:pPr>
            <a:endParaRPr lang="en-GB" sz="900" dirty="0">
              <a:solidFill>
                <a:schemeClr val="bg1"/>
              </a:solidFill>
            </a:endParaRPr>
          </a:p>
        </p:txBody>
      </p:sp>
    </p:spTree>
    <p:extLst>
      <p:ext uri="{BB962C8B-B14F-4D97-AF65-F5344CB8AC3E}">
        <p14:creationId xmlns:p14="http://schemas.microsoft.com/office/powerpoint/2010/main" val="33004767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56CD0-2F47-976D-5056-9B6B4A6D79B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6331B0-4152-AEF4-5739-2A2CB3081EA2}"/>
              </a:ext>
            </a:extLst>
          </p:cNvPr>
          <p:cNvSpPr>
            <a:spLocks noGrp="1"/>
          </p:cNvSpPr>
          <p:nvPr>
            <p:ph idx="13"/>
          </p:nvPr>
        </p:nvSpPr>
        <p:spPr/>
        <p:txBody>
          <a:bodyPr/>
          <a:lstStyle/>
          <a:p>
            <a:endParaRPr lang="en-GB"/>
          </a:p>
        </p:txBody>
      </p:sp>
      <p:pic>
        <p:nvPicPr>
          <p:cNvPr id="6" name="Picture 5">
            <a:hlinkClick r:id="rId2"/>
            <a:extLst>
              <a:ext uri="{FF2B5EF4-FFF2-40B4-BE49-F238E27FC236}">
                <a16:creationId xmlns:a16="http://schemas.microsoft.com/office/drawing/2014/main" id="{C93DC7B0-7A3B-57EC-4C88-1F8C2D5DC66B}"/>
              </a:ext>
            </a:extLst>
          </p:cNvPr>
          <p:cNvPicPr>
            <a:picLocks noChangeAspect="1"/>
          </p:cNvPicPr>
          <p:nvPr/>
        </p:nvPicPr>
        <p:blipFill>
          <a:blip r:embed="rId3"/>
          <a:stretch>
            <a:fillRect/>
          </a:stretch>
        </p:blipFill>
        <p:spPr>
          <a:xfrm>
            <a:off x="288992" y="131731"/>
            <a:ext cx="5807007" cy="6594537"/>
          </a:xfrm>
          <a:prstGeom prst="rect">
            <a:avLst/>
          </a:prstGeom>
        </p:spPr>
      </p:pic>
      <p:pic>
        <p:nvPicPr>
          <p:cNvPr id="8" name="Picture 7">
            <a:hlinkClick r:id="rId4"/>
            <a:extLst>
              <a:ext uri="{FF2B5EF4-FFF2-40B4-BE49-F238E27FC236}">
                <a16:creationId xmlns:a16="http://schemas.microsoft.com/office/drawing/2014/main" id="{BCF9196B-8F1A-6492-AA67-1E955F6F1633}"/>
              </a:ext>
            </a:extLst>
          </p:cNvPr>
          <p:cNvPicPr>
            <a:picLocks noChangeAspect="1"/>
          </p:cNvPicPr>
          <p:nvPr/>
        </p:nvPicPr>
        <p:blipFill>
          <a:blip r:embed="rId5"/>
          <a:stretch>
            <a:fillRect/>
          </a:stretch>
        </p:blipFill>
        <p:spPr>
          <a:xfrm>
            <a:off x="6337314" y="131731"/>
            <a:ext cx="5747778" cy="6594537"/>
          </a:xfrm>
          <a:prstGeom prst="rect">
            <a:avLst/>
          </a:prstGeom>
        </p:spPr>
      </p:pic>
    </p:spTree>
    <p:extLst>
      <p:ext uri="{BB962C8B-B14F-4D97-AF65-F5344CB8AC3E}">
        <p14:creationId xmlns:p14="http://schemas.microsoft.com/office/powerpoint/2010/main" val="859861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7CE8B80-5B66-3022-D6DA-B92DAEB6EE99}"/>
              </a:ext>
            </a:extLst>
          </p:cNvPr>
          <p:cNvSpPr>
            <a:spLocks noGrp="1"/>
          </p:cNvSpPr>
          <p:nvPr>
            <p:ph type="title"/>
          </p:nvPr>
        </p:nvSpPr>
        <p:spPr>
          <a:xfrm>
            <a:off x="530307" y="536573"/>
            <a:ext cx="3856679" cy="1453003"/>
          </a:xfrm>
        </p:spPr>
        <p:txBody>
          <a:bodyPr/>
          <a:lstStyle/>
          <a:p>
            <a:endParaRPr lang="en-US"/>
          </a:p>
        </p:txBody>
      </p:sp>
      <p:sp>
        <p:nvSpPr>
          <p:cNvPr id="10" name="Content Placeholder 2">
            <a:extLst>
              <a:ext uri="{FF2B5EF4-FFF2-40B4-BE49-F238E27FC236}">
                <a16:creationId xmlns:a16="http://schemas.microsoft.com/office/drawing/2014/main" id="{BDF35747-75F6-76C5-5BA9-EE5CCBBA1747}"/>
              </a:ext>
            </a:extLst>
          </p:cNvPr>
          <p:cNvSpPr>
            <a:spLocks noGrp="1"/>
          </p:cNvSpPr>
          <p:nvPr>
            <p:ph idx="13"/>
          </p:nvPr>
        </p:nvSpPr>
        <p:spPr>
          <a:xfrm>
            <a:off x="907606" y="2877018"/>
            <a:ext cx="3060000" cy="2938561"/>
          </a:xfrm>
        </p:spPr>
        <p:txBody>
          <a:bodyPr/>
          <a:lstStyle/>
          <a:p>
            <a:endParaRPr lang="en-US"/>
          </a:p>
        </p:txBody>
      </p:sp>
      <p:pic>
        <p:nvPicPr>
          <p:cNvPr id="3" name="Picture 2">
            <a:hlinkClick r:id="rId2"/>
            <a:extLst>
              <a:ext uri="{FF2B5EF4-FFF2-40B4-BE49-F238E27FC236}">
                <a16:creationId xmlns:a16="http://schemas.microsoft.com/office/drawing/2014/main" id="{A6C27D39-73CC-95EE-C228-2E37E7EAEA4B}"/>
              </a:ext>
            </a:extLst>
          </p:cNvPr>
          <p:cNvPicPr>
            <a:picLocks noChangeAspect="1"/>
          </p:cNvPicPr>
          <p:nvPr/>
        </p:nvPicPr>
        <p:blipFill>
          <a:blip r:embed="rId3"/>
          <a:stretch>
            <a:fillRect/>
          </a:stretch>
        </p:blipFill>
        <p:spPr>
          <a:xfrm>
            <a:off x="512366" y="10510"/>
            <a:ext cx="5199222" cy="6847489"/>
          </a:xfrm>
          <a:prstGeom prst="rect">
            <a:avLst/>
          </a:prstGeom>
          <a:noFill/>
        </p:spPr>
      </p:pic>
      <p:pic>
        <p:nvPicPr>
          <p:cNvPr id="5" name="Picture 4">
            <a:hlinkClick r:id="rId4"/>
            <a:extLst>
              <a:ext uri="{FF2B5EF4-FFF2-40B4-BE49-F238E27FC236}">
                <a16:creationId xmlns:a16="http://schemas.microsoft.com/office/drawing/2014/main" id="{6E7E1A69-093F-B20F-E607-F3B5D6482015}"/>
              </a:ext>
            </a:extLst>
          </p:cNvPr>
          <p:cNvPicPr>
            <a:picLocks noChangeAspect="1"/>
          </p:cNvPicPr>
          <p:nvPr/>
        </p:nvPicPr>
        <p:blipFill>
          <a:blip r:embed="rId5"/>
          <a:stretch>
            <a:fillRect/>
          </a:stretch>
        </p:blipFill>
        <p:spPr>
          <a:xfrm>
            <a:off x="6216555" y="10510"/>
            <a:ext cx="5463079" cy="6847490"/>
          </a:xfrm>
          <a:prstGeom prst="rect">
            <a:avLst/>
          </a:prstGeom>
        </p:spPr>
      </p:pic>
    </p:spTree>
    <p:extLst>
      <p:ext uri="{BB962C8B-B14F-4D97-AF65-F5344CB8AC3E}">
        <p14:creationId xmlns:p14="http://schemas.microsoft.com/office/powerpoint/2010/main" val="24681934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20BB1-6E9C-24EA-76EF-09696FEF5140}"/>
              </a:ext>
            </a:extLst>
          </p:cNvPr>
          <p:cNvSpPr>
            <a:spLocks noGrp="1"/>
          </p:cNvSpPr>
          <p:nvPr>
            <p:ph type="title"/>
          </p:nvPr>
        </p:nvSpPr>
        <p:spPr>
          <a:xfrm>
            <a:off x="989400" y="563402"/>
            <a:ext cx="4075200" cy="2058573"/>
          </a:xfrm>
        </p:spPr>
        <p:txBody>
          <a:bodyPr vert="horz" lIns="91440" tIns="45720" rIns="91440" bIns="45720" rtlCol="0" anchor="b" anchorCtr="0">
            <a:normAutofit/>
          </a:bodyPr>
          <a:lstStyle/>
          <a:p>
            <a:r>
              <a:rPr lang="en-GB" dirty="0">
                <a:hlinkClick r:id="rId2"/>
              </a:rPr>
              <a:t>Mindfulness group task</a:t>
            </a:r>
            <a:endParaRPr lang="en-GB" dirty="0"/>
          </a:p>
        </p:txBody>
      </p:sp>
      <p:sp>
        <p:nvSpPr>
          <p:cNvPr id="6" name="TextBox 5">
            <a:extLst>
              <a:ext uri="{FF2B5EF4-FFF2-40B4-BE49-F238E27FC236}">
                <a16:creationId xmlns:a16="http://schemas.microsoft.com/office/drawing/2014/main" id="{03588CA1-86F1-1355-0E5D-B5A1F56AFC4C}"/>
              </a:ext>
            </a:extLst>
          </p:cNvPr>
          <p:cNvSpPr txBox="1"/>
          <p:nvPr/>
        </p:nvSpPr>
        <p:spPr>
          <a:xfrm>
            <a:off x="329939" y="3473234"/>
            <a:ext cx="5394121" cy="2821364"/>
          </a:xfrm>
          <a:prstGeom prst="rect">
            <a:avLst/>
          </a:prstGeom>
        </p:spPr>
        <p:txBody>
          <a:bodyPr vert="horz" lIns="91440" tIns="45720" rIns="91440" bIns="45720" rtlCol="0">
            <a:normAutofit/>
          </a:bodyPr>
          <a:lstStyle/>
          <a:p>
            <a:pPr algn="ctr">
              <a:lnSpc>
                <a:spcPct val="150000"/>
              </a:lnSpc>
              <a:spcBef>
                <a:spcPts val="1000"/>
              </a:spcBef>
              <a:spcAft>
                <a:spcPts val="800"/>
              </a:spcAft>
              <a:buClr>
                <a:schemeClr val="accent3"/>
              </a:buClr>
            </a:pPr>
            <a:r>
              <a:rPr lang="en-GB" sz="2800" b="1" kern="1200" spc="50" dirty="0">
                <a:solidFill>
                  <a:schemeClr val="tx1">
                    <a:alpha val="60000"/>
                  </a:schemeClr>
                </a:solidFill>
                <a:effectLst/>
                <a:latin typeface="+mn-lt"/>
                <a:ea typeface="+mn-ea"/>
                <a:cs typeface="+mn-cs"/>
              </a:rPr>
              <a:t>Exploring the Effectiveness of Mindfulness for ADHD</a:t>
            </a:r>
            <a:endParaRPr lang="en-GB" sz="2800" kern="1200" spc="50" dirty="0">
              <a:solidFill>
                <a:schemeClr val="tx1">
                  <a:alpha val="60000"/>
                </a:schemeClr>
              </a:solidFill>
              <a:effectLst/>
              <a:latin typeface="+mn-lt"/>
              <a:ea typeface="+mn-ea"/>
              <a:cs typeface="+mn-cs"/>
            </a:endParaRPr>
          </a:p>
        </p:txBody>
      </p:sp>
      <p:pic>
        <p:nvPicPr>
          <p:cNvPr id="1026" name="Picture 2" descr="10 Ways to Define Mindfulness">
            <a:extLst>
              <a:ext uri="{FF2B5EF4-FFF2-40B4-BE49-F238E27FC236}">
                <a16:creationId xmlns:a16="http://schemas.microsoft.com/office/drawing/2014/main" id="{153644A2-1BEA-4BFE-231E-AAF22CA352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639" b="11430"/>
          <a:stretch>
            <a:fillRect/>
          </a:stretch>
        </p:blipFill>
        <p:spPr bwMode="auto">
          <a:xfrm>
            <a:off x="6654800" y="563563"/>
            <a:ext cx="4995863" cy="2706687"/>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pic>
        <p:nvPicPr>
          <p:cNvPr id="1028" name="Picture 4" descr="Mindfulness Activities for Kids and ...">
            <a:extLst>
              <a:ext uri="{FF2B5EF4-FFF2-40B4-BE49-F238E27FC236}">
                <a16:creationId xmlns:a16="http://schemas.microsoft.com/office/drawing/2014/main" id="{91DFE1E8-A6CE-5D8E-7CA9-F13ACEC1A75E}"/>
              </a:ext>
            </a:extLst>
          </p:cNvPr>
          <p:cNvPicPr>
            <a:picLocks noGrp="1" noChangeAspect="1" noChangeArrowheads="1"/>
          </p:cNvPicPr>
          <p:nvPr>
            <p:ph type="pic" sz="quarter" idx="14"/>
          </p:nvPr>
        </p:nvPicPr>
        <p:blipFill>
          <a:blip r:embed="rId4">
            <a:extLst>
              <a:ext uri="{28A0092B-C50C-407E-A947-70E740481C1C}">
                <a14:useLocalDpi xmlns:a14="http://schemas.microsoft.com/office/drawing/2010/main" val="0"/>
              </a:ext>
            </a:extLst>
          </a:blip>
          <a:srcRect t="9411" b="9411"/>
          <a:stretch>
            <a:fillRect/>
          </a:stretch>
        </p:blipFill>
        <p:spPr bwMode="auto">
          <a:xfrm>
            <a:off x="6654800" y="3587750"/>
            <a:ext cx="4995863" cy="269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72580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12655|recordLength=312702|start=0|end=312655|audioFormat={00001610-0000-0010-8000-00AA00389B71}|audioRate=44100|muted=false|volume=0.8|fadeIn=0|fadeOut=0|videoFormat={34363248-0000-0010-8000-00AA00389B71}|videoRate=15|videoWidth=256|videoHeight=256"/>
</p:tagLst>
</file>

<file path=ppt/tags/tag2.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75392|recordLength=175449|start=0|end=175392|audioFormat={00001610-0000-0010-8000-00AA00389B71}|audioRate=44100|muted=false|volume=0.8|fadeIn=0|fadeOut=0|videoFormat={34363248-0000-0010-8000-00AA00389B71}|videoRate=15|videoWidth=256|videoHeight=256"/>
</p:tagLst>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309999-888E-44BA-A188-888AF21B1F1C}">
  <ds:schemaRefs>
    <ds:schemaRef ds:uri="http://schemas.microsoft.com/sharepoint/v3/contenttype/forms"/>
  </ds:schemaRefs>
</ds:datastoreItem>
</file>

<file path=customXml/itemProps2.xml><?xml version="1.0" encoding="utf-8"?>
<ds:datastoreItem xmlns:ds="http://schemas.openxmlformats.org/officeDocument/2006/customXml" ds:itemID="{61CF82A0-F4E3-45B7-AF6D-1D89198889C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2579673F-CE33-48F3-A011-3563BBD946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Frosted design</Template>
  <TotalTime>0</TotalTime>
  <Words>2698</Words>
  <Application>Microsoft Office PowerPoint</Application>
  <PresentationFormat>Widescreen</PresentationFormat>
  <Paragraphs>185</Paragraphs>
  <Slides>34</Slides>
  <Notes>13</Notes>
  <HiddenSlides>0</HiddenSlides>
  <MMClips>16</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34</vt:i4>
      </vt:variant>
    </vt:vector>
  </HeadingPairs>
  <TitlesOfParts>
    <vt:vector size="48" baseType="lpstr">
      <vt:lpstr>Martel</vt:lpstr>
      <vt:lpstr>Rubik</vt:lpstr>
      <vt:lpstr>STIX-Regular</vt:lpstr>
      <vt:lpstr>var(--h1-font-family,inherit)</vt:lpstr>
      <vt:lpstr>Arial</vt:lpstr>
      <vt:lpstr>Avenir Next LT Pro</vt:lpstr>
      <vt:lpstr>Biome Light</vt:lpstr>
      <vt:lpstr>Calibri</vt:lpstr>
      <vt:lpstr>Cambria</vt:lpstr>
      <vt:lpstr>Corbel</vt:lpstr>
      <vt:lpstr>Goudy Old Style</vt:lpstr>
      <vt:lpstr>Roboto</vt:lpstr>
      <vt:lpstr>Wingdings</vt:lpstr>
      <vt:lpstr>FrostyVTI</vt:lpstr>
      <vt:lpstr>Interventions: II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Anxiety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Mindfulness</vt:lpstr>
      <vt:lpstr>PowerPoint Presentation</vt:lpstr>
      <vt:lpstr>PowerPoint Presentation</vt:lpstr>
      <vt:lpstr>Progressive Muscle Relaxation</vt:lpstr>
      <vt:lpstr>Techniques  for reducing anxiety</vt:lpstr>
      <vt:lpstr>http://youth.anxietybc.com/sites/default/files/Mindful_Breathing.pdf</vt:lpstr>
      <vt:lpstr>PowerPoint Presentation</vt:lpstr>
      <vt:lpstr>PowerPoint Presentation</vt:lpstr>
      <vt:lpstr>PowerPoint Presentation</vt:lpstr>
      <vt:lpstr>Mindfulness group 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Mindfulness</dc:title>
  <dc:creator>Charlotte Greenway</dc:creator>
  <cp:lastModifiedBy>Charlotte Greenway</cp:lastModifiedBy>
  <cp:revision>1</cp:revision>
  <dcterms:created xsi:type="dcterms:W3CDTF">2024-06-12T11:50:06Z</dcterms:created>
  <dcterms:modified xsi:type="dcterms:W3CDTF">2025-09-16T12:20:45Z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