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4"/>
  </p:sldMasterIdLst>
  <p:sldIdLst>
    <p:sldId id="256" r:id="rId5"/>
    <p:sldId id="257" r:id="rId6"/>
    <p:sldId id="262" r:id="rId7"/>
    <p:sldId id="258" r:id="rId8"/>
    <p:sldId id="261" r:id="rId9"/>
    <p:sldId id="259"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5397D9-9787-4E71-97D8-1F467182732D}" v="189" dt="2020-10-08T14:53:06.1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65" d="100"/>
          <a:sy n="65" d="100"/>
        </p:scale>
        <p:origin x="53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2/2/2021</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0130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2/2/2021</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88763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2/2/2021</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42582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2/2/2021</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4800049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2/2/2021</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430844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2/2/2021</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281234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2/2/2021</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509157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2/2/2021</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42362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2/2/2021</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036268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2/2/2021</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87130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2/2/2021</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184070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2/2/2021</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1784783491"/>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1" r:id="rId6"/>
    <p:sldLayoutId id="2147483687" r:id="rId7"/>
    <p:sldLayoutId id="2147483688" r:id="rId8"/>
    <p:sldLayoutId id="2147483689" r:id="rId9"/>
    <p:sldLayoutId id="2147483690" r:id="rId10"/>
    <p:sldLayoutId id="214748369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ideo" Target="https://www.youtube.com/embed/X2mXyzxs0uE"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xuTBXvcuMd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5666830-9A19-4E01-8505-D6C7F9AC566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DBB7EC2-D647-4874-A105-3B302851F9D5}"/>
              </a:ext>
            </a:extLst>
          </p:cNvPr>
          <p:cNvPicPr>
            <a:picLocks noChangeAspect="1"/>
          </p:cNvPicPr>
          <p:nvPr/>
        </p:nvPicPr>
        <p:blipFill rotWithShape="1">
          <a:blip r:embed="rId2"/>
          <a:srcRect t="7881" r="-6" b="7257"/>
          <a:stretch/>
        </p:blipFill>
        <p:spPr>
          <a:xfrm>
            <a:off x="4110127" y="10"/>
            <a:ext cx="8081873"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p:spPr>
      </p:pic>
      <p:sp useBgFill="1">
        <p:nvSpPr>
          <p:cNvPr id="11" name="Freeform: Shape 10">
            <a:extLst>
              <a:ext uri="{FF2B5EF4-FFF2-40B4-BE49-F238E27FC236}">
                <a16:creationId xmlns:a16="http://schemas.microsoft.com/office/drawing/2014/main" id="{AE9FC877-7FB6-4D22-9988-35420644E20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E41809D1-F12E-46BB-B804-5F209D325E8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251762" y="-1020762"/>
            <a:ext cx="5130641" cy="3204134"/>
          </a:xfrm>
        </p:spPr>
        <p:txBody>
          <a:bodyPr anchor="b">
            <a:normAutofit/>
          </a:bodyPr>
          <a:lstStyle/>
          <a:p>
            <a:r>
              <a:rPr lang="en-GB" sz="4800" dirty="0"/>
              <a:t>Criminology &amp; Criminal Justice</a:t>
            </a:r>
          </a:p>
        </p:txBody>
      </p:sp>
      <p:sp>
        <p:nvSpPr>
          <p:cNvPr id="3" name="Subtitle 2"/>
          <p:cNvSpPr>
            <a:spLocks noGrp="1"/>
          </p:cNvSpPr>
          <p:nvPr>
            <p:ph type="subTitle" idx="1"/>
          </p:nvPr>
        </p:nvSpPr>
        <p:spPr>
          <a:xfrm>
            <a:off x="477981" y="4872922"/>
            <a:ext cx="3933306" cy="1208141"/>
          </a:xfrm>
        </p:spPr>
        <p:txBody>
          <a:bodyPr vert="horz" lIns="91440" tIns="45720" rIns="91440" bIns="45720" rtlCol="0" anchor="t">
            <a:normAutofit/>
          </a:bodyPr>
          <a:lstStyle/>
          <a:p>
            <a:r>
              <a:rPr lang="en-GB" sz="2000" b="1" dirty="0">
                <a:ea typeface="+mn-lt"/>
                <a:cs typeface="+mn-lt"/>
              </a:rPr>
              <a:t>Week 2 – Tutorial</a:t>
            </a:r>
            <a:endParaRPr lang="en-US" b="1" dirty="0"/>
          </a:p>
        </p:txBody>
      </p:sp>
      <p:sp>
        <p:nvSpPr>
          <p:cNvPr id="15" name="Rectangle 14">
            <a:extLst>
              <a:ext uri="{FF2B5EF4-FFF2-40B4-BE49-F238E27FC236}">
                <a16:creationId xmlns:a16="http://schemas.microsoft.com/office/drawing/2014/main" id="{AF2F604E-43BE-4DC3-B983-E071523364F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644BC-300E-479F-B0F1-017566CD0602}"/>
              </a:ext>
            </a:extLst>
          </p:cNvPr>
          <p:cNvSpPr>
            <a:spLocks noGrp="1"/>
          </p:cNvSpPr>
          <p:nvPr>
            <p:ph type="title"/>
          </p:nvPr>
        </p:nvSpPr>
        <p:spPr/>
        <p:txBody>
          <a:bodyPr>
            <a:normAutofit fontScale="90000"/>
          </a:bodyPr>
          <a:lstStyle/>
          <a:p>
            <a:r>
              <a:rPr lang="en-GB" b="1" dirty="0">
                <a:ea typeface="+mj-lt"/>
                <a:cs typeface="+mj-lt"/>
              </a:rPr>
              <a:t>Evidence based case study illustrating professional practice</a:t>
            </a:r>
            <a:endParaRPr lang="en-GB" dirty="0">
              <a:ea typeface="+mj-lt"/>
              <a:cs typeface="+mj-lt"/>
            </a:endParaRPr>
          </a:p>
          <a:p>
            <a:endParaRPr lang="en-GB" dirty="0"/>
          </a:p>
        </p:txBody>
      </p:sp>
      <p:sp>
        <p:nvSpPr>
          <p:cNvPr id="3" name="Content Placeholder 2">
            <a:extLst>
              <a:ext uri="{FF2B5EF4-FFF2-40B4-BE49-F238E27FC236}">
                <a16:creationId xmlns:a16="http://schemas.microsoft.com/office/drawing/2014/main" id="{731BB185-F657-4345-A731-89314B9088CA}"/>
              </a:ext>
            </a:extLst>
          </p:cNvPr>
          <p:cNvSpPr>
            <a:spLocks noGrp="1"/>
          </p:cNvSpPr>
          <p:nvPr>
            <p:ph idx="1"/>
          </p:nvPr>
        </p:nvSpPr>
        <p:spPr/>
        <p:txBody>
          <a:bodyPr vert="horz" lIns="91440" tIns="45720" rIns="91440" bIns="45720" rtlCol="0" anchor="t">
            <a:normAutofit fontScale="62500" lnSpcReduction="20000"/>
          </a:bodyPr>
          <a:lstStyle/>
          <a:p>
            <a:r>
              <a:rPr lang="en-GB" b="1" dirty="0">
                <a:ea typeface="+mn-lt"/>
                <a:cs typeface="+mn-lt"/>
              </a:rPr>
              <a:t>Dom is arrested for intentionally stabbing and killing his archenemy from a rival gang in his local area. Although Dom maintains his innocence, claiming that he was not in the vicinity at the time of the fatal stabbing, the police investigation casts doubt on this assertion and there is substantial evidence linking Dom to the incident. </a:t>
            </a:r>
            <a:endParaRPr lang="en-GB" dirty="0">
              <a:ea typeface="+mn-lt"/>
              <a:cs typeface="+mn-lt"/>
            </a:endParaRPr>
          </a:p>
          <a:p>
            <a:endParaRPr lang="en-GB" dirty="0">
              <a:ea typeface="+mn-lt"/>
              <a:cs typeface="+mn-lt"/>
            </a:endParaRPr>
          </a:p>
          <a:p>
            <a:r>
              <a:rPr lang="en-GB" b="1" dirty="0">
                <a:ea typeface="+mn-lt"/>
                <a:cs typeface="+mn-lt"/>
              </a:rPr>
              <a:t>With reference to the role of the relevant criminal justice agencies, explain the process by which the alleged perpetrator in the scenario above may be brought to justice. </a:t>
            </a:r>
            <a:endParaRPr lang="en-GB" dirty="0">
              <a:ea typeface="+mn-lt"/>
              <a:cs typeface="+mn-lt"/>
            </a:endParaRPr>
          </a:p>
          <a:p>
            <a:endParaRPr lang="en-GB" b="1" dirty="0">
              <a:ea typeface="+mn-lt"/>
              <a:cs typeface="+mn-lt"/>
            </a:endParaRPr>
          </a:p>
          <a:p>
            <a:r>
              <a:rPr lang="en-GB" b="1" dirty="0">
                <a:ea typeface="+mn-lt"/>
                <a:cs typeface="+mn-lt"/>
              </a:rPr>
              <a:t>Discuss any appropriate penal consequences in the event that Dom is found guilty of murder.</a:t>
            </a:r>
            <a:endParaRPr lang="en-GB">
              <a:ea typeface="+mn-lt"/>
              <a:cs typeface="+mn-lt"/>
            </a:endParaRPr>
          </a:p>
          <a:p>
            <a:endParaRPr lang="en-GB" dirty="0">
              <a:ea typeface="+mn-lt"/>
              <a:cs typeface="+mn-lt"/>
            </a:endParaRPr>
          </a:p>
          <a:p>
            <a:endParaRPr lang="en-GB" dirty="0">
              <a:ea typeface="+mn-lt"/>
              <a:cs typeface="+mn-lt"/>
            </a:endParaRPr>
          </a:p>
          <a:p>
            <a:endParaRPr lang="en-GB" dirty="0"/>
          </a:p>
        </p:txBody>
      </p:sp>
    </p:spTree>
    <p:extLst>
      <p:ext uri="{BB962C8B-B14F-4D97-AF65-F5344CB8AC3E}">
        <p14:creationId xmlns:p14="http://schemas.microsoft.com/office/powerpoint/2010/main" val="30024075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X2mXyzxs0uE"/>
          <p:cNvPicPr>
            <a:picLocks noGrp="1" noRot="1" noChangeAspect="1"/>
          </p:cNvPicPr>
          <p:nvPr>
            <p:ph idx="1"/>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6731717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9B41A-BE5E-4027-91A3-99BBA4435AEB}"/>
              </a:ext>
            </a:extLst>
          </p:cNvPr>
          <p:cNvSpPr>
            <a:spLocks noGrp="1"/>
          </p:cNvSpPr>
          <p:nvPr>
            <p:ph type="title"/>
          </p:nvPr>
        </p:nvSpPr>
        <p:spPr/>
        <p:txBody>
          <a:bodyPr/>
          <a:lstStyle/>
          <a:p>
            <a:r>
              <a:rPr lang="en-GB" dirty="0"/>
              <a:t>Reflective Question</a:t>
            </a:r>
          </a:p>
        </p:txBody>
      </p:sp>
      <p:sp>
        <p:nvSpPr>
          <p:cNvPr id="3" name="Content Placeholder 2">
            <a:extLst>
              <a:ext uri="{FF2B5EF4-FFF2-40B4-BE49-F238E27FC236}">
                <a16:creationId xmlns:a16="http://schemas.microsoft.com/office/drawing/2014/main" id="{AE1606FD-9D10-423D-9F03-98FDE4CD3789}"/>
              </a:ext>
            </a:extLst>
          </p:cNvPr>
          <p:cNvSpPr>
            <a:spLocks noGrp="1"/>
          </p:cNvSpPr>
          <p:nvPr>
            <p:ph idx="1"/>
          </p:nvPr>
        </p:nvSpPr>
        <p:spPr/>
        <p:txBody>
          <a:bodyPr vert="horz" lIns="91440" tIns="45720" rIns="91440" bIns="45720" rtlCol="0" anchor="t">
            <a:normAutofit/>
          </a:bodyPr>
          <a:lstStyle/>
          <a:p>
            <a:pPr marL="0" indent="0">
              <a:buNone/>
            </a:pPr>
            <a:endParaRPr lang="en-GB" b="1" dirty="0">
              <a:ea typeface="+mn-lt"/>
              <a:cs typeface="+mn-lt"/>
            </a:endParaRPr>
          </a:p>
          <a:p>
            <a:r>
              <a:rPr lang="en-GB" b="1" dirty="0">
                <a:ea typeface="+mn-lt"/>
                <a:cs typeface="+mn-lt"/>
              </a:rPr>
              <a:t>To what extent is it true to say the criminal justice system is a system in crisis? </a:t>
            </a:r>
            <a:endParaRPr lang="en-GB" dirty="0">
              <a:ea typeface="+mn-lt"/>
              <a:cs typeface="+mn-lt"/>
            </a:endParaRPr>
          </a:p>
          <a:p>
            <a:endParaRPr lang="en-GB" b="1" dirty="0">
              <a:ea typeface="+mn-lt"/>
              <a:cs typeface="+mn-lt"/>
            </a:endParaRPr>
          </a:p>
          <a:p>
            <a:r>
              <a:rPr lang="en-GB" b="1" dirty="0">
                <a:ea typeface="+mn-lt"/>
                <a:cs typeface="+mn-lt"/>
              </a:rPr>
              <a:t>Explain your answer with reference to the various stages of the criminal justice process.</a:t>
            </a:r>
            <a:endParaRPr lang="en-GB" dirty="0">
              <a:ea typeface="+mn-lt"/>
              <a:cs typeface="+mn-lt"/>
            </a:endParaRPr>
          </a:p>
          <a:p>
            <a:endParaRPr lang="en-GB" dirty="0">
              <a:ea typeface="+mn-lt"/>
              <a:cs typeface="+mn-lt"/>
            </a:endParaRPr>
          </a:p>
          <a:p>
            <a:endParaRPr lang="en-GB" dirty="0"/>
          </a:p>
        </p:txBody>
      </p:sp>
    </p:spTree>
    <p:extLst>
      <p:ext uri="{BB962C8B-B14F-4D97-AF65-F5344CB8AC3E}">
        <p14:creationId xmlns:p14="http://schemas.microsoft.com/office/powerpoint/2010/main" val="33690860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Criminal Justice System</a:t>
            </a:r>
            <a:endParaRPr lang="en-GB" dirty="0"/>
          </a:p>
        </p:txBody>
      </p:sp>
      <p:pic>
        <p:nvPicPr>
          <p:cNvPr id="4" name="xuTBXvcuMds"/>
          <p:cNvPicPr>
            <a:picLocks noGrp="1" noRot="1" noChangeAspect="1"/>
          </p:cNvPicPr>
          <p:nvPr>
            <p:ph idx="1"/>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6397390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CE3B4-F414-4355-8B71-7456B9BD947F}"/>
              </a:ext>
            </a:extLst>
          </p:cNvPr>
          <p:cNvSpPr>
            <a:spLocks noGrp="1"/>
          </p:cNvSpPr>
          <p:nvPr>
            <p:ph type="title"/>
          </p:nvPr>
        </p:nvSpPr>
        <p:spPr/>
        <p:txBody>
          <a:bodyPr/>
          <a:lstStyle/>
          <a:p>
            <a:r>
              <a:rPr lang="en-GB" dirty="0"/>
              <a:t>For Consideration</a:t>
            </a:r>
          </a:p>
        </p:txBody>
      </p:sp>
      <p:sp>
        <p:nvSpPr>
          <p:cNvPr id="3" name="Content Placeholder 2">
            <a:extLst>
              <a:ext uri="{FF2B5EF4-FFF2-40B4-BE49-F238E27FC236}">
                <a16:creationId xmlns:a16="http://schemas.microsoft.com/office/drawing/2014/main" id="{1E17D624-7AA6-4423-A4AF-EA8DE27C6A38}"/>
              </a:ext>
            </a:extLst>
          </p:cNvPr>
          <p:cNvSpPr>
            <a:spLocks noGrp="1"/>
          </p:cNvSpPr>
          <p:nvPr>
            <p:ph idx="1"/>
          </p:nvPr>
        </p:nvSpPr>
        <p:spPr/>
        <p:txBody>
          <a:bodyPr vert="horz" lIns="91440" tIns="45720" rIns="91440" bIns="45720" rtlCol="0" anchor="t">
            <a:normAutofit/>
          </a:bodyPr>
          <a:lstStyle/>
          <a:p>
            <a:r>
              <a:rPr lang="en-GB"/>
              <a:t>Next Weeks Tutorial</a:t>
            </a:r>
          </a:p>
        </p:txBody>
      </p:sp>
    </p:spTree>
    <p:extLst>
      <p:ext uri="{BB962C8B-B14F-4D97-AF65-F5344CB8AC3E}">
        <p14:creationId xmlns:p14="http://schemas.microsoft.com/office/powerpoint/2010/main" val="1066523101"/>
      </p:ext>
    </p:extLst>
  </p:cSld>
  <p:clrMapOvr>
    <a:masterClrMapping/>
  </p:clrMapOvr>
  <p:timing>
    <p:tnLst>
      <p:par>
        <p:cTn id="1" dur="indefinite" restart="never" nodeType="tmRoot"/>
      </p:par>
    </p:tnLst>
  </p:timing>
</p:sld>
</file>

<file path=ppt/theme/theme1.xml><?xml version="1.0" encoding="utf-8"?>
<a:theme xmlns:a="http://schemas.openxmlformats.org/drawingml/2006/main" name="AccentBoxVTI">
  <a:themeElements>
    <a:clrScheme name="AnalogousFromRegularSeedLeftStep">
      <a:dk1>
        <a:srgbClr val="000000"/>
      </a:dk1>
      <a:lt1>
        <a:srgbClr val="FFFFFF"/>
      </a:lt1>
      <a:dk2>
        <a:srgbClr val="41243D"/>
      </a:dk2>
      <a:lt2>
        <a:srgbClr val="E2E5E8"/>
      </a:lt2>
      <a:accent1>
        <a:srgbClr val="CE8C41"/>
      </a:accent1>
      <a:accent2>
        <a:srgbClr val="BD3F30"/>
      </a:accent2>
      <a:accent3>
        <a:srgbClr val="CE416D"/>
      </a:accent3>
      <a:accent4>
        <a:srgbClr val="BD3095"/>
      </a:accent4>
      <a:accent5>
        <a:srgbClr val="BB41CE"/>
      </a:accent5>
      <a:accent6>
        <a:srgbClr val="763BC0"/>
      </a:accent6>
      <a:hlink>
        <a:srgbClr val="3F7BBF"/>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FFECDC02DC436418CCBE31634C411FC" ma:contentTypeVersion="13" ma:contentTypeDescription="Create a new document." ma:contentTypeScope="" ma:versionID="ed1bd54919a73d160338a209b8bb9822">
  <xsd:schema xmlns:xsd="http://www.w3.org/2001/XMLSchema" xmlns:xs="http://www.w3.org/2001/XMLSchema" xmlns:p="http://schemas.microsoft.com/office/2006/metadata/properties" xmlns:ns3="aadfcd52-e379-49eb-a412-e28a16640aff" xmlns:ns4="ee7a20b1-ddba-4ac9-b1b6-34fd780388d2" targetNamespace="http://schemas.microsoft.com/office/2006/metadata/properties" ma:root="true" ma:fieldsID="39d9dcb772ce8e065fe4af30ea7e537f" ns3:_="" ns4:_="">
    <xsd:import namespace="aadfcd52-e379-49eb-a412-e28a16640aff"/>
    <xsd:import namespace="ee7a20b1-ddba-4ac9-b1b6-34fd780388d2"/>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EventHashCode" minOccurs="0"/>
                <xsd:element ref="ns3:MediaServiceGenerationTim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dfcd52-e379-49eb-a412-e28a16640aff"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e7a20b1-ddba-4ac9-b1b6-34fd780388d2"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9DF1BBD-855E-427B-823A-D244914B84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dfcd52-e379-49eb-a412-e28a16640aff"/>
    <ds:schemaRef ds:uri="ee7a20b1-ddba-4ac9-b1b6-34fd780388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B8A64FB-D7CC-4768-B525-A10CDFE13058}">
  <ds:schemaRefs>
    <ds:schemaRef ds:uri="http://schemas.microsoft.com/sharepoint/v3/contenttype/forms"/>
  </ds:schemaRefs>
</ds:datastoreItem>
</file>

<file path=customXml/itemProps3.xml><?xml version="1.0" encoding="utf-8"?>
<ds:datastoreItem xmlns:ds="http://schemas.openxmlformats.org/officeDocument/2006/customXml" ds:itemID="{AE01A17C-F286-4D4C-A1AF-B07FF92C8614}">
  <ds:schemaRefs>
    <ds:schemaRef ds:uri="ee7a20b1-ddba-4ac9-b1b6-34fd780388d2"/>
    <ds:schemaRef ds:uri="http://purl.org/dc/dcmitype/"/>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http://schemas.microsoft.com/office/infopath/2007/PartnerControls"/>
    <ds:schemaRef ds:uri="aadfcd52-e379-49eb-a412-e28a16640aff"/>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20</TotalTime>
  <Words>108</Words>
  <Application>Microsoft Office PowerPoint</Application>
  <PresentationFormat>Widescreen</PresentationFormat>
  <Paragraphs>17</Paragraphs>
  <Slides>6</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Avenir Next LT Pro</vt:lpstr>
      <vt:lpstr>Calibri</vt:lpstr>
      <vt:lpstr>AccentBoxVTI</vt:lpstr>
      <vt:lpstr>Criminology &amp; Criminal Justice</vt:lpstr>
      <vt:lpstr>Evidence based case study illustrating professional practice </vt:lpstr>
      <vt:lpstr>PowerPoint Presentation</vt:lpstr>
      <vt:lpstr>Reflective Question</vt:lpstr>
      <vt:lpstr>The Criminal Justice System</vt:lpstr>
      <vt:lpstr>For Consideration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Peter Doyle</dc:creator>
  <cp:lastModifiedBy>Peter Doyle</cp:lastModifiedBy>
  <cp:revision>55</cp:revision>
  <dcterms:created xsi:type="dcterms:W3CDTF">2020-10-08T14:43:30Z</dcterms:created>
  <dcterms:modified xsi:type="dcterms:W3CDTF">2021-02-02T08:47:31Z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0x0101007FFECDC02DC436418CCBE31634C411FC</vt:lpwstr>
  </property>
</Properties>
</file>