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7C0DD1-CBC4-4260-9D28-A3E588673B7C}" type="datetimeFigureOut">
              <a:rPr lang="en-US" smtClean="0"/>
              <a:t>4/18/2022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649A3-9C85-4D20-835F-2531D93C4C03}" type="slidenum">
              <a:rPr lang="en-US" smtClean="0"/>
              <a:t>‹#›</a:t>
            </a:fld>
            <a:endParaRPr lang="en-US"/>
          </a:p>
        </p:txBody>
      </p:sp>
    </p:spTree>
    <p:extLst>
      <p:ext uri="{BB962C8B-B14F-4D97-AF65-F5344CB8AC3E}">
        <p14:creationId xmlns:p14="http://schemas.microsoft.com/office/powerpoint/2010/main" val="1032310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Diabetic Condition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Human beings can remain healthy throughout their life but various non-suggested practices, physiological problems, </a:t>
            </a:r>
            <a:r>
              <a:rPr lang="en-US" sz="1200" kern="1200" dirty="0" err="1">
                <a:solidFill>
                  <a:schemeClr val="tx1"/>
                </a:solidFill>
                <a:effectLst/>
                <a:latin typeface="+mn-lt"/>
                <a:ea typeface="+mn-ea"/>
                <a:cs typeface="+mn-cs"/>
              </a:rPr>
              <a:t>uprescribed</a:t>
            </a:r>
            <a:r>
              <a:rPr lang="en-US" sz="1200" kern="1200" dirty="0">
                <a:solidFill>
                  <a:schemeClr val="tx1"/>
                </a:solidFill>
                <a:effectLst/>
                <a:latin typeface="+mn-lt"/>
                <a:ea typeface="+mn-ea"/>
                <a:cs typeface="+mn-cs"/>
              </a:rPr>
              <a:t> activities and diseases can result in health complications. Diabetes is among the most common physiological complications experienced by people across the world. A report by the World Health Organization (WHO) suggest that the non-communicable disease has a wide prevalence rate with 430 million people being affected by the disease in 2019 and 1.5 million deaths directly linked to the disease (Diabetes, 2021). Most of the people who experience diabetic-related deaths are often from lower-middle and low income countries. However, people from higher-income countries also experience diabetic-related deaths if they are unable to maintain a healthy diet or if they have challenges in treatment and diagnosis. The following poster presentation shall reveal the ongoing scenario of diabetic cases with physiological information, its definition, and an in-person interview information with recommendations of intervention management. </a:t>
            </a:r>
          </a:p>
          <a:p>
            <a:r>
              <a:rPr lang="en-US" sz="1200" b="1" kern="1200" dirty="0">
                <a:solidFill>
                  <a:schemeClr val="tx1"/>
                </a:solidFill>
                <a:effectLst/>
                <a:latin typeface="+mn-lt"/>
                <a:ea typeface="+mn-ea"/>
                <a:cs typeface="+mn-cs"/>
              </a:rPr>
              <a:t>Definition of Diabetics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Diabetic refers to a chronic physiological disease that impedes the production of insulin by the pancreas or results in the inability of the body to use the insulin produced by the pancreas properly (Egan and </a:t>
            </a:r>
            <a:r>
              <a:rPr lang="en-US" sz="1200" kern="1200" dirty="0" err="1">
                <a:solidFill>
                  <a:schemeClr val="tx1"/>
                </a:solidFill>
                <a:effectLst/>
                <a:latin typeface="+mn-lt"/>
                <a:ea typeface="+mn-ea"/>
                <a:cs typeface="+mn-cs"/>
              </a:rPr>
              <a:t>Dinneen</a:t>
            </a:r>
            <a:r>
              <a:rPr lang="en-US" sz="1200" kern="1200" dirty="0">
                <a:solidFill>
                  <a:schemeClr val="tx1"/>
                </a:solidFill>
                <a:effectLst/>
                <a:latin typeface="+mn-lt"/>
                <a:ea typeface="+mn-ea"/>
                <a:cs typeface="+mn-cs"/>
              </a:rPr>
              <a:t>, 2019). The disease causes the blood sugar levels to increase since insulin is the hormone that is responsible for regulating blood sugar. Consequently, the increased blood sugar levels results in various health complications. In addition, severe increase in blood sugar levels has been linked to life-threatening attacks. Some of the most common symptoms of diabetes include weight loss, blurry vision, </a:t>
            </a:r>
            <a:r>
              <a:rPr lang="en-US" sz="1200" kern="1200" dirty="0" err="1">
                <a:solidFill>
                  <a:schemeClr val="tx1"/>
                </a:solidFill>
                <a:effectLst/>
                <a:latin typeface="+mn-lt"/>
                <a:ea typeface="+mn-ea"/>
                <a:cs typeface="+mn-cs"/>
              </a:rPr>
              <a:t>unhealing</a:t>
            </a:r>
            <a:r>
              <a:rPr lang="en-US" sz="1200" kern="1200" dirty="0">
                <a:solidFill>
                  <a:schemeClr val="tx1"/>
                </a:solidFill>
                <a:effectLst/>
                <a:latin typeface="+mn-lt"/>
                <a:ea typeface="+mn-ea"/>
                <a:cs typeface="+mn-cs"/>
              </a:rPr>
              <a:t> sores, increased hunger, extreme fatigue, frequent urination, and thirst (Egan and </a:t>
            </a:r>
            <a:r>
              <a:rPr lang="en-US" sz="1200" kern="1200" dirty="0" err="1">
                <a:solidFill>
                  <a:schemeClr val="tx1"/>
                </a:solidFill>
                <a:effectLst/>
                <a:latin typeface="+mn-lt"/>
                <a:ea typeface="+mn-ea"/>
                <a:cs typeface="+mn-cs"/>
              </a:rPr>
              <a:t>Dinneen</a:t>
            </a:r>
            <a:r>
              <a:rPr lang="en-US" sz="1200" kern="1200" dirty="0">
                <a:solidFill>
                  <a:schemeClr val="tx1"/>
                </a:solidFill>
                <a:effectLst/>
                <a:latin typeface="+mn-lt"/>
                <a:ea typeface="+mn-ea"/>
                <a:cs typeface="+mn-cs"/>
              </a:rPr>
              <a:t>, 2019). The patient may experience additional symptoms as the diabetic condition worsens. For instance, the patient may suffer from other health complications such as urinary infection. Diabetic patients often monitor their blood sugar level using a device known as a glucometer or glucose meter. </a:t>
            </a:r>
          </a:p>
          <a:p>
            <a:r>
              <a:rPr lang="en-US" sz="1200" kern="1200" dirty="0">
                <a:solidFill>
                  <a:schemeClr val="tx1"/>
                </a:solidFill>
                <a:effectLst/>
                <a:latin typeface="+mn-lt"/>
                <a:ea typeface="+mn-ea"/>
                <a:cs typeface="+mn-cs"/>
              </a:rPr>
              <a:t>Diabetes can be classified into the following categories according to their symptoms.</a:t>
            </a:r>
          </a:p>
          <a:p>
            <a:pPr lvl="0"/>
            <a:r>
              <a:rPr lang="en-US" sz="1200" b="1" kern="1200" dirty="0">
                <a:solidFill>
                  <a:schemeClr val="tx1"/>
                </a:solidFill>
                <a:effectLst/>
                <a:latin typeface="+mn-lt"/>
                <a:ea typeface="+mn-ea"/>
                <a:cs typeface="+mn-cs"/>
              </a:rPr>
              <a:t>Type 1 Diabetes: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cause of this type of diabetes is still not known. Nonetheless, most doctors suggest that it might due to viral attacks on the immune system or genetic complications. The diabetic condition is often characterized by severe attacks on the immune system and the destruction of the insulin-producing beta cells (Holt et al., 2017).</a:t>
            </a:r>
          </a:p>
          <a:p>
            <a:r>
              <a:rPr lang="en-US" sz="1200"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Type 2 Diabetes: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diabetic condition is due to a combination of genetic factors and lifestyle choices. For instance, maintaining an unhealthy diet and being overweight and obese increases the likelihood of suffering from Type 2 Diabetes. This is due to the fact that the body cells are unable to use the insulin produced by the pancreas due to blockage by the fat cells (Holt et al., 2017). In addition, physical inactivity may contribute in the development of the diabetic condition.</a:t>
            </a:r>
          </a:p>
          <a:p>
            <a:r>
              <a:rPr lang="en-US" sz="1200"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Gestational Diabetes: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type of diabetes takes place during pregnancy when hyperglycemia with blood glucose value indicate above normal but less than diabetic levels. This type of diabetes increases the risk of complications during pregnancy, childbirth, and even after delivery (</a:t>
            </a:r>
            <a:r>
              <a:rPr lang="en-US" sz="1200" kern="1200" dirty="0" err="1">
                <a:solidFill>
                  <a:schemeClr val="tx1"/>
                </a:solidFill>
                <a:effectLst/>
                <a:latin typeface="+mn-lt"/>
                <a:ea typeface="+mn-ea"/>
                <a:cs typeface="+mn-cs"/>
              </a:rPr>
              <a:t>Unnikrishnan</a:t>
            </a:r>
            <a:r>
              <a:rPr lang="en-US" sz="1200" kern="1200" dirty="0">
                <a:solidFill>
                  <a:schemeClr val="tx1"/>
                </a:solidFill>
                <a:effectLst/>
                <a:latin typeface="+mn-lt"/>
                <a:ea typeface="+mn-ea"/>
                <a:cs typeface="+mn-cs"/>
              </a:rPr>
              <a:t> et al., 2016). The diabetic condition can be detected through prenatal screening.</a:t>
            </a:r>
          </a:p>
          <a:p>
            <a:r>
              <a:rPr lang="en-US" sz="1200"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Impaired Glucose Tolerance: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refers to a physical condition also known as impaired fasting </a:t>
            </a:r>
            <a:r>
              <a:rPr lang="en-US" sz="1200" kern="1200" dirty="0" err="1">
                <a:solidFill>
                  <a:schemeClr val="tx1"/>
                </a:solidFill>
                <a:effectLst/>
                <a:latin typeface="+mn-lt"/>
                <a:ea typeface="+mn-ea"/>
                <a:cs typeface="+mn-cs"/>
              </a:rPr>
              <a:t>glycemia</a:t>
            </a:r>
            <a:r>
              <a:rPr lang="en-US" sz="1200" kern="1200" dirty="0">
                <a:solidFill>
                  <a:schemeClr val="tx1"/>
                </a:solidFill>
                <a:effectLst/>
                <a:latin typeface="+mn-lt"/>
                <a:ea typeface="+mn-ea"/>
                <a:cs typeface="+mn-cs"/>
              </a:rPr>
              <a:t> which involves the transitional stage a person experiences from being in normal condition to being in a diabetic condition (Holt et al., 2017). People at this diabetic stage often face a high risk of developing type 2 diabetes.</a:t>
            </a:r>
          </a:p>
          <a:p>
            <a:r>
              <a:rPr lang="en-US" sz="1200" kern="1200" dirty="0">
                <a:solidFill>
                  <a:schemeClr val="tx1"/>
                </a:solidFill>
                <a:effectLst/>
                <a:latin typeface="+mn-lt"/>
                <a:ea typeface="+mn-ea"/>
                <a:cs typeface="+mn-cs"/>
              </a:rPr>
              <a:t>Consequently, it should be noted that there are other diabetic conditions that often arise in women and men separately apart from the diabetic conditions mentioned. A diabetic condition often worsens if it is accompanied by other physiological complications such as heart disease and chronic obstructive pulmonary diseases.</a:t>
            </a:r>
          </a:p>
          <a:p>
            <a:r>
              <a:rPr lang="en-US" sz="1200" b="1" kern="1200" dirty="0">
                <a:solidFill>
                  <a:schemeClr val="tx1"/>
                </a:solidFill>
                <a:effectLst/>
                <a:latin typeface="+mn-lt"/>
                <a:ea typeface="+mn-ea"/>
                <a:cs typeface="+mn-cs"/>
              </a:rPr>
              <a:t>Main information of Diabetic-related to physiology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pointed earlier, the diabetic condition refers to a severe physiological disease that impedes the proper use and production of insulin (Egan and </a:t>
            </a:r>
            <a:r>
              <a:rPr lang="en-US" sz="1200" kern="1200" dirty="0" err="1">
                <a:solidFill>
                  <a:schemeClr val="tx1"/>
                </a:solidFill>
                <a:effectLst/>
                <a:latin typeface="+mn-lt"/>
                <a:ea typeface="+mn-ea"/>
                <a:cs typeface="+mn-cs"/>
              </a:rPr>
              <a:t>Dinneen</a:t>
            </a:r>
            <a:r>
              <a:rPr lang="en-US" sz="1200" kern="1200" dirty="0">
                <a:solidFill>
                  <a:schemeClr val="tx1"/>
                </a:solidFill>
                <a:effectLst/>
                <a:latin typeface="+mn-lt"/>
                <a:ea typeface="+mn-ea"/>
                <a:cs typeface="+mn-cs"/>
              </a:rPr>
              <a:t>, 2019). The pancreas is responsible for the production of the hormone know as insulin that carries sugar across the blood to the body cells. The cell is able to function normally as it uses the sugar and the oxygen obtained from respiration to produce energy. The process of the transfer of sugar to the cells of the body requires effective usage of insulin by the cells without interruption. Various health complications often occur if the insulin is not used properly by the body cells to transfer the level of sugar required (</a:t>
            </a:r>
            <a:r>
              <a:rPr lang="en-US" sz="1200" kern="1200" dirty="0" err="1">
                <a:solidFill>
                  <a:schemeClr val="tx1"/>
                </a:solidFill>
                <a:effectLst/>
                <a:latin typeface="+mn-lt"/>
                <a:ea typeface="+mn-ea"/>
                <a:cs typeface="+mn-cs"/>
              </a:rPr>
              <a:t>Papatheodorou</a:t>
            </a:r>
            <a:r>
              <a:rPr lang="en-US" sz="1200" kern="1200" dirty="0">
                <a:solidFill>
                  <a:schemeClr val="tx1"/>
                </a:solidFill>
                <a:effectLst/>
                <a:latin typeface="+mn-lt"/>
                <a:ea typeface="+mn-ea"/>
                <a:cs typeface="+mn-cs"/>
              </a:rPr>
              <a:t> et al., 2018). If a person is overweight or obese, they have more fat cells that obstruct the transfer of sugar to the cells of the body. This causes various complications in the normal performance and function of the cells. The following scenario demonstrates the diabetic condition of a patient. Diabetes is caused by the following factors.</a:t>
            </a:r>
          </a:p>
          <a:p>
            <a:pPr lvl="0"/>
            <a:r>
              <a:rPr lang="en-US" sz="1200" kern="1200" dirty="0">
                <a:solidFill>
                  <a:schemeClr val="tx1"/>
                </a:solidFill>
                <a:effectLst/>
                <a:latin typeface="+mn-lt"/>
                <a:ea typeface="+mn-ea"/>
                <a:cs typeface="+mn-cs"/>
              </a:rPr>
              <a:t>If an individual is exposed to certain environmental factors such as viral diseases can cause type 1 diabetes.</a:t>
            </a:r>
          </a:p>
          <a:p>
            <a:pPr lvl="0"/>
            <a:r>
              <a:rPr lang="en-US" sz="1200" kern="1200" dirty="0">
                <a:solidFill>
                  <a:schemeClr val="tx1"/>
                </a:solidFill>
                <a:effectLst/>
                <a:latin typeface="+mn-lt"/>
                <a:ea typeface="+mn-ea"/>
                <a:cs typeface="+mn-cs"/>
              </a:rPr>
              <a:t>Various geographical places have higher rate of the condition for example type 1 diabetes is common in Finland and Sweden.</a:t>
            </a:r>
          </a:p>
          <a:p>
            <a:pPr lvl="0"/>
            <a:r>
              <a:rPr lang="en-US" sz="1200" kern="1200" dirty="0">
                <a:solidFill>
                  <a:schemeClr val="tx1"/>
                </a:solidFill>
                <a:effectLst/>
                <a:latin typeface="+mn-lt"/>
                <a:ea typeface="+mn-ea"/>
                <a:cs typeface="+mn-cs"/>
              </a:rPr>
              <a:t>If an individual has a family history of diabetes, then he or she faces the risk of developing type 1 diabetes.</a:t>
            </a:r>
          </a:p>
          <a:p>
            <a:pPr lvl="0"/>
            <a:r>
              <a:rPr lang="en-US" sz="1200" kern="1200" dirty="0">
                <a:solidFill>
                  <a:schemeClr val="tx1"/>
                </a:solidFill>
                <a:effectLst/>
                <a:latin typeface="+mn-lt"/>
                <a:ea typeface="+mn-ea"/>
                <a:cs typeface="+mn-cs"/>
              </a:rPr>
              <a:t>If an individual is obese or overweight, they are at a higher risk of developing diabetes. This is because fat cells create blockages that impede the consumption of sugar by the cells of the body.</a:t>
            </a:r>
          </a:p>
          <a:p>
            <a:pPr lvl="0"/>
            <a:r>
              <a:rPr lang="en-US" sz="1200" kern="1200" dirty="0">
                <a:solidFill>
                  <a:schemeClr val="tx1"/>
                </a:solidFill>
                <a:effectLst/>
                <a:latin typeface="+mn-lt"/>
                <a:ea typeface="+mn-ea"/>
                <a:cs typeface="+mn-cs"/>
              </a:rPr>
              <a:t>The existence of damaging immune system known as autoantibodies may also cause type 1 diabetes. However, not all cases of antibodies result in the diabetic condition (</a:t>
            </a:r>
            <a:r>
              <a:rPr lang="en-US" sz="1200" kern="1200" dirty="0" err="1">
                <a:solidFill>
                  <a:schemeClr val="tx1"/>
                </a:solidFill>
                <a:effectLst/>
                <a:latin typeface="+mn-lt"/>
                <a:ea typeface="+mn-ea"/>
                <a:cs typeface="+mn-cs"/>
              </a:rPr>
              <a:t>Roglic</a:t>
            </a:r>
            <a:r>
              <a:rPr lang="en-US" sz="1200" kern="1200" dirty="0">
                <a:solidFill>
                  <a:schemeClr val="tx1"/>
                </a:solidFill>
                <a:effectLst/>
                <a:latin typeface="+mn-lt"/>
                <a:ea typeface="+mn-ea"/>
                <a:cs typeface="+mn-cs"/>
              </a:rPr>
              <a:t>, 2016). </a:t>
            </a:r>
          </a:p>
          <a:p>
            <a:pPr lvl="0"/>
            <a:r>
              <a:rPr lang="en-US" sz="1200" kern="1200" dirty="0">
                <a:solidFill>
                  <a:schemeClr val="tx1"/>
                </a:solidFill>
                <a:effectLst/>
                <a:latin typeface="+mn-lt"/>
                <a:ea typeface="+mn-ea"/>
                <a:cs typeface="+mn-cs"/>
              </a:rPr>
              <a:t>In other cases, age plays a crucial role in the development of the diabetic condition. The possibility of developing diabetes increases as an individual grows older. This is because the effectiveness and functionality of physiological systems reduce with increase in age.</a:t>
            </a:r>
          </a:p>
          <a:p>
            <a:pPr lvl="0"/>
            <a:r>
              <a:rPr lang="en-US" sz="1200" kern="1200" dirty="0">
                <a:solidFill>
                  <a:schemeClr val="tx1"/>
                </a:solidFill>
                <a:effectLst/>
                <a:latin typeface="+mn-lt"/>
                <a:ea typeface="+mn-ea"/>
                <a:cs typeface="+mn-cs"/>
              </a:rPr>
              <a:t>The lack of physical exercise is also a crucial factor that contributes to the development of the diabetes condition. This is because physical inactivity minimizes the consumption of insulin by the body cells by reducing the control of body weight.</a:t>
            </a:r>
          </a:p>
          <a:p>
            <a:pPr lvl="0"/>
            <a:r>
              <a:rPr lang="en-US" sz="1200" kern="1200" dirty="0">
                <a:solidFill>
                  <a:schemeClr val="tx1"/>
                </a:solidFill>
                <a:effectLst/>
                <a:latin typeface="+mn-lt"/>
                <a:ea typeface="+mn-ea"/>
                <a:cs typeface="+mn-cs"/>
              </a:rPr>
              <a:t> In other cases, certain ethnic groups and races are exposed to the risk of developing diabetes compared to the general population. For instance, most Asian Americans, blacks, Hispanics and American Indians are at a higher risk of developing type 2 diabetes (Goff, 2019).</a:t>
            </a:r>
          </a:p>
          <a:p>
            <a:pPr lvl="0"/>
            <a:r>
              <a:rPr lang="en-US" sz="1200" kern="1200" dirty="0">
                <a:solidFill>
                  <a:schemeClr val="tx1"/>
                </a:solidFill>
                <a:effectLst/>
                <a:latin typeface="+mn-lt"/>
                <a:ea typeface="+mn-ea"/>
                <a:cs typeface="+mn-cs"/>
              </a:rPr>
              <a:t>Obese women who have an irregular menstrual cycle and women with polycystic ovary syndrome may experience health complications due to the diabetic condition.</a:t>
            </a:r>
          </a:p>
          <a:p>
            <a:pPr lvl="0"/>
            <a:r>
              <a:rPr lang="en-US" sz="1200" kern="1200" dirty="0">
                <a:solidFill>
                  <a:schemeClr val="tx1"/>
                </a:solidFill>
                <a:effectLst/>
                <a:latin typeface="+mn-lt"/>
                <a:ea typeface="+mn-ea"/>
                <a:cs typeface="+mn-cs"/>
              </a:rPr>
              <a:t>People with high cholesterol levels also face the risk of developing diabetes. High cholesterol levels in the blood increases the fat density of the blood and impede the flow of sugar to the cells of the body. In addition, it crates inappropriate usage of sugar.</a:t>
            </a:r>
          </a:p>
          <a:p>
            <a:pPr lvl="0"/>
            <a:r>
              <a:rPr lang="en-US" sz="1200" kern="1200" dirty="0">
                <a:solidFill>
                  <a:schemeClr val="tx1"/>
                </a:solidFill>
                <a:effectLst/>
                <a:latin typeface="+mn-lt"/>
                <a:ea typeface="+mn-ea"/>
                <a:cs typeface="+mn-cs"/>
              </a:rPr>
              <a:t>People with high blood pressure are also at a higher risk of developing diabetes.</a:t>
            </a:r>
          </a:p>
          <a:p>
            <a:pPr lvl="0"/>
            <a:r>
              <a:rPr lang="en-US" sz="1200" kern="1200" dirty="0">
                <a:solidFill>
                  <a:schemeClr val="tx1"/>
                </a:solidFill>
                <a:effectLst/>
                <a:latin typeface="+mn-lt"/>
                <a:ea typeface="+mn-ea"/>
                <a:cs typeface="+mn-cs"/>
              </a:rPr>
              <a:t> Women who suffer from gestational diabetes during their pregnancy also face a higher risk of developing type 2 diabetes late in their life. Women who give birth to children that weigh more than 4 kilograms also face the risk of developing diabetes.</a:t>
            </a:r>
          </a:p>
          <a:p>
            <a:r>
              <a:rPr lang="en-US" sz="1200" b="1" kern="1200" dirty="0">
                <a:solidFill>
                  <a:schemeClr val="tx1"/>
                </a:solidFill>
                <a:effectLst/>
                <a:latin typeface="+mn-lt"/>
                <a:ea typeface="+mn-ea"/>
                <a:cs typeface="+mn-cs"/>
              </a:rPr>
              <a:t>Information from the interview, causes, and risks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was able to interview one diabetic patient as part of the case study. The patient was asked various questions through a prepared questionnaire that aimed at obtaining information with regard to the symptoms, risks, causes, and experience of having the physiological condition. The patient pointed out that none of his family members has diabetes. He also mentioned that there was no history of any member of his family suffering from asthma. According to the information obtained in the questionnaire, it was likely that the patient developed the diabetic condition as a result of being exposed to various environmental factors, viral attacks on the immune system, irregular lifestyle, and excessive weight gain. The patient pointed out that he began consuming junk foods and exercising less at the later earlier stage of his life. He found out that he had diabetes after he went for a diagnosis because he was experiencing frequent urination and blurred vision.</a:t>
            </a:r>
          </a:p>
          <a:p>
            <a:r>
              <a:rPr lang="en-US" sz="1200" kern="1200" dirty="0">
                <a:solidFill>
                  <a:schemeClr val="tx1"/>
                </a:solidFill>
                <a:effectLst/>
                <a:latin typeface="+mn-lt"/>
                <a:ea typeface="+mn-ea"/>
                <a:cs typeface="+mn-cs"/>
              </a:rPr>
              <a:t>The patient had maintained a tidy and clean lifestyle since childhood and was not exposed to dust or any other pollutants. However, he was required to stay away from home in order to complete his work duties. Currently, the way to his work exposes the patient to several pollutants including dust. The patient thinks that it is the exposure to the pollutants that might have resulted in the development of the diabetic condition. In addition, the patient did not indulge in any form of physical activity on a regular basis. He also ate a lot without maintaining a healthy diet. Combining these factors with the environmental conditions helped reveal the possible causes of the diabetic condition. The patient mentioned that he sometimes experiences difficulty seeing and urinating when he stays in the house or in the office. Nonetheless, the patient has a glucometer that he uses to monitor his sugar levels whenever he experiences the symptoms.</a:t>
            </a:r>
          </a:p>
          <a:p>
            <a:r>
              <a:rPr lang="en-US" sz="1200" kern="1200" dirty="0">
                <a:solidFill>
                  <a:schemeClr val="tx1"/>
                </a:solidFill>
                <a:effectLst/>
                <a:latin typeface="+mn-lt"/>
                <a:ea typeface="+mn-ea"/>
                <a:cs typeface="+mn-cs"/>
              </a:rPr>
              <a:t>The patient is aware of other health complications that he might experience as a result of the diabetic condition. Nonetheless, he is relieved from some of the risk factors such as having a family history that had diabetes, cardiovascular disease, or smoking habits. The patient experienced unexpected weight loss recently that accompanied with extreme thirst and hunger. Consequently, the patient was not at risk of severe health complications since he did not have any cardiovascular disease or other physical health problems.</a:t>
            </a:r>
          </a:p>
          <a:p>
            <a:r>
              <a:rPr lang="en-US" sz="1200" b="1" kern="1200" dirty="0">
                <a:solidFill>
                  <a:schemeClr val="tx1"/>
                </a:solidFill>
                <a:effectLst/>
                <a:latin typeface="+mn-lt"/>
                <a:ea typeface="+mn-ea"/>
                <a:cs typeface="+mn-cs"/>
              </a:rPr>
              <a:t>Interventions and management options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Diabetes type 1 is not preventable but diabetes type 2 can be controlled and maintained at an optimum level with reduced and relieved condition of the disease. All the management and interventions for the diabetic condition involves two primary measures:</a:t>
            </a:r>
          </a:p>
          <a:p>
            <a:pPr lvl="0"/>
            <a:r>
              <a:rPr lang="en-US" sz="1200" b="1" kern="1200" dirty="0">
                <a:solidFill>
                  <a:schemeClr val="tx1"/>
                </a:solidFill>
                <a:effectLst/>
                <a:latin typeface="+mn-lt"/>
                <a:ea typeface="+mn-ea"/>
                <a:cs typeface="+mn-cs"/>
              </a:rPr>
              <a:t>Proper medication: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imperative for a diabetic patient to consult and visit a doctor when the symptoms of the diabetic condition are identified. After a proper diagnosis, the treatment procedure often involves a long-term and scheduled medication plan along with relevant lifestyle adjustments to maintain a healthy living.  The action plan that is implemented in the first day of intervention should be maintained regularly and consistently in order to achieve maximum output. In addition, the diabetic patient should be diagnosed to detect the presence of other physical complications before proceeding to the treatment. The medication for the diabetic condition are often taken on a regular basis. The diabetic patient should contact a specialist if there are too many symptoms of the diabetic condition as this is often a sign of severe health complications. Additionally, the patient may visit a doctor regularly to review the treatment and obtain regular updates and checkups.</a:t>
            </a:r>
          </a:p>
          <a:p>
            <a:r>
              <a:rPr lang="en-US" sz="1200" kern="1200" dirty="0">
                <a:solidFill>
                  <a:schemeClr val="tx1"/>
                </a:solidFill>
                <a:effectLst/>
                <a:latin typeface="+mn-lt"/>
                <a:ea typeface="+mn-ea"/>
                <a:cs typeface="+mn-cs"/>
              </a:rPr>
              <a:t> </a:t>
            </a:r>
          </a:p>
          <a:p>
            <a:pPr lvl="0"/>
            <a:r>
              <a:rPr lang="en-US" sz="1200" b="1" kern="1200" dirty="0">
                <a:solidFill>
                  <a:schemeClr val="tx1"/>
                </a:solidFill>
                <a:effectLst/>
                <a:latin typeface="+mn-lt"/>
                <a:ea typeface="+mn-ea"/>
                <a:cs typeface="+mn-cs"/>
              </a:rPr>
              <a:t>Lifestyle modification: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imperative for a diabetic patient to make various lifestyle modifications in order to keep the diabetic condition under control. A routine healthy lifestyle with sound sleep and healthy food will help minimize the severity of the diabetic condition and function as preventive measure for other psychological and physiological diseases (</a:t>
            </a:r>
            <a:r>
              <a:rPr lang="en-US" sz="1200" kern="1200" dirty="0" err="1">
                <a:solidFill>
                  <a:schemeClr val="tx1"/>
                </a:solidFill>
                <a:effectLst/>
                <a:latin typeface="+mn-lt"/>
                <a:ea typeface="+mn-ea"/>
                <a:cs typeface="+mn-cs"/>
              </a:rPr>
              <a:t>Kitsiou</a:t>
            </a:r>
            <a:r>
              <a:rPr lang="en-US" sz="1200" kern="1200" dirty="0">
                <a:solidFill>
                  <a:schemeClr val="tx1"/>
                </a:solidFill>
                <a:effectLst/>
                <a:latin typeface="+mn-lt"/>
                <a:ea typeface="+mn-ea"/>
                <a:cs typeface="+mn-cs"/>
              </a:rPr>
              <a:t> et al., 2017). In addition, diabetic patients should avoid factors that trigger the diabetic condition such as smoking, junk foods, excessive weight gain, and other factors in order to control the diabetic condition. The patient should also monitor their sugar levels after experiencing any negative symptoms in order to take advantage of immediate intervention in case of any emergencies or health complications. Regular monitoring of the patient’s sugar levels will also allow the patient to treat any severe issues at an early stage and prevent any unexpected circumstances.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People can maintain a healthy lifestyle in order to avoid the diabetic condition while private institutions like WHO and the government can help enhance awareness and provide treatments for the disease. WHO maintains a global strategy of diet, physical activity, and health to control the disease and identifies the 14</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of November as the world diabetes day in order to promote awareness of the disease (Diabetes, 2021).</a:t>
            </a:r>
          </a:p>
          <a:p>
            <a:r>
              <a:rPr lang="en-US" sz="1200" b="1" kern="1200" dirty="0">
                <a:solidFill>
                  <a:schemeClr val="tx1"/>
                </a:solidFill>
                <a:effectLst/>
                <a:latin typeface="+mn-lt"/>
                <a:ea typeface="+mn-ea"/>
                <a:cs typeface="+mn-cs"/>
              </a:rPr>
              <a:t>Conclusion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conclusion, this poster presentation has revealed physiological information about the diabetic condition including its definition and a case study interview of a diabetic patient. In addition, the poster presentation included various management and intervention measures for the diabetic condition.  While diabetes type 1 cannot be prevented, type 2 diabetes can be managed and controlled through various measures. Therefore, diabetic patients should not be frustrated but maintain the management and intervention measures in order to keep the diabetic condition under control and avoid complications.</a:t>
            </a:r>
          </a:p>
          <a:p>
            <a:endParaRPr lang="en-US" dirty="0"/>
          </a:p>
        </p:txBody>
      </p:sp>
      <p:sp>
        <p:nvSpPr>
          <p:cNvPr id="4" name="Slide Number Placeholder 3"/>
          <p:cNvSpPr>
            <a:spLocks noGrp="1"/>
          </p:cNvSpPr>
          <p:nvPr>
            <p:ph type="sldNum" sz="quarter" idx="10"/>
          </p:nvPr>
        </p:nvSpPr>
        <p:spPr/>
        <p:txBody>
          <a:bodyPr/>
          <a:lstStyle/>
          <a:p>
            <a:fld id="{4A8649A3-9C85-4D20-835F-2531D93C4C03}" type="slidenum">
              <a:rPr lang="en-US" smtClean="0"/>
              <a:t>2</a:t>
            </a:fld>
            <a:endParaRPr lang="en-US"/>
          </a:p>
        </p:txBody>
      </p:sp>
    </p:spTree>
    <p:extLst>
      <p:ext uri="{BB962C8B-B14F-4D97-AF65-F5344CB8AC3E}">
        <p14:creationId xmlns:p14="http://schemas.microsoft.com/office/powerpoint/2010/main" val="2942429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37CBAB6-E8DB-4FC4-8FFF-CCFEE87B3BED}"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3495294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37CBAB6-E8DB-4FC4-8FFF-CCFEE87B3BED}"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1119414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7CBAB6-E8DB-4FC4-8FFF-CCFEE87B3BED}"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1551636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37CBAB6-E8DB-4FC4-8FFF-CCFEE87B3BED}" type="datetimeFigureOut">
              <a:rPr lang="en-US" smtClean="0"/>
              <a:t>4/18/2022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3195084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37CBAB6-E8DB-4FC4-8FFF-CCFEE87B3BED}" type="datetimeFigureOut">
              <a:rPr lang="en-US" smtClean="0"/>
              <a:t>4/18/2022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4216460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37CBAB6-E8DB-4FC4-8FFF-CCFEE87B3BED}" type="datetimeFigureOut">
              <a:rPr lang="en-US" smtClean="0"/>
              <a:t>4/18/2022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821178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7CBAB6-E8DB-4FC4-8FFF-CCFEE87B3BED}" type="datetimeFigureOut">
              <a:rPr lang="en-US" smtClean="0"/>
              <a:t>4/18/2022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421005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7CBAB6-E8DB-4FC4-8FFF-CCFEE87B3BED}" type="datetimeFigureOut">
              <a:rPr lang="en-US" smtClean="0"/>
              <a:t>4/18/2022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3822544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7CBAB6-E8DB-4FC4-8FFF-CCFEE87B3BED}" type="datetimeFigureOut">
              <a:rPr lang="en-US" smtClean="0"/>
              <a:t>4/18/2022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465907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37CBAB6-E8DB-4FC4-8FFF-CCFEE87B3BED}"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4029942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37CBAB6-E8DB-4FC4-8FFF-CCFEE87B3BED}" type="datetimeFigureOut">
              <a:rPr lang="en-US" smtClean="0"/>
              <a:t>4/18/2022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765E59-95FA-44CA-8577-80ED0B5B88B7}" type="slidenum">
              <a:rPr lang="en-US" smtClean="0"/>
              <a:t>‹#›</a:t>
            </a:fld>
            <a:endParaRPr lang="en-US"/>
          </a:p>
        </p:txBody>
      </p:sp>
    </p:spTree>
    <p:extLst>
      <p:ext uri="{BB962C8B-B14F-4D97-AF65-F5344CB8AC3E}">
        <p14:creationId xmlns:p14="http://schemas.microsoft.com/office/powerpoint/2010/main" val="1574572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7CBAB6-E8DB-4FC4-8FFF-CCFEE87B3BED}" type="datetimeFigureOut">
              <a:rPr lang="en-US" smtClean="0"/>
              <a:t>4/18/2022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765E59-95FA-44CA-8577-80ED0B5B88B7}" type="slidenum">
              <a:rPr lang="en-US" smtClean="0"/>
              <a:t>‹#›</a:t>
            </a:fld>
            <a:endParaRPr lang="en-US"/>
          </a:p>
        </p:txBody>
      </p:sp>
    </p:spTree>
    <p:extLst>
      <p:ext uri="{BB962C8B-B14F-4D97-AF65-F5344CB8AC3E}">
        <p14:creationId xmlns:p14="http://schemas.microsoft.com/office/powerpoint/2010/main" val="7030625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BD7A4A8-1F5C-40D1-A72B-3C3774C6138F}"/>
              </a:ext>
            </a:extLst>
          </p:cNvPr>
          <p:cNvSpPr>
            <a:spLocks noGrp="1"/>
          </p:cNvSpPr>
          <p:nvPr>
            <p:ph type="subTitle" idx="1"/>
          </p:nvPr>
        </p:nvSpPr>
        <p:spPr>
          <a:xfrm>
            <a:off x="1524000" y="1994170"/>
            <a:ext cx="9144000" cy="3263630"/>
          </a:xfrm>
        </p:spPr>
        <p:txBody>
          <a:bodyPr>
            <a:normAutofit/>
          </a:bodyPr>
          <a:lstStyle/>
          <a:p>
            <a:pPr rtl="0">
              <a:spcBef>
                <a:spcPts val="0"/>
              </a:spcBef>
              <a:spcAft>
                <a:spcPts val="800"/>
              </a:spcAft>
            </a:pPr>
            <a:r>
              <a:rPr lang="en-GB" sz="1800" b="1" i="0" u="none" strike="noStrike" dirty="0">
                <a:solidFill>
                  <a:srgbClr val="000000"/>
                </a:solidFill>
                <a:effectLst/>
                <a:latin typeface="Arial" panose="020B0604020202020204" pitchFamily="34" charset="0"/>
              </a:rPr>
              <a:t>Student Name: EMMANUELLA DESTINY SESAY</a:t>
            </a:r>
          </a:p>
          <a:p>
            <a:pPr rtl="0">
              <a:spcBef>
                <a:spcPts val="0"/>
              </a:spcBef>
              <a:spcAft>
                <a:spcPts val="800"/>
              </a:spcAft>
            </a:pPr>
            <a:r>
              <a:rPr lang="en-GB" sz="1800" b="1" i="0" u="none" strike="noStrike" dirty="0">
                <a:solidFill>
                  <a:srgbClr val="000000"/>
                </a:solidFill>
                <a:effectLst/>
                <a:latin typeface="Arial" panose="020B0604020202020204" pitchFamily="34" charset="0"/>
              </a:rPr>
              <a:t>Student Number: 1916051</a:t>
            </a:r>
            <a:endParaRPr lang="en-GB" b="0" dirty="0">
              <a:effectLst/>
            </a:endParaRPr>
          </a:p>
          <a:p>
            <a:r>
              <a:rPr lang="en-GB" b="1" dirty="0">
                <a:effectLst/>
              </a:rPr>
              <a:t>Lecturer: Bianca Sanfilippo</a:t>
            </a:r>
            <a:br>
              <a:rPr lang="en-GB" b="0" dirty="0">
                <a:effectLst/>
              </a:rPr>
            </a:br>
            <a:endParaRPr lang="en-GB" dirty="0"/>
          </a:p>
        </p:txBody>
      </p:sp>
    </p:spTree>
    <p:extLst>
      <p:ext uri="{BB962C8B-B14F-4D97-AF65-F5344CB8AC3E}">
        <p14:creationId xmlns:p14="http://schemas.microsoft.com/office/powerpoint/2010/main" val="2805609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7299"/>
            <a:ext cx="12192000" cy="61415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i="1" dirty="0">
                <a:latin typeface="Acherus Grotesque Regular" pitchFamily="50" charset="0"/>
              </a:rPr>
              <a:t>Introduction to Physiology (Diabetes)</a:t>
            </a:r>
          </a:p>
        </p:txBody>
      </p:sp>
      <p:sp>
        <p:nvSpPr>
          <p:cNvPr id="6" name="Rounded Rectangle 5"/>
          <p:cNvSpPr/>
          <p:nvPr/>
        </p:nvSpPr>
        <p:spPr>
          <a:xfrm>
            <a:off x="53256" y="627795"/>
            <a:ext cx="2582085" cy="6159905"/>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p:cNvSpPr/>
          <p:nvPr/>
        </p:nvSpPr>
        <p:spPr>
          <a:xfrm>
            <a:off x="2676285" y="639368"/>
            <a:ext cx="2582085" cy="3507945"/>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p:cNvSpPr/>
          <p:nvPr/>
        </p:nvSpPr>
        <p:spPr>
          <a:xfrm>
            <a:off x="2673203" y="4215553"/>
            <a:ext cx="2623030" cy="261031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p:cNvSpPr/>
          <p:nvPr/>
        </p:nvSpPr>
        <p:spPr>
          <a:xfrm>
            <a:off x="5325850" y="653016"/>
            <a:ext cx="6766065" cy="3494297"/>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9"/>
          <p:cNvSpPr/>
          <p:nvPr/>
        </p:nvSpPr>
        <p:spPr>
          <a:xfrm>
            <a:off x="8832425" y="4213478"/>
            <a:ext cx="3304983" cy="2589929"/>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p:cNvSpPr/>
          <p:nvPr/>
        </p:nvSpPr>
        <p:spPr>
          <a:xfrm>
            <a:off x="5353147" y="4215553"/>
            <a:ext cx="3436012" cy="2587854"/>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p:nvSpPr>
        <p:spPr>
          <a:xfrm>
            <a:off x="121497" y="669438"/>
            <a:ext cx="2539714" cy="2554545"/>
          </a:xfrm>
          <a:prstGeom prst="rect">
            <a:avLst/>
          </a:prstGeom>
          <a:noFill/>
        </p:spPr>
        <p:txBody>
          <a:bodyPr wrap="square" rtlCol="0">
            <a:spAutoFit/>
          </a:bodyPr>
          <a:lstStyle/>
          <a:p>
            <a:r>
              <a:rPr lang="en-US" sz="2000" dirty="0">
                <a:solidFill>
                  <a:schemeClr val="bg1"/>
                </a:solidFill>
              </a:rPr>
              <a:t>Introduction</a:t>
            </a:r>
          </a:p>
          <a:p>
            <a:r>
              <a:rPr lang="en-US" sz="1000" dirty="0">
                <a:solidFill>
                  <a:schemeClr val="bg1"/>
                </a:solidFill>
              </a:rPr>
              <a:t>Human beings can remain healthy throughout their life but various non-suggested practices, physiological problems, unprescribed activities and diseases can result in health complications. Diabetes is among the most common physiological complications experienced by people across the world. A report by the World Health Organization (WHO) suggest that the non-communicable disease has a wide prevalence rate with 430 million people being affected by the disease in 2019 and 1.5 million deaths directly linked to the disease (Diabetes, 2021). </a:t>
            </a:r>
          </a:p>
        </p:txBody>
      </p:sp>
      <p:sp>
        <p:nvSpPr>
          <p:cNvPr id="15" name="TextBox 14"/>
          <p:cNvSpPr txBox="1"/>
          <p:nvPr/>
        </p:nvSpPr>
        <p:spPr>
          <a:xfrm>
            <a:off x="2772579" y="669438"/>
            <a:ext cx="2539717" cy="3477875"/>
          </a:xfrm>
          <a:prstGeom prst="rect">
            <a:avLst/>
          </a:prstGeom>
          <a:noFill/>
        </p:spPr>
        <p:txBody>
          <a:bodyPr wrap="square" rtlCol="0">
            <a:spAutoFit/>
          </a:bodyPr>
          <a:lstStyle/>
          <a:p>
            <a:r>
              <a:rPr lang="en-US" sz="2000" dirty="0">
                <a:solidFill>
                  <a:schemeClr val="bg1"/>
                </a:solidFill>
              </a:rPr>
              <a:t>Types of Diabetes</a:t>
            </a:r>
          </a:p>
          <a:p>
            <a:pPr lvl="0"/>
            <a:r>
              <a:rPr lang="en-US" sz="1000" dirty="0">
                <a:solidFill>
                  <a:schemeClr val="bg1"/>
                </a:solidFill>
              </a:rPr>
              <a:t> </a:t>
            </a:r>
            <a:r>
              <a:rPr lang="en-US" sz="1000" b="1" dirty="0"/>
              <a:t>Type 1 Diabetes: </a:t>
            </a:r>
            <a:endParaRPr lang="en-US" sz="1000" dirty="0"/>
          </a:p>
          <a:p>
            <a:r>
              <a:rPr lang="en-US" sz="1000" dirty="0"/>
              <a:t>The diabetic condition is often characterized by severe attacks on the immune system and the destruction of the insulin-producing beta cells (Holt et al., 2017).</a:t>
            </a:r>
          </a:p>
          <a:p>
            <a:pPr lvl="0"/>
            <a:r>
              <a:rPr lang="en-US" sz="1000" b="1" dirty="0"/>
              <a:t>Type 2 Diabetes:</a:t>
            </a:r>
            <a:endParaRPr lang="en-US" sz="1000" dirty="0"/>
          </a:p>
          <a:p>
            <a:r>
              <a:rPr lang="en-US" sz="1000" dirty="0"/>
              <a:t>The diabetic condition is due to a combination of genetic factors and lifestyle choices. </a:t>
            </a:r>
          </a:p>
          <a:p>
            <a:r>
              <a:rPr lang="en-US" sz="1000" b="1" dirty="0"/>
              <a:t>Gestational Diabetes:</a:t>
            </a:r>
            <a:endParaRPr lang="en-US" sz="1000" dirty="0"/>
          </a:p>
          <a:p>
            <a:r>
              <a:rPr lang="en-US" sz="1000" dirty="0"/>
              <a:t>This type of diabetes takes place during pregnancy when hyperglycemia with blood glucose value indicate above normal but less than diabetic levels. </a:t>
            </a:r>
          </a:p>
          <a:p>
            <a:r>
              <a:rPr lang="en-US" sz="1000" b="1" dirty="0"/>
              <a:t>Impaired Glucose Tolerance:</a:t>
            </a:r>
            <a:endParaRPr lang="en-US" sz="1000" dirty="0"/>
          </a:p>
          <a:p>
            <a:r>
              <a:rPr lang="en-US" sz="1000" dirty="0"/>
              <a:t>This refers to a physical condition also known as impaired fasting </a:t>
            </a:r>
            <a:r>
              <a:rPr lang="en-US" sz="1000" dirty="0" err="1"/>
              <a:t>glycemia</a:t>
            </a:r>
            <a:r>
              <a:rPr lang="en-US" sz="1000" dirty="0"/>
              <a:t> which involves the transitional stage a person experiences from being in normal condition to being in a diabetic condition (Holt et al., 2017). </a:t>
            </a:r>
            <a:endParaRPr lang="en-US" sz="1000" dirty="0">
              <a:solidFill>
                <a:schemeClr val="bg1"/>
              </a:solidFill>
            </a:endParaRPr>
          </a:p>
        </p:txBody>
      </p:sp>
      <p:sp>
        <p:nvSpPr>
          <p:cNvPr id="16" name="TextBox 15"/>
          <p:cNvSpPr txBox="1"/>
          <p:nvPr/>
        </p:nvSpPr>
        <p:spPr>
          <a:xfrm>
            <a:off x="80554" y="3128447"/>
            <a:ext cx="2539714" cy="1323439"/>
          </a:xfrm>
          <a:prstGeom prst="rect">
            <a:avLst/>
          </a:prstGeom>
          <a:noFill/>
        </p:spPr>
        <p:txBody>
          <a:bodyPr wrap="square" rtlCol="0">
            <a:spAutoFit/>
          </a:bodyPr>
          <a:lstStyle/>
          <a:p>
            <a:r>
              <a:rPr lang="en-US" sz="2000" dirty="0">
                <a:solidFill>
                  <a:schemeClr val="bg1"/>
                </a:solidFill>
              </a:rPr>
              <a:t>Definition of Diabetes</a:t>
            </a:r>
          </a:p>
          <a:p>
            <a:r>
              <a:rPr lang="en-US" sz="1000" dirty="0">
                <a:solidFill>
                  <a:schemeClr val="bg1"/>
                </a:solidFill>
              </a:rPr>
              <a:t>Diabetic refers to a chronic physiological disease that impedes the production of insulin by the pancreas or results in the inability of the body to use the insulin produced by the pancreas properly (Egan and </a:t>
            </a:r>
            <a:r>
              <a:rPr lang="en-US" sz="1000" dirty="0" err="1">
                <a:solidFill>
                  <a:schemeClr val="bg1"/>
                </a:solidFill>
              </a:rPr>
              <a:t>Dinneen</a:t>
            </a:r>
            <a:r>
              <a:rPr lang="en-US" sz="1000" dirty="0">
                <a:solidFill>
                  <a:schemeClr val="bg1"/>
                </a:solidFill>
              </a:rPr>
              <a:t>, 2019). </a:t>
            </a:r>
          </a:p>
        </p:txBody>
      </p:sp>
      <p:sp>
        <p:nvSpPr>
          <p:cNvPr id="17" name="TextBox 16"/>
          <p:cNvSpPr txBox="1"/>
          <p:nvPr/>
        </p:nvSpPr>
        <p:spPr>
          <a:xfrm>
            <a:off x="5528299" y="671710"/>
            <a:ext cx="6563616" cy="3477875"/>
          </a:xfrm>
          <a:prstGeom prst="rect">
            <a:avLst/>
          </a:prstGeom>
          <a:noFill/>
        </p:spPr>
        <p:txBody>
          <a:bodyPr wrap="square" rtlCol="0">
            <a:spAutoFit/>
          </a:bodyPr>
          <a:lstStyle/>
          <a:p>
            <a:r>
              <a:rPr lang="en-US" sz="2000" b="1" dirty="0">
                <a:solidFill>
                  <a:schemeClr val="bg1"/>
                </a:solidFill>
              </a:rPr>
              <a:t>Main information of Diabetic-related to physiology</a:t>
            </a:r>
            <a:endParaRPr lang="en-US" sz="2000" dirty="0">
              <a:solidFill>
                <a:schemeClr val="bg1"/>
              </a:solidFill>
            </a:endParaRPr>
          </a:p>
          <a:p>
            <a:r>
              <a:rPr lang="en-US" sz="1000" dirty="0">
                <a:solidFill>
                  <a:schemeClr val="bg1"/>
                </a:solidFill>
              </a:rPr>
              <a:t>Diabetes is caused by the following factors.</a:t>
            </a:r>
          </a:p>
          <a:p>
            <a:pPr lvl="0"/>
            <a:r>
              <a:rPr lang="en-US" sz="1000" dirty="0">
                <a:solidFill>
                  <a:schemeClr val="bg1"/>
                </a:solidFill>
              </a:rPr>
              <a:t>The lack of physical exercise is also a crucial factor that contributes to the development of the diabetes condition. This is because physical inactivity minimizes the consumption of insulin by the body cells by reducing the control of body weight.</a:t>
            </a:r>
          </a:p>
          <a:p>
            <a:pPr lvl="0"/>
            <a:r>
              <a:rPr lang="en-US" sz="1000" dirty="0">
                <a:solidFill>
                  <a:schemeClr val="bg1"/>
                </a:solidFill>
              </a:rPr>
              <a:t> In other cases, certain ethnic groups and races are exposed to the risk of developing diabetes compared to the general population. For instance, most Asian Americans, blacks, Hispanics and American Indians are at a higher risk of developing type 2 diabetes (Goff, 2019).</a:t>
            </a:r>
          </a:p>
          <a:p>
            <a:pPr lvl="0"/>
            <a:r>
              <a:rPr lang="en-US" sz="1000" dirty="0">
                <a:solidFill>
                  <a:schemeClr val="bg1"/>
                </a:solidFill>
              </a:rPr>
              <a:t>Obese women who have an irregular menstrual cycle and women with polycystic ovary syndrome may experience health complications due to the diabetic condition.</a:t>
            </a:r>
          </a:p>
          <a:p>
            <a:pPr lvl="0"/>
            <a:r>
              <a:rPr lang="en-US" sz="1000" dirty="0">
                <a:solidFill>
                  <a:schemeClr val="bg1"/>
                </a:solidFill>
              </a:rPr>
              <a:t>People with high cholesterol levels also face the risk of developing diabetes. High cholesterol levels in the blood increases the fat density of the blood and impede the flow of sugar to the cells of the body. In addition, it crates inappropriate usage of sugar.</a:t>
            </a:r>
          </a:p>
          <a:p>
            <a:pPr lvl="0"/>
            <a:r>
              <a:rPr lang="en-US" sz="1000" dirty="0">
                <a:solidFill>
                  <a:schemeClr val="bg1"/>
                </a:solidFill>
              </a:rPr>
              <a:t>People with high blood pressure are also at a higher risk of developing diabetes.</a:t>
            </a:r>
          </a:p>
          <a:p>
            <a:pPr lvl="0"/>
            <a:r>
              <a:rPr lang="en-US" sz="1000" dirty="0">
                <a:solidFill>
                  <a:schemeClr val="bg1"/>
                </a:solidFill>
              </a:rPr>
              <a:t> Women who suffer from gestational diabetes during their pregnancy also face a higher risk of developing type 2 diabetes late in their life. Women who give birth to children that weigh more than 4 kilograms also face the risk of developing diabetes. </a:t>
            </a:r>
            <a:r>
              <a:rPr lang="en-US" sz="1000" dirty="0"/>
              <a:t>. </a:t>
            </a:r>
            <a:r>
              <a:rPr lang="en-US" sz="1000" dirty="0">
                <a:solidFill>
                  <a:schemeClr val="bg1"/>
                </a:solidFill>
              </a:rPr>
              <a:t>The process of the transfer of sugar to the cells of the body requires effective usage of insulin by the cells without interruption. Various health complications often occur if the insulin is not used properly by the body cells to transfer the level of sugar required (</a:t>
            </a:r>
            <a:r>
              <a:rPr lang="en-US" sz="1000" dirty="0" err="1">
                <a:solidFill>
                  <a:schemeClr val="bg1"/>
                </a:solidFill>
              </a:rPr>
              <a:t>Papatheodorou</a:t>
            </a:r>
            <a:r>
              <a:rPr lang="en-US" sz="1000" dirty="0">
                <a:solidFill>
                  <a:schemeClr val="bg1"/>
                </a:solidFill>
              </a:rPr>
              <a:t> et al., 2018). If a person is overweight or obese, they have more fat cells that obstruct the transfer of sugar to the cells of the body. This causes various complications in the normal performance and function of the cells. The following scenario demonstrates the diabetic condition of a patient. </a:t>
            </a:r>
          </a:p>
          <a:p>
            <a:endParaRPr lang="en-US" sz="1000" dirty="0">
              <a:solidFill>
                <a:schemeClr val="bg1"/>
              </a:solidFill>
            </a:endParaRPr>
          </a:p>
        </p:txBody>
      </p:sp>
      <p:sp>
        <p:nvSpPr>
          <p:cNvPr id="18" name="TextBox 17"/>
          <p:cNvSpPr txBox="1"/>
          <p:nvPr/>
        </p:nvSpPr>
        <p:spPr>
          <a:xfrm>
            <a:off x="5453586" y="4293086"/>
            <a:ext cx="3384502" cy="2400657"/>
          </a:xfrm>
          <a:prstGeom prst="rect">
            <a:avLst/>
          </a:prstGeom>
          <a:noFill/>
        </p:spPr>
        <p:txBody>
          <a:bodyPr wrap="square" rtlCol="0">
            <a:spAutoFit/>
          </a:bodyPr>
          <a:lstStyle/>
          <a:p>
            <a:r>
              <a:rPr lang="en-US" sz="2000" b="1" kern="700" dirty="0">
                <a:solidFill>
                  <a:schemeClr val="bg1"/>
                </a:solidFill>
              </a:rPr>
              <a:t>Information from the interview, causes, and risks</a:t>
            </a:r>
            <a:endParaRPr lang="en-US" sz="2000" kern="700" dirty="0">
              <a:solidFill>
                <a:schemeClr val="bg1"/>
              </a:solidFill>
            </a:endParaRPr>
          </a:p>
          <a:p>
            <a:r>
              <a:rPr lang="en-US" sz="1000" dirty="0">
                <a:solidFill>
                  <a:schemeClr val="bg1"/>
                </a:solidFill>
              </a:rPr>
              <a:t>According to the information obtained in the questionnaire, it was likely that the patient developed the diabetic condition as a result of being exposed to various environmental factors, viral attacks on the immune system, irregular lifestyle, and excessive weight gain. The patient pointed out that he began consuming junk foods and exercising less at the later earlier stage of his life. He found out that he had diabetes after he went for a diagnosis because he was experiencing frequent urination and blurred vision.</a:t>
            </a:r>
            <a:r>
              <a:rPr lang="en-US" sz="1000" dirty="0"/>
              <a:t> </a:t>
            </a:r>
            <a:r>
              <a:rPr lang="en-US" sz="1000" dirty="0">
                <a:solidFill>
                  <a:schemeClr val="bg1"/>
                </a:solidFill>
              </a:rPr>
              <a:t>The patient was not at risk of severe health complications since he did not have any cardiovascular disease or other physical health problems.</a:t>
            </a:r>
          </a:p>
        </p:txBody>
      </p:sp>
      <p:sp>
        <p:nvSpPr>
          <p:cNvPr id="19" name="TextBox 18"/>
          <p:cNvSpPr txBox="1"/>
          <p:nvPr/>
        </p:nvSpPr>
        <p:spPr>
          <a:xfrm>
            <a:off x="8908224" y="4227123"/>
            <a:ext cx="3197340" cy="2246769"/>
          </a:xfrm>
          <a:prstGeom prst="rect">
            <a:avLst/>
          </a:prstGeom>
          <a:noFill/>
        </p:spPr>
        <p:txBody>
          <a:bodyPr wrap="square" rtlCol="0">
            <a:spAutoFit/>
          </a:bodyPr>
          <a:lstStyle/>
          <a:p>
            <a:r>
              <a:rPr lang="en-US" sz="2000" b="1" kern="700" dirty="0">
                <a:solidFill>
                  <a:schemeClr val="bg1"/>
                </a:solidFill>
              </a:rPr>
              <a:t>Conclusion</a:t>
            </a:r>
            <a:endParaRPr lang="en-US" sz="2000" kern="700" dirty="0">
              <a:solidFill>
                <a:schemeClr val="bg1"/>
              </a:solidFill>
            </a:endParaRPr>
          </a:p>
          <a:p>
            <a:r>
              <a:rPr lang="en-US" sz="1000" dirty="0">
                <a:solidFill>
                  <a:schemeClr val="bg1"/>
                </a:solidFill>
              </a:rPr>
              <a:t>This poster presentation has revealed physiological information about the diabetic condition including its definition and a case study interview of a diabetic patient. In addition, the poster presentation included various management and intervention measures for the diabetic condition.  While diabetes type 1 cannot be prevented, type 2 diabetes can be managed and controlled through various measures. Therefore, diabetic patients should not be frustrated but maintain the management and intervention measures in order to keep the diabetic condition under control and avoid complications.</a:t>
            </a:r>
          </a:p>
          <a:p>
            <a:endParaRPr lang="en-US" sz="1000" dirty="0">
              <a:solidFill>
                <a:schemeClr val="bg1"/>
              </a:solidFill>
            </a:endParaRPr>
          </a:p>
        </p:txBody>
      </p:sp>
      <p:sp>
        <p:nvSpPr>
          <p:cNvPr id="20" name="TextBox 19"/>
          <p:cNvSpPr txBox="1"/>
          <p:nvPr/>
        </p:nvSpPr>
        <p:spPr>
          <a:xfrm>
            <a:off x="2714397" y="4256686"/>
            <a:ext cx="2543973" cy="707886"/>
          </a:xfrm>
          <a:prstGeom prst="rect">
            <a:avLst/>
          </a:prstGeom>
          <a:noFill/>
        </p:spPr>
        <p:txBody>
          <a:bodyPr wrap="square" rtlCol="0">
            <a:spAutoFit/>
          </a:bodyPr>
          <a:lstStyle/>
          <a:p>
            <a:r>
              <a:rPr lang="en-US" sz="2000" b="1" kern="700" dirty="0">
                <a:solidFill>
                  <a:schemeClr val="bg1"/>
                </a:solidFill>
              </a:rPr>
              <a:t>Intervention</a:t>
            </a:r>
            <a:endParaRPr lang="en-US" sz="2000" kern="700" dirty="0">
              <a:solidFill>
                <a:schemeClr val="bg1"/>
              </a:solidFill>
            </a:endParaRPr>
          </a:p>
          <a:p>
            <a:r>
              <a:rPr lang="en-US" sz="1000" dirty="0">
                <a:solidFill>
                  <a:schemeClr val="bg1"/>
                </a:solidFill>
              </a:rPr>
              <a:t>Proper medication and lifestyle modification.</a:t>
            </a:r>
          </a:p>
          <a:p>
            <a:endParaRPr lang="en-US" sz="1000" dirty="0">
              <a:solidFill>
                <a:schemeClr val="bg1"/>
              </a:solidFill>
            </a:endParaRPr>
          </a:p>
        </p:txBody>
      </p:sp>
      <p:pic>
        <p:nvPicPr>
          <p:cNvPr id="21" name="Picture 2" descr="Diabetes - Wikipedia">
            <a:extLst>
              <a:ext uri="{FF2B5EF4-FFF2-40B4-BE49-F238E27FC236}">
                <a16:creationId xmlns:a16="http://schemas.microsoft.com/office/drawing/2014/main" id="{70780018-D222-40E9-B683-BD3F8BD2E7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6004" y="4827831"/>
            <a:ext cx="1728007" cy="176466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2" descr="Diabetes Symptoms Images, Stock Photos &amp;amp; Vectors | Shutterstock">
            <a:extLst>
              <a:ext uri="{FF2B5EF4-FFF2-40B4-BE49-F238E27FC236}">
                <a16:creationId xmlns:a16="http://schemas.microsoft.com/office/drawing/2014/main" id="{A89DA149-F9E5-4897-AC24-A82A73741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04" y="4520710"/>
            <a:ext cx="2542245" cy="134079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4" descr="Type 2 Diabetes Treatment: Types, Benefits, and Side Effects | Everyday  Health">
            <a:extLst>
              <a:ext uri="{FF2B5EF4-FFF2-40B4-BE49-F238E27FC236}">
                <a16:creationId xmlns:a16="http://schemas.microsoft.com/office/drawing/2014/main" id="{4A86164C-55EA-435E-9726-01187AB8AD3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22" y="5861503"/>
            <a:ext cx="1452605" cy="926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865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b="1" i="1" dirty="0">
                <a:solidFill>
                  <a:schemeClr val="bg1"/>
                </a:solidFill>
              </a:rPr>
              <a:t>References</a:t>
            </a:r>
          </a:p>
        </p:txBody>
      </p:sp>
      <p:sp>
        <p:nvSpPr>
          <p:cNvPr id="3" name="Content Placeholder 2"/>
          <p:cNvSpPr>
            <a:spLocks noGrp="1"/>
          </p:cNvSpPr>
          <p:nvPr>
            <p:ph idx="1"/>
          </p:nvPr>
        </p:nvSpPr>
        <p:spPr/>
        <p:txBody>
          <a:bodyPr>
            <a:normAutofit fontScale="47500" lnSpcReduction="20000"/>
          </a:bodyPr>
          <a:lstStyle/>
          <a:p>
            <a:pPr marL="0" marR="0" algn="just">
              <a:lnSpc>
                <a:spcPct val="150000"/>
              </a:lnSpc>
              <a:spcBef>
                <a:spcPts val="0"/>
              </a:spcBef>
              <a:spcAft>
                <a:spcPts val="1000"/>
              </a:spcAft>
            </a:pP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Egan, A.M. and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Dinneen</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S.F., 2019. What is diabetes?. </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Medicine, 47</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(1), pp.1-4.</a:t>
            </a:r>
          </a:p>
          <a:p>
            <a:pPr marL="0" marR="0" algn="just">
              <a:lnSpc>
                <a:spcPct val="150000"/>
              </a:lnSpc>
              <a:spcBef>
                <a:spcPts val="0"/>
              </a:spcBef>
              <a:spcAft>
                <a:spcPts val="1000"/>
              </a:spcAft>
            </a:pP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Goff, L.M., 2019. Ethnicity and Type 2 diabetes in the UK. </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Diabetic Medicine, 36</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(8), pp.927-938.</a:t>
            </a:r>
          </a:p>
          <a:p>
            <a:pPr marL="0" marR="0" algn="just">
              <a:lnSpc>
                <a:spcPct val="150000"/>
              </a:lnSpc>
              <a:spcBef>
                <a:spcPts val="0"/>
              </a:spcBef>
              <a:spcAft>
                <a:spcPts val="1000"/>
              </a:spcAft>
            </a:pP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Holt, R.I.,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Cockram</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C.,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Flyvbjerg</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A. and Goldstein, B.J. eds., 2017. </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Textbook of diabetes</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John Wiley &amp; Sons.</a:t>
            </a:r>
          </a:p>
          <a:p>
            <a:pPr marL="0" marR="0" algn="just">
              <a:lnSpc>
                <a:spcPct val="150000"/>
              </a:lnSpc>
              <a:spcBef>
                <a:spcPts val="0"/>
              </a:spcBef>
              <a:spcAft>
                <a:spcPts val="1000"/>
              </a:spcAft>
            </a:pP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Kitsiou</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S.,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Paré</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G.,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Jaana</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M. and Gerber, B., 2017. Effectiveness of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mHealth</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interventions for patients with diabetes: an overview of systematic reviews. </a:t>
            </a:r>
            <a:r>
              <a:rPr lang="en-US" i="1"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PloS</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one, 12</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(3), p.e0173160.</a:t>
            </a:r>
          </a:p>
          <a:p>
            <a:pPr marL="0" marR="0" algn="just">
              <a:lnSpc>
                <a:spcPct val="150000"/>
              </a:lnSpc>
              <a:spcBef>
                <a:spcPts val="0"/>
              </a:spcBef>
              <a:spcAft>
                <a:spcPts val="1000"/>
              </a:spcAft>
            </a:pP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Papatheodorou</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K.,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Banach</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M., </a:t>
            </a: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Bekiari</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E., Rizzo, M. and Edmonds, M., 2018. Complications of diabetes 2017.</a:t>
            </a:r>
          </a:p>
          <a:p>
            <a:pPr marL="0" marR="0" algn="just">
              <a:lnSpc>
                <a:spcPct val="150000"/>
              </a:lnSpc>
              <a:spcBef>
                <a:spcPts val="0"/>
              </a:spcBef>
              <a:spcAft>
                <a:spcPts val="1000"/>
              </a:spcAft>
            </a:pP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Roglic</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G., 2016. WHO Global report on diabetes: A summary. </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International Journal of </a:t>
            </a:r>
            <a:r>
              <a:rPr lang="en-US" i="1"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Noncommunicable</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Diseases, 1</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(1), p.3.</a:t>
            </a:r>
          </a:p>
          <a:p>
            <a:pPr marL="0" marR="0" algn="just">
              <a:lnSpc>
                <a:spcPct val="150000"/>
              </a:lnSpc>
              <a:spcBef>
                <a:spcPts val="0"/>
              </a:spcBef>
              <a:spcAft>
                <a:spcPts val="1000"/>
              </a:spcAft>
            </a:pPr>
            <a:r>
              <a:rPr lang="en-US" dirty="0" err="1">
                <a:solidFill>
                  <a:schemeClr val="bg1"/>
                </a:solidFill>
                <a:effectLst/>
                <a:latin typeface="Times New Roman" panose="02020603050405020304" pitchFamily="18" charset="0"/>
                <a:ea typeface="Calibri" panose="020F0502020204030204" pitchFamily="34" charset="0"/>
                <a:cs typeface="Vrinda" panose="020B0502040204020203" pitchFamily="34" charset="0"/>
              </a:rPr>
              <a:t>Unnikrishnan</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R., Shah, V.N. and Mohan, V., 2016. Challenges in diagnosis and management of diabetes in the young. </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Clinical Diabetes and Endocrinology, 2</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(1), pp.1-9.</a:t>
            </a:r>
          </a:p>
          <a:p>
            <a:pPr marL="0" marR="0" algn="just">
              <a:lnSpc>
                <a:spcPct val="150000"/>
              </a:lnSpc>
              <a:spcBef>
                <a:spcPts val="0"/>
              </a:spcBef>
              <a:spcAft>
                <a:spcPts val="1000"/>
              </a:spcAft>
            </a:pP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Who.int. 2021. </a:t>
            </a:r>
            <a:r>
              <a:rPr lang="en-US" i="1"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Diabetes</a:t>
            </a:r>
            <a:r>
              <a:rPr lang="en-US"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[online] Available at: &lt;https://www.who.int/news-room/fact-sheets/detail/diabetes&gt; [Accessed 1 August 2021].</a:t>
            </a:r>
          </a:p>
          <a:p>
            <a:pPr marL="0" indent="0">
              <a:buNone/>
            </a:pPr>
            <a:endParaRPr lang="en-US" dirty="0">
              <a:solidFill>
                <a:schemeClr val="bg1"/>
              </a:solidFill>
            </a:endParaRPr>
          </a:p>
        </p:txBody>
      </p:sp>
    </p:spTree>
    <p:extLst>
      <p:ext uri="{BB962C8B-B14F-4D97-AF65-F5344CB8AC3E}">
        <p14:creationId xmlns:p14="http://schemas.microsoft.com/office/powerpoint/2010/main" val="2127622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3354</Words>
  <Application>Microsoft Office PowerPoint</Application>
  <PresentationFormat>Widescreen</PresentationFormat>
  <Paragraphs>89</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Acherus Grotesque Regular</vt:lpstr>
      <vt:lpstr>Arial</vt:lpstr>
      <vt:lpstr>Calibri</vt:lpstr>
      <vt:lpstr>Calibri Light</vt:lpstr>
      <vt:lpstr>Times New Roman</vt:lpstr>
      <vt:lpstr>Office Theme</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25471</dc:creator>
  <cp:lastModifiedBy>Emmanuella Destiny Sesay (1916051)</cp:lastModifiedBy>
  <cp:revision>38</cp:revision>
  <dcterms:created xsi:type="dcterms:W3CDTF">2022-04-16T08:38:02Z</dcterms:created>
  <dcterms:modified xsi:type="dcterms:W3CDTF">2022-04-18T21:07:13Z</dcterms:modified>
</cp:coreProperties>
</file>