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94"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0ACE6A5-99E3-44D3-9E3C-BB500DAAE624}" type="datetimeFigureOut">
              <a:rPr lang="en-US" smtClean="0"/>
              <a:t>5/19/2022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A155FA-97DF-467F-BC83-2F7D0D019E6B}"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6A155FA-97DF-467F-BC83-2F7D0D019E6B}" type="slidenum">
              <a:rPr lang="en-GB" smtClean="0"/>
              <a:t>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CA5D8D0-8732-451B-A11C-4D25F8079108}" type="datetimeFigureOut">
              <a:rPr lang="en-US" smtClean="0"/>
              <a:pPr/>
              <a:t>5/19/2022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A5D8D0-8732-451B-A11C-4D25F8079108}" type="datetimeFigureOut">
              <a:rPr lang="en-US" smtClean="0"/>
              <a:pPr/>
              <a:t>5/19/2022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CA5D8D0-8732-451B-A11C-4D25F8079108}" type="datetimeFigureOut">
              <a:rPr lang="en-US" smtClean="0"/>
              <a:pPr/>
              <a:t>5/19/2022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CA5D8D0-8732-451B-A11C-4D25F8079108}" type="datetimeFigureOut">
              <a:rPr lang="en-US" smtClean="0"/>
              <a:pPr/>
              <a:t>5/19/2022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CA5D8D0-8732-451B-A11C-4D25F8079108}" type="datetimeFigureOut">
              <a:rPr lang="en-US" smtClean="0"/>
              <a:pPr/>
              <a:t>5/19/2022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CA5D8D0-8732-451B-A11C-4D25F8079108}" type="datetimeFigureOut">
              <a:rPr lang="en-US" smtClean="0"/>
              <a:pPr/>
              <a:t>5/19/2022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A5D8D0-8732-451B-A11C-4D25F8079108}" type="datetimeFigureOut">
              <a:rPr lang="en-US" smtClean="0"/>
              <a:pPr/>
              <a:t>5/19/2022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A5D8D0-8732-451B-A11C-4D25F8079108}" type="datetimeFigureOut">
              <a:rPr lang="en-US" smtClean="0"/>
              <a:pPr/>
              <a:t>5/19/2022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CA5D8D0-8732-451B-A11C-4D25F8079108}" type="datetimeFigureOut">
              <a:rPr lang="en-US" smtClean="0"/>
              <a:pPr/>
              <a:t>5/19/2022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A5D8D0-8732-451B-A11C-4D25F8079108}" type="datetimeFigureOut">
              <a:rPr lang="en-US" smtClean="0"/>
              <a:pPr/>
              <a:t>5/19/2022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CA5D8D0-8732-451B-A11C-4D25F8079108}" type="datetimeFigureOut">
              <a:rPr lang="en-US" smtClean="0"/>
              <a:pPr/>
              <a:t>5/19/2022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6FAD58-436E-4F9D-9E90-7AA744544B0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CA5D8D0-8732-451B-A11C-4D25F8079108}" type="datetimeFigureOut">
              <a:rPr lang="en-US" smtClean="0"/>
              <a:pPr/>
              <a:t>5/19/2022</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46FAD58-436E-4F9D-9E90-7AA744544B0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8596" y="2357430"/>
            <a:ext cx="4786346" cy="1571636"/>
          </a:xfrm>
        </p:spPr>
        <p:txBody>
          <a:bodyPr>
            <a:noAutofit/>
          </a:bodyPr>
          <a:lstStyle/>
          <a:p>
            <a:r>
              <a:rPr lang="en-GB" sz="1800" dirty="0" smtClean="0"/>
              <a:t>Knowledge management is the effective diffusion and promotion of the reuse of resources within an organisation. Therefore, one of the tasks of knowledge management is to transfer knowledge and experience from their origin to novel areas within the organisation. From an organization's perspective, there should be no proprietary views other than the company's own, since knowledge should be shared openly</a:t>
            </a:r>
            <a:r>
              <a:rPr lang="en-GB" sz="1600" dirty="0" smtClean="0"/>
              <a:t>  </a:t>
            </a:r>
            <a:r>
              <a:rPr lang="en-GB" sz="1600" dirty="0" smtClean="0"/>
              <a:t/>
            </a:r>
            <a:br>
              <a:rPr lang="en-GB" sz="1600" dirty="0" smtClean="0"/>
            </a:br>
            <a:r>
              <a:rPr lang="en-GB" sz="1200" dirty="0" err="1" smtClean="0"/>
              <a:t>Helander</a:t>
            </a:r>
            <a:r>
              <a:rPr lang="en-GB" sz="1200" dirty="0" smtClean="0"/>
              <a:t>, N., </a:t>
            </a:r>
            <a:r>
              <a:rPr lang="en-GB" sz="1200" dirty="0" err="1" smtClean="0"/>
              <a:t>Kukko</a:t>
            </a:r>
            <a:r>
              <a:rPr lang="en-GB" sz="1200" dirty="0" smtClean="0"/>
              <a:t>, M., Virtanen, P., 2010, 'Cutting costs and making profits through knowledge management', in P. Virtanen, N. </a:t>
            </a:r>
            <a:r>
              <a:rPr lang="en-GB" sz="1200" dirty="0" err="1" smtClean="0"/>
              <a:t>Helander</a:t>
            </a:r>
            <a:r>
              <a:rPr lang="en-GB" sz="1200" dirty="0" smtClean="0"/>
              <a:t> (eds.), Knowledge Management, </a:t>
            </a:r>
            <a:r>
              <a:rPr lang="en-GB" sz="1200" dirty="0" err="1" smtClean="0"/>
              <a:t>IntechOpen</a:t>
            </a:r>
            <a:r>
              <a:rPr lang="en-GB" sz="1200" dirty="0" smtClean="0"/>
              <a:t>, London. 10.5772/9563</a:t>
            </a:r>
            <a:r>
              <a:rPr lang="en-GB" sz="1200" dirty="0" smtClean="0"/>
              <a:t>. pp 2-2</a:t>
            </a:r>
            <a:r>
              <a:rPr lang="en-GB" sz="1600" b="1" dirty="0" smtClean="0"/>
              <a:t/>
            </a:r>
            <a:br>
              <a:rPr lang="en-GB" sz="1600" b="1" dirty="0" smtClean="0"/>
            </a:br>
            <a:endParaRPr lang="en-GB" sz="1600" b="1" dirty="0"/>
          </a:p>
        </p:txBody>
      </p:sp>
      <p:sp>
        <p:nvSpPr>
          <p:cNvPr id="3" name="Subtitle 2"/>
          <p:cNvSpPr>
            <a:spLocks noGrp="1"/>
          </p:cNvSpPr>
          <p:nvPr>
            <p:ph type="subTitle" idx="1"/>
          </p:nvPr>
        </p:nvSpPr>
        <p:spPr>
          <a:xfrm>
            <a:off x="1371600" y="4714884"/>
            <a:ext cx="6400800" cy="1785950"/>
          </a:xfrm>
        </p:spPr>
        <p:txBody>
          <a:bodyPr>
            <a:normAutofit fontScale="92500" lnSpcReduction="10000"/>
          </a:bodyPr>
          <a:lstStyle/>
          <a:p>
            <a:r>
              <a:rPr lang="en-GB" sz="1800" b="1" u="sng" dirty="0" smtClean="0">
                <a:solidFill>
                  <a:schemeClr val="tx1"/>
                </a:solidFill>
                <a:latin typeface="Arial" pitchFamily="34" charset="0"/>
                <a:cs typeface="Arial" pitchFamily="34" charset="0"/>
              </a:rPr>
              <a:t>Vision Statement</a:t>
            </a:r>
          </a:p>
          <a:p>
            <a:r>
              <a:rPr lang="en-GB" sz="1800" b="1" dirty="0" smtClean="0">
                <a:solidFill>
                  <a:schemeClr val="tx1"/>
                </a:solidFill>
                <a:latin typeface="Arial" pitchFamily="34" charset="0"/>
                <a:cs typeface="Arial" pitchFamily="34" charset="0"/>
              </a:rPr>
              <a:t>Focussing </a:t>
            </a:r>
            <a:r>
              <a:rPr lang="en-GB" sz="1800" b="1" dirty="0" smtClean="0">
                <a:solidFill>
                  <a:schemeClr val="tx1"/>
                </a:solidFill>
                <a:latin typeface="Arial" pitchFamily="34" charset="0"/>
                <a:cs typeface="Arial" pitchFamily="34" charset="0"/>
              </a:rPr>
              <a:t>on prevention, health improvement and inequality as key to sustainable development, wellness and well-being for future generations of the people of Wales</a:t>
            </a:r>
            <a:r>
              <a:rPr lang="en-GB" sz="1800" b="1" dirty="0" smtClean="0">
                <a:solidFill>
                  <a:schemeClr val="tx1"/>
                </a:solidFill>
                <a:latin typeface="Arial" pitchFamily="34" charset="0"/>
                <a:cs typeface="Arial" pitchFamily="34" charset="0"/>
              </a:rPr>
              <a:t>.</a:t>
            </a:r>
          </a:p>
          <a:p>
            <a:r>
              <a:rPr lang="en-GB" sz="1200" dirty="0" smtClean="0">
                <a:solidFill>
                  <a:schemeClr val="tx1"/>
                </a:solidFill>
              </a:rPr>
              <a:t>Swansea Bay University Hospital, S.B.U.H., Home. </a:t>
            </a:r>
            <a:r>
              <a:rPr lang="en-GB" sz="1200" i="1" dirty="0" smtClean="0">
                <a:solidFill>
                  <a:schemeClr val="tx1"/>
                </a:solidFill>
              </a:rPr>
              <a:t>Swansea University</a:t>
            </a:r>
            <a:r>
              <a:rPr lang="en-GB" sz="1200" dirty="0" smtClean="0">
                <a:solidFill>
                  <a:schemeClr val="tx1"/>
                </a:solidFill>
              </a:rPr>
              <a:t>. Available at: https://www.swansea.ac.uk/nhs-careers/nhs-values/#:~:text=Focussing%20on%20prevention%2C%20health%20improvement,partner%20organisations%20and%20with%20staff. [Accessed May 19, 2022]. </a:t>
            </a:r>
          </a:p>
          <a:p>
            <a:endParaRPr lang="en-GB" sz="1800" b="1" dirty="0">
              <a:solidFill>
                <a:schemeClr val="tx1"/>
              </a:solidFill>
              <a:latin typeface="Arial" pitchFamily="34" charset="0"/>
              <a:cs typeface="Arial" pitchFamily="34" charset="0"/>
            </a:endParaRPr>
          </a:p>
        </p:txBody>
      </p:sp>
      <p:pic>
        <p:nvPicPr>
          <p:cNvPr id="5" name="Picture 4" descr="SBUHB mission statment immage.jpg"/>
          <p:cNvPicPr>
            <a:picLocks noChangeAspect="1"/>
          </p:cNvPicPr>
          <p:nvPr/>
        </p:nvPicPr>
        <p:blipFill>
          <a:blip r:embed="rId3" cstate="print"/>
          <a:stretch>
            <a:fillRect/>
          </a:stretch>
        </p:blipFill>
        <p:spPr>
          <a:xfrm>
            <a:off x="5143504" y="714356"/>
            <a:ext cx="4000496" cy="2714620"/>
          </a:xfrm>
          <a:prstGeom prst="rect">
            <a:avLst/>
          </a:prstGeom>
        </p:spPr>
      </p:pic>
      <p:graphicFrame>
        <p:nvGraphicFramePr>
          <p:cNvPr id="6" name="Table 5"/>
          <p:cNvGraphicFramePr>
            <a:graphicFrameLocks noGrp="1"/>
          </p:cNvGraphicFramePr>
          <p:nvPr/>
        </p:nvGraphicFramePr>
        <p:xfrm>
          <a:off x="5715008" y="3535688"/>
          <a:ext cx="3214710" cy="1036320"/>
        </p:xfrm>
        <a:graphic>
          <a:graphicData uri="http://schemas.openxmlformats.org/drawingml/2006/table">
            <a:tbl>
              <a:tblPr firstRow="1" bandRow="1">
                <a:tableStyleId>{5C22544A-7EE6-4342-B048-85BDC9FD1C3A}</a:tableStyleId>
              </a:tblPr>
              <a:tblGrid>
                <a:gridCol w="3214710"/>
              </a:tblGrid>
              <a:tr h="85725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100" dirty="0" smtClean="0"/>
                        <a:t>SBUHB, S.B.U.H.B., Our values and Equality. </a:t>
                      </a:r>
                      <a:r>
                        <a:rPr lang="en-GB" sz="1100" i="1" dirty="0" smtClean="0"/>
                        <a:t>Swansea Bay University Health Board</a:t>
                      </a:r>
                      <a:r>
                        <a:rPr lang="en-GB" sz="1100" dirty="0" smtClean="0"/>
                        <a:t>. Available at: https://sbuhb.nhs.wales/working-for-us/our-values-and-equality/ [Accessed May 18, 2022]. </a:t>
                      </a:r>
                    </a:p>
                    <a:p>
                      <a:endParaRPr lang="en-GB" dirty="0"/>
                    </a:p>
                  </a:txBody>
                  <a:tcPr/>
                </a:tc>
              </a:tr>
            </a:tbl>
          </a:graphicData>
        </a:graphic>
      </p:graphicFrame>
      <p:graphicFrame>
        <p:nvGraphicFramePr>
          <p:cNvPr id="7" name="Table 6"/>
          <p:cNvGraphicFramePr>
            <a:graphicFrameLocks noGrp="1"/>
          </p:cNvGraphicFramePr>
          <p:nvPr/>
        </p:nvGraphicFramePr>
        <p:xfrm>
          <a:off x="6072198" y="214290"/>
          <a:ext cx="2571768" cy="370840"/>
        </p:xfrm>
        <a:graphic>
          <a:graphicData uri="http://schemas.openxmlformats.org/drawingml/2006/table">
            <a:tbl>
              <a:tblPr firstRow="1" bandRow="1">
                <a:tableStyleId>{5C22544A-7EE6-4342-B048-85BDC9FD1C3A}</a:tableStyleId>
              </a:tblPr>
              <a:tblGrid>
                <a:gridCol w="2571768"/>
              </a:tblGrid>
              <a:tr h="370840">
                <a:tc>
                  <a:txBody>
                    <a:bodyPr/>
                    <a:lstStyle/>
                    <a:p>
                      <a:pPr algn="ctr"/>
                      <a:r>
                        <a:rPr lang="en-GB" dirty="0" smtClean="0"/>
                        <a:t>Mission Statement</a:t>
                      </a:r>
                      <a:endParaRPr lang="en-GB" dirty="0"/>
                    </a:p>
                  </a:txBody>
                  <a:tcPr/>
                </a:tc>
              </a:tr>
            </a:tbl>
          </a:graphicData>
        </a:graphic>
      </p:graphicFrame>
      <p:graphicFrame>
        <p:nvGraphicFramePr>
          <p:cNvPr id="8" name="Table 7"/>
          <p:cNvGraphicFramePr>
            <a:graphicFrameLocks noGrp="1"/>
          </p:cNvGraphicFramePr>
          <p:nvPr/>
        </p:nvGraphicFramePr>
        <p:xfrm>
          <a:off x="214282" y="214290"/>
          <a:ext cx="5643602" cy="914400"/>
        </p:xfrm>
        <a:graphic>
          <a:graphicData uri="http://schemas.openxmlformats.org/drawingml/2006/table">
            <a:tbl>
              <a:tblPr firstRow="1" bandRow="1">
                <a:tableStyleId>{5C22544A-7EE6-4342-B048-85BDC9FD1C3A}</a:tableStyleId>
              </a:tblPr>
              <a:tblGrid>
                <a:gridCol w="5643602"/>
              </a:tblGrid>
              <a:tr h="700085">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lt1"/>
                          </a:solidFill>
                          <a:latin typeface="+mn-lt"/>
                          <a:ea typeface="+mn-ea"/>
                          <a:cs typeface="+mn-cs"/>
                        </a:rPr>
                        <a:t>Application of Knowledge Management of Swansea Bay University Hospital</a:t>
                      </a:r>
                    </a:p>
                    <a:p>
                      <a:endParaRPr lang="en-GB" dirty="0"/>
                    </a:p>
                  </a:txBody>
                  <a:tcPr/>
                </a:tc>
              </a:tr>
            </a:tbl>
          </a:graphicData>
        </a:graphic>
      </p:graphicFrame>
      <p:sp>
        <p:nvSpPr>
          <p:cNvPr id="9" name="Footer Placeholder 8"/>
          <p:cNvSpPr>
            <a:spLocks noGrp="1"/>
          </p:cNvSpPr>
          <p:nvPr>
            <p:ph type="ftr" sz="quarter" idx="11"/>
          </p:nvPr>
        </p:nvSpPr>
        <p:spPr/>
        <p:txBody>
          <a:bodyPr/>
          <a:lstStyle/>
          <a:p>
            <a:r>
              <a:rPr lang="en-GB" smtClean="0"/>
              <a:t>5106 / Zujaja Kharal / 1919419</a:t>
            </a:r>
            <a:endParaRPr lang="en-GB"/>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121</TotalTime>
  <Words>122</Words>
  <Application>Microsoft Office PowerPoint</Application>
  <PresentationFormat>On-screen Show (4:3)</PresentationFormat>
  <Paragraphs>9</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Knowledge management is the effective diffusion and promotion of the reuse of resources within an organisation. Therefore, one of the tasks of knowledge management is to transfer knowledge and experience from their origin to novel areas within the organisation. From an organization's perspective, there should be no proprietary views other than the company's own, since knowledge should be shared openly   Helander, N., Kukko, M., Virtanen, P., 2010, 'Cutting costs and making profits through knowledge management', in P. Virtanen, N. Helander (eds.), Knowledge Management, IntechOpen, London. 10.5772/9563. pp 2-2 </vt:lpstr>
    </vt:vector>
  </TitlesOfParts>
  <Company>BLACK EDITION - tum0r</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 an organization, knowledge management means organizing, creating, using, and sharing the collective knowledge of the organization. In order to remain successful in knowledge management, information has to be easily accessible.</dc:title>
  <dc:creator>Zujaja</dc:creator>
  <cp:lastModifiedBy>Zujaja</cp:lastModifiedBy>
  <cp:revision>9</cp:revision>
  <dcterms:created xsi:type="dcterms:W3CDTF">2022-05-18T10:37:04Z</dcterms:created>
  <dcterms:modified xsi:type="dcterms:W3CDTF">2022-05-19T09:44:47Z</dcterms:modified>
</cp:coreProperties>
</file>