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7" r:id="rId2"/>
    <p:sldId id="256" r:id="rId3"/>
    <p:sldId id="257" r:id="rId4"/>
    <p:sldId id="258" r:id="rId5"/>
    <p:sldId id="259" r:id="rId6"/>
    <p:sldId id="260" r:id="rId7"/>
    <p:sldId id="261" r:id="rId8"/>
    <p:sldId id="262" r:id="rId9"/>
    <p:sldId id="263" r:id="rId10"/>
    <p:sldId id="264" r:id="rId11"/>
    <p:sldId id="265" r:id="rId12"/>
    <p:sldId id="268" r:id="rId13"/>
    <p:sldId id="266"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65" autoAdjust="0"/>
    <p:restoredTop sz="67608" autoAdjust="0"/>
  </p:normalViewPr>
  <p:slideViewPr>
    <p:cSldViewPr>
      <p:cViewPr varScale="1">
        <p:scale>
          <a:sx n="75" d="100"/>
          <a:sy n="75" d="100"/>
        </p:scale>
        <p:origin x="2646"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13A174-A8F2-462F-92A8-EFCC8A799926}" type="datetimeFigureOut">
              <a:rPr lang="en-GB" smtClean="0"/>
              <a:t>04/05/2022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AC7970-5008-4056-B8E4-61A0278E63B0}" type="slidenum">
              <a:rPr lang="en-GB" smtClean="0"/>
              <a:t>‹#›</a:t>
            </a:fld>
            <a:endParaRPr lang="en-GB"/>
          </a:p>
        </p:txBody>
      </p:sp>
    </p:spTree>
    <p:extLst>
      <p:ext uri="{BB962C8B-B14F-4D97-AF65-F5344CB8AC3E}">
        <p14:creationId xmlns:p14="http://schemas.microsoft.com/office/powerpoint/2010/main" val="4046168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eaLnBrk="0" fontAlgn="base" hangingPunct="0"/>
            <a:r>
              <a:rPr lang="en-GB" sz="1000" b="1" i="1" kern="1200" dirty="0">
                <a:solidFill>
                  <a:schemeClr val="tx1"/>
                </a:solidFill>
                <a:effectLst/>
                <a:latin typeface="+mn-lt"/>
                <a:ea typeface="+mn-ea"/>
                <a:cs typeface="+mn-cs"/>
              </a:rPr>
              <a:t>Speaker</a:t>
            </a:r>
            <a:r>
              <a:rPr lang="en-GB" sz="1000" b="1" i="1" kern="1200" baseline="0" dirty="0">
                <a:solidFill>
                  <a:schemeClr val="tx1"/>
                </a:solidFill>
                <a:effectLst/>
                <a:latin typeface="+mn-lt"/>
                <a:ea typeface="+mn-ea"/>
                <a:cs typeface="+mn-cs"/>
              </a:rPr>
              <a:t> notes</a:t>
            </a:r>
            <a:endParaRPr lang="en-GB" sz="1000" b="1" i="1" kern="1200" dirty="0">
              <a:solidFill>
                <a:schemeClr val="tx1"/>
              </a:solidFill>
              <a:effectLst/>
              <a:latin typeface="+mn-lt"/>
              <a:ea typeface="+mn-ea"/>
              <a:cs typeface="+mn-cs"/>
            </a:endParaRPr>
          </a:p>
          <a:p>
            <a:pPr lvl="0" eaLnBrk="0" fontAlgn="base" hangingPunct="0"/>
            <a:r>
              <a:rPr lang="en-GB" sz="1000" b="1" i="1" kern="1200" dirty="0">
                <a:solidFill>
                  <a:schemeClr val="tx1"/>
                </a:solidFill>
                <a:effectLst/>
                <a:latin typeface="+mn-lt"/>
                <a:ea typeface="+mn-ea"/>
                <a:cs typeface="+mn-cs"/>
              </a:rPr>
              <a:t>Psychosexual theory of development</a:t>
            </a:r>
            <a:endParaRPr lang="en-GB" sz="1000" kern="1200" dirty="0">
              <a:solidFill>
                <a:schemeClr val="tx1"/>
              </a:solidFill>
              <a:effectLst/>
              <a:latin typeface="+mn-lt"/>
              <a:ea typeface="+mn-ea"/>
              <a:cs typeface="+mn-cs"/>
            </a:endParaRPr>
          </a:p>
          <a:p>
            <a:pPr lvl="0" eaLnBrk="0" fontAlgn="base" hangingPunct="0"/>
            <a:r>
              <a:rPr lang="en-GB" sz="1000" kern="1200" dirty="0">
                <a:solidFill>
                  <a:schemeClr val="tx1"/>
                </a:solidFill>
                <a:effectLst/>
                <a:latin typeface="+mn-lt"/>
                <a:ea typeface="+mn-ea"/>
                <a:cs typeface="+mn-cs"/>
              </a:rPr>
              <a:t>Freud’s Theory Psychosexual Stages (Oral (0-18months), Anal (18-36months), Phallic (3-6years), Latency(6to puberty), Genital (puberty on)</a:t>
            </a:r>
          </a:p>
          <a:p>
            <a:pPr lvl="0" eaLnBrk="0" fontAlgn="base" hangingPunct="0"/>
            <a:r>
              <a:rPr lang="en-GB" sz="1200" b="1" i="1" kern="1200" dirty="0">
                <a:solidFill>
                  <a:schemeClr val="tx1"/>
                </a:solidFill>
                <a:effectLst/>
                <a:latin typeface="+mn-lt"/>
                <a:ea typeface="+mn-ea"/>
                <a:cs typeface="+mn-cs"/>
              </a:rPr>
              <a:t>Cognitive theory of development</a:t>
            </a:r>
            <a:endParaRPr lang="en-GB" sz="1200" kern="1200" dirty="0">
              <a:solidFill>
                <a:schemeClr val="tx1"/>
              </a:solidFill>
              <a:effectLst/>
              <a:latin typeface="+mn-lt"/>
              <a:ea typeface="+mn-ea"/>
              <a:cs typeface="+mn-cs"/>
            </a:endParaRPr>
          </a:p>
          <a:p>
            <a:pPr lvl="0" eaLnBrk="0" fontAlgn="base" hangingPunct="0"/>
            <a:r>
              <a:rPr lang="en-GB" sz="1200" kern="1200" dirty="0">
                <a:solidFill>
                  <a:schemeClr val="tx1"/>
                </a:solidFill>
                <a:effectLst/>
                <a:latin typeface="+mn-lt"/>
                <a:ea typeface="+mn-ea"/>
                <a:cs typeface="+mn-cs"/>
              </a:rPr>
              <a:t>Piaget’s Stages of Cognitive Development </a:t>
            </a:r>
          </a:p>
          <a:p>
            <a:pPr lvl="0" eaLnBrk="0" fontAlgn="base" hangingPunct="0"/>
            <a:r>
              <a:rPr lang="en-GB" sz="1200" b="1" i="1" kern="1200" dirty="0">
                <a:solidFill>
                  <a:schemeClr val="tx1"/>
                </a:solidFill>
                <a:effectLst/>
                <a:latin typeface="+mn-lt"/>
                <a:ea typeface="+mn-ea"/>
                <a:cs typeface="+mn-cs"/>
              </a:rPr>
              <a:t>Theory of moral development</a:t>
            </a:r>
            <a:endParaRPr lang="en-GB" sz="1200" kern="1200" dirty="0">
              <a:solidFill>
                <a:schemeClr val="tx1"/>
              </a:solidFill>
              <a:effectLst/>
              <a:latin typeface="+mn-lt"/>
              <a:ea typeface="+mn-ea"/>
              <a:cs typeface="+mn-cs"/>
            </a:endParaRPr>
          </a:p>
          <a:p>
            <a:pPr lvl="0" eaLnBrk="0" fontAlgn="base" hangingPunct="0"/>
            <a:r>
              <a:rPr lang="en-GB" sz="1200" kern="1200" dirty="0" err="1">
                <a:solidFill>
                  <a:schemeClr val="tx1"/>
                </a:solidFill>
                <a:effectLst/>
                <a:latin typeface="+mn-lt"/>
                <a:ea typeface="+mn-ea"/>
                <a:cs typeface="+mn-cs"/>
              </a:rPr>
              <a:t>Kolhber’s</a:t>
            </a:r>
            <a:r>
              <a:rPr lang="en-GB" sz="1200" kern="1200" dirty="0">
                <a:solidFill>
                  <a:schemeClr val="tx1"/>
                </a:solidFill>
                <a:effectLst/>
                <a:latin typeface="+mn-lt"/>
                <a:ea typeface="+mn-ea"/>
                <a:cs typeface="+mn-cs"/>
              </a:rPr>
              <a:t> Theory of Moral Development Stages of Moral Reasoning</a:t>
            </a:r>
          </a:p>
          <a:p>
            <a:pPr lvl="0" eaLnBrk="0" fontAlgn="base" hangingPunct="0"/>
            <a:r>
              <a:rPr lang="en-GB" sz="1200" b="1" i="1" kern="1200" dirty="0">
                <a:solidFill>
                  <a:schemeClr val="tx1"/>
                </a:solidFill>
                <a:effectLst/>
                <a:latin typeface="+mn-lt"/>
                <a:ea typeface="+mn-ea"/>
                <a:cs typeface="+mn-cs"/>
              </a:rPr>
              <a:t>Psychosocial theory of development</a:t>
            </a:r>
            <a:endParaRPr lang="en-GB" sz="1200" kern="1200" dirty="0">
              <a:solidFill>
                <a:schemeClr val="tx1"/>
              </a:solidFill>
              <a:effectLst/>
              <a:latin typeface="+mn-lt"/>
              <a:ea typeface="+mn-ea"/>
              <a:cs typeface="+mn-cs"/>
            </a:endParaRPr>
          </a:p>
          <a:p>
            <a:pPr lvl="0" eaLnBrk="0" fontAlgn="base" hangingPunct="0"/>
            <a:r>
              <a:rPr lang="en-GB" sz="1200" kern="1200" dirty="0">
                <a:solidFill>
                  <a:schemeClr val="tx1"/>
                </a:solidFill>
                <a:effectLst/>
                <a:latin typeface="+mn-lt"/>
                <a:ea typeface="+mn-ea"/>
                <a:cs typeface="+mn-cs"/>
              </a:rPr>
              <a:t>Erikson’s Stages of Psychosocial Development </a:t>
            </a:r>
          </a:p>
          <a:p>
            <a:endParaRPr lang="en-GB" dirty="0">
              <a:solidFill>
                <a:schemeClr val="accent6"/>
              </a:solidFill>
            </a:endParaRPr>
          </a:p>
          <a:p>
            <a:r>
              <a:rPr lang="en-GB" dirty="0">
                <a:solidFill>
                  <a:schemeClr val="accent6"/>
                </a:solidFill>
              </a:rPr>
              <a:t>My</a:t>
            </a:r>
            <a:r>
              <a:rPr lang="en-GB" baseline="0" dirty="0">
                <a:solidFill>
                  <a:schemeClr val="accent6"/>
                </a:solidFill>
              </a:rPr>
              <a:t> presentation will focus on </a:t>
            </a:r>
            <a:r>
              <a:rPr lang="en-GB" dirty="0">
                <a:solidFill>
                  <a:schemeClr val="accent6"/>
                </a:solidFill>
              </a:rPr>
              <a:t>Psychosocial Theory</a:t>
            </a:r>
            <a:r>
              <a:rPr lang="en-GB" baseline="0" dirty="0">
                <a:solidFill>
                  <a:schemeClr val="accent6"/>
                </a:solidFill>
              </a:rPr>
              <a:t> of development as I believe it importance is concerned mainly with a child psychology with a key focus on every stage of human growth, preliminary from infancy through childhood, adolescence  and ends on old age. </a:t>
            </a:r>
            <a:endParaRPr lang="en-GB" dirty="0">
              <a:solidFill>
                <a:schemeClr val="accent6"/>
              </a:solidFill>
            </a:endParaRPr>
          </a:p>
        </p:txBody>
      </p:sp>
      <p:sp>
        <p:nvSpPr>
          <p:cNvPr id="4" name="Slide Number Placeholder 3"/>
          <p:cNvSpPr>
            <a:spLocks noGrp="1"/>
          </p:cNvSpPr>
          <p:nvPr>
            <p:ph type="sldNum" sz="quarter" idx="10"/>
          </p:nvPr>
        </p:nvSpPr>
        <p:spPr/>
        <p:txBody>
          <a:bodyPr/>
          <a:lstStyle/>
          <a:p>
            <a:fld id="{33AC7970-5008-4056-B8E4-61A0278E63B0}" type="slidenum">
              <a:rPr lang="en-GB" smtClean="0"/>
              <a:t>2</a:t>
            </a:fld>
            <a:endParaRPr lang="en-GB"/>
          </a:p>
        </p:txBody>
      </p:sp>
    </p:spTree>
    <p:extLst>
      <p:ext uri="{BB962C8B-B14F-4D97-AF65-F5344CB8AC3E}">
        <p14:creationId xmlns:p14="http://schemas.microsoft.com/office/powerpoint/2010/main" val="3203892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 notes: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Erik Erikson</a:t>
            </a:r>
            <a:r>
              <a:rPr lang="en-GB" sz="1200" kern="1200" dirty="0">
                <a:solidFill>
                  <a:schemeClr val="tx1"/>
                </a:solidFill>
                <a:effectLst/>
                <a:latin typeface="+mn-lt"/>
                <a:ea typeface="+mn-ea"/>
                <a:cs typeface="+mn-cs"/>
              </a:rPr>
              <a:t>(1902–1994) was a stage theorist :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Erikson, psychosocial development follows from Freud's psychosexual theory.</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each stage of developmental progress, Erikson argued, the ego makes positive contributions through its attitudes, ideas, and skills.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Children who are able to master these skills become productive members of society.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a child to become a healthy, well-adjusted adult, he or she must successfully overcome a psychological conflict in each of Erikson's eight stages.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3AC7970-5008-4056-B8E4-61A0278E63B0}" type="slidenum">
              <a:rPr lang="en-GB" smtClean="0"/>
              <a:t>3</a:t>
            </a:fld>
            <a:endParaRPr lang="en-GB"/>
          </a:p>
        </p:txBody>
      </p:sp>
    </p:spTree>
    <p:extLst>
      <p:ext uri="{BB962C8B-B14F-4D97-AF65-F5344CB8AC3E}">
        <p14:creationId xmlns:p14="http://schemas.microsoft.com/office/powerpoint/2010/main" val="2153055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 notes: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Infants have to learn that adults can be trusted between the ages of birth and 12 months.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They do so by meeting their basic survival needs. As babies depend on their caregivers for all they need, caregivers who are responsive and sensitive to the needs of their babies will help their baby develop a sense of trust; their baby will begin to see the world as a secure, predictable environment.</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Children raised by unresponsive caregivers can suffer from anxiety, fear, and mistrust; they will perceive the world as unpredictable.</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 A child who has been treated cruelly or does not receive the needs they need as an infant is likely to grow up with a feeling of mistrust for others. </a:t>
            </a:r>
            <a:endParaRPr lang="en-GB" dirty="0"/>
          </a:p>
        </p:txBody>
      </p:sp>
      <p:sp>
        <p:nvSpPr>
          <p:cNvPr id="4" name="Slide Number Placeholder 3"/>
          <p:cNvSpPr>
            <a:spLocks noGrp="1"/>
          </p:cNvSpPr>
          <p:nvPr>
            <p:ph type="sldNum" sz="quarter" idx="10"/>
          </p:nvPr>
        </p:nvSpPr>
        <p:spPr/>
        <p:txBody>
          <a:bodyPr/>
          <a:lstStyle/>
          <a:p>
            <a:fld id="{33AC7970-5008-4056-B8E4-61A0278E63B0}" type="slidenum">
              <a:rPr lang="en-GB" smtClean="0"/>
              <a:t>4</a:t>
            </a:fld>
            <a:endParaRPr lang="en-GB"/>
          </a:p>
        </p:txBody>
      </p:sp>
    </p:spTree>
    <p:extLst>
      <p:ext uri="{BB962C8B-B14F-4D97-AF65-F5344CB8AC3E}">
        <p14:creationId xmlns:p14="http://schemas.microsoft.com/office/powerpoint/2010/main" val="2668766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 notes: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toddler (ages 1–3 years) begins to explore the world as they begin to understand they can act in ways that get results. When a child becomes a toddler, certain things in the environment begin to hold a particular attraction to them, such as food, toys, and clothing.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main purpose of a toddler is to establish some form of independence while balancing their sense of autonomy with their sense of shame and doubt.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They are acquiring some form of independence.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Children as young as two are beginning to develop their own sense of autonomy through such activities as dressing themselves and choosing their own clothes.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Although her outfits might not be appropriate for the situation, her input in such basic decisions has an effect on her sense of independence. Having no chance to effect changes in her environment may lead to a low self-esteem and feelings of shame.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3AC7970-5008-4056-B8E4-61A0278E63B0}" type="slidenum">
              <a:rPr lang="en-GB" smtClean="0"/>
              <a:t>5</a:t>
            </a:fld>
            <a:endParaRPr lang="en-GB"/>
          </a:p>
        </p:txBody>
      </p:sp>
    </p:spTree>
    <p:extLst>
      <p:ext uri="{BB962C8B-B14F-4D97-AF65-F5344CB8AC3E}">
        <p14:creationId xmlns:p14="http://schemas.microsoft.com/office/powerpoint/2010/main" val="904956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 notes: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preschool stage (3 to 6 years), preschoolers can initiate activities and assert control of their world through play and social interactions.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Erikson writes that preschoolers must decide how to balance initiative with guilt. Children can learn to master this task by planning and achieving goals with others as they interact with each other.</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Involving children in exploring within limits and supporting their choices can foster ambition and responsibility in them.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a result, they will feel more confident and feel like they have a purpose in life. People who struggle at this stage, with their initiative misfiring or their initiative stifled by over-controlling parents, might feel guilty.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3AC7970-5008-4056-B8E4-61A0278E63B0}" type="slidenum">
              <a:rPr lang="en-GB" smtClean="0"/>
              <a:t>6</a:t>
            </a:fld>
            <a:endParaRPr lang="en-GB"/>
          </a:p>
        </p:txBody>
      </p:sp>
    </p:spTree>
    <p:extLst>
      <p:ext uri="{BB962C8B-B14F-4D97-AF65-F5344CB8AC3E}">
        <p14:creationId xmlns:p14="http://schemas.microsoft.com/office/powerpoint/2010/main" val="3262028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 notes:</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six to twelve-year-</a:t>
            </a:r>
            <a:r>
              <a:rPr lang="en-US" sz="1200" kern="1200" dirty="0" err="1">
                <a:solidFill>
                  <a:schemeClr val="tx1"/>
                </a:solidFill>
                <a:effectLst/>
                <a:latin typeface="+mn-lt"/>
                <a:ea typeface="+mn-ea"/>
                <a:cs typeface="+mn-cs"/>
              </a:rPr>
              <a:t>olds</a:t>
            </a:r>
            <a:r>
              <a:rPr lang="en-US" sz="1200" kern="1200" dirty="0">
                <a:solidFill>
                  <a:schemeClr val="tx1"/>
                </a:solidFill>
                <a:effectLst/>
                <a:latin typeface="+mn-lt"/>
                <a:ea typeface="+mn-ea"/>
                <a:cs typeface="+mn-cs"/>
              </a:rPr>
              <a:t> are in elementary school, they have to choose between inferiority and industry.</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Kids begin to compare their abilities and abilities with others during elementary school.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doesn't matter whether they fall short at school, sports, social activities, or in their family, either way, they are proud of themselves and achieve their goals.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inferiority complex may result in adolescence and adulthood due to negative experiences at home or with peers.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3AC7970-5008-4056-B8E4-61A0278E63B0}" type="slidenum">
              <a:rPr lang="en-GB" smtClean="0"/>
              <a:t>7</a:t>
            </a:fld>
            <a:endParaRPr lang="en-GB"/>
          </a:p>
        </p:txBody>
      </p:sp>
    </p:spTree>
    <p:extLst>
      <p:ext uri="{BB962C8B-B14F-4D97-AF65-F5344CB8AC3E}">
        <p14:creationId xmlns:p14="http://schemas.microsoft.com/office/powerpoint/2010/main" val="1417102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 notes:</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Children are challenged with a sense of identity and role confusion in adolescence (12-18).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Erikson argues that the main task of an adolescent is the development of a sense of self. Adolescents struggle with questions such as “Who am I?” and “What do I want to do with my life?”﻿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During their transition to adulthood, adolescents try a variety of selves in order to discover what fits best; they explore and try on different roles, set goals, and attempt to discover their "adult" selves.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this age, adolescents with a strong sense of identity can remain true to their values and beliefs despite challenges and other people's perspectives.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adolescents lack a sense of self, fail to search for identity, or are forced to conform to their parents' ideas, they may develop a weak sense of self and struggle to find their place in the world.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will be confusion about their future and uncertainty about their identity. In adulthood, teenagers who have difficulty adopting a positive role are likely to have difficulty discovering themselves.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3AC7970-5008-4056-B8E4-61A0278E63B0}" type="slidenum">
              <a:rPr lang="en-GB" smtClean="0"/>
              <a:t>8</a:t>
            </a:fld>
            <a:endParaRPr lang="en-GB"/>
          </a:p>
        </p:txBody>
      </p:sp>
    </p:spTree>
    <p:extLst>
      <p:ext uri="{BB962C8B-B14F-4D97-AF65-F5344CB8AC3E}">
        <p14:creationId xmlns:p14="http://schemas.microsoft.com/office/powerpoint/2010/main" val="3085191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 notes:</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US" dirty="0"/>
              <a:t>A person in their early twenties through their early forties is concerned with intimacy versus isolation. </a:t>
            </a:r>
          </a:p>
          <a:p>
            <a:endParaRPr lang="en-US" dirty="0"/>
          </a:p>
          <a:p>
            <a:r>
              <a:rPr lang="en-US" dirty="0"/>
              <a:t>During adolescence, we develop a sense of self, allowing us to share our lives openly. If other stages have not been resolved, young adults may have difficulty developing and maintaining successful relationships. </a:t>
            </a:r>
          </a:p>
          <a:p>
            <a:endParaRPr lang="en-US" dirty="0"/>
          </a:p>
          <a:p>
            <a:r>
              <a:rPr lang="en-US" dirty="0"/>
              <a:t>Erikson argued that our sense of self must be developed in order to be able to establish successful intimate relationships. </a:t>
            </a:r>
          </a:p>
          <a:p>
            <a:endParaRPr lang="en-US" dirty="0"/>
          </a:p>
          <a:p>
            <a:r>
              <a:rPr lang="en-US" dirty="0"/>
              <a:t>A child lacking self-worth as an adolescent may feel isolated and alone as an adult. </a:t>
            </a:r>
            <a:endParaRPr lang="en-GB" dirty="0"/>
          </a:p>
        </p:txBody>
      </p:sp>
      <p:sp>
        <p:nvSpPr>
          <p:cNvPr id="4" name="Slide Number Placeholder 3"/>
          <p:cNvSpPr>
            <a:spLocks noGrp="1"/>
          </p:cNvSpPr>
          <p:nvPr>
            <p:ph type="sldNum" sz="quarter" idx="10"/>
          </p:nvPr>
        </p:nvSpPr>
        <p:spPr/>
        <p:txBody>
          <a:bodyPr/>
          <a:lstStyle/>
          <a:p>
            <a:fld id="{33AC7970-5008-4056-B8E4-61A0278E63B0}" type="slidenum">
              <a:rPr lang="en-GB" smtClean="0"/>
              <a:t>9</a:t>
            </a:fld>
            <a:endParaRPr lang="en-GB"/>
          </a:p>
        </p:txBody>
      </p:sp>
    </p:spTree>
    <p:extLst>
      <p:ext uri="{BB962C8B-B14F-4D97-AF65-F5344CB8AC3E}">
        <p14:creationId xmlns:p14="http://schemas.microsoft.com/office/powerpoint/2010/main" val="3522224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 notes:</a:t>
            </a:r>
            <a:endParaRPr lang="en-GB" sz="1200" kern="1200" dirty="0">
              <a:solidFill>
                <a:schemeClr val="tx1"/>
              </a:solidFill>
              <a:effectLst/>
              <a:latin typeface="+mn-lt"/>
              <a:ea typeface="+mn-ea"/>
              <a:cs typeface="+mn-cs"/>
            </a:endParaRPr>
          </a:p>
          <a:p>
            <a:r>
              <a:rPr lang="en-US" dirty="0"/>
              <a:t>By the time people reach their 40s, they are entering middle adulthood, which will last until their mid-60s. </a:t>
            </a:r>
          </a:p>
          <a:p>
            <a:endParaRPr lang="en-US" dirty="0"/>
          </a:p>
          <a:p>
            <a:r>
              <a:rPr lang="en-US" dirty="0"/>
              <a:t>Generativity and stagnation are the social tasks of middle adulthood. </a:t>
            </a:r>
          </a:p>
          <a:p>
            <a:endParaRPr lang="en-US" dirty="0"/>
          </a:p>
          <a:p>
            <a:r>
              <a:rPr lang="en-US" dirty="0"/>
              <a:t>A person's creativity is displayed through activities such as volunteering, mentoring, and raising children that contribute to the development of others.</a:t>
            </a:r>
          </a:p>
          <a:p>
            <a:endParaRPr lang="en-US" dirty="0"/>
          </a:p>
          <a:p>
            <a:r>
              <a:rPr lang="en-US" dirty="0"/>
              <a:t> Middle-aged adults can contribute to the next generation by giving birth and caring for others. </a:t>
            </a:r>
          </a:p>
          <a:p>
            <a:endParaRPr lang="en-US" dirty="0"/>
          </a:p>
          <a:p>
            <a:r>
              <a:rPr lang="en-US" dirty="0"/>
              <a:t>They can also contribute to society through meaningful and productive work. It is likely that those who do not master this task will be stagnant and not feel as if they are leaving a lasting mark on the world; they may feel little connection with others and have little interest in productivity and self-improvement. </a:t>
            </a:r>
            <a:endParaRPr lang="en-GB" dirty="0"/>
          </a:p>
        </p:txBody>
      </p:sp>
      <p:sp>
        <p:nvSpPr>
          <p:cNvPr id="4" name="Slide Number Placeholder 3"/>
          <p:cNvSpPr>
            <a:spLocks noGrp="1"/>
          </p:cNvSpPr>
          <p:nvPr>
            <p:ph type="sldNum" sz="quarter" idx="10"/>
          </p:nvPr>
        </p:nvSpPr>
        <p:spPr/>
        <p:txBody>
          <a:bodyPr/>
          <a:lstStyle/>
          <a:p>
            <a:fld id="{33AC7970-5008-4056-B8E4-61A0278E63B0}" type="slidenum">
              <a:rPr lang="en-GB" smtClean="0"/>
              <a:t>10</a:t>
            </a:fld>
            <a:endParaRPr lang="en-GB"/>
          </a:p>
        </p:txBody>
      </p:sp>
    </p:spTree>
    <p:extLst>
      <p:ext uri="{BB962C8B-B14F-4D97-AF65-F5344CB8AC3E}">
        <p14:creationId xmlns:p14="http://schemas.microsoft.com/office/powerpoint/2010/main" val="1279803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Speaker notes: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person's middle adult years last until their middle 60s when they reach their forties.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Our middle age should be characterized by generativity rather than stagnation.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Contributing to the development of others through creativity includes volunteering, mentoring, and raising children.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Having children and taking care of others are common ways for the middle-aged adult to contribute to the next generation.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can be achieved through meaningful work and contributing to the society.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People without this skill may feel stagnant, disconnected from others and uninterested in productivity and self-improvement; they might feel unimportant.</a:t>
            </a:r>
            <a:endParaRPr lang="en-GB" sz="1200" kern="1200" dirty="0">
              <a:solidFill>
                <a:schemeClr val="tx1"/>
              </a:solidFill>
              <a:effectLst/>
              <a:latin typeface="+mn-lt"/>
              <a:ea typeface="+mn-ea"/>
              <a:cs typeface="+mn-cs"/>
            </a:endParaRPr>
          </a:p>
          <a:p>
            <a:endParaRPr lang="en-GB" b="1" dirty="0"/>
          </a:p>
        </p:txBody>
      </p:sp>
      <p:sp>
        <p:nvSpPr>
          <p:cNvPr id="4" name="Slide Number Placeholder 3"/>
          <p:cNvSpPr>
            <a:spLocks noGrp="1"/>
          </p:cNvSpPr>
          <p:nvPr>
            <p:ph type="sldNum" sz="quarter" idx="10"/>
          </p:nvPr>
        </p:nvSpPr>
        <p:spPr/>
        <p:txBody>
          <a:bodyPr/>
          <a:lstStyle/>
          <a:p>
            <a:fld id="{33AC7970-5008-4056-B8E4-61A0278E63B0}" type="slidenum">
              <a:rPr lang="en-GB" smtClean="0"/>
              <a:t>11</a:t>
            </a:fld>
            <a:endParaRPr lang="en-GB"/>
          </a:p>
        </p:txBody>
      </p:sp>
    </p:spTree>
    <p:extLst>
      <p:ext uri="{BB962C8B-B14F-4D97-AF65-F5344CB8AC3E}">
        <p14:creationId xmlns:p14="http://schemas.microsoft.com/office/powerpoint/2010/main" val="31383102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a:t>
            </a:r>
          </a:p>
          <a:p>
            <a:r>
              <a:rPr lang="en-US" dirty="0"/>
              <a:t>According to the presented information on Erikson's Stages of Psychosocial Development, lifespan psychology plays the following key role in our everyday lives: *Permits us to understand how the brain develops and what it is capable of when it reaches particular ages *Lets us look at how we grow and change from conception to deathby observing how individuals physically and mentally change </a:t>
            </a:r>
            <a:r>
              <a:rPr lang="en-US"/>
              <a:t>over time allows </a:t>
            </a:r>
            <a:r>
              <a:rPr lang="en-US" dirty="0"/>
              <a:t>us to identify mental and physical disorders.</a:t>
            </a:r>
          </a:p>
          <a:p>
            <a:endParaRPr lang="en-US" dirty="0"/>
          </a:p>
          <a:p>
            <a:r>
              <a:rPr lang="en-US" dirty="0"/>
              <a:t>Do you have any questions?</a:t>
            </a:r>
          </a:p>
          <a:p>
            <a:endParaRPr lang="en-GB" dirty="0"/>
          </a:p>
        </p:txBody>
      </p:sp>
      <p:sp>
        <p:nvSpPr>
          <p:cNvPr id="4" name="Slide Number Placeholder 3"/>
          <p:cNvSpPr>
            <a:spLocks noGrp="1"/>
          </p:cNvSpPr>
          <p:nvPr>
            <p:ph type="sldNum" sz="quarter" idx="5"/>
          </p:nvPr>
        </p:nvSpPr>
        <p:spPr/>
        <p:txBody>
          <a:bodyPr/>
          <a:lstStyle/>
          <a:p>
            <a:fld id="{33AC7970-5008-4056-B8E4-61A0278E63B0}" type="slidenum">
              <a:rPr lang="en-GB" smtClean="0"/>
              <a:t>12</a:t>
            </a:fld>
            <a:endParaRPr lang="en-GB"/>
          </a:p>
        </p:txBody>
      </p:sp>
    </p:spTree>
    <p:extLst>
      <p:ext uri="{BB962C8B-B14F-4D97-AF65-F5344CB8AC3E}">
        <p14:creationId xmlns:p14="http://schemas.microsoft.com/office/powerpoint/2010/main" val="23780545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AC7970-5008-4056-B8E4-61A0278E63B0}" type="slidenum">
              <a:rPr lang="en-GB" smtClean="0"/>
              <a:t>13</a:t>
            </a:fld>
            <a:endParaRPr lang="en-GB"/>
          </a:p>
        </p:txBody>
      </p:sp>
    </p:spTree>
    <p:extLst>
      <p:ext uri="{BB962C8B-B14F-4D97-AF65-F5344CB8AC3E}">
        <p14:creationId xmlns:p14="http://schemas.microsoft.com/office/powerpoint/2010/main" val="2142999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D47B4CE-654D-43C5-9CCB-42F00CF3692A}" type="datetimeFigureOut">
              <a:rPr lang="en-GB" smtClean="0"/>
              <a:t>04/05/2022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8F72C-DE36-43FF-A04C-D9A3A28E6733}" type="slidenum">
              <a:rPr lang="en-GB" smtClean="0"/>
              <a:t>‹#›</a:t>
            </a:fld>
            <a:endParaRPr lang="en-GB"/>
          </a:p>
        </p:txBody>
      </p:sp>
    </p:spTree>
    <p:extLst>
      <p:ext uri="{BB962C8B-B14F-4D97-AF65-F5344CB8AC3E}">
        <p14:creationId xmlns:p14="http://schemas.microsoft.com/office/powerpoint/2010/main" val="1243321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47B4CE-654D-43C5-9CCB-42F00CF3692A}" type="datetimeFigureOut">
              <a:rPr lang="en-GB" smtClean="0"/>
              <a:t>04/05/2022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8F72C-DE36-43FF-A04C-D9A3A28E6733}" type="slidenum">
              <a:rPr lang="en-GB" smtClean="0"/>
              <a:t>‹#›</a:t>
            </a:fld>
            <a:endParaRPr lang="en-GB"/>
          </a:p>
        </p:txBody>
      </p:sp>
    </p:spTree>
    <p:extLst>
      <p:ext uri="{BB962C8B-B14F-4D97-AF65-F5344CB8AC3E}">
        <p14:creationId xmlns:p14="http://schemas.microsoft.com/office/powerpoint/2010/main" val="2408889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47B4CE-654D-43C5-9CCB-42F00CF3692A}" type="datetimeFigureOut">
              <a:rPr lang="en-GB" smtClean="0"/>
              <a:t>04/05/2022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8F72C-DE36-43FF-A04C-D9A3A28E6733}" type="slidenum">
              <a:rPr lang="en-GB" smtClean="0"/>
              <a:t>‹#›</a:t>
            </a:fld>
            <a:endParaRPr lang="en-GB"/>
          </a:p>
        </p:txBody>
      </p:sp>
    </p:spTree>
    <p:extLst>
      <p:ext uri="{BB962C8B-B14F-4D97-AF65-F5344CB8AC3E}">
        <p14:creationId xmlns:p14="http://schemas.microsoft.com/office/powerpoint/2010/main" val="1237397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D47B4CE-654D-43C5-9CCB-42F00CF3692A}" type="datetimeFigureOut">
              <a:rPr lang="en-GB" smtClean="0"/>
              <a:t>04/05/2022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8F72C-DE36-43FF-A04C-D9A3A28E6733}" type="slidenum">
              <a:rPr lang="en-GB" smtClean="0"/>
              <a:t>‹#›</a:t>
            </a:fld>
            <a:endParaRPr lang="en-GB"/>
          </a:p>
        </p:txBody>
      </p:sp>
    </p:spTree>
    <p:extLst>
      <p:ext uri="{BB962C8B-B14F-4D97-AF65-F5344CB8AC3E}">
        <p14:creationId xmlns:p14="http://schemas.microsoft.com/office/powerpoint/2010/main" val="2899126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D47B4CE-654D-43C5-9CCB-42F00CF3692A}" type="datetimeFigureOut">
              <a:rPr lang="en-GB" smtClean="0"/>
              <a:t>04/05/2022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C8F72C-DE36-43FF-A04C-D9A3A28E6733}" type="slidenum">
              <a:rPr lang="en-GB" smtClean="0"/>
              <a:t>‹#›</a:t>
            </a:fld>
            <a:endParaRPr lang="en-GB"/>
          </a:p>
        </p:txBody>
      </p:sp>
    </p:spTree>
    <p:extLst>
      <p:ext uri="{BB962C8B-B14F-4D97-AF65-F5344CB8AC3E}">
        <p14:creationId xmlns:p14="http://schemas.microsoft.com/office/powerpoint/2010/main" val="1507538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D47B4CE-654D-43C5-9CCB-42F00CF3692A}" type="datetimeFigureOut">
              <a:rPr lang="en-GB" smtClean="0"/>
              <a:t>04/05/2022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C8F72C-DE36-43FF-A04C-D9A3A28E6733}" type="slidenum">
              <a:rPr lang="en-GB" smtClean="0"/>
              <a:t>‹#›</a:t>
            </a:fld>
            <a:endParaRPr lang="en-GB"/>
          </a:p>
        </p:txBody>
      </p:sp>
    </p:spTree>
    <p:extLst>
      <p:ext uri="{BB962C8B-B14F-4D97-AF65-F5344CB8AC3E}">
        <p14:creationId xmlns:p14="http://schemas.microsoft.com/office/powerpoint/2010/main" val="2791080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47B4CE-654D-43C5-9CCB-42F00CF3692A}" type="datetimeFigureOut">
              <a:rPr lang="en-GB" smtClean="0"/>
              <a:t>04/05/2022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C8F72C-DE36-43FF-A04C-D9A3A28E6733}" type="slidenum">
              <a:rPr lang="en-GB" smtClean="0"/>
              <a:t>‹#›</a:t>
            </a:fld>
            <a:endParaRPr lang="en-GB"/>
          </a:p>
        </p:txBody>
      </p:sp>
    </p:spTree>
    <p:extLst>
      <p:ext uri="{BB962C8B-B14F-4D97-AF65-F5344CB8AC3E}">
        <p14:creationId xmlns:p14="http://schemas.microsoft.com/office/powerpoint/2010/main" val="4500868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47B4CE-654D-43C5-9CCB-42F00CF3692A}" type="datetimeFigureOut">
              <a:rPr lang="en-GB" smtClean="0"/>
              <a:t>04/05/2022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8F72C-DE36-43FF-A04C-D9A3A28E6733}" type="slidenum">
              <a:rPr lang="en-GB" smtClean="0"/>
              <a:t>‹#›</a:t>
            </a:fld>
            <a:endParaRPr lang="en-GB"/>
          </a:p>
        </p:txBody>
      </p:sp>
    </p:spTree>
    <p:extLst>
      <p:ext uri="{BB962C8B-B14F-4D97-AF65-F5344CB8AC3E}">
        <p14:creationId xmlns:p14="http://schemas.microsoft.com/office/powerpoint/2010/main" val="2199794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47B4CE-654D-43C5-9CCB-42F00CF3692A}" type="datetimeFigureOut">
              <a:rPr lang="en-GB" smtClean="0"/>
              <a:t>04/05/2022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8F72C-DE36-43FF-A04C-D9A3A28E6733}" type="slidenum">
              <a:rPr lang="en-GB" smtClean="0"/>
              <a:t>‹#›</a:t>
            </a:fld>
            <a:endParaRPr lang="en-GB"/>
          </a:p>
        </p:txBody>
      </p:sp>
    </p:spTree>
    <p:extLst>
      <p:ext uri="{BB962C8B-B14F-4D97-AF65-F5344CB8AC3E}">
        <p14:creationId xmlns:p14="http://schemas.microsoft.com/office/powerpoint/2010/main" val="3318233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47B4CE-654D-43C5-9CCB-42F00CF3692A}" type="datetimeFigureOut">
              <a:rPr lang="en-GB" smtClean="0"/>
              <a:t>04/05/2022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8F72C-DE36-43FF-A04C-D9A3A28E6733}" type="slidenum">
              <a:rPr lang="en-GB" smtClean="0"/>
              <a:t>‹#›</a:t>
            </a:fld>
            <a:endParaRPr lang="en-GB"/>
          </a:p>
        </p:txBody>
      </p:sp>
    </p:spTree>
    <p:extLst>
      <p:ext uri="{BB962C8B-B14F-4D97-AF65-F5344CB8AC3E}">
        <p14:creationId xmlns:p14="http://schemas.microsoft.com/office/powerpoint/2010/main" val="1587556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47B4CE-654D-43C5-9CCB-42F00CF3692A}" type="datetimeFigureOut">
              <a:rPr lang="en-GB" smtClean="0"/>
              <a:t>04/05/2022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8F72C-DE36-43FF-A04C-D9A3A28E6733}" type="slidenum">
              <a:rPr lang="en-GB" smtClean="0"/>
              <a:t>‹#›</a:t>
            </a:fld>
            <a:endParaRPr lang="en-GB"/>
          </a:p>
        </p:txBody>
      </p:sp>
    </p:spTree>
    <p:extLst>
      <p:ext uri="{BB962C8B-B14F-4D97-AF65-F5344CB8AC3E}">
        <p14:creationId xmlns:p14="http://schemas.microsoft.com/office/powerpoint/2010/main" val="3449667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47B4CE-654D-43C5-9CCB-42F00CF3692A}" type="datetimeFigureOut">
              <a:rPr lang="en-GB" smtClean="0"/>
              <a:t>04/05/2022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C8F72C-DE36-43FF-A04C-D9A3A28E6733}" type="slidenum">
              <a:rPr lang="en-GB" smtClean="0"/>
              <a:t>‹#›</a:t>
            </a:fld>
            <a:endParaRPr lang="en-GB"/>
          </a:p>
        </p:txBody>
      </p:sp>
    </p:spTree>
    <p:extLst>
      <p:ext uri="{BB962C8B-B14F-4D97-AF65-F5344CB8AC3E}">
        <p14:creationId xmlns:p14="http://schemas.microsoft.com/office/powerpoint/2010/main" val="30450694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linkedin.com/pulse/erikson-stages-psychosocial-personality-development-abstract-muijre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pgpedia.com/e/erik-erikson" TargetMode="External"/><Relationship Id="rId4" Type="http://schemas.openxmlformats.org/officeDocument/2006/relationships/hyperlink" Target="https://mind.help/topic/attachments/attachment-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77BE5-5EE9-E4DE-DA82-8A764C39C117}"/>
              </a:ext>
            </a:extLst>
          </p:cNvPr>
          <p:cNvSpPr>
            <a:spLocks noGrp="1"/>
          </p:cNvSpPr>
          <p:nvPr>
            <p:ph type="title"/>
          </p:nvPr>
        </p:nvSpPr>
        <p:spPr>
          <a:xfrm>
            <a:off x="457200" y="404664"/>
            <a:ext cx="8229600" cy="1647056"/>
          </a:xfrm>
        </p:spPr>
        <p:txBody>
          <a:bodyPr>
            <a:normAutofit fontScale="90000"/>
          </a:bodyPr>
          <a:lstStyle/>
          <a:p>
            <a:r>
              <a:rPr lang="en-US" dirty="0"/>
              <a:t>Certificate of Higher Education in Skills for the Workplace (Health and Social Care)</a:t>
            </a:r>
            <a:endParaRPr lang="en-GB" dirty="0"/>
          </a:p>
        </p:txBody>
      </p:sp>
      <p:sp>
        <p:nvSpPr>
          <p:cNvPr id="3" name="Content Placeholder 2">
            <a:extLst>
              <a:ext uri="{FF2B5EF4-FFF2-40B4-BE49-F238E27FC236}">
                <a16:creationId xmlns:a16="http://schemas.microsoft.com/office/drawing/2014/main" id="{9E630130-9D45-E791-33A4-B50394B78538}"/>
              </a:ext>
            </a:extLst>
          </p:cNvPr>
          <p:cNvSpPr>
            <a:spLocks noGrp="1"/>
          </p:cNvSpPr>
          <p:nvPr>
            <p:ph idx="1"/>
          </p:nvPr>
        </p:nvSpPr>
        <p:spPr>
          <a:xfrm>
            <a:off x="457200" y="2780928"/>
            <a:ext cx="8229600" cy="3345235"/>
          </a:xfrm>
        </p:spPr>
        <p:txBody>
          <a:bodyPr>
            <a:normAutofit lnSpcReduction="10000"/>
          </a:bodyPr>
          <a:lstStyle/>
          <a:p>
            <a:r>
              <a:rPr lang="en-GB" dirty="0"/>
              <a:t>Psychology for Health and Social Care </a:t>
            </a:r>
          </a:p>
          <a:p>
            <a:r>
              <a:rPr lang="en-GB" dirty="0"/>
              <a:t>Module code:BMMHP4003</a:t>
            </a:r>
          </a:p>
          <a:p>
            <a:r>
              <a:rPr lang="en-GB" dirty="0"/>
              <a:t>CTOMA: 50%</a:t>
            </a:r>
          </a:p>
          <a:p>
            <a:r>
              <a:rPr lang="en-GB" dirty="0"/>
              <a:t>Module Leader: Diya </a:t>
            </a:r>
            <a:r>
              <a:rPr lang="en-GB" dirty="0" err="1"/>
              <a:t>Ganguly</a:t>
            </a:r>
            <a:endParaRPr lang="en-GB" dirty="0"/>
          </a:p>
          <a:p>
            <a:r>
              <a:rPr lang="en-GB" dirty="0"/>
              <a:t>Internal Verifier: Barbara </a:t>
            </a:r>
            <a:r>
              <a:rPr lang="en-GB" dirty="0" err="1"/>
              <a:t>Chinyani</a:t>
            </a:r>
            <a:endParaRPr lang="en-GB" dirty="0"/>
          </a:p>
          <a:p>
            <a:r>
              <a:rPr lang="en-GB" dirty="0"/>
              <a:t>Joao Brandao Pereira (2012063)</a:t>
            </a:r>
          </a:p>
          <a:p>
            <a:endParaRPr lang="en-GB" dirty="0"/>
          </a:p>
          <a:p>
            <a:endParaRPr lang="en-GB" dirty="0"/>
          </a:p>
        </p:txBody>
      </p:sp>
    </p:spTree>
    <p:extLst>
      <p:ext uri="{BB962C8B-B14F-4D97-AF65-F5344CB8AC3E}">
        <p14:creationId xmlns:p14="http://schemas.microsoft.com/office/powerpoint/2010/main" val="22623046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04664"/>
            <a:ext cx="7772400" cy="1470025"/>
          </a:xfrm>
        </p:spPr>
        <p:txBody>
          <a:bodyPr/>
          <a:lstStyle/>
          <a:p>
            <a:r>
              <a:rPr lang="en-GB" dirty="0"/>
              <a:t>Lifespan Psychological Theory </a:t>
            </a:r>
          </a:p>
        </p:txBody>
      </p:sp>
      <p:sp>
        <p:nvSpPr>
          <p:cNvPr id="3" name="Subtitle 2"/>
          <p:cNvSpPr>
            <a:spLocks noGrp="1"/>
          </p:cNvSpPr>
          <p:nvPr>
            <p:ph type="subTitle" idx="1"/>
          </p:nvPr>
        </p:nvSpPr>
        <p:spPr>
          <a:xfrm>
            <a:off x="395536" y="1700808"/>
            <a:ext cx="8064896" cy="3024336"/>
          </a:xfrm>
        </p:spPr>
        <p:txBody>
          <a:bodyPr>
            <a:normAutofit fontScale="92500"/>
          </a:bodyPr>
          <a:lstStyle/>
          <a:p>
            <a:r>
              <a:rPr lang="en-GB" dirty="0"/>
              <a:t>4 Main Theories </a:t>
            </a:r>
          </a:p>
          <a:p>
            <a:pPr marL="457200" lvl="0" indent="-457200">
              <a:buFont typeface="Arial" pitchFamily="34" charset="0"/>
              <a:buChar char="•"/>
            </a:pPr>
            <a:r>
              <a:rPr lang="en-GB" b="1" i="1" dirty="0"/>
              <a:t>Psychosexual theory of development</a:t>
            </a:r>
          </a:p>
          <a:p>
            <a:pPr marL="457200" lvl="0" indent="-457200">
              <a:buFont typeface="Arial" pitchFamily="34" charset="0"/>
              <a:buChar char="•"/>
            </a:pPr>
            <a:r>
              <a:rPr lang="en-GB" b="1" i="1" dirty="0"/>
              <a:t>Cognitive theory of development</a:t>
            </a:r>
          </a:p>
          <a:p>
            <a:pPr marL="457200" indent="-457200">
              <a:buFont typeface="Arial" panose="020B0604020202020204" pitchFamily="34" charset="0"/>
              <a:buChar char="•"/>
            </a:pPr>
            <a:r>
              <a:rPr lang="en-GB" b="1" i="1" dirty="0"/>
              <a:t>Theory of moral development</a:t>
            </a:r>
            <a:endParaRPr lang="en-GB" dirty="0"/>
          </a:p>
          <a:p>
            <a:pPr marL="457200" indent="-457200">
              <a:buFont typeface="Arial" panose="020B0604020202020204" pitchFamily="34" charset="0"/>
              <a:buChar char="•"/>
            </a:pPr>
            <a:r>
              <a:rPr lang="en-GB" sz="4000" b="1" i="1" dirty="0">
                <a:solidFill>
                  <a:schemeClr val="accent6"/>
                </a:solidFill>
              </a:rPr>
              <a:t>Psychosocial theory of development</a:t>
            </a:r>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4797152"/>
            <a:ext cx="5486400" cy="1171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23987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fontScale="90000"/>
          </a:bodyPr>
          <a:lstStyle/>
          <a:p>
            <a:pPr lvl="0"/>
            <a:r>
              <a:rPr lang="en-GB" dirty="0"/>
              <a:t>Erikson’s Stages of Psychosocial Development </a:t>
            </a:r>
            <a:br>
              <a:rPr lang="en-GB" dirty="0"/>
            </a:br>
            <a:endParaRPr lang="en-GB" dirty="0"/>
          </a:p>
        </p:txBody>
      </p:sp>
      <p:pic>
        <p:nvPicPr>
          <p:cNvPr id="4" name="Content Placeholder 3" descr="https://slideplayer.com/slide/3865127/13/images/6/Erikson%E2%80%99s+Stages+of+Psychosocial+Development.jp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1520" y="1340768"/>
            <a:ext cx="6034617" cy="4525963"/>
          </a:xfrm>
          <a:prstGeom prst="rect">
            <a:avLst/>
          </a:prstGeom>
          <a:noFill/>
          <a:ln>
            <a:noFill/>
          </a:ln>
        </p:spPr>
      </p:pic>
      <p:pic>
        <p:nvPicPr>
          <p:cNvPr id="102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200" y="2771083"/>
            <a:ext cx="2771800" cy="41202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38428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Infancy 0-1year</a:t>
            </a:r>
          </a:p>
        </p:txBody>
      </p:sp>
      <p:sp>
        <p:nvSpPr>
          <p:cNvPr id="3" name="Content Placeholder 2"/>
          <p:cNvSpPr>
            <a:spLocks noGrp="1"/>
          </p:cNvSpPr>
          <p:nvPr>
            <p:ph idx="1"/>
          </p:nvPr>
        </p:nvSpPr>
        <p:spPr/>
        <p:txBody>
          <a:bodyPr/>
          <a:lstStyle/>
          <a:p>
            <a:r>
              <a:rPr lang="en-GB" dirty="0"/>
              <a:t>Trust vs. Mistrust</a:t>
            </a:r>
            <a:endParaRPr lang="en-GB" b="1" dirty="0"/>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5160" y="5301208"/>
            <a:ext cx="5334000" cy="1247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39338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Childhood 2-3 years</a:t>
            </a:r>
          </a:p>
        </p:txBody>
      </p:sp>
      <p:sp>
        <p:nvSpPr>
          <p:cNvPr id="3" name="Content Placeholder 2"/>
          <p:cNvSpPr>
            <a:spLocks noGrp="1"/>
          </p:cNvSpPr>
          <p:nvPr>
            <p:ph idx="1"/>
          </p:nvPr>
        </p:nvSpPr>
        <p:spPr/>
        <p:txBody>
          <a:bodyPr/>
          <a:lstStyle/>
          <a:p>
            <a:r>
              <a:rPr lang="en-GB" dirty="0"/>
              <a:t>Autonomy vs. Shame/Doubt</a:t>
            </a:r>
            <a:endParaRPr lang="en-GB" b="1" dirty="0"/>
          </a:p>
          <a:p>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0759" y="5301208"/>
            <a:ext cx="5334000" cy="1247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5553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Preschool 3-5 years</a:t>
            </a:r>
          </a:p>
        </p:txBody>
      </p:sp>
      <p:sp>
        <p:nvSpPr>
          <p:cNvPr id="3" name="Content Placeholder 2"/>
          <p:cNvSpPr>
            <a:spLocks noGrp="1"/>
          </p:cNvSpPr>
          <p:nvPr>
            <p:ph idx="1"/>
          </p:nvPr>
        </p:nvSpPr>
        <p:spPr/>
        <p:txBody>
          <a:bodyPr/>
          <a:lstStyle/>
          <a:p>
            <a:r>
              <a:rPr lang="en-GB" dirty="0"/>
              <a:t>Initiative vs. Guilt</a:t>
            </a:r>
            <a:endParaRPr lang="en-GB" b="1" dirty="0"/>
          </a:p>
          <a:p>
            <a:endParaRPr lang="en-GB" dirty="0"/>
          </a:p>
        </p:txBody>
      </p:sp>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4203" y="4958948"/>
            <a:ext cx="4668322" cy="16196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5399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School age 6-11 years</a:t>
            </a:r>
          </a:p>
        </p:txBody>
      </p:sp>
      <p:sp>
        <p:nvSpPr>
          <p:cNvPr id="3" name="Content Placeholder 2"/>
          <p:cNvSpPr>
            <a:spLocks noGrp="1"/>
          </p:cNvSpPr>
          <p:nvPr>
            <p:ph idx="1"/>
          </p:nvPr>
        </p:nvSpPr>
        <p:spPr/>
        <p:txBody>
          <a:bodyPr/>
          <a:lstStyle/>
          <a:p>
            <a:r>
              <a:rPr lang="en-GB" dirty="0"/>
              <a:t>Industry vs. Inferiority</a:t>
            </a:r>
            <a:endParaRPr lang="en-GB" b="1" dirty="0"/>
          </a:p>
          <a:p>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8716" y="4437112"/>
            <a:ext cx="4679142" cy="21941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19337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Adolescence 12-20 years</a:t>
            </a:r>
          </a:p>
        </p:txBody>
      </p:sp>
      <p:sp>
        <p:nvSpPr>
          <p:cNvPr id="3" name="Content Placeholder 2"/>
          <p:cNvSpPr>
            <a:spLocks noGrp="1"/>
          </p:cNvSpPr>
          <p:nvPr>
            <p:ph idx="1"/>
          </p:nvPr>
        </p:nvSpPr>
        <p:spPr/>
        <p:txBody>
          <a:bodyPr/>
          <a:lstStyle/>
          <a:p>
            <a:r>
              <a:rPr lang="en-GB" dirty="0"/>
              <a:t>Identity vs. Role Confusion</a:t>
            </a:r>
            <a:endParaRPr lang="en-GB" b="1" dirty="0"/>
          </a:p>
          <a:p>
            <a:endParaRPr lang="en-GB"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3933056"/>
            <a:ext cx="3514725" cy="2638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155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Adults Mid-20s</a:t>
            </a:r>
          </a:p>
        </p:txBody>
      </p:sp>
      <p:sp>
        <p:nvSpPr>
          <p:cNvPr id="3" name="Content Placeholder 2"/>
          <p:cNvSpPr>
            <a:spLocks noGrp="1"/>
          </p:cNvSpPr>
          <p:nvPr>
            <p:ph idx="1"/>
          </p:nvPr>
        </p:nvSpPr>
        <p:spPr/>
        <p:txBody>
          <a:bodyPr/>
          <a:lstStyle/>
          <a:p>
            <a:r>
              <a:rPr lang="en-GB" dirty="0"/>
              <a:t>Intimacy vs. Isolation</a:t>
            </a:r>
            <a:endParaRPr lang="en-GB" b="1" dirty="0"/>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4272" y="5085184"/>
            <a:ext cx="5870174" cy="13971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7083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Adulthood 25-60 years</a:t>
            </a:r>
          </a:p>
        </p:txBody>
      </p:sp>
      <p:sp>
        <p:nvSpPr>
          <p:cNvPr id="3" name="Content Placeholder 2"/>
          <p:cNvSpPr>
            <a:spLocks noGrp="1"/>
          </p:cNvSpPr>
          <p:nvPr>
            <p:ph idx="1"/>
          </p:nvPr>
        </p:nvSpPr>
        <p:spPr/>
        <p:txBody>
          <a:bodyPr/>
          <a:lstStyle/>
          <a:p>
            <a:r>
              <a:rPr lang="en-GB" dirty="0"/>
              <a:t>Generativity vs. Stagnation</a:t>
            </a:r>
            <a:endParaRPr lang="en-GB" b="1" dirty="0"/>
          </a:p>
          <a:p>
            <a:endParaRPr lang="en-GB" dirty="0"/>
          </a:p>
        </p:txBody>
      </p:sp>
      <p:pic>
        <p:nvPicPr>
          <p:cNvPr id="819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1532"/>
          <a:stretch/>
        </p:blipFill>
        <p:spPr bwMode="auto">
          <a:xfrm>
            <a:off x="4499992" y="4241834"/>
            <a:ext cx="4396012" cy="2288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97246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Old age 60+ years </a:t>
            </a:r>
          </a:p>
        </p:txBody>
      </p:sp>
      <p:sp>
        <p:nvSpPr>
          <p:cNvPr id="3" name="Content Placeholder 2"/>
          <p:cNvSpPr>
            <a:spLocks noGrp="1"/>
          </p:cNvSpPr>
          <p:nvPr>
            <p:ph idx="1"/>
          </p:nvPr>
        </p:nvSpPr>
        <p:spPr/>
        <p:txBody>
          <a:bodyPr/>
          <a:lstStyle/>
          <a:p>
            <a:r>
              <a:rPr lang="en-GB" dirty="0"/>
              <a:t>Integrity vs. Despair</a:t>
            </a:r>
            <a:endParaRPr lang="en-GB" b="1" dirty="0"/>
          </a:p>
          <a:p>
            <a:endParaRPr lang="en-GB"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4005064"/>
            <a:ext cx="3495675" cy="2638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9394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1C354-0F6A-4CD2-5739-5F33B7C0DEFA}"/>
              </a:ext>
            </a:extLst>
          </p:cNvPr>
          <p:cNvSpPr>
            <a:spLocks noGrp="1"/>
          </p:cNvSpPr>
          <p:nvPr>
            <p:ph type="title"/>
          </p:nvPr>
        </p:nvSpPr>
        <p:spPr/>
        <p:txBody>
          <a:bodyPr>
            <a:normAutofit fontScale="90000"/>
          </a:bodyPr>
          <a:lstStyle/>
          <a:p>
            <a:r>
              <a:rPr lang="en-US" dirty="0"/>
              <a:t>The role Lifespan Psychology play in our everyday lives</a:t>
            </a:r>
            <a:endParaRPr lang="en-GB" dirty="0"/>
          </a:p>
        </p:txBody>
      </p:sp>
      <p:sp>
        <p:nvSpPr>
          <p:cNvPr id="3" name="Content Placeholder 2">
            <a:extLst>
              <a:ext uri="{FF2B5EF4-FFF2-40B4-BE49-F238E27FC236}">
                <a16:creationId xmlns:a16="http://schemas.microsoft.com/office/drawing/2014/main" id="{D7A4B454-B9C5-4944-2A5B-19B8D76CC684}"/>
              </a:ext>
            </a:extLst>
          </p:cNvPr>
          <p:cNvSpPr>
            <a:spLocks noGrp="1"/>
          </p:cNvSpPr>
          <p:nvPr>
            <p:ph idx="1"/>
          </p:nvPr>
        </p:nvSpPr>
        <p:spPr/>
        <p:txBody>
          <a:bodyPr/>
          <a:lstStyle/>
          <a:p>
            <a:r>
              <a:rPr lang="en-US" dirty="0"/>
              <a:t>Helps us to study brain development  and what it is capable of achieving at which age </a:t>
            </a:r>
          </a:p>
          <a:p>
            <a:r>
              <a:rPr lang="en-US" dirty="0"/>
              <a:t>Helps us explore how we change and grow from conception to death</a:t>
            </a:r>
          </a:p>
          <a:p>
            <a:r>
              <a:rPr lang="en-US" dirty="0"/>
              <a:t>Understand how individuals change mentally and physically over time</a:t>
            </a:r>
          </a:p>
          <a:p>
            <a:r>
              <a:rPr lang="en-US" dirty="0"/>
              <a:t>Allow us to </a:t>
            </a:r>
            <a:r>
              <a:rPr lang="en-US" dirty="0" err="1"/>
              <a:t>recognise</a:t>
            </a:r>
            <a:r>
              <a:rPr lang="en-US" dirty="0"/>
              <a:t> psychological and physical disorders </a:t>
            </a:r>
          </a:p>
          <a:p>
            <a:endParaRPr lang="en-GB" dirty="0"/>
          </a:p>
        </p:txBody>
      </p:sp>
    </p:spTree>
    <p:extLst>
      <p:ext uri="{BB962C8B-B14F-4D97-AF65-F5344CB8AC3E}">
        <p14:creationId xmlns:p14="http://schemas.microsoft.com/office/powerpoint/2010/main" val="3129895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p>
        </p:txBody>
      </p:sp>
      <p:sp>
        <p:nvSpPr>
          <p:cNvPr id="3" name="Content Placeholder 2"/>
          <p:cNvSpPr>
            <a:spLocks noGrp="1"/>
          </p:cNvSpPr>
          <p:nvPr>
            <p:ph idx="1"/>
          </p:nvPr>
        </p:nvSpPr>
        <p:spPr>
          <a:xfrm>
            <a:off x="457200" y="1124744"/>
            <a:ext cx="8229600" cy="5001419"/>
          </a:xfrm>
        </p:spPr>
        <p:txBody>
          <a:bodyPr>
            <a:normAutofit fontScale="40000" lnSpcReduction="20000"/>
          </a:bodyPr>
          <a:lstStyle/>
          <a:p>
            <a:pPr lvl="0"/>
            <a:r>
              <a:rPr lang="en-GB" dirty="0"/>
              <a:t>Psychology-Beginner's Guides G. Neil Martin Publisher One world Publications Print Pub Date (2008-08-07)</a:t>
            </a:r>
          </a:p>
          <a:p>
            <a:r>
              <a:rPr lang="en-US" dirty="0"/>
              <a:t>Youtube.com. 2022. [online] Available at: &lt;https://www.youtube.com/watch?v=aYCBdZLCDBQ&gt; [Accessed 4 April 2022].</a:t>
            </a:r>
            <a:endParaRPr lang="en-GB" dirty="0"/>
          </a:p>
          <a:p>
            <a:r>
              <a:rPr lang="en-GB" dirty="0">
                <a:hlinkClick r:id="rId3"/>
              </a:rPr>
              <a:t>Amazonia.fiocruz.br. 2022. Online Essay Help | amazonia.fiocruz.br. [online] Available at: &lt;https://amazonia.fiocruz.br/scdp/blog/culture-and-selfaeesteem/erik-erikson-s-psychosocial-theory-of-development.php&gt; [Accessed 4 April 2022].</a:t>
            </a:r>
          </a:p>
          <a:p>
            <a:endParaRPr lang="en-GB" dirty="0">
              <a:hlinkClick r:id="rId3"/>
            </a:endParaRPr>
          </a:p>
          <a:p>
            <a:r>
              <a:rPr lang="en-GB" dirty="0"/>
              <a:t>(Erikson: Stages of psychosocial personality development (Abstract), 2022) Linkedin.com. 2022. Erikson: Stages of psychosocial personality development (Abstract). [online] Available at: &lt;https://www.linkedin.com/pulse/erikson-stages-psychosocial-personality-development-abstract-muijres&gt; [Accessed 4 April 2022].</a:t>
            </a:r>
          </a:p>
          <a:p>
            <a:endParaRPr lang="en-GB" dirty="0"/>
          </a:p>
          <a:p>
            <a:r>
              <a:rPr lang="en-US" dirty="0"/>
              <a:t>(</a:t>
            </a:r>
            <a:r>
              <a:rPr lang="en-US" dirty="0" err="1"/>
              <a:t>Makuch</a:t>
            </a:r>
            <a:r>
              <a:rPr lang="en-US" dirty="0"/>
              <a:t>, 2022) Your Bibliography: </a:t>
            </a:r>
            <a:r>
              <a:rPr lang="en-US" dirty="0" err="1"/>
              <a:t>Makuch</a:t>
            </a:r>
            <a:r>
              <a:rPr lang="en-US" dirty="0"/>
              <a:t>, G., 2022. Addiction and Psychosocial Development in Early Childhood. [online] Theclearingnw.com. Available at: &lt;https://www.theclearingnw.com/blog/psychosocial-development-early-childhood-sets-stage-addiction&gt; [Accessed 4 May 2022].</a:t>
            </a:r>
            <a:endParaRPr lang="en-GB" dirty="0"/>
          </a:p>
          <a:p>
            <a:endParaRPr lang="en-GB" dirty="0">
              <a:hlinkClick r:id="rId4"/>
            </a:endParaRPr>
          </a:p>
          <a:p>
            <a:r>
              <a:rPr lang="en-US" dirty="0">
                <a:hlinkClick r:id="rId5"/>
              </a:rPr>
              <a:t>(Understanding Attachment Theory: And How It Affects Our Relationships, 2022)  Mind Help. 2022. Understanding Attachment Theory: And How It Affects Our Relationships. [online] Available at: &lt;https://mind.help/topic/attachments/attachment-theory/&gt; [Accessed 4 May 2022].</a:t>
            </a:r>
            <a:endParaRPr lang="en-GB" dirty="0">
              <a:hlinkClick r:id="rId5"/>
            </a:endParaRPr>
          </a:p>
          <a:p>
            <a:endParaRPr lang="en-GB" dirty="0">
              <a:hlinkClick r:id="rId5"/>
            </a:endParaRPr>
          </a:p>
          <a:p>
            <a:endParaRPr lang="en-GB" dirty="0"/>
          </a:p>
          <a:p>
            <a:r>
              <a:rPr lang="en-GB" dirty="0"/>
              <a:t>(Erik Erikson, 2022) Pgpedia.com. 2022. Erik Erikson. [online] Available at: &lt;https://www.pgpedia.com/e/erik-erikson&gt; [Accessed 4 May 2022].</a:t>
            </a:r>
          </a:p>
        </p:txBody>
      </p:sp>
    </p:spTree>
    <p:extLst>
      <p:ext uri="{BB962C8B-B14F-4D97-AF65-F5344CB8AC3E}">
        <p14:creationId xmlns:p14="http://schemas.microsoft.com/office/powerpoint/2010/main" val="30704431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1829</Words>
  <Application>Microsoft Office PowerPoint</Application>
  <PresentationFormat>On-screen Show (4:3)</PresentationFormat>
  <Paragraphs>165</Paragraphs>
  <Slides>13</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Certificate of Higher Education in Skills for the Workplace (Health and Social Care)</vt:lpstr>
      <vt:lpstr>Lifespan Psychological Theory </vt:lpstr>
      <vt:lpstr>Erikson’s Stages of Psychosocial Development  </vt:lpstr>
      <vt:lpstr>Infancy 0-1year</vt:lpstr>
      <vt:lpstr>Early Childhood 2-3 years</vt:lpstr>
      <vt:lpstr>Preschool 3-5 years</vt:lpstr>
      <vt:lpstr>School age 6-11 years</vt:lpstr>
      <vt:lpstr>Adolescence 12-20 years</vt:lpstr>
      <vt:lpstr>Young Adults Mid-20s</vt:lpstr>
      <vt:lpstr>Adulthood 25-60 years</vt:lpstr>
      <vt:lpstr>Old age 60+ years </vt:lpstr>
      <vt:lpstr>The role Lifespan Psychology play in our everyday lives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Lifespan Psychological Theory</dc:title>
  <dc:creator>Sandra</dc:creator>
  <cp:lastModifiedBy>Joao Brandao Brandao Pereira</cp:lastModifiedBy>
  <cp:revision>17</cp:revision>
  <dcterms:created xsi:type="dcterms:W3CDTF">2022-04-24T22:11:37Z</dcterms:created>
  <dcterms:modified xsi:type="dcterms:W3CDTF">2022-05-04T22:48:26Z</dcterms:modified>
</cp:coreProperties>
</file>