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675" r:id="rId1"/>
  </p:sldMasterIdLst>
  <p:notesMasterIdLst>
    <p:notesMasterId r:id="rId14"/>
  </p:notesMasterIdLst>
  <p:sldIdLst>
    <p:sldId id="256" r:id="rId2"/>
    <p:sldId id="257" r:id="rId3"/>
    <p:sldId id="266" r:id="rId4"/>
    <p:sldId id="259" r:id="rId5"/>
    <p:sldId id="263" r:id="rId6"/>
    <p:sldId id="264" r:id="rId7"/>
    <p:sldId id="260" r:id="rId8"/>
    <p:sldId id="261" r:id="rId9"/>
    <p:sldId id="262" r:id="rId10"/>
    <p:sldId id="269" r:id="rId11"/>
    <p:sldId id="265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84" autoAdjust="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120" y="-7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7A87C-A2EB-4F4E-AE5D-931D584377E0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FDD75-B9AC-FE49-BC76-1AA95C84CB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546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FDD75-B9AC-FE49-BC76-1AA95C84CB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21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676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419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191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2057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800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572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66660">
            <a:off x="5138374" y="599839"/>
            <a:ext cx="1610332" cy="2025115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29776">
            <a:off x="2072772" y="555386"/>
            <a:ext cx="1610332" cy="2025115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4"/>
          </p:nvPr>
        </p:nvSpPr>
        <p:spPr>
          <a:xfrm rot="21254634">
            <a:off x="2256146" y="735839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idx="15"/>
          </p:nvPr>
        </p:nvSpPr>
        <p:spPr>
          <a:xfrm rot="21315648">
            <a:off x="5321748" y="780292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pic>
        <p:nvPicPr>
          <p:cNvPr id="14" name="Picture 13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1790">
            <a:off x="3591963" y="936015"/>
            <a:ext cx="1610332" cy="2025115"/>
          </a:xfrm>
          <a:prstGeom prst="rect">
            <a:avLst/>
          </a:prstGeom>
        </p:spPr>
      </p:pic>
      <p:sp>
        <p:nvSpPr>
          <p:cNvPr id="17" name="Picture Placeholder 2"/>
          <p:cNvSpPr>
            <a:spLocks noGrp="1"/>
          </p:cNvSpPr>
          <p:nvPr>
            <p:ph type="pic" idx="17"/>
          </p:nvPr>
        </p:nvSpPr>
        <p:spPr>
          <a:xfrm rot="100778">
            <a:off x="3775337" y="1116468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282700"/>
            <a:ext cx="8001000" cy="1917700"/>
          </a:xfrm>
        </p:spPr>
        <p:txBody>
          <a:bodyPr anchor="b" anchorCtr="0">
            <a:noAutofit/>
          </a:bodyPr>
          <a:lstStyle>
            <a:lvl1pPr algn="ctr">
              <a:defRPr sz="5600" b="0" cap="none" baseline="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3644153"/>
            <a:ext cx="8001000" cy="833718"/>
          </a:xfrm>
        </p:spPr>
        <p:txBody>
          <a:bodyPr anchor="t" anchorCtr="0"/>
          <a:lstStyle>
            <a:lvl1pPr marL="0" indent="0" algn="ctr">
              <a:spcAft>
                <a:spcPts val="0"/>
              </a:spcAft>
              <a:buNone/>
              <a:defRPr sz="20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33528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346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46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346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153" y="443752"/>
            <a:ext cx="3749040" cy="1707777"/>
          </a:xfrm>
        </p:spPr>
        <p:txBody>
          <a:bodyPr anchor="b">
            <a:noAutofit/>
          </a:bodyPr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7494" y="430306"/>
            <a:ext cx="3749040" cy="560854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2000"/>
            </a:lvl6pPr>
            <a:lvl7pPr marL="2290763" indent="-461963">
              <a:defRPr sz="2000"/>
            </a:lvl7pPr>
            <a:lvl8pPr marL="2290763" indent="-461963">
              <a:defRPr sz="2000"/>
            </a:lvl8pPr>
            <a:lvl9pPr marL="2290763" indent="-461963"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6153" y="2554940"/>
            <a:ext cx="3749040" cy="3146613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434609"/>
            <a:ext cx="374904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2551176"/>
            <a:ext cx="3749040" cy="31455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Aft>
                <a:spcPts val="100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798020" y="538594"/>
            <a:ext cx="1808485" cy="516710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150174">
            <a:off x="4827538" y="836203"/>
            <a:ext cx="3657600" cy="493776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55093">
            <a:off x="2359666" y="458370"/>
            <a:ext cx="4424669" cy="3079124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835967" y="278688"/>
            <a:ext cx="1695954" cy="4845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85255">
            <a:off x="2866028" y="3182426"/>
            <a:ext cx="1695954" cy="484558"/>
          </a:xfrm>
          <a:prstGeom prst="rect">
            <a:avLst/>
          </a:prstGeom>
        </p:spPr>
      </p:pic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150321">
            <a:off x="4329929" y="546774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317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80673">
            <a:off x="699762" y="451178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3480" y="4800600"/>
            <a:ext cx="3246120" cy="1188720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415567" y="369110"/>
            <a:ext cx="3794703" cy="272976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0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0973137">
            <a:off x="530124" y="631160"/>
            <a:ext cx="3837559" cy="2604282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 rot="470783">
            <a:off x="708565" y="3070624"/>
            <a:ext cx="3918749" cy="282751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114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 rot="21240000">
            <a:off x="4717562" y="3396154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4876800"/>
            <a:ext cx="3048000" cy="118872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7428515" y="2619243"/>
            <a:ext cx="1580737" cy="451639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6339646" y="604321"/>
            <a:ext cx="1610332" cy="2025115"/>
          </a:xfrm>
          <a:prstGeom prst="rect">
            <a:avLst/>
          </a:prstGeom>
        </p:spPr>
      </p:pic>
      <p:pic>
        <p:nvPicPr>
          <p:cNvPr id="13" name="Picture 12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4891846" y="985321"/>
            <a:ext cx="1610332" cy="2025115"/>
          </a:xfrm>
          <a:prstGeom prst="rect">
            <a:avLst/>
          </a:prstGeom>
        </p:spPr>
      </p:pic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 rot="247118">
            <a:off x="5075220" y="1165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 rot="271248">
            <a:off x="6523020" y="784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519045" y="2873698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193488">
            <a:off x="610678" y="450635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 rot="21240000">
            <a:off x="455724" y="3551615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GB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2286000" indent="-457200">
              <a:defRPr/>
            </a:lvl6pPr>
            <a:lvl7pPr marL="2286000" indent="-457200">
              <a:defRPr/>
            </a:lvl7pPr>
            <a:lvl8pPr marL="2286000" indent="-457200">
              <a:defRPr/>
            </a:lvl8pPr>
            <a:lvl9pPr marL="2286000" indent="-457200">
              <a:defRPr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634" y="577849"/>
            <a:ext cx="1882589" cy="5461001"/>
          </a:xfrm>
        </p:spPr>
        <p:txBody>
          <a:bodyPr vert="eaVert"/>
          <a:lstStyle>
            <a:lvl1pPr>
              <a:defRPr sz="4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4" y="577849"/>
            <a:ext cx="5768788" cy="546100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vertical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59" y="1562100"/>
            <a:ext cx="152400" cy="37338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PageOverlay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15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905000"/>
            <a:ext cx="8001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721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E4D10339-4930-4345-87F7-BECFE89D5221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46220" y="6158753"/>
            <a:ext cx="1051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fld id="{BB88A061-B2F4-E741-BB4A-B40AAAFA2DF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76" r:id="rId1"/>
    <p:sldLayoutId id="2147484677" r:id="rId2"/>
    <p:sldLayoutId id="2147484678" r:id="rId3"/>
    <p:sldLayoutId id="2147484679" r:id="rId4"/>
    <p:sldLayoutId id="2147484680" r:id="rId5"/>
    <p:sldLayoutId id="2147484681" r:id="rId6"/>
    <p:sldLayoutId id="2147484682" r:id="rId7"/>
    <p:sldLayoutId id="2147484683" r:id="rId8"/>
    <p:sldLayoutId id="2147484684" r:id="rId9"/>
    <p:sldLayoutId id="2147484685" r:id="rId10"/>
    <p:sldLayoutId id="2147484686" r:id="rId11"/>
    <p:sldLayoutId id="2147484687" r:id="rId12"/>
    <p:sldLayoutId id="2147484688" r:id="rId13"/>
    <p:sldLayoutId id="2147484689" r:id="rId14"/>
    <p:sldLayoutId id="2147484690" r:id="rId15"/>
    <p:sldLayoutId id="2147484691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0"/>
        </a:spcBef>
        <a:spcAft>
          <a:spcPts val="2000"/>
        </a:spcAft>
        <a:buFont typeface="Wingdings 2" pitchFamily="18" charset="2"/>
        <a:buChar char="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61963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3205163" indent="-461963" algn="l" defTabSz="914400" rtl="0" eaLnBrk="1" latinLnBrk="0" hangingPunct="1">
        <a:spcBef>
          <a:spcPts val="0"/>
        </a:spcBef>
        <a:spcAft>
          <a:spcPts val="600"/>
        </a:spcAft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61963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4119563" indent="-461963" algn="l" defTabSz="914400" rtl="0" eaLnBrk="1" latinLnBrk="0" hangingPunct="1">
        <a:spcBef>
          <a:spcPts val="0"/>
        </a:spcBef>
        <a:spcAft>
          <a:spcPts val="600"/>
        </a:spcAft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.png"/><Relationship Id="rId3" Type="http://schemas.openxmlformats.org/officeDocument/2006/relationships/hyperlink" Target="https://www.kiberastories.com/portfolio/nubian-wedding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4.png"/><Relationship Id="rId3" Type="http://schemas.openxmlformats.org/officeDocument/2006/relationships/hyperlink" Target="https://twitter.com/bbcafrica/status/1092483064683466752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discoverysociety.org/2017/09/05/statelesness-space-security-somalis-in-kenya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9000" y="367665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REIMAGINING BORDERLESSNESS: </a:t>
            </a:r>
            <a:r>
              <a:rPr lang="en-US" sz="3600" dirty="0" smtClean="0">
                <a:latin typeface="Times New Roman"/>
                <a:cs typeface="Times New Roman"/>
              </a:rPr>
              <a:t>Exploring Somali identity in Kenya, Belonging, Marginalization and 21</a:t>
            </a:r>
            <a:r>
              <a:rPr lang="en-US" sz="3600" baseline="30000" dirty="0" smtClean="0">
                <a:latin typeface="Times New Roman"/>
                <a:cs typeface="Times New Roman"/>
              </a:rPr>
              <a:t>st</a:t>
            </a:r>
            <a:r>
              <a:rPr lang="en-US" sz="3600" dirty="0" smtClean="0">
                <a:latin typeface="Times New Roman"/>
                <a:cs typeface="Times New Roman"/>
              </a:rPr>
              <a:t> Century Political Implications </a:t>
            </a:r>
            <a:r>
              <a:rPr lang="en-US" dirty="0" smtClean="0">
                <a:latin typeface="Times New Roman"/>
                <a:cs typeface="Times New Roman"/>
              </a:rPr>
              <a:t>  </a:t>
            </a:r>
            <a:endParaRPr 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5617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DF55D75-A492-431A-95D5-30FDFB3C9242.jpe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34" b="16110"/>
          <a:stretch/>
        </p:blipFill>
        <p:spPr>
          <a:xfrm>
            <a:off x="0" y="0"/>
            <a:ext cx="5346700" cy="69634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91300" y="6277416"/>
            <a:ext cx="2438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err="1" smtClean="0"/>
              <a:t>Barasa</a:t>
            </a:r>
            <a:r>
              <a:rPr lang="en-US" sz="1000" dirty="0" smtClean="0"/>
              <a:t> N. M. 2019 pg. 15 of “After The Vote” </a:t>
            </a:r>
            <a:r>
              <a:rPr lang="en-US" sz="1000" dirty="0" err="1" smtClean="0"/>
              <a:t>Kwani</a:t>
            </a:r>
            <a:r>
              <a:rPr lang="en-US" sz="1000" dirty="0" smtClean="0"/>
              <a:t> Concerned writers( </a:t>
            </a:r>
            <a:r>
              <a:rPr lang="en-US" sz="1000" dirty="0" err="1" smtClean="0"/>
              <a:t>Kalundi</a:t>
            </a:r>
            <a:r>
              <a:rPr lang="en-US" sz="1000" dirty="0" smtClean="0"/>
              <a:t> </a:t>
            </a:r>
            <a:r>
              <a:rPr lang="en-US" sz="1000" dirty="0" err="1" smtClean="0"/>
              <a:t>Serumaga</a:t>
            </a:r>
            <a:r>
              <a:rPr lang="en-US" sz="1000" dirty="0"/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5461001" y="2442806"/>
            <a:ext cx="349249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Times New Roman"/>
                <a:cs typeface="Times New Roman"/>
              </a:rPr>
              <a:t>Why this research topic ?</a:t>
            </a:r>
          </a:p>
          <a:p>
            <a:endParaRPr lang="en-US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914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666" y="152400"/>
            <a:ext cx="8128000" cy="5410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4906" y="6134781"/>
            <a:ext cx="54490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latin typeface="Times New Roman"/>
                <a:cs typeface="Times New Roman"/>
              </a:rPr>
              <a:t>I DO NOT OWN THIS PICTURE AND DO NOT INTEND ANY COPYRIGHT INFRINGEMENT. ALL RIGHTS AND RESERVES BELONG TO BRIAN OTIENO . Accessed on 30</a:t>
            </a:r>
            <a:r>
              <a:rPr lang="en-US" sz="1000" baseline="30000" dirty="0" smtClean="0">
                <a:latin typeface="Times New Roman"/>
                <a:cs typeface="Times New Roman"/>
              </a:rPr>
              <a:t>th</a:t>
            </a:r>
            <a:r>
              <a:rPr lang="en-US" sz="1000" dirty="0" smtClean="0">
                <a:latin typeface="Times New Roman"/>
                <a:cs typeface="Times New Roman"/>
              </a:rPr>
              <a:t> November 2019 at : </a:t>
            </a:r>
            <a:r>
              <a:rPr lang="en-US" sz="1000" dirty="0" smtClean="0">
                <a:latin typeface="Times New Roman"/>
                <a:cs typeface="Times New Roman"/>
                <a:hlinkClick r:id="rId3"/>
              </a:rPr>
              <a:t>https://www.kiberastories.com/portfolio/nubian-wedding/</a:t>
            </a:r>
            <a:r>
              <a:rPr lang="en-US" sz="1000" dirty="0" smtClean="0">
                <a:latin typeface="Times New Roman"/>
                <a:cs typeface="Times New Roman"/>
              </a:rPr>
              <a:t> and is part of their KIBERASTORIES PROJECT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47138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3504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What do I mean by Somali ?</a:t>
            </a:r>
          </a:p>
        </p:txBody>
      </p:sp>
      <p:pic>
        <p:nvPicPr>
          <p:cNvPr id="4" name="Picture 3" descr="EF7C1392-0FDB-42B9-BF96-06BBF6ADE6E9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5228"/>
            <a:ext cx="7124699" cy="56727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410449" y="5842337"/>
            <a:ext cx="17335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err="1" smtClean="0"/>
              <a:t>Barasa</a:t>
            </a:r>
            <a:r>
              <a:rPr lang="en-US" sz="1000" dirty="0" smtClean="0"/>
              <a:t>. N. M. 2019 Screenshot from conversation thread on </a:t>
            </a:r>
            <a:r>
              <a:rPr lang="en-US" sz="1000" dirty="0" err="1" smtClean="0"/>
              <a:t>twiter</a:t>
            </a:r>
            <a:r>
              <a:rPr lang="en-US" sz="1000" dirty="0" smtClean="0"/>
              <a:t> between </a:t>
            </a:r>
            <a:r>
              <a:rPr lang="en-US" sz="1000" dirty="0" err="1" smtClean="0"/>
              <a:t>Dr</a:t>
            </a:r>
            <a:r>
              <a:rPr lang="en-US" sz="1000" dirty="0" smtClean="0"/>
              <a:t> </a:t>
            </a:r>
            <a:r>
              <a:rPr lang="en-US" sz="1000" dirty="0" err="1" smtClean="0"/>
              <a:t>Keren</a:t>
            </a:r>
            <a:r>
              <a:rPr lang="en-US" sz="1000" dirty="0" smtClean="0"/>
              <a:t> </a:t>
            </a:r>
            <a:r>
              <a:rPr lang="en-US" sz="1000" dirty="0" err="1" smtClean="0"/>
              <a:t>Weitzberg</a:t>
            </a:r>
            <a:r>
              <a:rPr lang="en-US" sz="1000" dirty="0" smtClean="0"/>
              <a:t> and Melany </a:t>
            </a:r>
            <a:r>
              <a:rPr lang="en-US" sz="1000" dirty="0" err="1" smtClean="0"/>
              <a:t>Nang’ayo</a:t>
            </a:r>
            <a:r>
              <a:rPr lang="en-US" sz="1000" dirty="0" smtClean="0"/>
              <a:t> </a:t>
            </a:r>
            <a:r>
              <a:rPr lang="en-US" sz="1000" dirty="0" err="1" smtClean="0"/>
              <a:t>Barasa</a:t>
            </a:r>
            <a:r>
              <a:rPr lang="en-US" sz="1000" dirty="0" smtClean="0"/>
              <a:t> 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2502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38600" y="184835"/>
            <a:ext cx="4953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/>
                <a:cs typeface="Times New Roman"/>
              </a:rPr>
              <a:t>Other similar case studies :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smtClean="0">
                <a:latin typeface="Times New Roman"/>
                <a:cs typeface="Times New Roman"/>
              </a:rPr>
              <a:t>Mexican- American Borderlands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smtClean="0">
                <a:latin typeface="Times New Roman"/>
                <a:cs typeface="Times New Roman"/>
              </a:rPr>
              <a:t>Kurdish community-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smtClean="0">
                <a:latin typeface="Times New Roman"/>
                <a:cs typeface="Times New Roman"/>
              </a:rPr>
              <a:t>Jewish Diasporas-</a:t>
            </a:r>
          </a:p>
          <a:p>
            <a:pPr marL="342900" indent="-342900">
              <a:buFont typeface="Arial"/>
              <a:buChar char="•"/>
            </a:pPr>
            <a:endParaRPr lang="en-US" sz="1400" dirty="0" smtClean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smtClean="0">
                <a:latin typeface="Times New Roman"/>
                <a:cs typeface="Times New Roman"/>
              </a:rPr>
              <a:t>Nomadic populations of  </a:t>
            </a:r>
            <a:r>
              <a:rPr lang="en-US" sz="1400" dirty="0" err="1" smtClean="0">
                <a:latin typeface="Times New Roman"/>
                <a:cs typeface="Times New Roman"/>
              </a:rPr>
              <a:t>Tuareg</a:t>
            </a:r>
            <a:r>
              <a:rPr lang="en-US" sz="1400" dirty="0" smtClean="0">
                <a:latin typeface="Times New Roman"/>
                <a:cs typeface="Times New Roman"/>
              </a:rPr>
              <a:t> of West Africa 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err="1" smtClean="0">
                <a:latin typeface="Times New Roman"/>
                <a:cs typeface="Times New Roman"/>
              </a:rPr>
              <a:t>Maasai</a:t>
            </a:r>
            <a:r>
              <a:rPr lang="en-US" sz="1400" dirty="0" smtClean="0">
                <a:latin typeface="Times New Roman"/>
                <a:cs typeface="Times New Roman"/>
              </a:rPr>
              <a:t> of Kenya and Tanzania 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smtClean="0">
                <a:latin typeface="Times New Roman"/>
                <a:cs typeface="Times New Roman"/>
              </a:rPr>
              <a:t>Urban experiences of Nubians in Kenya 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1400" dirty="0" smtClean="0">
                <a:latin typeface="Times New Roman"/>
                <a:cs typeface="Times New Roman"/>
              </a:rPr>
              <a:t>Other ethnic groups like my own </a:t>
            </a:r>
            <a:r>
              <a:rPr lang="en-US" sz="1400" dirty="0" err="1" smtClean="0">
                <a:latin typeface="Times New Roman"/>
                <a:cs typeface="Times New Roman"/>
              </a:rPr>
              <a:t>Luhya</a:t>
            </a:r>
            <a:r>
              <a:rPr lang="en-US" sz="1400" dirty="0" smtClean="0">
                <a:latin typeface="Times New Roman"/>
                <a:cs typeface="Times New Roman"/>
              </a:rPr>
              <a:t>, Swahili, </a:t>
            </a:r>
            <a:r>
              <a:rPr lang="en-US" sz="1400" dirty="0" err="1" smtClean="0">
                <a:latin typeface="Times New Roman"/>
                <a:cs typeface="Times New Roman"/>
              </a:rPr>
              <a:t>Borana</a:t>
            </a:r>
            <a:r>
              <a:rPr lang="en-US" sz="1400" dirty="0" smtClean="0">
                <a:latin typeface="Times New Roman"/>
                <a:cs typeface="Times New Roman"/>
              </a:rPr>
              <a:t> </a:t>
            </a:r>
            <a:r>
              <a:rPr lang="en-US" sz="1400" dirty="0" err="1" smtClean="0">
                <a:latin typeface="Times New Roman"/>
                <a:cs typeface="Times New Roman"/>
              </a:rPr>
              <a:t>etc</a:t>
            </a:r>
            <a:endParaRPr lang="en-US" sz="1400" dirty="0">
              <a:latin typeface="Times New Roman"/>
              <a:cs typeface="Times New Roman"/>
            </a:endParaRPr>
          </a:p>
          <a:p>
            <a:pPr algn="r"/>
            <a:r>
              <a:rPr lang="en-US" sz="1400" dirty="0" smtClean="0">
                <a:latin typeface="Times New Roman"/>
                <a:cs typeface="Times New Roman"/>
              </a:rPr>
              <a:t>(Weitzberg,2017:9) </a:t>
            </a: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endParaRPr lang="en-US" sz="1400" dirty="0">
              <a:latin typeface="Times New Roman"/>
              <a:cs typeface="Times New Roman"/>
            </a:endParaRP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  <p:pic>
        <p:nvPicPr>
          <p:cNvPr id="4" name="Picture 3" descr="FF22419A-F11B-4FFB-AE2F-C2AAD1F453BB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5762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57625" y="6334779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 err="1" smtClean="0"/>
              <a:t>Barasa</a:t>
            </a:r>
            <a:r>
              <a:rPr lang="en-US" sz="1000" dirty="0" smtClean="0"/>
              <a:t>. N. M 2017. </a:t>
            </a:r>
            <a:r>
              <a:rPr lang="en-US" sz="1000" dirty="0" err="1" smtClean="0"/>
              <a:t>Hamun</a:t>
            </a:r>
            <a:r>
              <a:rPr lang="en-US" sz="1000" dirty="0" smtClean="0"/>
              <a:t> and Melany taken with </a:t>
            </a:r>
            <a:r>
              <a:rPr lang="en-US" sz="1000" dirty="0" err="1" smtClean="0"/>
              <a:t>Iphone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8245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7732" y="1238250"/>
            <a:ext cx="4773868" cy="55308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3498" y="186247"/>
            <a:ext cx="6743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“Spatial Political [the politics of occupying space] interplay of politics and security in space where one lives not by citizenship.” (</a:t>
            </a:r>
            <a:r>
              <a:rPr lang="en-US" dirty="0" err="1" smtClean="0">
                <a:latin typeface="Times New Roman"/>
                <a:cs typeface="Times New Roman"/>
              </a:rPr>
              <a:t>Mwangi</a:t>
            </a:r>
            <a:r>
              <a:rPr lang="en-US" dirty="0" smtClean="0">
                <a:latin typeface="Times New Roman"/>
                <a:cs typeface="Times New Roman"/>
              </a:rPr>
              <a:t>, 2017)</a:t>
            </a:r>
          </a:p>
        </p:txBody>
      </p:sp>
      <p:sp>
        <p:nvSpPr>
          <p:cNvPr id="3" name="Rectangle 2"/>
          <p:cNvSpPr/>
          <p:nvPr/>
        </p:nvSpPr>
        <p:spPr>
          <a:xfrm>
            <a:off x="278302" y="1260323"/>
            <a:ext cx="3175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‘</a:t>
            </a:r>
            <a:r>
              <a:rPr lang="en-US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Somalinized</a:t>
            </a:r>
            <a:r>
              <a:rPr lang="en-US" dirty="0" smtClean="0">
                <a:latin typeface="Times New Roman"/>
                <a:cs typeface="Times New Roman"/>
              </a:rPr>
              <a:t>’ </a:t>
            </a:r>
            <a:r>
              <a:rPr lang="en-US" dirty="0" smtClean="0">
                <a:latin typeface="Times New Roman"/>
                <a:cs typeface="Times New Roman"/>
              </a:rPr>
              <a:t>– Professor Oscar </a:t>
            </a:r>
            <a:r>
              <a:rPr lang="en-US" dirty="0" err="1" smtClean="0">
                <a:latin typeface="Times New Roman"/>
                <a:cs typeface="Times New Roman"/>
              </a:rPr>
              <a:t>Gakuo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r>
              <a:rPr lang="en-US" dirty="0" err="1" smtClean="0">
                <a:latin typeface="Times New Roman"/>
                <a:cs typeface="Times New Roman"/>
              </a:rPr>
              <a:t>Mwangi</a:t>
            </a:r>
            <a:r>
              <a:rPr lang="en-US" dirty="0" smtClean="0">
                <a:latin typeface="Times New Roman"/>
                <a:cs typeface="Times New Roman"/>
              </a:rPr>
              <a:t> coined term</a:t>
            </a:r>
            <a:endParaRPr lang="en-US" dirty="0" smtClean="0">
              <a:latin typeface="Times New Roman"/>
              <a:cs typeface="Times New Roman"/>
            </a:endParaRPr>
          </a:p>
          <a:p>
            <a:endParaRPr lang="en-US" dirty="0">
              <a:latin typeface="Times New Roman"/>
              <a:cs typeface="Times New Roman"/>
            </a:endParaRPr>
          </a:p>
          <a:p>
            <a:r>
              <a:rPr lang="en-US" dirty="0" smtClean="0">
                <a:latin typeface="Times New Roman"/>
                <a:cs typeface="Times New Roman"/>
              </a:rPr>
              <a:t>“The social construction of Somalis as a marginalized identity </a:t>
            </a:r>
            <a:r>
              <a:rPr lang="en-US" dirty="0" smtClean="0">
                <a:latin typeface="Times New Roman"/>
                <a:cs typeface="Times New Roman"/>
              </a:rPr>
              <a:t>is created and perpetuated by the state and maintained through citizen society relations, applying to all Somali identifying people </a:t>
            </a:r>
            <a:r>
              <a:rPr lang="en-US" dirty="0" smtClean="0">
                <a:latin typeface="Times New Roman"/>
                <a:cs typeface="Times New Roman"/>
              </a:rPr>
              <a:t>irrespective of their nationality” (</a:t>
            </a:r>
            <a:r>
              <a:rPr lang="en-US" dirty="0" err="1" smtClean="0">
                <a:latin typeface="Times New Roman"/>
                <a:cs typeface="Times New Roman"/>
              </a:rPr>
              <a:t>Mwangi</a:t>
            </a:r>
            <a:r>
              <a:rPr lang="en-US" dirty="0" smtClean="0">
                <a:latin typeface="Times New Roman"/>
                <a:cs typeface="Times New Roman"/>
              </a:rPr>
              <a:t>, 2017)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211669"/>
            <a:ext cx="3606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/>
              <a:t>Screenshot from BBC NEWS AFRICA (2019) NO COPYRIGHT </a:t>
            </a:r>
            <a:r>
              <a:rPr lang="en-US" sz="1000" dirty="0" err="1" smtClean="0"/>
              <a:t>INTENDED</a:t>
            </a:r>
            <a:r>
              <a:rPr lang="en-US" sz="1000" dirty="0" err="1">
                <a:hlinkClick r:id="rId3"/>
              </a:rPr>
              <a:t>https</a:t>
            </a:r>
            <a:r>
              <a:rPr lang="en-US" sz="1000" dirty="0">
                <a:hlinkClick r:id="rId3"/>
              </a:rPr>
              <a:t>://twitter.com/bbcafrica/status/1092483064683466752</a:t>
            </a:r>
            <a:r>
              <a:rPr lang="en-US" sz="1000" dirty="0"/>
              <a:t> </a:t>
            </a:r>
          </a:p>
          <a:p>
            <a:endParaRPr lang="en-US" sz="1000" dirty="0"/>
          </a:p>
        </p:txBody>
      </p:sp>
      <p:sp>
        <p:nvSpPr>
          <p:cNvPr id="4" name="Rectangle 3"/>
          <p:cNvSpPr/>
          <p:nvPr/>
        </p:nvSpPr>
        <p:spPr>
          <a:xfrm>
            <a:off x="153498" y="4651999"/>
            <a:ext cx="34533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https://twitter.com/bbcafrica/status/</a:t>
            </a:r>
            <a:r>
              <a:rPr lang="en-US" dirty="0" smtClean="0">
                <a:hlinkClick r:id="rId3"/>
              </a:rPr>
              <a:t>1092483064683466752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677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400" y="34993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u="sng" dirty="0" smtClean="0">
                <a:latin typeface="Times New Roman"/>
                <a:cs typeface="Times New Roman"/>
              </a:rPr>
              <a:t>Methodology </a:t>
            </a: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4500" y="955814"/>
            <a:ext cx="81407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/>
                <a:cs typeface="Times New Roman"/>
              </a:rPr>
              <a:t>Literature review </a:t>
            </a:r>
            <a:r>
              <a:rPr lang="en-US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incl. [contemporary press coverage] </a:t>
            </a:r>
            <a:r>
              <a:rPr lang="en-US" sz="2000" dirty="0" smtClean="0">
                <a:latin typeface="Times New Roman"/>
                <a:cs typeface="Times New Roman"/>
              </a:rPr>
              <a:t>(Hart, 1998)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Critical assessment against relevant theoretical frameworks.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 </a:t>
            </a:r>
          </a:p>
          <a:p>
            <a:r>
              <a:rPr lang="en-US" sz="2000" dirty="0" smtClean="0">
                <a:latin typeface="Times New Roman"/>
                <a:cs typeface="Times New Roman"/>
              </a:rPr>
              <a:t>   </a:t>
            </a: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  <p:pic>
        <p:nvPicPr>
          <p:cNvPr id="3" name="Picture 2" descr="C154F816-F07D-446A-BE28-F486F7F8471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54" y="1988954"/>
            <a:ext cx="4869045" cy="4869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334779"/>
            <a:ext cx="3282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Barasa</a:t>
            </a:r>
            <a:r>
              <a:rPr lang="en-US" sz="1400" dirty="0" smtClean="0"/>
              <a:t>, N. M.(2014) Taken with camera phone. </a:t>
            </a:r>
            <a:r>
              <a:rPr lang="en-US" sz="1400" dirty="0" err="1" smtClean="0"/>
              <a:t>Qabale</a:t>
            </a:r>
            <a:r>
              <a:rPr lang="en-US" sz="1400" dirty="0" smtClean="0"/>
              <a:t> Ali and </a:t>
            </a:r>
            <a:r>
              <a:rPr lang="en-US" sz="1400" dirty="0" err="1" smtClean="0"/>
              <a:t>Nasibo</a:t>
            </a:r>
            <a:r>
              <a:rPr lang="en-US" sz="1400" dirty="0" smtClean="0"/>
              <a:t> Ali 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23136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400" y="34993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latin typeface="Times New Roman"/>
                <a:cs typeface="Times New Roman"/>
              </a:rPr>
              <a:t>Theories and frameworks </a:t>
            </a: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6400" y="1175435"/>
            <a:ext cx="85979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/>
                <a:cs typeface="Times New Roman"/>
              </a:rPr>
              <a:t>Nativism-  (</a:t>
            </a:r>
            <a:r>
              <a:rPr lang="en-US" sz="2000" dirty="0" err="1" smtClean="0">
                <a:latin typeface="Times New Roman"/>
                <a:cs typeface="Times New Roman"/>
              </a:rPr>
              <a:t>Mamdani</a:t>
            </a:r>
            <a:r>
              <a:rPr lang="en-US" sz="2000" dirty="0" smtClean="0">
                <a:latin typeface="Times New Roman"/>
                <a:cs typeface="Times New Roman"/>
              </a:rPr>
              <a:t>, 1998) (Castro, 2004)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Pan Africanism - (</a:t>
            </a:r>
            <a:r>
              <a:rPr lang="en-US" sz="2000" dirty="0" err="1" smtClean="0">
                <a:latin typeface="Times New Roman"/>
                <a:cs typeface="Times New Roman"/>
              </a:rPr>
              <a:t>Biko</a:t>
            </a:r>
            <a:r>
              <a:rPr lang="en-US" sz="2000" dirty="0" smtClean="0">
                <a:latin typeface="Times New Roman"/>
                <a:cs typeface="Times New Roman"/>
              </a:rPr>
              <a:t>, 1987)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Post colonialism- </a:t>
            </a:r>
            <a:r>
              <a:rPr lang="en-US" sz="2000" dirty="0" smtClean="0">
                <a:latin typeface="Times New Roman"/>
                <a:cs typeface="Times New Roman"/>
              </a:rPr>
              <a:t>“</a:t>
            </a:r>
            <a:r>
              <a:rPr lang="en-US" sz="2000" dirty="0" smtClean="0"/>
              <a:t>Understanding the world today especiall</a:t>
            </a:r>
            <a:r>
              <a:rPr lang="en-US" sz="2000" dirty="0" smtClean="0"/>
              <a:t>y the global south, </a:t>
            </a:r>
            <a:r>
              <a:rPr lang="en-US" sz="2000" dirty="0" smtClean="0"/>
              <a:t>through the lens of colonialism and the </a:t>
            </a:r>
            <a:r>
              <a:rPr lang="en-US" sz="2000" dirty="0"/>
              <a:t>domination of certain societies and peoples by </a:t>
            </a:r>
            <a:r>
              <a:rPr lang="en-US" sz="2000" dirty="0" smtClean="0"/>
              <a:t>others”</a:t>
            </a:r>
            <a:r>
              <a:rPr lang="en-US" sz="2000" dirty="0" smtClean="0">
                <a:latin typeface="Times New Roman"/>
                <a:cs typeface="Times New Roman"/>
              </a:rPr>
              <a:t> (Krishna, 2009:4) (</a:t>
            </a:r>
            <a:r>
              <a:rPr lang="en-US" sz="2000" dirty="0" err="1" smtClean="0">
                <a:latin typeface="Times New Roman"/>
                <a:cs typeface="Times New Roman"/>
              </a:rPr>
              <a:t>Appadurai</a:t>
            </a:r>
            <a:r>
              <a:rPr lang="en-US" sz="2000" dirty="0" smtClean="0">
                <a:latin typeface="Times New Roman"/>
                <a:cs typeface="Times New Roman"/>
              </a:rPr>
              <a:t>, 1994)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Social exclusion theory- (Bowling, 2013:291)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Open borders theory - (Jones, 2019)</a:t>
            </a: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 </a:t>
            </a:r>
          </a:p>
          <a:p>
            <a:endParaRPr lang="en-US" sz="2000" dirty="0" smtClean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740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6400" y="349935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u="sng" dirty="0" smtClean="0">
                <a:latin typeface="Times New Roman"/>
                <a:cs typeface="Times New Roman"/>
              </a:rPr>
              <a:t>Discourse </a:t>
            </a: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9984" y="1151298"/>
            <a:ext cx="82401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 u="sng" dirty="0" smtClean="0">
                <a:latin typeface="Times New Roman"/>
                <a:cs typeface="Times New Roman"/>
              </a:rPr>
              <a:t>The rise of the nation-state- failed state </a:t>
            </a:r>
            <a:r>
              <a:rPr lang="en-US" sz="2000" dirty="0" smtClean="0">
                <a:latin typeface="Times New Roman"/>
                <a:cs typeface="Times New Roman"/>
              </a:rPr>
              <a:t>–  the creation </a:t>
            </a:r>
            <a:r>
              <a:rPr lang="en-US" sz="2000" smtClean="0">
                <a:latin typeface="Times New Roman"/>
                <a:cs typeface="Times New Roman"/>
              </a:rPr>
              <a:t>of Somalia </a:t>
            </a:r>
            <a:r>
              <a:rPr lang="en-US" sz="2000" dirty="0" smtClean="0">
                <a:latin typeface="Times New Roman"/>
                <a:cs typeface="Times New Roman"/>
              </a:rPr>
              <a:t>through the berlin conference as a constructed state . Created to fail. Then given the label a failed state. (</a:t>
            </a:r>
            <a:r>
              <a:rPr lang="en-US" sz="2000" dirty="0" err="1" smtClean="0">
                <a:latin typeface="Times New Roman"/>
                <a:cs typeface="Times New Roman"/>
              </a:rPr>
              <a:t>Weitzberg</a:t>
            </a:r>
            <a:r>
              <a:rPr lang="en-US" sz="2000" dirty="0" smtClean="0">
                <a:latin typeface="Times New Roman"/>
                <a:cs typeface="Times New Roman"/>
              </a:rPr>
              <a:t>, 2017:1)</a:t>
            </a:r>
            <a:endParaRPr lang="en-US" dirty="0" smtClean="0">
              <a:latin typeface="Times New Roman"/>
              <a:cs typeface="Times New Roman"/>
            </a:endParaRPr>
          </a:p>
          <a:p>
            <a:endParaRPr lang="en-US" sz="2000" dirty="0">
              <a:latin typeface="Times New Roman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000" u="sng" dirty="0" smtClean="0">
                <a:latin typeface="Times New Roman"/>
                <a:cs typeface="Times New Roman"/>
              </a:rPr>
              <a:t>Political Islam:  </a:t>
            </a:r>
            <a:r>
              <a:rPr lang="en-US" sz="2000" dirty="0" smtClean="0">
                <a:latin typeface="Times New Roman"/>
                <a:cs typeface="Times New Roman"/>
              </a:rPr>
              <a:t>“non conformism has a distinguished place in Muslim thought on nationalism and the nation state” (</a:t>
            </a:r>
            <a:r>
              <a:rPr lang="en-US" sz="2000" dirty="0" err="1" smtClean="0">
                <a:latin typeface="Times New Roman"/>
                <a:cs typeface="Times New Roman"/>
              </a:rPr>
              <a:t>Piscatori</a:t>
            </a:r>
            <a:r>
              <a:rPr lang="en-US" sz="2000" dirty="0" smtClean="0">
                <a:latin typeface="Times New Roman"/>
                <a:cs typeface="Times New Roman"/>
              </a:rPr>
              <a:t>, 1986:101).</a:t>
            </a:r>
            <a:endParaRPr lang="en-US" sz="2000" u="sng" dirty="0" smtClean="0">
              <a:latin typeface="Times New Roman"/>
              <a:cs typeface="Times New Roman"/>
            </a:endParaRPr>
          </a:p>
          <a:p>
            <a:endParaRPr lang="en-US" sz="2000" dirty="0">
              <a:latin typeface="Times New Roman"/>
              <a:cs typeface="Times New Roman"/>
            </a:endParaRPr>
          </a:p>
          <a:p>
            <a:r>
              <a:rPr lang="en-US" sz="2000" dirty="0" smtClean="0">
                <a:latin typeface="Times New Roman"/>
                <a:cs typeface="Times New Roman"/>
              </a:rPr>
              <a:t> </a:t>
            </a:r>
          </a:p>
          <a:p>
            <a:endParaRPr lang="en-US" sz="20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0355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5667" y="402167"/>
            <a:ext cx="8477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What next ??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Continue to do reading research that will inform and morph my current arguments  </a:t>
            </a:r>
          </a:p>
        </p:txBody>
      </p:sp>
    </p:spTree>
    <p:extLst>
      <p:ext uri="{BB962C8B-B14F-4D97-AF65-F5344CB8AC3E}">
        <p14:creationId xmlns:p14="http://schemas.microsoft.com/office/powerpoint/2010/main" val="1699953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14801" y="333918"/>
            <a:ext cx="112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cs typeface="Times New Roman"/>
              </a:rPr>
              <a:t>Reference 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43416" y="783165"/>
            <a:ext cx="8583083" cy="6032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 err="1" smtClean="0"/>
              <a:t>Weitzberg</a:t>
            </a:r>
            <a:r>
              <a:rPr lang="en-US" sz="1600" dirty="0" smtClean="0"/>
              <a:t>, K. (2017) </a:t>
            </a:r>
            <a:r>
              <a:rPr lang="en-US" sz="1600" i="1" dirty="0" smtClean="0"/>
              <a:t>We Do Not Have Borders: Greater Somalia and the Predicaments of Belonging in Kenya. </a:t>
            </a:r>
            <a:r>
              <a:rPr lang="en-US" sz="1600" dirty="0" smtClean="0"/>
              <a:t>Athens, Ohio :Ohio University Press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Mwangi</a:t>
            </a:r>
            <a:r>
              <a:rPr lang="en-US" sz="1600" dirty="0" smtClean="0"/>
              <a:t>, G. O. (2017) </a:t>
            </a:r>
            <a:r>
              <a:rPr lang="en-US" sz="1600" i="1" dirty="0" smtClean="0"/>
              <a:t>Statelessness, Space, Security: Somalis In Kenya. </a:t>
            </a:r>
            <a:r>
              <a:rPr lang="en-US" sz="1600" dirty="0" smtClean="0"/>
              <a:t>Available at: </a:t>
            </a:r>
            <a:r>
              <a:rPr lang="en-US" sz="1600" dirty="0" smtClean="0">
                <a:hlinkClick r:id="rId2"/>
              </a:rPr>
              <a:t>https://discoverysociety.org/2017/09/05/statelesness-space-security-somalis-in-kenya/</a:t>
            </a:r>
            <a:r>
              <a:rPr lang="en-US" sz="1600" dirty="0" smtClean="0"/>
              <a:t> </a:t>
            </a:r>
          </a:p>
          <a:p>
            <a:pPr marL="342900" indent="-342900">
              <a:buAutoNum type="arabicPeriod"/>
            </a:pPr>
            <a:r>
              <a:rPr lang="en-US" sz="1600" dirty="0" smtClean="0"/>
              <a:t>Hart, C. (1998) </a:t>
            </a:r>
            <a:r>
              <a:rPr lang="en-US" sz="1600" i="1" dirty="0" smtClean="0"/>
              <a:t>Doing A Literature Review. </a:t>
            </a:r>
            <a:r>
              <a:rPr lang="en-US" sz="1600" dirty="0" smtClean="0"/>
              <a:t>1</a:t>
            </a:r>
            <a:r>
              <a:rPr lang="en-US" sz="1600" baseline="30000" dirty="0" smtClean="0"/>
              <a:t>st</a:t>
            </a:r>
            <a:r>
              <a:rPr lang="en-US" sz="1600" dirty="0" smtClean="0"/>
              <a:t> Ed. London: Sage Publications Ltd.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Mamdani</a:t>
            </a:r>
            <a:r>
              <a:rPr lang="en-US" sz="1600" dirty="0" smtClean="0"/>
              <a:t>, M. (2012) </a:t>
            </a:r>
            <a:r>
              <a:rPr lang="en-US" sz="1600" i="1" dirty="0" smtClean="0"/>
              <a:t>Define and Rule : Native as Political Identity. </a:t>
            </a:r>
            <a:r>
              <a:rPr lang="en-US" sz="1600" dirty="0" smtClean="0"/>
              <a:t>Cambridge, Massachusetts: Harvard University Press. 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Mamdani</a:t>
            </a:r>
            <a:r>
              <a:rPr lang="en-US" sz="1600" dirty="0" smtClean="0"/>
              <a:t>, M. (1998) </a:t>
            </a:r>
            <a:r>
              <a:rPr lang="en-US" sz="1600" i="1" dirty="0" smtClean="0"/>
              <a:t>When Does Settler Become Native ?: Reflections of the Colonial Roots of Citizenship in Equatorial and South Africa</a:t>
            </a:r>
            <a:r>
              <a:rPr lang="en-US" sz="1600" dirty="0" smtClean="0"/>
              <a:t>. Cape town: University of Cape Town Department of Communication.</a:t>
            </a:r>
          </a:p>
          <a:p>
            <a:pPr marL="342900" indent="-342900">
              <a:buAutoNum type="arabicPeriod"/>
            </a:pPr>
            <a:r>
              <a:rPr lang="en-US" sz="1600" dirty="0" smtClean="0"/>
              <a:t>Castro, J. M. (2004) “The Rise and Fall of the New Nativism: Economic Forces, Ethnic Politics and US Immigration Policy” in Han </a:t>
            </a:r>
            <a:r>
              <a:rPr lang="en-US" sz="1600" dirty="0" err="1" smtClean="0"/>
              <a:t>Entzinger</a:t>
            </a:r>
            <a:r>
              <a:rPr lang="en-US" sz="1600" dirty="0" smtClean="0"/>
              <a:t>; Marco </a:t>
            </a:r>
            <a:r>
              <a:rPr lang="en-US" sz="1600" dirty="0" err="1" smtClean="0"/>
              <a:t>Martiello</a:t>
            </a:r>
            <a:r>
              <a:rPr lang="en-US" sz="1600" dirty="0" smtClean="0"/>
              <a:t>; </a:t>
            </a:r>
            <a:r>
              <a:rPr lang="en-US" sz="1600" dirty="0" err="1" smtClean="0"/>
              <a:t>CatherineWihtol</a:t>
            </a:r>
            <a:r>
              <a:rPr lang="en-US" sz="1600" dirty="0" smtClean="0"/>
              <a:t> de </a:t>
            </a:r>
            <a:r>
              <a:rPr lang="en-US" sz="1600" dirty="0" err="1" smtClean="0"/>
              <a:t>Weden</a:t>
            </a:r>
            <a:r>
              <a:rPr lang="en-US" sz="1600" dirty="0" smtClean="0"/>
              <a:t> (</a:t>
            </a:r>
            <a:r>
              <a:rPr lang="en-US" sz="1600" dirty="0" err="1" smtClean="0"/>
              <a:t>eds</a:t>
            </a:r>
            <a:r>
              <a:rPr lang="en-US" sz="1600" dirty="0" smtClean="0"/>
              <a:t>). </a:t>
            </a:r>
            <a:r>
              <a:rPr lang="en-US" sz="1600" i="1" dirty="0" smtClean="0"/>
              <a:t>Migration Between States and Markets. </a:t>
            </a:r>
            <a:r>
              <a:rPr lang="en-US" sz="1600" dirty="0" smtClean="0"/>
              <a:t>Research in migration and ethnic relations series. </a:t>
            </a:r>
            <a:r>
              <a:rPr lang="en-US" sz="1600" dirty="0" err="1" smtClean="0"/>
              <a:t>Farham</a:t>
            </a:r>
            <a:r>
              <a:rPr lang="en-US" sz="1600" dirty="0" smtClean="0"/>
              <a:t>: </a:t>
            </a:r>
            <a:r>
              <a:rPr lang="en-US" sz="1600" dirty="0" err="1" smtClean="0"/>
              <a:t>Ashgate</a:t>
            </a:r>
            <a:r>
              <a:rPr lang="en-US" sz="1600" dirty="0" smtClean="0"/>
              <a:t> Publishing 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Biko</a:t>
            </a:r>
            <a:r>
              <a:rPr lang="en-US" sz="1600" dirty="0" smtClean="0"/>
              <a:t>, S. (1972) </a:t>
            </a:r>
            <a:r>
              <a:rPr lang="en-US" sz="1600" i="1" dirty="0" smtClean="0"/>
              <a:t>I Write What I Like: A Selection of his Writings</a:t>
            </a:r>
            <a:r>
              <a:rPr lang="en-US" sz="1600" dirty="0" smtClean="0"/>
              <a:t> </a:t>
            </a:r>
            <a:r>
              <a:rPr lang="en-US" sz="1600" dirty="0" err="1" smtClean="0"/>
              <a:t>ed</a:t>
            </a:r>
            <a:r>
              <a:rPr lang="en-US" sz="1600" dirty="0" smtClean="0"/>
              <a:t> </a:t>
            </a:r>
            <a:r>
              <a:rPr lang="en-US" sz="1600" dirty="0" err="1" smtClean="0"/>
              <a:t>Aelred</a:t>
            </a:r>
            <a:r>
              <a:rPr lang="en-US" sz="1600" dirty="0" smtClean="0"/>
              <a:t> Stubbs C.R. Johannesburg: Heinemann Publishers (Pty) Limited. </a:t>
            </a:r>
          </a:p>
          <a:p>
            <a:pPr marL="342900" indent="-342900">
              <a:buAutoNum type="arabicPeriod"/>
            </a:pPr>
            <a:r>
              <a:rPr lang="en-US" sz="1600" dirty="0" smtClean="0"/>
              <a:t>Krishna, S. (2008) </a:t>
            </a:r>
            <a:r>
              <a:rPr lang="en-US" sz="1600" i="1" dirty="0" smtClean="0"/>
              <a:t>Globalization and </a:t>
            </a:r>
            <a:r>
              <a:rPr lang="en-US" sz="1600" i="1" dirty="0" err="1" smtClean="0"/>
              <a:t>Postcolonialism</a:t>
            </a:r>
            <a:r>
              <a:rPr lang="en-US" sz="1600" i="1" dirty="0" smtClean="0"/>
              <a:t>: Hegemony and Resistance in the 21</a:t>
            </a:r>
            <a:r>
              <a:rPr lang="en-US" sz="1600" i="1" baseline="30000" dirty="0" smtClean="0"/>
              <a:t>st</a:t>
            </a:r>
            <a:r>
              <a:rPr lang="en-US" sz="1600" i="1" dirty="0" smtClean="0"/>
              <a:t> Century. </a:t>
            </a:r>
            <a:r>
              <a:rPr lang="en-US" sz="1600" dirty="0" smtClean="0"/>
              <a:t>Plymouth, </a:t>
            </a:r>
            <a:r>
              <a:rPr lang="en-US" sz="1600" dirty="0" err="1" smtClean="0"/>
              <a:t>Lanham;Maryland</a:t>
            </a:r>
            <a:r>
              <a:rPr lang="en-US" sz="1600" dirty="0" smtClean="0"/>
              <a:t>: </a:t>
            </a:r>
            <a:r>
              <a:rPr lang="en-US" sz="1600" dirty="0" err="1" smtClean="0"/>
              <a:t>Rowman</a:t>
            </a:r>
            <a:r>
              <a:rPr lang="en-US" sz="1600" dirty="0" smtClean="0"/>
              <a:t> &amp; Littlefield Publishers 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Appadurai</a:t>
            </a:r>
            <a:r>
              <a:rPr lang="en-US" sz="1600" dirty="0" smtClean="0"/>
              <a:t>, A. (1996) “Disjuncture and Difference in the Global Cultural Economy”. </a:t>
            </a:r>
            <a:r>
              <a:rPr lang="en-US" sz="1600" i="1" dirty="0" smtClean="0"/>
              <a:t>Modernity at Large: Cultural Dimensions of Globalization. </a:t>
            </a:r>
            <a:r>
              <a:rPr lang="en-US" sz="1600" dirty="0" smtClean="0"/>
              <a:t>Minneapolis, London: University of Minnesota Press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Appadurai</a:t>
            </a:r>
            <a:r>
              <a:rPr lang="en-US" sz="1600" dirty="0" smtClean="0"/>
              <a:t>, A. (1990) </a:t>
            </a:r>
            <a:r>
              <a:rPr lang="en-US" sz="1600" i="1" dirty="0" smtClean="0"/>
              <a:t>The Making of a Transnational Culture: Asians in America and the Nature of Ethnicity. </a:t>
            </a:r>
            <a:r>
              <a:rPr lang="en-US" sz="1600" dirty="0" smtClean="0"/>
              <a:t>Oxford: Berg Publishers.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410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583" y="243416"/>
            <a:ext cx="8636000" cy="2862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11. </a:t>
            </a:r>
            <a:r>
              <a:rPr lang="en-US" dirty="0" err="1" smtClean="0"/>
              <a:t>Appadurai</a:t>
            </a:r>
            <a:r>
              <a:rPr lang="en-US" dirty="0" smtClean="0"/>
              <a:t>, A. (2013) </a:t>
            </a:r>
            <a:r>
              <a:rPr lang="en-US" i="1" dirty="0" smtClean="0"/>
              <a:t> The Future As A Cultural Fact: Essays on The Global Condition. </a:t>
            </a:r>
            <a:r>
              <a:rPr lang="en-US" dirty="0" smtClean="0"/>
              <a:t>New York, London: Verso Books.</a:t>
            </a:r>
          </a:p>
          <a:p>
            <a:r>
              <a:rPr lang="en-US" dirty="0" smtClean="0"/>
              <a:t>12. Bowling, B. (2013) Epilogue: The Borders of Punishment: Towards a Criminology of Mobility</a:t>
            </a:r>
            <a:r>
              <a:rPr lang="en-US" i="1" dirty="0" smtClean="0"/>
              <a:t>, </a:t>
            </a:r>
            <a:r>
              <a:rPr lang="en-US" dirty="0" smtClean="0"/>
              <a:t>in </a:t>
            </a:r>
            <a:r>
              <a:rPr lang="en-US" dirty="0" err="1" smtClean="0"/>
              <a:t>Katja</a:t>
            </a:r>
            <a:r>
              <a:rPr lang="en-US" dirty="0" smtClean="0"/>
              <a:t> </a:t>
            </a:r>
            <a:r>
              <a:rPr lang="en-US" dirty="0" err="1" smtClean="0"/>
              <a:t>Franko</a:t>
            </a:r>
            <a:r>
              <a:rPr lang="en-US" dirty="0" smtClean="0"/>
              <a:t>, </a:t>
            </a:r>
            <a:r>
              <a:rPr lang="en-US" dirty="0" err="1" smtClean="0"/>
              <a:t>Aas</a:t>
            </a:r>
            <a:r>
              <a:rPr lang="en-US" dirty="0" smtClean="0"/>
              <a:t> Mary, Mary Bosworth (</a:t>
            </a:r>
            <a:r>
              <a:rPr lang="en-US" dirty="0" err="1" smtClean="0"/>
              <a:t>eds</a:t>
            </a:r>
            <a:r>
              <a:rPr lang="en-US" dirty="0" smtClean="0"/>
              <a:t>). </a:t>
            </a:r>
            <a:r>
              <a:rPr lang="en-US" i="1" dirty="0" smtClean="0"/>
              <a:t>The Borders of Punishment: Migration, Citizenship and Social Exclusion. </a:t>
            </a:r>
            <a:r>
              <a:rPr lang="en-US" dirty="0" smtClean="0"/>
              <a:t>Oxford: Oxford University Press.</a:t>
            </a:r>
          </a:p>
          <a:p>
            <a:r>
              <a:rPr lang="en-US" dirty="0" smtClean="0"/>
              <a:t>13. Jones, R. (2019) Open Borders: In Defense of Free Movement. Athens, Georgia: University of Georgia Press.</a:t>
            </a:r>
          </a:p>
          <a:p>
            <a:r>
              <a:rPr lang="en-US" dirty="0" smtClean="0"/>
              <a:t>14. </a:t>
            </a:r>
            <a:r>
              <a:rPr lang="en-US" dirty="0" err="1" smtClean="0"/>
              <a:t>Piscatori</a:t>
            </a:r>
            <a:r>
              <a:rPr lang="en-US" dirty="0" smtClean="0"/>
              <a:t>, P. J (1986). </a:t>
            </a:r>
            <a:r>
              <a:rPr lang="en-US" i="1" dirty="0" smtClean="0"/>
              <a:t>Islam in a World of Nation States. </a:t>
            </a:r>
            <a:r>
              <a:rPr lang="en-US" dirty="0" smtClean="0"/>
              <a:t>Cambridge: Cambridge University Press.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270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ravelogue">
  <a:themeElements>
    <a:clrScheme name="Travelogue">
      <a:dk1>
        <a:sysClr val="windowText" lastClr="000000"/>
      </a:dk1>
      <a:lt1>
        <a:srgbClr val="EAC968"/>
      </a:lt1>
      <a:dk2>
        <a:srgbClr val="2A2515"/>
      </a:dk2>
      <a:lt2>
        <a:srgbClr val="82682C"/>
      </a:lt2>
      <a:accent1>
        <a:srgbClr val="B74D21"/>
      </a:accent1>
      <a:accent2>
        <a:srgbClr val="A32323"/>
      </a:accent2>
      <a:accent3>
        <a:srgbClr val="4576A3"/>
      </a:accent3>
      <a:accent4>
        <a:srgbClr val="615D9A"/>
      </a:accent4>
      <a:accent5>
        <a:srgbClr val="67924B"/>
      </a:accent5>
      <a:accent6>
        <a:srgbClr val="BF7B1B"/>
      </a:accent6>
      <a:hlink>
        <a:srgbClr val="99350B"/>
      </a:hlink>
      <a:folHlink>
        <a:srgbClr val="785140"/>
      </a:folHlink>
    </a:clrScheme>
    <a:fontScheme name="Travelogue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Travelogu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6600000" sx="102000" sy="102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88900" dist="63500" dir="2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sunset" dir="t">
              <a:rot lat="0" lon="0" rev="4200000"/>
            </a:lightRig>
          </a:scene3d>
          <a:sp3d>
            <a:bevelT w="635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0000"/>
                <a:hueMod val="85000"/>
                <a:satMod val="300000"/>
                <a:lumMod val="100000"/>
              </a:schemeClr>
            </a:gs>
            <a:gs pos="40000">
              <a:schemeClr val="phClr">
                <a:tint val="45000"/>
                <a:shade val="99000"/>
                <a:hueMod val="95000"/>
                <a:satMod val="300000"/>
                <a:lumMod val="100000"/>
              </a:schemeClr>
            </a:gs>
            <a:gs pos="100000">
              <a:schemeClr val="phClr">
                <a:shade val="20000"/>
                <a:hueMod val="95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70000"/>
                <a:satMod val="2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Travelogue.thmx</Template>
  <TotalTime>10660</TotalTime>
  <Words>998</Words>
  <Application>Microsoft Macintosh PowerPoint</Application>
  <PresentationFormat>On-screen Show (4:3)</PresentationFormat>
  <Paragraphs>75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Travelogue</vt:lpstr>
      <vt:lpstr>REIMAGINING BORDERLESSNESS: Exploring Somali identity in Kenya, Belonging, Marginalization and 21st Century Political Implications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Melany</dc:creator>
  <cp:lastModifiedBy>Melany</cp:lastModifiedBy>
  <cp:revision>71</cp:revision>
  <dcterms:created xsi:type="dcterms:W3CDTF">2019-11-24T15:18:53Z</dcterms:created>
  <dcterms:modified xsi:type="dcterms:W3CDTF">2019-12-02T13:50:47Z</dcterms:modified>
</cp:coreProperties>
</file>