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4660"/>
  </p:normalViewPr>
  <p:slideViewPr>
    <p:cSldViewPr snapToGrid="0">
      <p:cViewPr varScale="1">
        <p:scale>
          <a:sx n="76" d="100"/>
          <a:sy n="76" d="100"/>
        </p:scale>
        <p:origin x="43"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10/20/2019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10/20/2019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10/20/2019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10/20/2019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10/20/2019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10/20/2019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664214" y="68826"/>
            <a:ext cx="3670828" cy="34620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b="1" u="sng" dirty="0"/>
          </a:p>
          <a:p>
            <a:pPr algn="ctr"/>
            <a:endParaRPr lang="en-GB" sz="1200" b="1" u="sng" dirty="0"/>
          </a:p>
          <a:p>
            <a:pPr algn="ctr"/>
            <a:r>
              <a:rPr lang="en-GB" sz="1200" b="1" u="sng" dirty="0"/>
              <a:t>Laura Powell, 19 years old. </a:t>
            </a:r>
          </a:p>
          <a:p>
            <a:pPr algn="ctr"/>
            <a:r>
              <a:rPr lang="en-GB" sz="1200" i="1" dirty="0"/>
              <a:t>I am a non-judgmental, enthusiastic and a hard-working individual. </a:t>
            </a:r>
          </a:p>
          <a:p>
            <a:pPr algn="ctr"/>
            <a:r>
              <a:rPr lang="en-GB" sz="1200" dirty="0"/>
              <a:t>In both school, and out of school life I have had opportunities to work within a multi-disciplinary team. These experiences have helped me develop several skills such as team-work, communication and also in some cases leadership skills. Outside of University and work life, I like to keep myself occupied. A healthy work-life balance allows me to feel happier, and also increases my productivity. I am a keen sports women and have been privileged to represent my county in Netball. I am also an active member of the Young Farmers movement and I enjoy participating in various activities, such as charity-fundraisers and also various competitions.   </a:t>
            </a:r>
          </a:p>
          <a:p>
            <a:pPr algn="ctr"/>
            <a:endParaRPr lang="en-GB" sz="1200"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613113" y="36619"/>
            <a:ext cx="1053564" cy="307777"/>
          </a:xfrm>
          <a:prstGeom prst="rect">
            <a:avLst/>
          </a:prstGeom>
          <a:noFill/>
        </p:spPr>
        <p:txBody>
          <a:bodyPr wrap="square" rtlCol="0">
            <a:spAutoFit/>
          </a:bodyPr>
          <a:lstStyle/>
          <a:p>
            <a:r>
              <a:rPr lang="en-GB" sz="1400" b="1" u="sng" dirty="0"/>
              <a:t>About Me</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60006" y="190624"/>
            <a:ext cx="4562519" cy="3048243"/>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01694" y="228676"/>
            <a:ext cx="4562531" cy="3970318"/>
          </a:xfrm>
          <a:prstGeom prst="rect">
            <a:avLst/>
          </a:prstGeom>
          <a:noFill/>
        </p:spPr>
        <p:txBody>
          <a:bodyPr wrap="square" rtlCol="0">
            <a:spAutoFit/>
          </a:bodyPr>
          <a:lstStyle/>
          <a:p>
            <a:pPr algn="ctr"/>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pPr algn="ctr"/>
            <a:r>
              <a:rPr lang="en-GB" sz="1200" b="1" u="sng" dirty="0"/>
              <a:t>Previous teaching experiences </a:t>
            </a:r>
          </a:p>
          <a:p>
            <a:r>
              <a:rPr lang="en-GB" sz="1200" b="1" dirty="0"/>
              <a:t>P</a:t>
            </a:r>
            <a:r>
              <a:rPr lang="en-GB" sz="1200" dirty="0"/>
              <a:t>ersonal </a:t>
            </a:r>
            <a:r>
              <a:rPr lang="en-GB" sz="1200" b="1" dirty="0"/>
              <a:t>T</a:t>
            </a:r>
            <a:r>
              <a:rPr lang="en-GB" sz="1200" dirty="0"/>
              <a:t>eaching </a:t>
            </a:r>
            <a:r>
              <a:rPr lang="en-GB" sz="1200" b="1" dirty="0"/>
              <a:t>E</a:t>
            </a:r>
            <a:r>
              <a:rPr lang="en-GB" sz="1200" dirty="0"/>
              <a:t>xperience – Feb 2019 to April 2019 (6weeks) @ St </a:t>
            </a:r>
            <a:r>
              <a:rPr lang="en-GB" sz="1200" dirty="0" err="1"/>
              <a:t>Oswalds</a:t>
            </a:r>
            <a:r>
              <a:rPr lang="en-GB" sz="1200" dirty="0"/>
              <a:t>, Tenby </a:t>
            </a:r>
          </a:p>
          <a:p>
            <a:endParaRPr lang="en-GB" sz="1200" dirty="0"/>
          </a:p>
          <a:p>
            <a:r>
              <a:rPr lang="en-GB" sz="1200" dirty="0"/>
              <a:t>After School Club – January 2017 to January 2018 (1yr) at Newbridge on Wye Primary School, Powys</a:t>
            </a:r>
          </a:p>
          <a:p>
            <a:endParaRPr lang="en-GB" sz="1200" dirty="0"/>
          </a:p>
          <a:p>
            <a:r>
              <a:rPr lang="en-GB" sz="1200" dirty="0"/>
              <a:t>Netball Club – January 2015 to July 2015 (7 months) at Newbridge on Wye Primary School, Powys </a:t>
            </a:r>
          </a:p>
          <a:p>
            <a:endParaRPr lang="en-GB" sz="1200" dirty="0"/>
          </a:p>
          <a:p>
            <a:r>
              <a:rPr lang="en-GB" sz="1200" dirty="0"/>
              <a:t>Work Experience – July 2015 and 2018 (1 week) at </a:t>
            </a:r>
            <a:r>
              <a:rPr lang="en-GB" sz="1200" dirty="0" err="1"/>
              <a:t>Rhayder</a:t>
            </a:r>
            <a:r>
              <a:rPr lang="en-GB" sz="1200" dirty="0"/>
              <a:t> Primary School, Powys + Newbridge on Wye Primary School</a:t>
            </a:r>
          </a:p>
          <a:p>
            <a:endParaRPr lang="en-GB" sz="1200" dirty="0"/>
          </a:p>
          <a:p>
            <a:r>
              <a:rPr lang="en-GB" sz="1200" dirty="0"/>
              <a:t>Peer Mentor – September 2017 to September 2018 (1yr) at Llandrindod Wells High School, Powys</a:t>
            </a:r>
          </a:p>
          <a:p>
            <a:endParaRPr lang="en-GB" sz="1200" dirty="0"/>
          </a:p>
          <a:p>
            <a:r>
              <a:rPr lang="en-GB" sz="1200" dirty="0"/>
              <a:t> </a:t>
            </a:r>
          </a:p>
          <a:p>
            <a:endParaRPr lang="en-GB" sz="1200" dirty="0"/>
          </a:p>
          <a:p>
            <a:endParaRPr lang="en-GB" sz="1200" dirty="0"/>
          </a:p>
          <a:p>
            <a:endParaRPr lang="en-GB" sz="1200"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597311" y="3604868"/>
            <a:ext cx="5909234"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3941276" y="3605102"/>
            <a:ext cx="5354277" cy="800219"/>
          </a:xfrm>
          <a:prstGeom prst="rect">
            <a:avLst/>
          </a:prstGeom>
          <a:noFill/>
        </p:spPr>
        <p:txBody>
          <a:bodyPr wrap="square" rtlCol="0">
            <a:spAutoFit/>
          </a:bodyPr>
          <a:lstStyle/>
          <a:p>
            <a:pPr algn="ctr"/>
            <a:r>
              <a:rPr lang="en-GB" sz="1200" b="1" u="sng" dirty="0" err="1"/>
              <a:t>Rhesymau</a:t>
            </a:r>
            <a:r>
              <a:rPr lang="en-GB" sz="1200" b="1" u="sng" dirty="0"/>
              <a:t> </a:t>
            </a:r>
            <a:r>
              <a:rPr lang="en-GB" sz="1200" b="1" u="sng" dirty="0" err="1"/>
              <a:t>dros</a:t>
            </a:r>
            <a:r>
              <a:rPr lang="en-GB" sz="1200" b="1" u="sng" dirty="0"/>
              <a:t> </a:t>
            </a:r>
            <a:r>
              <a:rPr lang="en-GB" sz="1200" b="1" u="sng" dirty="0" err="1"/>
              <a:t>ddewis</a:t>
            </a:r>
            <a:r>
              <a:rPr lang="en-GB" sz="1200" b="1" u="sng" dirty="0"/>
              <a:t> </a:t>
            </a:r>
            <a:r>
              <a:rPr lang="en-GB" sz="1200" b="1" u="sng" dirty="0" err="1"/>
              <a:t>addysgu</a:t>
            </a:r>
            <a:r>
              <a:rPr lang="en-GB" sz="1200" b="1" u="sng" dirty="0"/>
              <a:t> </a:t>
            </a:r>
            <a:r>
              <a:rPr lang="en-GB" sz="1200" b="1" u="sng" dirty="0" err="1"/>
              <a:t>fel</a:t>
            </a:r>
            <a:r>
              <a:rPr lang="en-GB" sz="1200" b="1" u="sng" dirty="0"/>
              <a:t> </a:t>
            </a:r>
            <a:r>
              <a:rPr lang="en-GB" sz="1200" b="1" u="sng" dirty="0" err="1"/>
              <a:t>proffesiwn</a:t>
            </a:r>
            <a:endParaRPr lang="en-GB" sz="1200" b="1" u="sng" dirty="0"/>
          </a:p>
          <a:p>
            <a:pPr algn="ctr"/>
            <a:r>
              <a:rPr lang="en-GB" sz="1200" b="1" u="sng" dirty="0"/>
              <a:t>Reasons for entering the teaching profession </a:t>
            </a:r>
          </a:p>
          <a:p>
            <a:endParaRPr lang="en-GB" sz="1100" dirty="0"/>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386143" y="339158"/>
            <a:ext cx="3716630" cy="2153222"/>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525137" y="373111"/>
            <a:ext cx="3505502" cy="830997"/>
          </a:xfrm>
          <a:prstGeom prst="rect">
            <a:avLst/>
          </a:prstGeom>
          <a:noFill/>
        </p:spPr>
        <p:txBody>
          <a:bodyPr wrap="square" rtlCol="0">
            <a:spAutoFit/>
          </a:bodyPr>
          <a:lstStyle/>
          <a:p>
            <a:pPr algn="ctr"/>
            <a:r>
              <a:rPr lang="en-GB" sz="1200" b="1" u="sng" dirty="0"/>
              <a:t>Y math o </a:t>
            </a:r>
            <a:r>
              <a:rPr lang="en-GB" sz="1200" b="1" u="sng" dirty="0" err="1"/>
              <a:t>athro</a:t>
            </a:r>
            <a:r>
              <a:rPr lang="en-GB" sz="1200" b="1" u="sng" dirty="0"/>
              <a:t> </a:t>
            </a:r>
            <a:r>
              <a:rPr lang="en-GB" sz="1200" b="1" u="sng" dirty="0" err="1"/>
              <a:t>hoffaf</a:t>
            </a:r>
            <a:r>
              <a:rPr lang="en-GB" sz="1200" b="1" u="sng" dirty="0"/>
              <a:t> bod</a:t>
            </a:r>
          </a:p>
          <a:p>
            <a:pPr algn="ctr"/>
            <a:r>
              <a:rPr lang="en-GB" sz="1200" b="1" u="sng" dirty="0"/>
              <a:t>The kind of teacher I aspire to be</a:t>
            </a:r>
          </a:p>
          <a:p>
            <a:endParaRPr lang="en-GB" sz="1200" dirty="0"/>
          </a:p>
          <a:p>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594075" y="3063532"/>
            <a:ext cx="2451418" cy="3495290"/>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84476" y="3013501"/>
            <a:ext cx="2229207" cy="830997"/>
          </a:xfrm>
          <a:prstGeom prst="rect">
            <a:avLst/>
          </a:prstGeom>
          <a:noFill/>
        </p:spPr>
        <p:txBody>
          <a:bodyPr wrap="square" rtlCol="0">
            <a:spAutoFit/>
          </a:bodyPr>
          <a:lstStyle/>
          <a:p>
            <a:pPr algn="ctr"/>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pPr algn="ctr"/>
            <a:r>
              <a:rPr lang="en-GB" sz="1200" b="1" u="sng" dirty="0"/>
              <a:t>Areas / subjects I could teach</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37088" y="3464678"/>
            <a:ext cx="3505504" cy="2462175"/>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0959" y="3533035"/>
            <a:ext cx="3488787" cy="2400657"/>
          </a:xfrm>
          <a:prstGeom prst="rect">
            <a:avLst/>
          </a:prstGeom>
          <a:noFill/>
        </p:spPr>
        <p:txBody>
          <a:bodyPr wrap="square" rtlCol="0">
            <a:spAutoFit/>
          </a:bodyPr>
          <a:lstStyle/>
          <a:p>
            <a:pPr algn="ctr"/>
            <a:r>
              <a:rPr lang="en-GB" sz="1200" b="1" u="sng" dirty="0" err="1"/>
              <a:t>Cefndir</a:t>
            </a:r>
            <a:r>
              <a:rPr lang="en-GB" sz="1200" b="1" u="sng" dirty="0"/>
              <a:t> </a:t>
            </a:r>
            <a:r>
              <a:rPr lang="en-GB" sz="1200" b="1" u="sng" dirty="0" err="1"/>
              <a:t>academaidd</a:t>
            </a:r>
            <a:endParaRPr lang="en-GB" sz="1200" b="1" u="sng" dirty="0"/>
          </a:p>
          <a:p>
            <a:pPr algn="ctr"/>
            <a:r>
              <a:rPr lang="en-GB" sz="1200" b="1" u="sng" dirty="0"/>
              <a:t>Academic history</a:t>
            </a:r>
          </a:p>
          <a:p>
            <a:r>
              <a:rPr lang="en-GB" sz="1200" b="1" u="sng" dirty="0"/>
              <a:t>GCSE </a:t>
            </a:r>
          </a:p>
          <a:p>
            <a:pPr algn="ctr"/>
            <a:r>
              <a:rPr lang="en-GB" sz="1200" b="1" u="sng" dirty="0"/>
              <a:t>A*- </a:t>
            </a:r>
            <a:r>
              <a:rPr lang="en-GB" sz="1200" dirty="0"/>
              <a:t>Welsh (full course), History, Drama</a:t>
            </a:r>
            <a:endParaRPr lang="en-GB" sz="1200" b="1" u="sng" dirty="0"/>
          </a:p>
          <a:p>
            <a:pPr algn="ctr"/>
            <a:r>
              <a:rPr lang="en-GB" sz="1200" b="1" u="sng" dirty="0"/>
              <a:t>A – </a:t>
            </a:r>
            <a:r>
              <a:rPr lang="en-GB" sz="1200" dirty="0"/>
              <a:t>Mathematics, Science (Additional), P.E, English Lit, English Lang, P.E, French</a:t>
            </a:r>
          </a:p>
          <a:p>
            <a:pPr algn="ctr"/>
            <a:r>
              <a:rPr lang="en-GB" sz="1200" b="1" dirty="0"/>
              <a:t>B-</a:t>
            </a:r>
            <a:r>
              <a:rPr lang="en-GB" sz="1200" dirty="0"/>
              <a:t> Science (Core)</a:t>
            </a:r>
          </a:p>
          <a:p>
            <a:r>
              <a:rPr lang="en-GB" sz="1200" b="1" u="sng" dirty="0"/>
              <a:t>A – Level </a:t>
            </a:r>
          </a:p>
          <a:p>
            <a:pPr algn="ctr"/>
            <a:r>
              <a:rPr lang="en-GB" sz="1200" b="1" u="sng" dirty="0"/>
              <a:t>A* - </a:t>
            </a:r>
            <a:r>
              <a:rPr lang="en-GB" sz="1200" dirty="0"/>
              <a:t>Health and Social Care</a:t>
            </a:r>
          </a:p>
          <a:p>
            <a:pPr algn="ctr"/>
            <a:r>
              <a:rPr lang="en-GB" sz="1200" b="1" u="sng" dirty="0"/>
              <a:t>A – </a:t>
            </a:r>
            <a:r>
              <a:rPr lang="en-GB" sz="1200" dirty="0"/>
              <a:t>Welsh </a:t>
            </a:r>
            <a:r>
              <a:rPr lang="en-GB" sz="1200" dirty="0" err="1"/>
              <a:t>Bacc</a:t>
            </a:r>
            <a:r>
              <a:rPr lang="en-GB" sz="1200" dirty="0"/>
              <a:t> </a:t>
            </a:r>
          </a:p>
          <a:p>
            <a:pPr algn="ctr"/>
            <a:r>
              <a:rPr lang="en-GB" sz="1200" b="1" u="sng" dirty="0"/>
              <a:t>B – </a:t>
            </a:r>
            <a:r>
              <a:rPr lang="en-GB" sz="1200" dirty="0"/>
              <a:t>Welsh + English (</a:t>
            </a:r>
            <a:r>
              <a:rPr lang="en-GB" sz="1200" dirty="0" err="1"/>
              <a:t>Lit+Lang</a:t>
            </a:r>
            <a:r>
              <a:rPr lang="en-GB" sz="1200" dirty="0"/>
              <a:t>)</a:t>
            </a:r>
          </a:p>
          <a:p>
            <a:pPr algn="ctr"/>
            <a:endParaRPr lang="en-GB" dirty="0"/>
          </a:p>
        </p:txBody>
      </p:sp>
      <p:sp>
        <p:nvSpPr>
          <p:cNvPr id="3" name="TextBox 2">
            <a:extLst>
              <a:ext uri="{FF2B5EF4-FFF2-40B4-BE49-F238E27FC236}">
                <a16:creationId xmlns:a16="http://schemas.microsoft.com/office/drawing/2014/main" id="{C35C4EFE-E94C-4807-9BC5-9A1D30A8EF48}"/>
              </a:ext>
            </a:extLst>
          </p:cNvPr>
          <p:cNvSpPr txBox="1"/>
          <p:nvPr/>
        </p:nvSpPr>
        <p:spPr>
          <a:xfrm>
            <a:off x="8403522" y="873014"/>
            <a:ext cx="933460" cy="307777"/>
          </a:xfrm>
          <a:prstGeom prst="rect">
            <a:avLst/>
          </a:prstGeom>
          <a:noFill/>
        </p:spPr>
        <p:txBody>
          <a:bodyPr wrap="square" rtlCol="0">
            <a:spAutoFit/>
          </a:bodyPr>
          <a:lstStyle/>
          <a:p>
            <a:r>
              <a:rPr lang="en-GB" sz="1400" dirty="0"/>
              <a:t>Inclusive</a:t>
            </a:r>
          </a:p>
        </p:txBody>
      </p:sp>
      <p:sp>
        <p:nvSpPr>
          <p:cNvPr id="17" name="TextBox 16">
            <a:extLst>
              <a:ext uri="{FF2B5EF4-FFF2-40B4-BE49-F238E27FC236}">
                <a16:creationId xmlns:a16="http://schemas.microsoft.com/office/drawing/2014/main" id="{09891267-9AE1-433B-92C4-EEC2AA274FB3}"/>
              </a:ext>
            </a:extLst>
          </p:cNvPr>
          <p:cNvSpPr txBox="1"/>
          <p:nvPr/>
        </p:nvSpPr>
        <p:spPr>
          <a:xfrm>
            <a:off x="10900604" y="816349"/>
            <a:ext cx="1144889" cy="307777"/>
          </a:xfrm>
          <a:prstGeom prst="rect">
            <a:avLst/>
          </a:prstGeom>
          <a:noFill/>
        </p:spPr>
        <p:txBody>
          <a:bodyPr wrap="square" rtlCol="0">
            <a:spAutoFit/>
          </a:bodyPr>
          <a:lstStyle/>
          <a:p>
            <a:r>
              <a:rPr lang="en-GB" sz="1400" dirty="0"/>
              <a:t>Motivating </a:t>
            </a:r>
          </a:p>
        </p:txBody>
      </p:sp>
      <p:sp>
        <p:nvSpPr>
          <p:cNvPr id="18" name="TextBox 17">
            <a:extLst>
              <a:ext uri="{FF2B5EF4-FFF2-40B4-BE49-F238E27FC236}">
                <a16:creationId xmlns:a16="http://schemas.microsoft.com/office/drawing/2014/main" id="{6D6371CD-1D6F-4931-865C-D11E76D5FC85}"/>
              </a:ext>
            </a:extLst>
          </p:cNvPr>
          <p:cNvSpPr txBox="1"/>
          <p:nvPr/>
        </p:nvSpPr>
        <p:spPr>
          <a:xfrm>
            <a:off x="8449767" y="1404349"/>
            <a:ext cx="1237405" cy="307777"/>
          </a:xfrm>
          <a:prstGeom prst="rect">
            <a:avLst/>
          </a:prstGeom>
          <a:noFill/>
        </p:spPr>
        <p:txBody>
          <a:bodyPr wrap="square" rtlCol="0">
            <a:spAutoFit/>
          </a:bodyPr>
          <a:lstStyle/>
          <a:p>
            <a:r>
              <a:rPr lang="en-GB" sz="1400" dirty="0"/>
              <a:t>Enthusiastic </a:t>
            </a:r>
          </a:p>
        </p:txBody>
      </p:sp>
      <p:sp>
        <p:nvSpPr>
          <p:cNvPr id="19" name="TextBox 18">
            <a:extLst>
              <a:ext uri="{FF2B5EF4-FFF2-40B4-BE49-F238E27FC236}">
                <a16:creationId xmlns:a16="http://schemas.microsoft.com/office/drawing/2014/main" id="{37F2A222-708A-4106-8437-7FD1C4E0EC15}"/>
              </a:ext>
            </a:extLst>
          </p:cNvPr>
          <p:cNvSpPr txBox="1"/>
          <p:nvPr/>
        </p:nvSpPr>
        <p:spPr>
          <a:xfrm>
            <a:off x="9336982" y="1067460"/>
            <a:ext cx="1574406" cy="307777"/>
          </a:xfrm>
          <a:prstGeom prst="rect">
            <a:avLst/>
          </a:prstGeom>
          <a:noFill/>
        </p:spPr>
        <p:txBody>
          <a:bodyPr wrap="square" rtlCol="0">
            <a:spAutoFit/>
          </a:bodyPr>
          <a:lstStyle/>
          <a:p>
            <a:r>
              <a:rPr lang="en-GB" sz="1400" dirty="0"/>
              <a:t>Approachable </a:t>
            </a:r>
          </a:p>
        </p:txBody>
      </p:sp>
      <p:sp>
        <p:nvSpPr>
          <p:cNvPr id="23" name="TextBox 22">
            <a:extLst>
              <a:ext uri="{FF2B5EF4-FFF2-40B4-BE49-F238E27FC236}">
                <a16:creationId xmlns:a16="http://schemas.microsoft.com/office/drawing/2014/main" id="{CAC8892B-9A94-4624-BB1A-300D26754E45}"/>
              </a:ext>
            </a:extLst>
          </p:cNvPr>
          <p:cNvSpPr txBox="1"/>
          <p:nvPr/>
        </p:nvSpPr>
        <p:spPr>
          <a:xfrm>
            <a:off x="11078268" y="2121273"/>
            <a:ext cx="933460" cy="307777"/>
          </a:xfrm>
          <a:prstGeom prst="rect">
            <a:avLst/>
          </a:prstGeom>
          <a:noFill/>
        </p:spPr>
        <p:txBody>
          <a:bodyPr wrap="square" rtlCol="0">
            <a:spAutoFit/>
          </a:bodyPr>
          <a:lstStyle/>
          <a:p>
            <a:pPr algn="ctr"/>
            <a:r>
              <a:rPr lang="en-GB" sz="1400" dirty="0"/>
              <a:t>Kind</a:t>
            </a:r>
          </a:p>
        </p:txBody>
      </p:sp>
      <p:sp>
        <p:nvSpPr>
          <p:cNvPr id="33" name="TextBox 32">
            <a:extLst>
              <a:ext uri="{FF2B5EF4-FFF2-40B4-BE49-F238E27FC236}">
                <a16:creationId xmlns:a16="http://schemas.microsoft.com/office/drawing/2014/main" id="{E4D18EE2-3F53-4FE3-A403-1DB028D63978}"/>
              </a:ext>
            </a:extLst>
          </p:cNvPr>
          <p:cNvSpPr txBox="1"/>
          <p:nvPr/>
        </p:nvSpPr>
        <p:spPr>
          <a:xfrm>
            <a:off x="8454038" y="2152421"/>
            <a:ext cx="1197317" cy="307777"/>
          </a:xfrm>
          <a:prstGeom prst="rect">
            <a:avLst/>
          </a:prstGeom>
          <a:noFill/>
        </p:spPr>
        <p:txBody>
          <a:bodyPr wrap="square" rtlCol="0">
            <a:spAutoFit/>
          </a:bodyPr>
          <a:lstStyle/>
          <a:p>
            <a:r>
              <a:rPr lang="en-GB" sz="1400" dirty="0"/>
              <a:t>Respected</a:t>
            </a:r>
          </a:p>
        </p:txBody>
      </p:sp>
      <p:sp>
        <p:nvSpPr>
          <p:cNvPr id="34" name="TextBox 33">
            <a:extLst>
              <a:ext uri="{FF2B5EF4-FFF2-40B4-BE49-F238E27FC236}">
                <a16:creationId xmlns:a16="http://schemas.microsoft.com/office/drawing/2014/main" id="{A595AB94-DF09-45D2-9026-FC5CB4F4A97F}"/>
              </a:ext>
            </a:extLst>
          </p:cNvPr>
          <p:cNvSpPr txBox="1"/>
          <p:nvPr/>
        </p:nvSpPr>
        <p:spPr>
          <a:xfrm>
            <a:off x="9179323" y="1693093"/>
            <a:ext cx="1117900" cy="307777"/>
          </a:xfrm>
          <a:prstGeom prst="rect">
            <a:avLst/>
          </a:prstGeom>
          <a:noFill/>
        </p:spPr>
        <p:txBody>
          <a:bodyPr wrap="square" rtlCol="0">
            <a:spAutoFit/>
          </a:bodyPr>
          <a:lstStyle/>
          <a:p>
            <a:r>
              <a:rPr lang="en-GB" sz="1400" dirty="0"/>
              <a:t>Organised</a:t>
            </a:r>
          </a:p>
        </p:txBody>
      </p:sp>
      <p:sp>
        <p:nvSpPr>
          <p:cNvPr id="35" name="TextBox 34">
            <a:extLst>
              <a:ext uri="{FF2B5EF4-FFF2-40B4-BE49-F238E27FC236}">
                <a16:creationId xmlns:a16="http://schemas.microsoft.com/office/drawing/2014/main" id="{E2963868-B23C-40C6-8CAD-CA57B096D699}"/>
              </a:ext>
            </a:extLst>
          </p:cNvPr>
          <p:cNvSpPr txBox="1"/>
          <p:nvPr/>
        </p:nvSpPr>
        <p:spPr>
          <a:xfrm>
            <a:off x="11411513" y="1615923"/>
            <a:ext cx="933460" cy="307777"/>
          </a:xfrm>
          <a:prstGeom prst="rect">
            <a:avLst/>
          </a:prstGeom>
          <a:noFill/>
        </p:spPr>
        <p:txBody>
          <a:bodyPr wrap="square" rtlCol="0">
            <a:spAutoFit/>
          </a:bodyPr>
          <a:lstStyle/>
          <a:p>
            <a:r>
              <a:rPr lang="en-GB" sz="1400" dirty="0"/>
              <a:t>Fun</a:t>
            </a:r>
          </a:p>
        </p:txBody>
      </p:sp>
      <p:sp>
        <p:nvSpPr>
          <p:cNvPr id="36" name="TextBox 35">
            <a:extLst>
              <a:ext uri="{FF2B5EF4-FFF2-40B4-BE49-F238E27FC236}">
                <a16:creationId xmlns:a16="http://schemas.microsoft.com/office/drawing/2014/main" id="{A60E04DF-D5CB-459E-B300-98FF8DE8A84B}"/>
              </a:ext>
            </a:extLst>
          </p:cNvPr>
          <p:cNvSpPr txBox="1"/>
          <p:nvPr/>
        </p:nvSpPr>
        <p:spPr>
          <a:xfrm>
            <a:off x="9506545" y="1970600"/>
            <a:ext cx="1571723" cy="307777"/>
          </a:xfrm>
          <a:prstGeom prst="rect">
            <a:avLst/>
          </a:prstGeom>
          <a:noFill/>
        </p:spPr>
        <p:txBody>
          <a:bodyPr wrap="square" rtlCol="0">
            <a:spAutoFit/>
          </a:bodyPr>
          <a:lstStyle/>
          <a:p>
            <a:r>
              <a:rPr lang="en-GB" sz="1400" dirty="0"/>
              <a:t>Knowledgeable </a:t>
            </a:r>
          </a:p>
        </p:txBody>
      </p:sp>
      <p:sp>
        <p:nvSpPr>
          <p:cNvPr id="37" name="TextBox 36">
            <a:extLst>
              <a:ext uri="{FF2B5EF4-FFF2-40B4-BE49-F238E27FC236}">
                <a16:creationId xmlns:a16="http://schemas.microsoft.com/office/drawing/2014/main" id="{90B90A48-0766-432C-AFF9-56DDEDE82102}"/>
              </a:ext>
            </a:extLst>
          </p:cNvPr>
          <p:cNvSpPr txBox="1"/>
          <p:nvPr/>
        </p:nvSpPr>
        <p:spPr>
          <a:xfrm>
            <a:off x="10096843" y="1465250"/>
            <a:ext cx="1371643" cy="307777"/>
          </a:xfrm>
          <a:prstGeom prst="rect">
            <a:avLst/>
          </a:prstGeom>
          <a:noFill/>
        </p:spPr>
        <p:txBody>
          <a:bodyPr wrap="square" rtlCol="0">
            <a:spAutoFit/>
          </a:bodyPr>
          <a:lstStyle/>
          <a:p>
            <a:r>
              <a:rPr lang="en-GB" sz="1400" dirty="0"/>
              <a:t>Passionate </a:t>
            </a:r>
          </a:p>
        </p:txBody>
      </p:sp>
      <p:sp>
        <p:nvSpPr>
          <p:cNvPr id="5" name="TextBox 4">
            <a:extLst>
              <a:ext uri="{FF2B5EF4-FFF2-40B4-BE49-F238E27FC236}">
                <a16:creationId xmlns:a16="http://schemas.microsoft.com/office/drawing/2014/main" id="{FF3A4CFF-2F05-407D-9547-A125C1BECA0A}"/>
              </a:ext>
            </a:extLst>
          </p:cNvPr>
          <p:cNvSpPr txBox="1"/>
          <p:nvPr/>
        </p:nvSpPr>
        <p:spPr>
          <a:xfrm>
            <a:off x="9651355" y="3881166"/>
            <a:ext cx="2451418" cy="2677656"/>
          </a:xfrm>
          <a:prstGeom prst="rect">
            <a:avLst/>
          </a:prstGeom>
          <a:noFill/>
        </p:spPr>
        <p:txBody>
          <a:bodyPr wrap="square" rtlCol="0">
            <a:spAutoFit/>
          </a:bodyPr>
          <a:lstStyle/>
          <a:p>
            <a:r>
              <a:rPr lang="en-GB" sz="1200" dirty="0"/>
              <a:t>On my previous PTE, I was eager to fully immerse myself into the role of the primary school  teacher; I therefore gained experience in teaching all subjects across the curriculum. Upon reflection, I can identify my strengths in Welsh and History and my weaknesses in Maths and Science. In the next PTE, I would like to develop my confidence further in the areas that I feel weaker in. </a:t>
            </a:r>
          </a:p>
        </p:txBody>
      </p:sp>
      <p:sp>
        <p:nvSpPr>
          <p:cNvPr id="6" name="TextBox 5">
            <a:extLst>
              <a:ext uri="{FF2B5EF4-FFF2-40B4-BE49-F238E27FC236}">
                <a16:creationId xmlns:a16="http://schemas.microsoft.com/office/drawing/2014/main" id="{61E5016A-63A3-4C56-8311-0D4A5BE031AD}"/>
              </a:ext>
            </a:extLst>
          </p:cNvPr>
          <p:cNvSpPr txBox="1"/>
          <p:nvPr/>
        </p:nvSpPr>
        <p:spPr>
          <a:xfrm>
            <a:off x="4328492" y="4548698"/>
            <a:ext cx="184731" cy="369332"/>
          </a:xfrm>
          <a:prstGeom prst="rect">
            <a:avLst/>
          </a:prstGeom>
          <a:noFill/>
        </p:spPr>
        <p:txBody>
          <a:bodyPr wrap="none" rtlCol="0">
            <a:spAutoFit/>
          </a:bodyPr>
          <a:lstStyle/>
          <a:p>
            <a:endParaRPr lang="en-GB" dirty="0"/>
          </a:p>
        </p:txBody>
      </p:sp>
      <p:sp>
        <p:nvSpPr>
          <p:cNvPr id="2" name="TextBox 1">
            <a:extLst>
              <a:ext uri="{FF2B5EF4-FFF2-40B4-BE49-F238E27FC236}">
                <a16:creationId xmlns:a16="http://schemas.microsoft.com/office/drawing/2014/main" id="{CF14A1D9-D733-4615-8CBD-388FC83C27FF}"/>
              </a:ext>
            </a:extLst>
          </p:cNvPr>
          <p:cNvSpPr txBox="1"/>
          <p:nvPr/>
        </p:nvSpPr>
        <p:spPr>
          <a:xfrm>
            <a:off x="3609063" y="3988200"/>
            <a:ext cx="5897481" cy="2862322"/>
          </a:xfrm>
          <a:prstGeom prst="rect">
            <a:avLst/>
          </a:prstGeom>
          <a:noFill/>
        </p:spPr>
        <p:txBody>
          <a:bodyPr wrap="square" rtlCol="0">
            <a:spAutoFit/>
          </a:bodyPr>
          <a:lstStyle/>
          <a:p>
            <a:r>
              <a:rPr lang="en-GB" sz="1200" dirty="0"/>
              <a:t>My decision to pursue a career into the teaching profession was affirmed during a placement in year 12.  I was fortunate enough to have shadowed an enthusiastic and compassionate teacher, who inspired me greatly by her innovative approach to teaching and learning. The teacher created authentic experiences for the learners; a lesson based on story-writing had a particular impact on me. </a:t>
            </a:r>
          </a:p>
          <a:p>
            <a:endParaRPr lang="en-GB" sz="1200" dirty="0"/>
          </a:p>
          <a:p>
            <a:r>
              <a:rPr lang="en-GB" sz="1200" dirty="0"/>
              <a:t>Another reason for entering the teaching profession is that I want to make a difference to every individual who I teach. I have a passion for education and also feel privileged to be entering the profession at such an exciting time in education. Change is fast approaching and I want to be apart of the shift from the old and replacing it with the new. </a:t>
            </a:r>
          </a:p>
          <a:p>
            <a:endParaRPr lang="en-GB" sz="1200" dirty="0"/>
          </a:p>
          <a:p>
            <a:r>
              <a:rPr lang="en-GB" sz="1200" dirty="0"/>
              <a:t>I furthermore want to inspire. Although ambitious,  I want every child to look back and remember me as ‘that’ teacher who made a difference to them.</a:t>
            </a:r>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0</TotalTime>
  <Words>595</Words>
  <Application>Microsoft Office PowerPoint</Application>
  <PresentationFormat>Widescreen</PresentationFormat>
  <Paragraphs>52</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Laura Powell</cp:lastModifiedBy>
  <cp:revision>16</cp:revision>
  <dcterms:created xsi:type="dcterms:W3CDTF">2019-09-05T20:58:34Z</dcterms:created>
  <dcterms:modified xsi:type="dcterms:W3CDTF">2019-10-20T21:04:33Z</dcterms:modified>
</cp:coreProperties>
</file>