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</p:sldIdLst>
  <p:sldSz cy="6858000" cx="9144000"/>
  <p:notesSz cx="6858000" cy="9144000"/>
  <p:embeddedFontLst>
    <p:embeddedFont>
      <p:font typeface="Montserrat"/>
      <p:regular r:id="rId28"/>
      <p:bold r:id="rId29"/>
      <p:italic r:id="rId30"/>
      <p:boldItalic r:id="rId31"/>
    </p:embeddedFont>
    <p:embeddedFont>
      <p:font typeface="Source Sans Pro"/>
      <p:regular r:id="rId32"/>
      <p:bold r:id="rId33"/>
      <p:italic r:id="rId34"/>
      <p:boldItalic r:id="rId3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8" Type="http://schemas.openxmlformats.org/officeDocument/2006/relationships/font" Target="fonts/Montserrat-regular.fntdata"/><Relationship Id="rId27" Type="http://schemas.openxmlformats.org/officeDocument/2006/relationships/slide" Target="slides/slide2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font" Target="fonts/Montserrat-bold.fntdata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font" Target="fonts/Montserrat-boldItalic.fntdata"/><Relationship Id="rId30" Type="http://schemas.openxmlformats.org/officeDocument/2006/relationships/font" Target="fonts/Montserrat-italic.fntdata"/><Relationship Id="rId11" Type="http://schemas.openxmlformats.org/officeDocument/2006/relationships/slide" Target="slides/slide7.xml"/><Relationship Id="rId33" Type="http://schemas.openxmlformats.org/officeDocument/2006/relationships/font" Target="fonts/SourceSansPro-bold.fntdata"/><Relationship Id="rId10" Type="http://schemas.openxmlformats.org/officeDocument/2006/relationships/slide" Target="slides/slide6.xml"/><Relationship Id="rId32" Type="http://schemas.openxmlformats.org/officeDocument/2006/relationships/font" Target="fonts/SourceSansPro-regular.fntdata"/><Relationship Id="rId13" Type="http://schemas.openxmlformats.org/officeDocument/2006/relationships/slide" Target="slides/slide9.xml"/><Relationship Id="rId35" Type="http://schemas.openxmlformats.org/officeDocument/2006/relationships/font" Target="fonts/SourceSansPro-boldItalic.fntdata"/><Relationship Id="rId12" Type="http://schemas.openxmlformats.org/officeDocument/2006/relationships/slide" Target="slides/slide8.xml"/><Relationship Id="rId34" Type="http://schemas.openxmlformats.org/officeDocument/2006/relationships/font" Target="fonts/SourceSansPro-italic.fntdata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" name="Google Shape;100;p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p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18a864fa285_0_9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18a864fa285_0_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g18a864fa285_0_9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18a864fa285_0_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18a864fa28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g18a864fa285_0_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1917e046193_0_25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1917e046193_0_2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g1917e046193_0_25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1917e046193_0_25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1917e046193_0_2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g1917e046193_0_25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18a864fa285_0_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18a864fa285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7" name="Google Shape;147;g18a864fa285_0_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8a864fa285_0_4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8a864fa285_0_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5" name="Google Shape;155;g18a864fa285_0_4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18a864fa285_0_6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18a864fa285_0_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g18a864fa285_0_6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18a864fa285_0_8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18a864fa285_0_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g18a864fa285_0_8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18a864fa285_0_3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18a864fa285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g18a864fa285_0_3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18a864fa285_0_4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18a864fa285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8" name="Google Shape;198;g18a864fa285_0_4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18a864fa285_0_5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18a864fa285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g18a864fa285_0_5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1890b5e81e1_0_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1890b5e81e1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g1890b5e81e1_0_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1917e046193_0_27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" name="Google Shape;224;g1917e046193_0_2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5" name="Google Shape;225;g1917e046193_0_27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1917e046193_0_27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1" name="Google Shape;231;g1917e046193_0_2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g1917e046193_0_27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1917e046193_0_26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0" name="Google Shape;240;g1917e046193_0_2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g1917e046193_0_26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g18a864fa285_0_9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9" name="Google Shape;249;g18a864fa285_0_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0" name="Google Shape;250;g18a864fa285_0_9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g1917e046193_0_28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" name="Google Shape;257;g1917e046193_0_2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" name="Google Shape;258;g1917e046193_0_28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1917e046193_0_29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1917e046193_0_2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6" name="Google Shape;266;g1917e046193_0_29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g1917e046193_0_30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3" name="Google Shape;273;g1917e046193_0_3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4" name="Google Shape;274;g1917e046193_0_30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g18a864fa285_0_10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1" name="Google Shape;281;g18a864fa285_0_1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2" name="Google Shape;282;g18a864fa285_0_10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19468feee0_1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g19468feee0_1_7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showMasterSp="0" type="title">
  <p:cSld name="TITLE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2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19" name="Google Shape;19;p2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20" name="Google Shape;20;p2"/>
          <p:cNvSpPr txBox="1"/>
          <p:nvPr>
            <p:ph idx="1" type="subTitle"/>
          </p:nvPr>
        </p:nvSpPr>
        <p:spPr>
          <a:xfrm>
            <a:off x="7010400" y="2052960"/>
            <a:ext cx="1981200" cy="182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38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None/>
              <a:defRPr b="0" i="0" sz="19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ctr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  <a:defRPr b="0" i="0" sz="18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ctr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None/>
              <a:defRPr b="0" i="0" sz="16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ctr">
              <a:spcBef>
                <a:spcPts val="2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None/>
              <a:defRPr b="0" i="0" sz="14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ctr">
              <a:spcBef>
                <a:spcPts val="26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None/>
              <a:defRPr b="0" i="0" sz="13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ctr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None/>
              <a:defRPr b="0" i="0" sz="12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ctr">
              <a:spcBef>
                <a:spcPts val="24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None/>
              <a:defRPr b="0" i="0" sz="12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ctr">
              <a:spcBef>
                <a:spcPts val="24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None/>
              <a:defRPr b="0" i="0" sz="12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ctr">
              <a:spcBef>
                <a:spcPts val="24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None/>
              <a:defRPr b="0" i="0" sz="12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21" name="Google Shape;21;p2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22" name="Google Shape;22;p2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3" name="Google Shape;23;p2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24" name="Google Shape;24;p2"/>
          <p:cNvSpPr txBox="1"/>
          <p:nvPr>
            <p:ph type="title"/>
          </p:nvPr>
        </p:nvSpPr>
        <p:spPr>
          <a:xfrm>
            <a:off x="457200" y="2052960"/>
            <a:ext cx="6324600" cy="182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4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3"/>
          <p:cNvSpPr txBox="1"/>
          <p:nvPr>
            <p:ph idx="1" type="body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◼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429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302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▪"/>
              <a:defRPr b="0" i="0" sz="1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1150" lvl="4" marL="2286000" marR="0" rtl="0" algn="l">
              <a:spcBef>
                <a:spcPts val="26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Char char="▪"/>
              <a:defRPr b="0" i="0" sz="13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04800" lvl="5" marL="2743200" marR="0" rtl="0" algn="l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04800" lvl="6" marL="3200400" marR="0" rtl="0" algn="l">
              <a:spcBef>
                <a:spcPts val="24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04800" lvl="7" marL="3657600" marR="0" rtl="0" algn="l">
              <a:spcBef>
                <a:spcPts val="24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04800" lvl="8" marL="4114800" marR="0" rtl="0" algn="l">
              <a:spcBef>
                <a:spcPts val="24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27" name="Google Shape;27;p3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28" name="Google Shape;28;p3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29" name="Google Shape;29;p3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0" name="Google Shape;30;p3"/>
          <p:cNvSpPr txBox="1"/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3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showMasterSp="0" type="secHead">
  <p:cSld name="SECTION_HEADER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4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3" name="Google Shape;33;p4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34" name="Google Shape;34;p4"/>
          <p:cNvSpPr txBox="1"/>
          <p:nvPr>
            <p:ph idx="1" type="body"/>
          </p:nvPr>
        </p:nvSpPr>
        <p:spPr>
          <a:xfrm>
            <a:off x="7162799" y="2892277"/>
            <a:ext cx="1600201" cy="1645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2286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  <a:defRPr b="0" i="0" sz="18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2286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None/>
              <a:defRPr b="0" i="0" sz="16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2286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None/>
              <a:defRPr b="0" i="0" sz="14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228600" lvl="4" marL="2286000" marR="0" rtl="0" algn="l">
              <a:spcBef>
                <a:spcPts val="28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None/>
              <a:defRPr b="0" i="0" sz="14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228600" lvl="5" marL="2743200" marR="0" rtl="0" algn="l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None/>
              <a:defRPr b="0" i="0" sz="14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228600" lvl="6" marL="3200400" marR="0" rtl="0" algn="l">
              <a:spcBef>
                <a:spcPts val="28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None/>
              <a:defRPr b="0" i="0" sz="14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228600" lvl="7" marL="3657600" marR="0" rtl="0" algn="l">
              <a:spcBef>
                <a:spcPts val="28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None/>
              <a:defRPr b="0" i="0" sz="14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228600" lvl="8" marL="4114800" marR="0" rtl="0" algn="l">
              <a:spcBef>
                <a:spcPts val="28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None/>
              <a:defRPr b="0" i="0" sz="1400" u="none" cap="none" strike="noStrike">
                <a:solidFill>
                  <a:srgbClr val="888888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35" name="Google Shape;35;p4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36" name="Google Shape;36;p4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7" name="Google Shape;37;p4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38" name="Google Shape;38;p4"/>
          <p:cNvSpPr txBox="1"/>
          <p:nvPr>
            <p:ph type="title"/>
          </p:nvPr>
        </p:nvSpPr>
        <p:spPr>
          <a:xfrm>
            <a:off x="381000" y="2892277"/>
            <a:ext cx="6324600" cy="1645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4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5"/>
          <p:cNvSpPr txBox="1"/>
          <p:nvPr>
            <p:ph idx="1" type="body"/>
          </p:nvPr>
        </p:nvSpPr>
        <p:spPr>
          <a:xfrm>
            <a:off x="457200" y="1719072"/>
            <a:ext cx="4038600" cy="440740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Noto Sans Symbols"/>
              <a:buChar char="◼"/>
              <a:defRPr b="0" i="0" sz="2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Noto Sans Symbols"/>
              <a:buChar char="▪"/>
              <a:defRPr b="0" i="0" sz="2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accent4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accent5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41" name="Google Shape;41;p5"/>
          <p:cNvSpPr txBox="1"/>
          <p:nvPr>
            <p:ph idx="2" type="body"/>
          </p:nvPr>
        </p:nvSpPr>
        <p:spPr>
          <a:xfrm>
            <a:off x="4648200" y="1719072"/>
            <a:ext cx="4038600" cy="440740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06400" lvl="0" marL="457200" marR="0" rtl="0" algn="l">
              <a:spcBef>
                <a:spcPts val="56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Noto Sans Symbols"/>
              <a:buChar char="◼"/>
              <a:defRPr b="0" i="0" sz="2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81000" lvl="1" marL="91440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Noto Sans Symbols"/>
              <a:buChar char="▪"/>
              <a:defRPr b="0" i="0" sz="2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5560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42900" lvl="3" marL="1828800" marR="0" rtl="0" algn="l">
              <a:spcBef>
                <a:spcPts val="360"/>
              </a:spcBef>
              <a:spcAft>
                <a:spcPts val="0"/>
              </a:spcAft>
              <a:buClr>
                <a:schemeClr val="accent4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42900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42900" lvl="6" marL="32004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42900" lvl="7" marL="3657600" marR="0" rtl="0" algn="l">
              <a:spcBef>
                <a:spcPts val="36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42900" lvl="8" marL="4114800" marR="0" rtl="0" algn="l">
              <a:spcBef>
                <a:spcPts val="360"/>
              </a:spcBef>
              <a:spcAft>
                <a:spcPts val="0"/>
              </a:spcAft>
              <a:buClr>
                <a:schemeClr val="accent5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42" name="Google Shape;42;p5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43" name="Google Shape;43;p5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44" name="Google Shape;44;p5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5" name="Google Shape;45;p5"/>
          <p:cNvSpPr txBox="1"/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3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6"/>
          <p:cNvSpPr txBox="1"/>
          <p:nvPr>
            <p:ph idx="1" type="body"/>
          </p:nvPr>
        </p:nvSpPr>
        <p:spPr>
          <a:xfrm>
            <a:off x="457200" y="1722438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ctr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None/>
              <a:defRPr b="0" i="0" sz="2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  <a:defRPr b="1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None/>
              <a:defRPr b="1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48" name="Google Shape;48;p6"/>
          <p:cNvSpPr txBox="1"/>
          <p:nvPr>
            <p:ph idx="2" type="body"/>
          </p:nvPr>
        </p:nvSpPr>
        <p:spPr>
          <a:xfrm>
            <a:off x="457200" y="2438399"/>
            <a:ext cx="4040188" cy="36877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ans Symbols"/>
              <a:buChar char="◼"/>
              <a:defRPr b="0" i="0" sz="2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accent4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accent6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49" name="Google Shape;49;p6"/>
          <p:cNvSpPr txBox="1"/>
          <p:nvPr>
            <p:ph idx="3" type="body"/>
          </p:nvPr>
        </p:nvSpPr>
        <p:spPr>
          <a:xfrm>
            <a:off x="4645025" y="1722438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ctr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None/>
              <a:defRPr b="0" i="0" sz="2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228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  <a:defRPr b="1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2286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None/>
              <a:defRPr b="1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2286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2286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2286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2286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2286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2286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None/>
              <a:defRPr b="1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50" name="Google Shape;50;p6"/>
          <p:cNvSpPr txBox="1"/>
          <p:nvPr>
            <p:ph idx="4" type="body"/>
          </p:nvPr>
        </p:nvSpPr>
        <p:spPr>
          <a:xfrm>
            <a:off x="4645025" y="2438399"/>
            <a:ext cx="4041775" cy="36877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81000" lvl="0" marL="457200" marR="0" rtl="0" algn="l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Noto Sans Symbols"/>
              <a:buChar char="◼"/>
              <a:defRPr b="0" i="0" sz="2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55600" lvl="1" marL="914400" marR="0" rtl="0" algn="l"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42900" lvl="2" marL="1371600" marR="0" rtl="0" algn="l">
              <a:spcBef>
                <a:spcPts val="36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30200" lvl="3" marL="1828800" marR="0" rtl="0" algn="l">
              <a:spcBef>
                <a:spcPts val="320"/>
              </a:spcBef>
              <a:spcAft>
                <a:spcPts val="0"/>
              </a:spcAft>
              <a:buClr>
                <a:schemeClr val="accent4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30200" lvl="4" marL="2286000" marR="0" rtl="0" algn="l">
              <a:spcBef>
                <a:spcPts val="320"/>
              </a:spcBef>
              <a:spcAft>
                <a:spcPts val="0"/>
              </a:spcAft>
              <a:buClr>
                <a:schemeClr val="accent6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30200" lvl="5" marL="2743200" marR="0" rtl="0" algn="l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3020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30200" lvl="8" marL="4114800" marR="0" rtl="0" algn="l">
              <a:spcBef>
                <a:spcPts val="32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51" name="Google Shape;51;p6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52" name="Google Shape;52;p6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53" name="Google Shape;53;p6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4" name="Google Shape;54;p6"/>
          <p:cNvSpPr txBox="1"/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3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7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57" name="Google Shape;57;p7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58" name="Google Shape;58;p7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9" name="Google Shape;59;p7"/>
          <p:cNvSpPr txBox="1"/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3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showMasterSp="0" type="blank">
  <p:cSld name="BLANK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8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2" name="Google Shape;62;p8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63" name="Google Shape;63;p8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64" name="Google Shape;64;p8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showMasterSp="0" type="objTx">
  <p:cSld name="OBJECT_WITH_CAPTION_TEXT">
    <p:bg>
      <p:bgPr>
        <a:solidFill>
          <a:schemeClr val="lt2"/>
        </a:solid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7" name="Google Shape;67;p9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8" name="Google Shape;68;p9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69" name="Google Shape;69;p9"/>
          <p:cNvSpPr txBox="1"/>
          <p:nvPr>
            <p:ph idx="1" type="body"/>
          </p:nvPr>
        </p:nvSpPr>
        <p:spPr>
          <a:xfrm>
            <a:off x="609600" y="304800"/>
            <a:ext cx="586740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Noto Sans Symbols"/>
              <a:buChar char="◼"/>
              <a:defRPr b="0" i="0" sz="3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Noto Sans Symbols"/>
              <a:buChar char="▪"/>
              <a:defRPr b="0" i="0" sz="2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accent3"/>
              </a:buClr>
              <a:buSzPts val="2400"/>
              <a:buFont typeface="Noto Sans Symbols"/>
              <a:buChar char="▪"/>
              <a:defRPr b="0" i="0" sz="2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accent6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accent5"/>
              </a:buClr>
              <a:buSzPts val="2000"/>
              <a:buFont typeface="Noto Sans Symbols"/>
              <a:buChar char="▪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70" name="Google Shape;70;p9"/>
          <p:cNvSpPr txBox="1"/>
          <p:nvPr>
            <p:ph idx="2" type="body"/>
          </p:nvPr>
        </p:nvSpPr>
        <p:spPr>
          <a:xfrm>
            <a:off x="7159752" y="2130552"/>
            <a:ext cx="1673352" cy="281635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None/>
              <a:defRPr b="0" i="0" sz="14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None/>
              <a:defRPr b="0" i="0" sz="1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None/>
              <a:defRPr b="0" i="0" sz="9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None/>
              <a:defRPr b="0" i="0" sz="9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71" name="Google Shape;71;p9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72" name="Google Shape;72;p9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73" name="Google Shape;73;p9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rgbClr val="FFFFFF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4" name="Google Shape;74;p9"/>
          <p:cNvSpPr txBox="1"/>
          <p:nvPr>
            <p:ph type="title"/>
          </p:nvPr>
        </p:nvSpPr>
        <p:spPr>
          <a:xfrm>
            <a:off x="7159752" y="457200"/>
            <a:ext cx="1675660" cy="167335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20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showMasterSp="0" type="picTx">
  <p:cSld name="PICTURE_WITH_CAPTION_TEXT">
    <p:bg>
      <p:bgPr>
        <a:solidFill>
          <a:schemeClr val="dk2"/>
        </a:solidFill>
      </p:bgPr>
    </p:bg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7" name="Google Shape;77;p10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78" name="Google Shape;78;p10"/>
          <p:cNvSpPr/>
          <p:nvPr>
            <p:ph idx="2" type="pic"/>
          </p:nvPr>
        </p:nvSpPr>
        <p:spPr>
          <a:xfrm>
            <a:off x="152400" y="152400"/>
            <a:ext cx="6705600" cy="655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64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None/>
              <a:defRPr b="0" i="0" sz="32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oto Sans Symbols"/>
              <a:buNone/>
              <a:defRPr b="0" i="0" sz="28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Noto Sans Symbols"/>
              <a:buNone/>
              <a:defRPr b="0" i="0" sz="24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Noto Sans Symbols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4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Noto Sans Symbols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Noto Sans Symbols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40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Noto Sans Symbols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79" name="Google Shape;79;p10"/>
          <p:cNvSpPr txBox="1"/>
          <p:nvPr>
            <p:ph idx="1" type="body"/>
          </p:nvPr>
        </p:nvSpPr>
        <p:spPr>
          <a:xfrm>
            <a:off x="7162800" y="2133600"/>
            <a:ext cx="1676400" cy="297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None/>
              <a:defRPr b="0" i="0" sz="14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228600" lvl="1" marL="914400" marR="0" rtl="0" algn="l">
              <a:spcBef>
                <a:spcPts val="24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  <a:defRPr b="0" i="0" sz="12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228600" lvl="2" marL="1371600" marR="0" rtl="0" algn="l">
              <a:spcBef>
                <a:spcPts val="20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None/>
              <a:defRPr b="0" i="0" sz="1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228600" lvl="3" marL="1828800" marR="0" rtl="0" algn="l">
              <a:spcBef>
                <a:spcPts val="1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None/>
              <a:defRPr b="0" i="0" sz="9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228600" lvl="4" marL="2286000" marR="0" rtl="0" algn="l">
              <a:spcBef>
                <a:spcPts val="18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None/>
              <a:defRPr b="0" i="0" sz="9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228600" lvl="5" marL="2743200" marR="0" rtl="0" algn="l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228600" lvl="6" marL="3200400" marR="0" rtl="0" algn="l">
              <a:spcBef>
                <a:spcPts val="18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228600" lvl="7" marL="3657600" marR="0" rtl="0" algn="l">
              <a:spcBef>
                <a:spcPts val="18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228600" lvl="8" marL="4114800" marR="0" rtl="0" algn="l">
              <a:spcBef>
                <a:spcPts val="18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None/>
              <a:defRPr b="0" i="0" sz="9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80" name="Google Shape;80;p10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81" name="Google Shape;81;p10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82" name="Google Shape;82;p10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83" name="Google Shape;83;p10"/>
          <p:cNvSpPr txBox="1"/>
          <p:nvPr>
            <p:ph type="title"/>
          </p:nvPr>
        </p:nvSpPr>
        <p:spPr>
          <a:xfrm>
            <a:off x="7162800" y="460248"/>
            <a:ext cx="1676400" cy="167335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None/>
              <a:defRPr b="0" i="0" sz="20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1"/>
          <p:cNvSpPr txBox="1"/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3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86" name="Google Shape;86;p11"/>
          <p:cNvSpPr txBox="1"/>
          <p:nvPr>
            <p:ph idx="1" type="body"/>
          </p:nvPr>
        </p:nvSpPr>
        <p:spPr>
          <a:xfrm rot="5400000">
            <a:off x="2381242" y="-281171"/>
            <a:ext cx="4407408" cy="840789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◼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429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302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▪"/>
              <a:defRPr b="0" i="0" sz="1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1150" lvl="4" marL="2286000" marR="0" rtl="0" algn="l">
              <a:spcBef>
                <a:spcPts val="26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Char char="▪"/>
              <a:defRPr b="0" i="0" sz="13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04800" lvl="5" marL="2743200" marR="0" rtl="0" algn="l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04800" lvl="6" marL="3200400" marR="0" rtl="0" algn="l">
              <a:spcBef>
                <a:spcPts val="24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04800" lvl="7" marL="3657600" marR="0" rtl="0" algn="l">
              <a:spcBef>
                <a:spcPts val="24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04800" lvl="8" marL="4114800" marR="0" rtl="0" algn="l">
              <a:spcBef>
                <a:spcPts val="24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87" name="Google Shape;87;p11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88" name="Google Shape;88;p11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89" name="Google Shape;89;p11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showMasterSp="0" type="vertTitleAndTx">
  <p:cSld name="VERTICAL_TITLE_AND_VERTICAL_TEXT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2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2" name="Google Shape;92;p12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93" name="Google Shape;93;p12"/>
          <p:cNvSpPr txBox="1"/>
          <p:nvPr>
            <p:ph type="title"/>
          </p:nvPr>
        </p:nvSpPr>
        <p:spPr>
          <a:xfrm rot="5400000">
            <a:off x="5075237" y="2362201"/>
            <a:ext cx="5851525" cy="167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3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94" name="Google Shape;94;p12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◼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429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302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▪"/>
              <a:defRPr b="0" i="0" sz="1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1150" lvl="4" marL="2286000" marR="0" rtl="0" algn="l">
              <a:spcBef>
                <a:spcPts val="26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Char char="▪"/>
              <a:defRPr b="0" i="0" sz="13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04800" lvl="5" marL="2743200" marR="0" rtl="0" algn="l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04800" lvl="6" marL="3200400" marR="0" rtl="0" algn="l">
              <a:spcBef>
                <a:spcPts val="24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04800" lvl="7" marL="3657600" marR="0" rtl="0" algn="l">
              <a:spcBef>
                <a:spcPts val="24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04800" lvl="8" marL="4114800" marR="0" rtl="0" algn="l">
              <a:spcBef>
                <a:spcPts val="24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95" name="Google Shape;95;p12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96" name="Google Shape;96;p12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97" name="Google Shape;97;p12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11" name="Google Shape;11;p1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sp>
        <p:nvSpPr>
          <p:cNvPr id="12" name="Google Shape;12;p1"/>
          <p:cNvSpPr txBox="1"/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Source Sans Pro"/>
              <a:buNone/>
              <a:defRPr b="0" i="0" sz="3200" u="none" cap="none" strike="noStrike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3" name="Google Shape;13;p1"/>
          <p:cNvSpPr txBox="1"/>
          <p:nvPr>
            <p:ph idx="1" type="body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556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Noto Sans Symbols"/>
              <a:buChar char="◼"/>
              <a:defRPr b="0" i="0" sz="20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42900" lvl="1" marL="9144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Char char="▪"/>
              <a:defRPr b="0" i="0" sz="18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30200" lvl="2" marL="1371600" marR="0" rtl="0" algn="l">
              <a:spcBef>
                <a:spcPts val="32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Char char="▪"/>
              <a:defRPr b="0" i="0" sz="16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 marR="0" rtl="0" algn="l">
              <a:spcBef>
                <a:spcPts val="28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▪"/>
              <a:defRPr b="0" i="0" sz="14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1150" lvl="4" marL="2286000" marR="0" rtl="0" algn="l">
              <a:spcBef>
                <a:spcPts val="260"/>
              </a:spcBef>
              <a:spcAft>
                <a:spcPts val="0"/>
              </a:spcAft>
              <a:buClr>
                <a:schemeClr val="accent6"/>
              </a:buClr>
              <a:buSzPts val="1300"/>
              <a:buFont typeface="Noto Sans Symbols"/>
              <a:buChar char="▪"/>
              <a:defRPr b="0" i="0" sz="13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04800" lvl="5" marL="2743200" marR="0" rtl="0" algn="l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04800" lvl="6" marL="3200400" marR="0" rtl="0" algn="l">
              <a:spcBef>
                <a:spcPts val="240"/>
              </a:spcBef>
              <a:spcAft>
                <a:spcPts val="0"/>
              </a:spcAft>
              <a:buClr>
                <a:schemeClr val="accent2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04800" lvl="7" marL="3657600" marR="0" rtl="0" algn="l">
              <a:spcBef>
                <a:spcPts val="240"/>
              </a:spcBef>
              <a:spcAft>
                <a:spcPts val="0"/>
              </a:spcAft>
              <a:buClr>
                <a:schemeClr val="accent3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04800" lvl="8" marL="4114800" marR="0" rtl="0" algn="l">
              <a:spcBef>
                <a:spcPts val="24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Noto Sans Symbols"/>
              <a:buChar char="▪"/>
              <a:defRPr b="0" i="0" sz="12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0" type="dt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15" name="Google Shape;15;p1"/>
          <p:cNvSpPr txBox="1"/>
          <p:nvPr>
            <p:ph idx="11" type="ftr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16" name="Google Shape;16;p1"/>
          <p:cNvSpPr txBox="1"/>
          <p:nvPr>
            <p:ph idx="12" type="sldNum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1100" u="none" cap="none" strike="noStrike">
                <a:solidFill>
                  <a:schemeClr val="dk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>
    <mc:Choice Requires="p14">
      <p:transition spd="slow" p14:dur="1000">
        <p:push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en.wikipedia.org/wiki/Pound_sterling" TargetMode="External"/><Relationship Id="rId4" Type="http://schemas.openxmlformats.org/officeDocument/2006/relationships/hyperlink" Target="https://www.about.sainsburys.co.uk/about-us" TargetMode="Externa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png"/><Relationship Id="rId4" Type="http://schemas.openxmlformats.org/officeDocument/2006/relationships/hyperlink" Target="https://www.about.sainsburys.co.uk/~/media/Files/S/Sainsburys/sainsburys-ar2019-values.pdf" TargetMode="Externa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en.wikipedia.org/wiki/Sainsbury%27s_Local" TargetMode="External"/><Relationship Id="rId4" Type="http://schemas.openxmlformats.org/officeDocument/2006/relationships/hyperlink" Target="https://en.wikipedia.org/wiki/Sainsbury%27s_Bank" TargetMode="External"/><Relationship Id="rId5" Type="http://schemas.openxmlformats.org/officeDocument/2006/relationships/hyperlink" Target="https://en.wikipedia.org/wiki/Argos_(retailer)" TargetMode="External"/><Relationship Id="rId6" Type="http://schemas.openxmlformats.org/officeDocument/2006/relationships/hyperlink" Target="https://www.about.sainsburys.co.uk/about-us" TargetMode="Externa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6.png"/><Relationship Id="rId4" Type="http://schemas.openxmlformats.org/officeDocument/2006/relationships/image" Target="../media/image8.png"/><Relationship Id="rId5" Type="http://schemas.openxmlformats.org/officeDocument/2006/relationships/hyperlink" Target="https://www.about.sainsburys.co.uk/brands-that-deliver/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Relationship Id="rId4" Type="http://schemas.openxmlformats.org/officeDocument/2006/relationships/image" Target="../media/image2.png"/><Relationship Id="rId5" Type="http://schemas.openxmlformats.org/officeDocument/2006/relationships/hyperlink" Target="https://www.about.sainsburys.co.uk/brands-that-deliver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Relationship Id="rId4" Type="http://schemas.openxmlformats.org/officeDocument/2006/relationships/hyperlink" Target="https://www.about.sainsburys.co.uk/brands-that-deliver/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Relationship Id="rId4" Type="http://schemas.openxmlformats.org/officeDocument/2006/relationships/hyperlink" Target="https://www.about.sainsburys.co.uk/news/latest-news/2021/28-04-21-preliminary-results" TargetMode="Externa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png"/><Relationship Id="rId4" Type="http://schemas.openxmlformats.org/officeDocument/2006/relationships/hyperlink" Target="https://www.about.sainsburys.co.uk/news/latest-news/2021/28-04-21-preliminary-results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6.png"/><Relationship Id="rId4" Type="http://schemas.openxmlformats.org/officeDocument/2006/relationships/hyperlink" Target="https://www.about.sainsburys.co.uk/news/latest-news/2021/28-04-21-preliminary-results" TargetMode="Externa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2.png"/><Relationship Id="rId4" Type="http://schemas.openxmlformats.org/officeDocument/2006/relationships/hyperlink" Target="https://www.about.sainsburys.co.uk/~/media/Files/S/Sainsburys/documents/sainsburys-priorities.pdf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www.about.sainsburys.co.uk/~/media/Files/S/Sainsburys/documents/sainsburys-priorities.pdf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.png"/><Relationship Id="rId4" Type="http://schemas.openxmlformats.org/officeDocument/2006/relationships/hyperlink" Target="https://www.about.sainsburys.co.uk/~/media/Files/S/Sainsburys/documents/sainsburys-priorities.pdf" TargetMode="Externa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4.png"/><Relationship Id="rId4" Type="http://schemas.openxmlformats.org/officeDocument/2006/relationships/hyperlink" Target="https://www.about.sainsburys.co.uk/~/media/Files/S/Sainsburys/documents/sainsburys-priorities.pdf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3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5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7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hyperlink" Target="https://retailwit.com/grocery-market-shares-in-great-britain-gb-1997-2022/" TargetMode="External"/><Relationship Id="rId4" Type="http://schemas.openxmlformats.org/officeDocument/2006/relationships/hyperlink" Target="https://www.about.sainsburys.co.uk/~/media/Files/S/Sainsburys/documents/reports-and-presentations/2022/Interims%202223/J%20Sainsbury%20plc%20Interim%20Results%202223%20Presentation.pdf" TargetMode="External"/><Relationship Id="rId5" Type="http://schemas.openxmlformats.org/officeDocument/2006/relationships/hyperlink" Target="https://www.mbaskool.com/marketing-mix/services/16809-sainsburys.html" TargetMode="External"/><Relationship Id="rId6" Type="http://schemas.openxmlformats.org/officeDocument/2006/relationships/hyperlink" Target="https://www.about.sainsburys.co.uk/about-us" TargetMode="Externa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3"/>
          <p:cNvSpPr txBox="1"/>
          <p:nvPr>
            <p:ph idx="1" type="subTitle"/>
          </p:nvPr>
        </p:nvSpPr>
        <p:spPr>
          <a:xfrm>
            <a:off x="7121025" y="1412525"/>
            <a:ext cx="1880100" cy="514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t/>
            </a:r>
            <a:endParaRPr b="1" sz="1200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 sz="16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November 2022</a:t>
            </a:r>
            <a:endParaRPr b="1" sz="1600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Font typeface="Noto Sans Symbols"/>
              <a:buNone/>
            </a:pPr>
            <a:r>
              <a:t/>
            </a:r>
            <a:endParaRPr b="1"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Font typeface="Noto Sans Symbols"/>
              <a:buNone/>
            </a:pPr>
            <a:r>
              <a:t/>
            </a:r>
            <a:endParaRPr b="0" i="0" sz="12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3"/>
          <p:cNvSpPr txBox="1"/>
          <p:nvPr/>
        </p:nvSpPr>
        <p:spPr>
          <a:xfrm>
            <a:off x="7121025" y="2349075"/>
            <a:ext cx="2101500" cy="1627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Presented by: </a:t>
            </a:r>
            <a:endParaRPr b="0" i="0" sz="1800" u="none" cap="none" strike="noStrike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EFEFE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>
                <a:solidFill>
                  <a:srgbClr val="EFEFEF"/>
                </a:solidFill>
                <a:latin typeface="Montserrat"/>
                <a:ea typeface="Montserrat"/>
                <a:cs typeface="Montserrat"/>
                <a:sym typeface="Montserrat"/>
              </a:rPr>
              <a:t>R Manda</a:t>
            </a:r>
            <a:endParaRPr b="1">
              <a:solidFill>
                <a:srgbClr val="EFEFE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>
                <a:solidFill>
                  <a:srgbClr val="EFEFEF"/>
                </a:solidFill>
                <a:latin typeface="Montserrat"/>
                <a:ea typeface="Montserrat"/>
                <a:cs typeface="Montserrat"/>
                <a:sym typeface="Montserrat"/>
              </a:rPr>
              <a:t>C Buzduga</a:t>
            </a:r>
            <a:endParaRPr b="1">
              <a:solidFill>
                <a:srgbClr val="EFEFE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>
                <a:solidFill>
                  <a:srgbClr val="EFEFEF"/>
                </a:solidFill>
                <a:latin typeface="Montserrat"/>
                <a:ea typeface="Montserrat"/>
                <a:cs typeface="Montserrat"/>
                <a:sym typeface="Montserrat"/>
              </a:rPr>
              <a:t>R Ursachi</a:t>
            </a:r>
            <a:endParaRPr b="1">
              <a:solidFill>
                <a:srgbClr val="EFEFE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400">
              <a:solidFill>
                <a:srgbClr val="EFEFE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400">
              <a:solidFill>
                <a:srgbClr val="EFEFE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3"/>
          <p:cNvSpPr txBox="1"/>
          <p:nvPr/>
        </p:nvSpPr>
        <p:spPr>
          <a:xfrm>
            <a:off x="780800" y="1873925"/>
            <a:ext cx="4932000" cy="3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32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UK: </a:t>
            </a:r>
            <a:endParaRPr b="1" sz="3200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32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Structure, </a:t>
            </a:r>
            <a:endParaRPr b="1" sz="3200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32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Main Products and Strategies</a:t>
            </a:r>
            <a:r>
              <a:rPr b="1" lang="en-US" sz="3200">
                <a:solidFill>
                  <a:schemeClr val="lt2"/>
                </a:solidFill>
              </a:rPr>
              <a:t> </a:t>
            </a:r>
            <a:endParaRPr b="1" sz="3200">
              <a:solidFill>
                <a:schemeClr val="lt2"/>
              </a:solidFill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400">
              <a:solidFill>
                <a:srgbClr val="FFC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13"/>
          <p:cNvSpPr txBox="1"/>
          <p:nvPr>
            <p:ph idx="11" type="ftr"/>
          </p:nvPr>
        </p:nvSpPr>
        <p:spPr>
          <a:xfrm>
            <a:off x="266700" y="5831775"/>
            <a:ext cx="6629400" cy="679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000">
                <a:latin typeface="Montserrat"/>
                <a:ea typeface="Montserrat"/>
                <a:cs typeface="Montserrat"/>
                <a:sym typeface="Montserrat"/>
              </a:rPr>
              <a:t>University</a:t>
            </a:r>
            <a:r>
              <a:rPr b="1" lang="en-US" sz="1000">
                <a:latin typeface="Montserrat"/>
                <a:ea typeface="Montserrat"/>
                <a:cs typeface="Montserrat"/>
                <a:sym typeface="Montserrat"/>
              </a:rPr>
              <a:t> of Wales TSD - BA Business &amp; Management</a:t>
            </a:r>
            <a:endParaRPr b="1" sz="10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US" sz="1000">
                <a:latin typeface="Montserrat"/>
                <a:ea typeface="Montserrat"/>
                <a:cs typeface="Montserrat"/>
                <a:sym typeface="Montserrat"/>
              </a:rPr>
              <a:t> – Academic Skills -</a:t>
            </a:r>
            <a:endParaRPr b="1" sz="1000"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4"/>
          <p:cNvSpPr txBox="1"/>
          <p:nvPr>
            <p:ph idx="1" type="body"/>
          </p:nvPr>
        </p:nvSpPr>
        <p:spPr>
          <a:xfrm>
            <a:off x="367725" y="2328225"/>
            <a:ext cx="8407800" cy="4139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36220" lvl="0" marL="27432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Char char="❏"/>
            </a:pPr>
            <a:r>
              <a:rPr b="1" lang="en-US">
                <a:latin typeface="Montserrat"/>
                <a:ea typeface="Montserrat"/>
                <a:cs typeface="Montserrat"/>
                <a:sym typeface="Montserrat"/>
              </a:rPr>
              <a:t>Introduction</a:t>
            </a:r>
            <a:endParaRPr b="1">
              <a:latin typeface="Montserrat"/>
              <a:ea typeface="Montserrat"/>
              <a:cs typeface="Montserrat"/>
              <a:sym typeface="Montserrat"/>
            </a:endParaRPr>
          </a:p>
          <a:p>
            <a:pPr indent="-236220" lvl="0" marL="274320" marR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SzPts val="2400"/>
              <a:buFont typeface="Montserrat"/>
              <a:buChar char="❏"/>
            </a:pPr>
            <a:r>
              <a:rPr b="1" lang="en-US">
                <a:latin typeface="Montserrat"/>
                <a:ea typeface="Montserrat"/>
                <a:cs typeface="Montserrat"/>
                <a:sym typeface="Montserrat"/>
              </a:rPr>
              <a:t>Sainsbury’s PLC structure and Products</a:t>
            </a:r>
            <a:endParaRPr b="1">
              <a:latin typeface="Montserrat"/>
              <a:ea typeface="Montserrat"/>
              <a:cs typeface="Montserrat"/>
              <a:sym typeface="Montserrat"/>
            </a:endParaRPr>
          </a:p>
          <a:p>
            <a:pPr indent="-236220" lvl="0" marL="274320" marR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SzPts val="2400"/>
              <a:buFont typeface="Montserrat"/>
              <a:buChar char="❏"/>
            </a:pPr>
            <a:r>
              <a:rPr b="1" lang="en-US"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endParaRPr b="1">
              <a:latin typeface="Montserrat"/>
              <a:ea typeface="Montserrat"/>
              <a:cs typeface="Montserrat"/>
              <a:sym typeface="Montserrat"/>
            </a:endParaRPr>
          </a:p>
          <a:p>
            <a:pPr indent="-236220" lvl="0" marL="274320" marR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SzPts val="2400"/>
              <a:buFont typeface="Montserrat"/>
              <a:buChar char="❏"/>
            </a:pPr>
            <a:r>
              <a:rPr b="1" lang="en-US">
                <a:latin typeface="Montserrat"/>
                <a:ea typeface="Montserrat"/>
                <a:cs typeface="Montserrat"/>
                <a:sym typeface="Montserrat"/>
              </a:rPr>
              <a:t>Recommended Strategies</a:t>
            </a:r>
            <a:endParaRPr b="1">
              <a:latin typeface="Montserrat"/>
              <a:ea typeface="Montserrat"/>
              <a:cs typeface="Montserrat"/>
              <a:sym typeface="Montserrat"/>
            </a:endParaRPr>
          </a:p>
          <a:p>
            <a:pPr indent="-236220" lvl="0" marL="274320" marR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SzPts val="2400"/>
              <a:buFont typeface="Montserrat"/>
              <a:buChar char="❏"/>
            </a:pPr>
            <a:r>
              <a:rPr b="1" lang="en-US">
                <a:latin typeface="Montserrat"/>
                <a:ea typeface="Montserrat"/>
                <a:cs typeface="Montserrat"/>
                <a:sym typeface="Montserrat"/>
              </a:rPr>
              <a:t>References </a:t>
            </a:r>
            <a:endParaRPr b="1">
              <a:latin typeface="Montserrat"/>
              <a:ea typeface="Montserrat"/>
              <a:cs typeface="Montserrat"/>
              <a:sym typeface="Montserrat"/>
            </a:endParaRPr>
          </a:p>
          <a:p>
            <a:pPr indent="-236220" lvl="0" marL="27432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SzPts val="2400"/>
              <a:buFont typeface="Montserrat"/>
              <a:buChar char="❏"/>
            </a:pPr>
            <a:r>
              <a:rPr b="1" lang="en-US">
                <a:latin typeface="Montserrat"/>
                <a:ea typeface="Montserrat"/>
                <a:cs typeface="Montserrat"/>
                <a:sym typeface="Montserrat"/>
              </a:rPr>
              <a:t>Appendix</a:t>
            </a:r>
            <a:r>
              <a:rPr b="1" lang="en-US" sz="1100">
                <a:solidFill>
                  <a:srgbClr val="073763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endParaRPr b="1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b="1" sz="1100">
              <a:solidFill>
                <a:srgbClr val="073763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10159" lvl="1" marL="36576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Font typeface="Noto Sans Symbols"/>
              <a:buNone/>
            </a:pPr>
            <a:r>
              <a:t/>
            </a:r>
            <a:endParaRPr b="1" i="0" sz="2400" u="none" cap="none" strike="noStrike">
              <a:solidFill>
                <a:schemeClr val="accent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40640" lvl="1" marL="54864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Noto Sans Symbols"/>
              <a:buNone/>
            </a:pPr>
            <a:r>
              <a:t/>
            </a:r>
            <a:endParaRPr b="1" i="0" sz="2400" u="none" cap="none" strike="noStrike">
              <a:solidFill>
                <a:schemeClr val="accent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40640" lvl="1" marL="54864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Noto Sans Symbols"/>
              <a:buNone/>
            </a:pPr>
            <a:r>
              <a:t/>
            </a:r>
            <a:endParaRPr b="1" i="0" sz="2400" u="none" cap="none" strike="noStrike">
              <a:solidFill>
                <a:schemeClr val="accent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0159" lvl="1" marL="36576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Font typeface="Noto Sans Symbols"/>
              <a:buNone/>
            </a:pPr>
            <a:r>
              <a:t/>
            </a:r>
            <a:endParaRPr b="1" i="0" sz="2400" u="none" cap="none" strike="noStrike">
              <a:solidFill>
                <a:schemeClr val="accent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40640" lvl="1" marL="54864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SzPts val="2400"/>
              <a:buFont typeface="Noto Sans Symbols"/>
              <a:buNone/>
            </a:pPr>
            <a:r>
              <a:t/>
            </a:r>
            <a:endParaRPr b="1" i="0" sz="2400" u="none" cap="none" strike="noStrike">
              <a:solidFill>
                <a:schemeClr val="accent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0159" lvl="1" marL="365760" marR="0" rtl="0" algn="l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Font typeface="Noto Sans Symbols"/>
              <a:buNone/>
            </a:pPr>
            <a:r>
              <a:t/>
            </a:r>
            <a:endParaRPr b="1" i="0" sz="2400" u="none" cap="none" strike="noStrike">
              <a:solidFill>
                <a:schemeClr val="accent4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14"/>
          <p:cNvSpPr txBox="1"/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5860B"/>
              </a:buClr>
              <a:buFont typeface="Calibri"/>
              <a:buNone/>
            </a:pPr>
            <a:r>
              <a:rPr b="1" lang="en-US" sz="28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Outline </a:t>
            </a:r>
            <a:endParaRPr b="1" i="0" sz="2800" cap="none" strike="noStrike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5"/>
          <p:cNvSpPr txBox="1"/>
          <p:nvPr>
            <p:ph idx="1" type="body"/>
          </p:nvPr>
        </p:nvSpPr>
        <p:spPr>
          <a:xfrm>
            <a:off x="381000" y="1719075"/>
            <a:ext cx="8407800" cy="460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</a:t>
            </a:r>
            <a:r>
              <a:rPr lang="en-US"/>
              <a:t> was chosen as research topic for the present group working project.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The following group working skills were used and developed during the project:</a:t>
            </a:r>
            <a:endParaRPr/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SzPts val="2000"/>
              <a:buAutoNum type="alphaLcParenBoth"/>
            </a:pPr>
            <a:r>
              <a:rPr i="1" lang="en-US"/>
              <a:t>Communication </a:t>
            </a:r>
            <a:r>
              <a:rPr lang="en-US"/>
              <a:t>- </a:t>
            </a:r>
            <a:r>
              <a:rPr lang="en-US"/>
              <a:t>group</a:t>
            </a:r>
            <a:r>
              <a:rPr lang="en-US"/>
              <a:t> members had to discuss and communicate among them to decide how to split the workload and which topics to cover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lphaLcParenBoth"/>
            </a:pPr>
            <a:r>
              <a:rPr i="1" lang="en-US"/>
              <a:t>Time management</a:t>
            </a:r>
            <a:r>
              <a:rPr lang="en-US"/>
              <a:t> - this was a challenging, but an important skill as all group members have other activities apart from their studies. Time management helped to adhere to the dead-lines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lphaLcParenBoth"/>
            </a:pPr>
            <a:r>
              <a:rPr i="1" lang="en-US"/>
              <a:t>Problem-solving - </a:t>
            </a:r>
            <a:r>
              <a:rPr lang="en-US"/>
              <a:t>one of the most important skills as everyone had different views and understanding of the project and workload and it was important to work together and solve the disagreements.</a:t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15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Introduction (cont.)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6"/>
          <p:cNvSpPr txBox="1"/>
          <p:nvPr>
            <p:ph idx="1" type="body"/>
          </p:nvPr>
        </p:nvSpPr>
        <p:spPr>
          <a:xfrm>
            <a:off x="381000" y="1719075"/>
            <a:ext cx="5416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Font typeface="Montserrat"/>
              <a:buChar char="❏"/>
            </a:pPr>
            <a:r>
              <a:rPr b="1" lang="en-US" sz="17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J Sainsbury plc</a:t>
            </a:r>
            <a:r>
              <a:rPr lang="en-US" sz="1700">
                <a:latin typeface="Montserrat"/>
                <a:ea typeface="Montserrat"/>
                <a:cs typeface="Montserrat"/>
                <a:sym typeface="Montserrat"/>
              </a:rPr>
              <a:t>, trading as </a:t>
            </a:r>
            <a:r>
              <a:rPr b="1" lang="en-US" sz="17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Sainsbury's</a:t>
            </a:r>
            <a:r>
              <a:rPr lang="en-US" sz="1700">
                <a:latin typeface="Montserrat"/>
                <a:ea typeface="Montserrat"/>
                <a:cs typeface="Montserrat"/>
                <a:sym typeface="Montserrat"/>
              </a:rPr>
              <a:t>, represents 2nd biggest chain of supermarkets in the United Kingdom. As of 2022, Sainsbury’s has </a:t>
            </a:r>
            <a:r>
              <a:rPr b="1" lang="en-US" sz="17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14.9%</a:t>
            </a:r>
            <a:r>
              <a:rPr lang="en-US" sz="1700">
                <a:latin typeface="Montserrat"/>
                <a:ea typeface="Montserrat"/>
                <a:cs typeface="Montserrat"/>
                <a:sym typeface="Montserrat"/>
              </a:rPr>
              <a:t> of the supermarket sector in the whole country </a:t>
            </a:r>
            <a:r>
              <a:rPr i="1" lang="en-US" sz="1700">
                <a:latin typeface="Montserrat"/>
                <a:ea typeface="Montserrat"/>
                <a:cs typeface="Montserrat"/>
                <a:sym typeface="Montserrat"/>
              </a:rPr>
              <a:t>(Grocery Market Shares in Great Britain (GB) 1997-2022, 2022)</a:t>
            </a:r>
            <a:endParaRPr i="1" sz="1700">
              <a:solidFill>
                <a:schemeClr val="dk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1397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Font typeface="Montserrat"/>
              <a:buChar char="❏"/>
            </a:pPr>
            <a:r>
              <a:rPr b="1" lang="en-US" sz="17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was founded in 1869 </a:t>
            </a:r>
            <a:r>
              <a:rPr lang="en-US" sz="1700">
                <a:latin typeface="Montserrat"/>
                <a:ea typeface="Montserrat"/>
                <a:cs typeface="Montserrat"/>
                <a:sym typeface="Montserrat"/>
              </a:rPr>
              <a:t>by John James Sainsbury and his wife Mary Ann Sainsbury, in London and went through a significant progress during the Victorian era.</a:t>
            </a:r>
            <a:endParaRPr sz="1700">
              <a:latin typeface="Montserrat"/>
              <a:ea typeface="Montserrat"/>
              <a:cs typeface="Montserrat"/>
              <a:sym typeface="Montserrat"/>
            </a:endParaRPr>
          </a:p>
          <a:p>
            <a:pPr indent="-336550" lvl="0" marL="457200" marR="1397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700"/>
              <a:buFont typeface="Montserrat"/>
              <a:buChar char="❏"/>
            </a:pPr>
            <a:r>
              <a:rPr lang="en-US" sz="1700">
                <a:latin typeface="Montserrat"/>
                <a:ea typeface="Montserrat"/>
                <a:cs typeface="Montserrat"/>
                <a:sym typeface="Montserrat"/>
              </a:rPr>
              <a:t>By 1922 Sainsbury’s became the biggest grocery retailer in the UK and also the first supermarket to open self-service option in 1950 </a:t>
            </a:r>
            <a:r>
              <a:rPr i="1" lang="en-US" sz="1700">
                <a:latin typeface="Montserrat"/>
                <a:ea typeface="Montserrat"/>
                <a:cs typeface="Montserrat"/>
                <a:sym typeface="Montserrat"/>
              </a:rPr>
              <a:t>(The Sainsbury’s History, Official Website)</a:t>
            </a:r>
            <a:endParaRPr i="1" sz="17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marR="254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  <a:highlight>
                <a:srgbClr val="F8F9FA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spcBef>
                <a:spcPts val="5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25" name="Google Shape;125;p16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Introduction (cont.)</a:t>
            </a:r>
            <a:endParaRPr sz="2400"/>
          </a:p>
        </p:txBody>
      </p:sp>
      <p:pic>
        <p:nvPicPr>
          <p:cNvPr id="126" name="Google Shape;12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97800" y="2022975"/>
            <a:ext cx="2829899" cy="34196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7"/>
          <p:cNvSpPr txBox="1"/>
          <p:nvPr>
            <p:ph idx="1" type="body"/>
          </p:nvPr>
        </p:nvSpPr>
        <p:spPr>
          <a:xfrm>
            <a:off x="381000" y="1834875"/>
            <a:ext cx="8407800" cy="404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marR="139700" rtl="0" algn="l">
              <a:spcBef>
                <a:spcPts val="1000"/>
              </a:spcBef>
              <a:spcAft>
                <a:spcPts val="0"/>
              </a:spcAft>
              <a:buSzPts val="2000"/>
              <a:buFont typeface="Montserrat"/>
              <a:buChar char="❏"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E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mployees: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180,000 (2021)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139700" rtl="0" algn="l">
              <a:spcBef>
                <a:spcPts val="1000"/>
              </a:spcBef>
              <a:spcAft>
                <a:spcPts val="0"/>
              </a:spcAft>
              <a:buSzPts val="2000"/>
              <a:buFont typeface="Montserrat"/>
              <a:buChar char="❏"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Locations: 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1,428 shops (March 2019)</a:t>
            </a:r>
            <a:endParaRPr>
              <a:solidFill>
                <a:srgbClr val="202124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marR="25400" rtl="0" algn="l">
              <a:spcBef>
                <a:spcPts val="1000"/>
              </a:spcBef>
              <a:spcAft>
                <a:spcPts val="0"/>
              </a:spcAft>
              <a:buSzPts val="2000"/>
              <a:buFont typeface="Montserrat"/>
              <a:buChar char="❏"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Revenue: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 </a:t>
            </a:r>
            <a:r>
              <a:rPr lang="en-US"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3"/>
              </a:rPr>
              <a:t>£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29.048 billion (2021)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25400" rtl="0" algn="l">
              <a:spcBef>
                <a:spcPts val="1000"/>
              </a:spcBef>
              <a:spcAft>
                <a:spcPts val="0"/>
              </a:spcAft>
              <a:buSzPts val="2000"/>
              <a:buFont typeface="Montserrat"/>
              <a:buChar char="❏"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Net income: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 £(280) million (2021)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25400" rtl="0" algn="l">
              <a:spcBef>
                <a:spcPts val="1000"/>
              </a:spcBef>
              <a:spcAft>
                <a:spcPts val="0"/>
              </a:spcAft>
              <a:buSzPts val="2000"/>
              <a:buFont typeface="Montserrat"/>
              <a:buChar char="❏"/>
            </a:pP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As of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 2021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, the biggest shareholder of Sainsbury’s is 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The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Qatar Investment Authority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, which holds 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14.99%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of the company.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25400" rtl="0" algn="l">
              <a:spcBef>
                <a:spcPts val="1000"/>
              </a:spcBef>
              <a:spcAft>
                <a:spcPts val="500"/>
              </a:spcAft>
              <a:buSzPts val="2000"/>
              <a:buFont typeface="Montserrat"/>
              <a:buChar char="❏"/>
            </a:pP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Sainsbury’s has 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13 regional distribution centres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across the UK, including specialised distribution centres for slower moving goods and specialised facilities for frozen food only. </a:t>
            </a:r>
            <a:r>
              <a:rPr i="1" lang="en-US">
                <a:latin typeface="Montserrat"/>
                <a:ea typeface="Montserrat"/>
                <a:cs typeface="Montserrat"/>
                <a:sym typeface="Montserrat"/>
              </a:rPr>
              <a:t>(Sainsbury’s Official Website)</a:t>
            </a:r>
            <a:endParaRPr i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33" name="Google Shape;133;p17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Introduction (cont.)</a:t>
            </a:r>
            <a:endParaRPr/>
          </a:p>
        </p:txBody>
      </p:sp>
      <p:sp>
        <p:nvSpPr>
          <p:cNvPr id="134" name="Google Shape;134;p17"/>
          <p:cNvSpPr txBox="1"/>
          <p:nvPr/>
        </p:nvSpPr>
        <p:spPr>
          <a:xfrm>
            <a:off x="455475" y="6142275"/>
            <a:ext cx="80943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endParaRPr sz="1200">
              <a:solidFill>
                <a:schemeClr val="dk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https://www.about.sainsburys.co.uk/about-us</a:t>
            </a:r>
            <a:r>
              <a:rPr lang="en-US"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8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Values: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1" name="Google Shape;141;p18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Introduction (cont.)</a:t>
            </a:r>
            <a:endParaRPr/>
          </a:p>
        </p:txBody>
      </p:sp>
      <p:pic>
        <p:nvPicPr>
          <p:cNvPr id="142" name="Google Shape;142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6100" y="2284325"/>
            <a:ext cx="4440201" cy="3923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18"/>
          <p:cNvSpPr txBox="1"/>
          <p:nvPr/>
        </p:nvSpPr>
        <p:spPr>
          <a:xfrm>
            <a:off x="5036150" y="5062175"/>
            <a:ext cx="3656700" cy="123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endParaRPr sz="1200"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https://www.about.sainsburys.co.uk/~/media/Files/S/Sainsburys/sainsburys-ar2019-values.pdf</a:t>
            </a:r>
            <a:endParaRPr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9"/>
          <p:cNvSpPr txBox="1"/>
          <p:nvPr>
            <p:ph idx="1" type="body"/>
          </p:nvPr>
        </p:nvSpPr>
        <p:spPr>
          <a:xfrm>
            <a:off x="381000" y="1887250"/>
            <a:ext cx="8407800" cy="451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400"/>
              </a:spcBef>
              <a:spcAft>
                <a:spcPts val="0"/>
              </a:spcAft>
              <a:buSzPts val="2000"/>
              <a:buFont typeface="Montserrat"/>
              <a:buChar char="❏"/>
            </a:pP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The holding company, 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J Sainsbury plc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, is divided into 3 main divisions: 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914400" rtl="0" algn="l">
              <a:spcBef>
                <a:spcPts val="1000"/>
              </a:spcBef>
              <a:spcAft>
                <a:spcPts val="0"/>
              </a:spcAft>
              <a:buSzPts val="2000"/>
              <a:buFont typeface="Montserrat"/>
              <a:buChar char="❖"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Sainsbury's Supermarkets Ltd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(</a:t>
            </a:r>
            <a:r>
              <a:rPr lang="en-US"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3"/>
              </a:rPr>
              <a:t>including convenience shops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Sainsbury's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Cafes, National and Regional Distribution Centres, Petrol Stations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)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914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000"/>
              <a:buFont typeface="Montserrat"/>
              <a:buChar char="❖"/>
            </a:pPr>
            <a:r>
              <a:rPr b="1" lang="en-US">
                <a:solidFill>
                  <a:schemeClr val="accent1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Sainsbury's Bank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914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000"/>
              <a:buFont typeface="Montserrat"/>
              <a:buChar char="❖"/>
            </a:pPr>
            <a:r>
              <a:rPr b="1" lang="en-US">
                <a:solidFill>
                  <a:schemeClr val="accent1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Argos</a:t>
            </a:r>
            <a:r>
              <a:rPr lang="en-US"/>
              <a:t> </a:t>
            </a:r>
            <a:endParaRPr/>
          </a:p>
        </p:txBody>
      </p:sp>
      <p:sp>
        <p:nvSpPr>
          <p:cNvPr id="150" name="Google Shape;150;p19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PLC Structure and Products</a:t>
            </a:r>
            <a:endParaRPr sz="2400"/>
          </a:p>
        </p:txBody>
      </p:sp>
      <p:sp>
        <p:nvSpPr>
          <p:cNvPr id="151" name="Google Shape;151;p19"/>
          <p:cNvSpPr txBox="1"/>
          <p:nvPr/>
        </p:nvSpPr>
        <p:spPr>
          <a:xfrm>
            <a:off x="598625" y="5699825"/>
            <a:ext cx="80943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endParaRPr sz="1200">
              <a:solidFill>
                <a:schemeClr val="dk1"/>
              </a:solidFill>
              <a:latin typeface="Source Sans Pro"/>
              <a:ea typeface="Source Sans Pro"/>
              <a:cs typeface="Source Sans Pro"/>
              <a:sym typeface="Source Sans Pr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6"/>
              </a:rPr>
              <a:t>https://www.about.sainsburys.co.uk/about-us</a:t>
            </a:r>
            <a:r>
              <a:rPr lang="en-US"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0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Brands that deliver on 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behalf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 of J Sainsburys Plc: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400"/>
              </a:spcBef>
              <a:spcAft>
                <a:spcPts val="0"/>
              </a:spcAft>
              <a:buSzPts val="2000"/>
              <a:buFont typeface="Montserrat"/>
              <a:buChar char="❏"/>
            </a:pPr>
            <a:r>
              <a:t/>
            </a:r>
            <a:endParaRPr sz="14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58" name="Google Shape;158;p20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PLC Structure and Products (cont.)</a:t>
            </a:r>
            <a:endParaRPr/>
          </a:p>
        </p:txBody>
      </p:sp>
      <p:sp>
        <p:nvSpPr>
          <p:cNvPr id="159" name="Google Shape;159;p20"/>
          <p:cNvSpPr txBox="1"/>
          <p:nvPr/>
        </p:nvSpPr>
        <p:spPr>
          <a:xfrm>
            <a:off x="2289450" y="2413200"/>
            <a:ext cx="5383200" cy="185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0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Nectar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 - Sainsbury’s way of saying thank you to their customers: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18m active Nectar points collectors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Over 300 Nectar partners to collect with</a:t>
            </a:r>
            <a:endParaRPr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160" name="Google Shape;16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1000" y="4736944"/>
            <a:ext cx="1515575" cy="1033331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0"/>
          <p:cNvSpPr txBox="1"/>
          <p:nvPr/>
        </p:nvSpPr>
        <p:spPr>
          <a:xfrm>
            <a:off x="2392575" y="4578875"/>
            <a:ext cx="5795700" cy="185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0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Argos 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- one of the biggest UK retailers with over 60.000 products in store and online.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Over 1.000 shops in the UK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over 1bn visits to Argos website every year</a:t>
            </a:r>
            <a:endParaRPr>
              <a:latin typeface="Source Sans Pro"/>
              <a:ea typeface="Source Sans Pro"/>
              <a:cs typeface="Source Sans Pro"/>
              <a:sym typeface="Source Sans Pro"/>
            </a:endParaRPr>
          </a:p>
        </p:txBody>
      </p:sp>
      <p:pic>
        <p:nvPicPr>
          <p:cNvPr id="162" name="Google Shape;162;p20"/>
          <p:cNvPicPr preferRelativeResize="0"/>
          <p:nvPr/>
        </p:nvPicPr>
        <p:blipFill rotWithShape="1">
          <a:blip r:embed="rId4">
            <a:alphaModFix/>
          </a:blip>
          <a:srcRect b="0" l="0" r="44475" t="0"/>
          <a:stretch/>
        </p:blipFill>
        <p:spPr>
          <a:xfrm>
            <a:off x="380999" y="2558450"/>
            <a:ext cx="1515575" cy="1253463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0"/>
          <p:cNvSpPr txBox="1"/>
          <p:nvPr/>
        </p:nvSpPr>
        <p:spPr>
          <a:xfrm>
            <a:off x="299300" y="6259400"/>
            <a:ext cx="809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/>
              </a:rPr>
              <a:t>https://www.about.sainsburys.co.uk/brands-that-deliver/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1"/>
          <p:cNvSpPr txBox="1"/>
          <p:nvPr>
            <p:ph idx="1" type="body"/>
          </p:nvPr>
        </p:nvSpPr>
        <p:spPr>
          <a:xfrm>
            <a:off x="367799" y="17293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Brands that deliver on behalf of J Sainsburys Plc: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0" name="Google Shape;170;p21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PLC Structure and Products (cont.)</a:t>
            </a:r>
            <a:endParaRPr/>
          </a:p>
        </p:txBody>
      </p:sp>
      <p:sp>
        <p:nvSpPr>
          <p:cNvPr id="171" name="Google Shape;171;p21"/>
          <p:cNvSpPr txBox="1"/>
          <p:nvPr/>
        </p:nvSpPr>
        <p:spPr>
          <a:xfrm>
            <a:off x="3021650" y="2413200"/>
            <a:ext cx="5455500" cy="185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Habitat 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- high quality home products: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3 showrooms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1 Design 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Studio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 in London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over 4.500 unique products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Over 600 stores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2" name="Google Shape;172;p21"/>
          <p:cNvSpPr txBox="1"/>
          <p:nvPr/>
        </p:nvSpPr>
        <p:spPr>
          <a:xfrm>
            <a:off x="2413200" y="4265400"/>
            <a:ext cx="5795700" cy="185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Tu Clothing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- 6th largest 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clothing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 retailer in the UK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3.000 items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Over 400 stores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5 years on TU Clothing online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73" name="Google Shape;17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325" y="2564050"/>
            <a:ext cx="2281799" cy="519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1001" y="4424201"/>
            <a:ext cx="1660924" cy="119815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21"/>
          <p:cNvSpPr txBox="1"/>
          <p:nvPr/>
        </p:nvSpPr>
        <p:spPr>
          <a:xfrm>
            <a:off x="299300" y="6259400"/>
            <a:ext cx="809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5"/>
              </a:rPr>
              <a:t>https://www.about.sainsburys.co.uk/brands-that-deliver/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2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Brands that deliver on behalf of J Sainsburys Plc: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82" name="Google Shape;182;p22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PLC Structure and Products (cont.)</a:t>
            </a:r>
            <a:endParaRPr/>
          </a:p>
        </p:txBody>
      </p:sp>
      <p:sp>
        <p:nvSpPr>
          <p:cNvPr id="183" name="Google Shape;183;p22"/>
          <p:cNvSpPr txBox="1"/>
          <p:nvPr/>
        </p:nvSpPr>
        <p:spPr>
          <a:xfrm>
            <a:off x="2660700" y="2691650"/>
            <a:ext cx="5599800" cy="277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Bank</a:t>
            </a: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 - the first supermarket bank that opened in the UK.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Loans, Credit Cards, Savings, Mortgages, Insurance, Travel Money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1.370+ ATMs in the UK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200+ Travel Money Offices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2.100 colleagues in the UK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55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Montserrat"/>
              <a:buChar char="❏"/>
            </a:pPr>
            <a:r>
              <a:rPr lang="en-US" sz="20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8+ Financial Products</a:t>
            </a:r>
            <a:endParaRPr sz="2000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84" name="Google Shape;184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1000" y="2901750"/>
            <a:ext cx="1883048" cy="1054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22"/>
          <p:cNvSpPr txBox="1"/>
          <p:nvPr/>
        </p:nvSpPr>
        <p:spPr>
          <a:xfrm>
            <a:off x="299300" y="6259400"/>
            <a:ext cx="809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https://www.about.sainsburys.co.uk/brands-that-deliver/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3"/>
          <p:cNvSpPr txBox="1"/>
          <p:nvPr>
            <p:ph idx="1" type="body"/>
          </p:nvPr>
        </p:nvSpPr>
        <p:spPr>
          <a:xfrm>
            <a:off x="381000" y="1949125"/>
            <a:ext cx="8407800" cy="417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Average Selling Prices (ASP) 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are not growing as fast as it happens for its main 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competitors</a:t>
            </a:r>
            <a:r>
              <a:rPr lang="en-US">
                <a:latin typeface="Montserrat"/>
                <a:ea typeface="Montserrat"/>
                <a:cs typeface="Montserrat"/>
                <a:sym typeface="Montserrat"/>
              </a:rPr>
              <a:t>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92" name="Google Shape;192;p23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93" name="Google Shape;193;p23"/>
          <p:cNvPicPr preferRelativeResize="0"/>
          <p:nvPr/>
        </p:nvPicPr>
        <p:blipFill rotWithShape="1">
          <a:blip r:embed="rId3">
            <a:alphaModFix/>
          </a:blip>
          <a:srcRect b="0" l="0" r="0" t="22311"/>
          <a:stretch/>
        </p:blipFill>
        <p:spPr>
          <a:xfrm>
            <a:off x="381000" y="2825700"/>
            <a:ext cx="8126748" cy="3300675"/>
          </a:xfrm>
          <a:prstGeom prst="rect">
            <a:avLst/>
          </a:prstGeom>
          <a:noFill/>
          <a:ln>
            <a:noFill/>
          </a:ln>
        </p:spPr>
      </p:pic>
      <p:sp>
        <p:nvSpPr>
          <p:cNvPr id="194" name="Google Shape;194;p23"/>
          <p:cNvSpPr txBox="1"/>
          <p:nvPr/>
        </p:nvSpPr>
        <p:spPr>
          <a:xfrm>
            <a:off x="253675" y="6126375"/>
            <a:ext cx="8381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https://www.about.sainsburys.co.uk/news/latest-news/2021/28-04-21-preliminary-results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24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Ahead of competitors on customer satisfaction: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1" name="Google Shape;201;p24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(cont.)</a:t>
            </a:r>
            <a:endParaRPr b="1" sz="2400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202" name="Google Shape;202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1925" y="2433601"/>
            <a:ext cx="8339574" cy="3321874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24"/>
          <p:cNvSpPr txBox="1"/>
          <p:nvPr/>
        </p:nvSpPr>
        <p:spPr>
          <a:xfrm>
            <a:off x="253675" y="6126375"/>
            <a:ext cx="8381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https://www.about.sainsburys.co.uk/news/latest-news/2021/28-04-21-preliminary-results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5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Sainsbury's</a:t>
            </a: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 priorities: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10" name="Google Shape;210;p25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(cont.)</a:t>
            </a:r>
            <a:endParaRPr/>
          </a:p>
        </p:txBody>
      </p:sp>
      <p:pic>
        <p:nvPicPr>
          <p:cNvPr id="211" name="Google Shape;211;p25"/>
          <p:cNvPicPr preferRelativeResize="0"/>
          <p:nvPr/>
        </p:nvPicPr>
        <p:blipFill rotWithShape="1">
          <a:blip r:embed="rId3">
            <a:alphaModFix/>
          </a:blip>
          <a:srcRect b="0" l="6454" r="0" t="11496"/>
          <a:stretch/>
        </p:blipFill>
        <p:spPr>
          <a:xfrm>
            <a:off x="381000" y="2417925"/>
            <a:ext cx="7184000" cy="3481575"/>
          </a:xfrm>
          <a:prstGeom prst="rect">
            <a:avLst/>
          </a:prstGeom>
          <a:noFill/>
          <a:ln>
            <a:noFill/>
          </a:ln>
        </p:spPr>
      </p:pic>
      <p:sp>
        <p:nvSpPr>
          <p:cNvPr id="212" name="Google Shape;212;p25"/>
          <p:cNvSpPr txBox="1"/>
          <p:nvPr/>
        </p:nvSpPr>
        <p:spPr>
          <a:xfrm>
            <a:off x="253675" y="6126375"/>
            <a:ext cx="8381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https://www.about.sainsburys.co.uk/news/latest-news/2021/28-04-21-preliminary-results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6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Plan for Better: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19" name="Google Shape;219;p26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(cont.)</a:t>
            </a:r>
            <a:endParaRPr/>
          </a:p>
        </p:txBody>
      </p:sp>
      <p:pic>
        <p:nvPicPr>
          <p:cNvPr id="220" name="Google Shape;220;p26"/>
          <p:cNvPicPr preferRelativeResize="0"/>
          <p:nvPr/>
        </p:nvPicPr>
        <p:blipFill rotWithShape="1">
          <a:blip r:embed="rId3">
            <a:alphaModFix/>
          </a:blip>
          <a:srcRect b="19185" l="0" r="0" t="0"/>
          <a:stretch/>
        </p:blipFill>
        <p:spPr>
          <a:xfrm>
            <a:off x="442451" y="2566525"/>
            <a:ext cx="7893250" cy="1932950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26"/>
          <p:cNvSpPr txBox="1"/>
          <p:nvPr/>
        </p:nvSpPr>
        <p:spPr>
          <a:xfrm>
            <a:off x="253675" y="6126375"/>
            <a:ext cx="8381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https://www.about.sainsburys.co.uk/~/media/Files/S/Sainsburys/documents/sainsburys-priorities.pdf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7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Plan for Better: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In 2015 the United Nations published the </a:t>
            </a: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UN Sustainable Development Goals (SDGs)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 -</a:t>
            </a: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 17 ambitious goals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 which aim to end poverty, protect our planet and increase prosperity and peace for all.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As part of their </a:t>
            </a: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Plan for Better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 Sainsbury’s supports and contributes to the following goals: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Montserrat"/>
              <a:buChar char="-"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investment into local communities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Montserrat"/>
              <a:buChar char="-"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reducing emissions to tackle climate change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Montserrat"/>
              <a:buChar char="-"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promoting sustainable agricultural practices in their supply chains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Font typeface="Montserrat"/>
              <a:buChar char="-"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ensuring diversity and inclusion within organisation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</a:rPr>
              <a:t> </a:t>
            </a:r>
            <a:r>
              <a:rPr lang="en-US" sz="1400" u="sng">
                <a:solidFill>
                  <a:schemeClr val="hlink"/>
                </a:solidFill>
                <a:hlinkClick r:id="rId3"/>
              </a:rPr>
              <a:t>https://www.about.sainsburys.co.uk/~/media/Files/S/Sainsburys/documents/sainsburys-priorities.pdf</a:t>
            </a:r>
            <a:r>
              <a:rPr lang="en-US" sz="1400">
                <a:solidFill>
                  <a:schemeClr val="dk1"/>
                </a:solidFill>
              </a:rPr>
              <a:t> 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8" name="Google Shape;228;p27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(cont.)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8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Plan for Better:</a:t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Sainsbury’s sustainability 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agenda lines up with United 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Nations goals and aims at 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creating a better and a more 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sustainable future for everyone.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40404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p28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(cont.)</a:t>
            </a:r>
            <a:endParaRPr/>
          </a:p>
        </p:txBody>
      </p:sp>
      <p:pic>
        <p:nvPicPr>
          <p:cNvPr id="236" name="Google Shape;236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95125" y="1719075"/>
            <a:ext cx="4367268" cy="4407299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28"/>
          <p:cNvSpPr txBox="1"/>
          <p:nvPr/>
        </p:nvSpPr>
        <p:spPr>
          <a:xfrm>
            <a:off x="253675" y="6126375"/>
            <a:ext cx="8381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https://www.about.sainsburys.co.uk/~/media/Files/S/Sainsburys/documents/sainsburys-priorities.pdf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29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Sainsbury’s Plan for Better:</a:t>
            </a:r>
            <a:endParaRPr/>
          </a:p>
        </p:txBody>
      </p:sp>
      <p:sp>
        <p:nvSpPr>
          <p:cNvPr id="244" name="Google Shape;244;p29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Sainsbury’s current business strategy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(cont.)</a:t>
            </a:r>
            <a:endParaRPr/>
          </a:p>
        </p:txBody>
      </p:sp>
      <p:pic>
        <p:nvPicPr>
          <p:cNvPr id="245" name="Google Shape;245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7800" y="2588485"/>
            <a:ext cx="8407798" cy="3225565"/>
          </a:xfrm>
          <a:prstGeom prst="rect">
            <a:avLst/>
          </a:prstGeom>
          <a:noFill/>
          <a:ln>
            <a:noFill/>
          </a:ln>
        </p:spPr>
      </p:pic>
      <p:sp>
        <p:nvSpPr>
          <p:cNvPr id="246" name="Google Shape;246;p29"/>
          <p:cNvSpPr txBox="1"/>
          <p:nvPr/>
        </p:nvSpPr>
        <p:spPr>
          <a:xfrm>
            <a:off x="253675" y="6126375"/>
            <a:ext cx="83814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Source: Sainsbury’s Official Website</a:t>
            </a:r>
            <a:r>
              <a:rPr lang="en-US" sz="1200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r>
              <a:rPr lang="en-US" u="sng">
                <a:solidFill>
                  <a:schemeClr val="hlink"/>
                </a:solidFill>
                <a:latin typeface="Source Sans Pro"/>
                <a:ea typeface="Source Sans Pro"/>
                <a:cs typeface="Source Sans Pro"/>
                <a:sym typeface="Source Sans Pro"/>
                <a:hlinkClick r:id="rId4"/>
              </a:rPr>
              <a:t>https://www.about.sainsburys.co.uk/~/media/Files/S/Sainsburys/documents/sainsburys-priorities.pdf</a:t>
            </a:r>
            <a:r>
              <a:rPr lang="en-US">
                <a:solidFill>
                  <a:schemeClr val="dk1"/>
                </a:solidFill>
                <a:latin typeface="Source Sans Pro"/>
                <a:ea typeface="Source Sans Pro"/>
                <a:cs typeface="Source Sans Pro"/>
                <a:sym typeface="Source Sans Pro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30"/>
          <p:cNvSpPr txBox="1"/>
          <p:nvPr>
            <p:ph idx="1" type="body"/>
          </p:nvPr>
        </p:nvSpPr>
        <p:spPr>
          <a:xfrm>
            <a:off x="368100" y="1833325"/>
            <a:ext cx="5604900" cy="459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Sainsbury’s current strategies are quite robust and adapted to the new post-pandemic and cost of living crisis realities as illustrated in the above flowcharts.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There are however a few things that can be improved to attract even more customers and increase customer satisfaction:</a:t>
            </a:r>
            <a:endParaRPr sz="1800"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-342900" lvl="0" marL="457200" rtl="0" algn="l">
              <a:spcBef>
                <a:spcPts val="400"/>
              </a:spcBef>
              <a:spcAft>
                <a:spcPts val="0"/>
              </a:spcAft>
              <a:buSzPts val="1800"/>
              <a:buChar char="❏"/>
            </a:pP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Strengthen</a:t>
            </a: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Sainsbury's</a:t>
            </a: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 own brand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 - this will help to reduce the food waste even more and these products are always cheaper than branded ones which will 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attract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 more customers.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</p:txBody>
      </p:sp>
      <p:sp>
        <p:nvSpPr>
          <p:cNvPr id="253" name="Google Shape;253;p30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Recommended Strategies</a:t>
            </a:r>
            <a:endParaRPr/>
          </a:p>
        </p:txBody>
      </p:sp>
      <p:pic>
        <p:nvPicPr>
          <p:cNvPr id="254" name="Google Shape;254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61775" y="2017050"/>
            <a:ext cx="2157825" cy="41533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31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SzPts val="1800"/>
              <a:buFont typeface="Montserrat"/>
              <a:buChar char="❏"/>
            </a:pP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Improve the existing Nectar Loyalty Program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 - to beat its competitors, Sainsbury’s should offer something unique and more financially attractive. For example, after spending £500 through Nectar Loyalty program a customer ends up with a £2.50 voucher, while Tesco Club Card Loyalty Program offers £1 for each £100 spent at Tesco.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31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Recommended Strategies (cont.)</a:t>
            </a:r>
            <a:endParaRPr/>
          </a:p>
        </p:txBody>
      </p:sp>
      <p:pic>
        <p:nvPicPr>
          <p:cNvPr id="262" name="Google Shape;262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88338" y="2114463"/>
            <a:ext cx="3419475" cy="1171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32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Montserrat"/>
              <a:buChar char="◼"/>
            </a:pP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Actively promote Sainsbury’s Global Farm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 and make the products sourced from British farmers and growers more visible on the shelves</a:t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69" name="Google Shape;269;p32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Recommended Strategies (cont.)</a:t>
            </a:r>
            <a:endParaRPr/>
          </a:p>
        </p:txBody>
      </p:sp>
      <p:pic>
        <p:nvPicPr>
          <p:cNvPr id="270" name="Google Shape;270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5725" y="2807725"/>
            <a:ext cx="5636951" cy="3253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3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400"/>
              </a:spcBef>
              <a:spcAft>
                <a:spcPts val="0"/>
              </a:spcAft>
              <a:buSzPts val="1800"/>
              <a:buFont typeface="Montserrat"/>
              <a:buChar char="◼"/>
            </a:pPr>
            <a:r>
              <a:rPr b="1" lang="en-US" sz="1800">
                <a:solidFill>
                  <a:schemeClr val="accent1"/>
                </a:solidFill>
                <a:latin typeface="Montserrat"/>
                <a:ea typeface="Montserrat"/>
                <a:cs typeface="Montserrat"/>
                <a:sym typeface="Montserrat"/>
              </a:rPr>
              <a:t>Actively promote Sainsbury’s Food to Order </a:t>
            </a:r>
            <a:r>
              <a:rPr lang="en-US" sz="1800">
                <a:latin typeface="Montserrat"/>
                <a:ea typeface="Montserrat"/>
                <a:cs typeface="Montserrat"/>
                <a:sym typeface="Montserrat"/>
              </a:rPr>
              <a:t>platform and make this service more visible and accessible from other Sainsbury’s platforms.</a:t>
            </a:r>
            <a:endParaRPr/>
          </a:p>
        </p:txBody>
      </p:sp>
      <p:sp>
        <p:nvSpPr>
          <p:cNvPr id="277" name="Google Shape;277;p33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Recommended Strategies (cont.)</a:t>
            </a:r>
            <a:endParaRPr/>
          </a:p>
        </p:txBody>
      </p:sp>
      <p:pic>
        <p:nvPicPr>
          <p:cNvPr id="278" name="Google Shape;278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66601" y="2838848"/>
            <a:ext cx="5812598" cy="3391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4"/>
          <p:cNvSpPr txBox="1"/>
          <p:nvPr>
            <p:ph idx="1" type="body"/>
          </p:nvPr>
        </p:nvSpPr>
        <p:spPr>
          <a:xfrm>
            <a:off x="380999" y="1719071"/>
            <a:ext cx="8407800" cy="440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SzPts val="2000"/>
              <a:buAutoNum type="arabicPeriod"/>
            </a:pPr>
            <a:r>
              <a:rPr lang="en-US"/>
              <a:t>Grocery Market Shares in Great Britain (GB) 1997-2022: </a:t>
            </a:r>
            <a:r>
              <a:rPr lang="en-US" u="sng">
                <a:solidFill>
                  <a:schemeClr val="hlink"/>
                </a:solidFill>
                <a:hlinkClick r:id="rId3"/>
              </a:rPr>
              <a:t>https://retailwit.com/grocery-market-shares-in-great-britain-gb-1997-2022/</a:t>
            </a:r>
            <a:r>
              <a:rPr lang="en-US"/>
              <a:t> 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-US"/>
              <a:t>J Sainsbury plc, Interim Result for 2022/23. Available at: </a:t>
            </a:r>
            <a:r>
              <a:rPr lang="en-US" u="sng">
                <a:solidFill>
                  <a:schemeClr val="hlink"/>
                </a:solidFill>
                <a:hlinkClick r:id="rId4"/>
              </a:rPr>
              <a:t>https://www.about.sainsburys.co.uk/~/media/Files/S/Sainsburys/documents/reports-and-presentations/2022/Interims%202223/J%20Sainsbury%20plc%20Interim%20Results%202223%20Presentation.pdf</a:t>
            </a:r>
            <a:endParaRPr/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-US"/>
              <a:t>Sainsbury's Marketing Strategy &amp; Marketing Mix (4Ps), available at: </a:t>
            </a:r>
            <a:r>
              <a:rPr lang="en-US" u="sng">
                <a:solidFill>
                  <a:schemeClr val="hlink"/>
                </a:solidFill>
                <a:hlinkClick r:id="rId5"/>
              </a:rPr>
              <a:t>https://www.mbaskool.com/marketing-mix/services/16809-sainsburys.html</a:t>
            </a:r>
            <a:r>
              <a:rPr lang="en-US"/>
              <a:t> </a:t>
            </a:r>
            <a:endParaRPr/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AutoNum type="arabicPeriod"/>
            </a:pPr>
            <a:r>
              <a:rPr lang="en-US"/>
              <a:t>Sainsbury’s official website: </a:t>
            </a:r>
            <a:r>
              <a:rPr lang="en-US" u="sng">
                <a:solidFill>
                  <a:schemeClr val="hlink"/>
                </a:solidFill>
                <a:hlinkClick r:id="rId6"/>
              </a:rPr>
              <a:t>https://www.about.sainsburys.co.uk/about-us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t/>
            </a:r>
            <a:endParaRPr b="1" sz="2300">
              <a:solidFill>
                <a:schemeClr val="dk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45720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5" name="Google Shape;285;p34"/>
          <p:cNvSpPr txBox="1"/>
          <p:nvPr>
            <p:ph type="title"/>
          </p:nvPr>
        </p:nvSpPr>
        <p:spPr>
          <a:xfrm>
            <a:off x="381000" y="355847"/>
            <a:ext cx="8381400" cy="105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References</a:t>
            </a:r>
            <a:endParaRPr b="1" sz="2400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35"/>
          <p:cNvSpPr txBox="1"/>
          <p:nvPr/>
        </p:nvSpPr>
        <p:spPr>
          <a:xfrm>
            <a:off x="731550" y="1929000"/>
            <a:ext cx="55218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6000">
                <a:solidFill>
                  <a:schemeClr val="lt2"/>
                </a:solidFill>
                <a:latin typeface="Montserrat"/>
                <a:ea typeface="Montserrat"/>
                <a:cs typeface="Montserrat"/>
                <a:sym typeface="Montserrat"/>
              </a:rPr>
              <a:t>THANK YOU!</a:t>
            </a:r>
            <a:endParaRPr b="1" sz="6000">
              <a:solidFill>
                <a:schemeClr val="lt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91" name="Google Shape;291;p35"/>
          <p:cNvSpPr txBox="1"/>
          <p:nvPr>
            <p:ph idx="11" type="ftr"/>
          </p:nvPr>
        </p:nvSpPr>
        <p:spPr>
          <a:xfrm>
            <a:off x="266700" y="5831775"/>
            <a:ext cx="6629400" cy="679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000">
                <a:latin typeface="Montserrat"/>
                <a:ea typeface="Montserrat"/>
                <a:cs typeface="Montserrat"/>
                <a:sym typeface="Montserrat"/>
              </a:rPr>
              <a:t>University of Wales TSD - BA Business &amp; Management</a:t>
            </a:r>
            <a:endParaRPr b="1" sz="10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000">
                <a:latin typeface="Montserrat"/>
                <a:ea typeface="Montserrat"/>
                <a:cs typeface="Montserrat"/>
                <a:sym typeface="Montserrat"/>
              </a:rPr>
              <a:t> – Academic Skills -</a:t>
            </a:r>
            <a:endParaRPr b="1" sz="1000"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rid">
  <a:themeElements>
    <a:clrScheme name="Grid">
      <a:dk1>
        <a:srgbClr val="000000"/>
      </a:dk1>
      <a:lt1>
        <a:srgbClr val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