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8"/>
  </p:notesMasterIdLst>
  <p:handoutMasterIdLst>
    <p:handoutMasterId r:id="rId9"/>
  </p:handoutMasterIdLst>
  <p:sldIdLst>
    <p:sldId id="257" r:id="rId2"/>
    <p:sldId id="261" r:id="rId3"/>
    <p:sldId id="262" r:id="rId4"/>
    <p:sldId id="263" r:id="rId5"/>
    <p:sldId id="264" r:id="rId6"/>
    <p:sldId id="265" r:id="rId7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1169" autoAdjust="0"/>
  </p:normalViewPr>
  <p:slideViewPr>
    <p:cSldViewPr snapToGrid="0">
      <p:cViewPr>
        <p:scale>
          <a:sx n="94" d="100"/>
          <a:sy n="94" d="100"/>
        </p:scale>
        <p:origin x="114" y="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Stewart" userId="e4dbdf3f-b99f-4ed4-aef6-c26f104e6967" providerId="ADAL" clId="{30C20763-C1CD-417F-8D4D-EB3BA4E113A3}"/>
    <pc:docChg chg="modSld">
      <pc:chgData name="Rebecca Stewart" userId="e4dbdf3f-b99f-4ed4-aef6-c26f104e6967" providerId="ADAL" clId="{30C20763-C1CD-417F-8D4D-EB3BA4E113A3}" dt="2023-10-13T10:23:29.520" v="1" actId="20577"/>
      <pc:docMkLst>
        <pc:docMk/>
      </pc:docMkLst>
      <pc:sldChg chg="modSp mod">
        <pc:chgData name="Rebecca Stewart" userId="e4dbdf3f-b99f-4ed4-aef6-c26f104e6967" providerId="ADAL" clId="{30C20763-C1CD-417F-8D4D-EB3BA4E113A3}" dt="2023-10-13T10:23:29.520" v="1" actId="20577"/>
        <pc:sldMkLst>
          <pc:docMk/>
          <pc:sldMk cId="2584280759" sldId="257"/>
        </pc:sldMkLst>
        <pc:spChg chg="mod">
          <ac:chgData name="Rebecca Stewart" userId="e4dbdf3f-b99f-4ed4-aef6-c26f104e6967" providerId="ADAL" clId="{30C20763-C1CD-417F-8D4D-EB3BA4E113A3}" dt="2023-10-13T10:23:29.520" v="1" actId="20577"/>
          <ac:spMkLst>
            <pc:docMk/>
            <pc:sldMk cId="2584280759" sldId="257"/>
            <ac:spMk id="2" creationId="{18C3B467-088C-4F3D-A9A7-105C4E1E20C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 rtlCol="0"/>
        <a:lstStyle/>
        <a:p>
          <a:pPr rtl="0"/>
          <a:endParaRPr lang="en-US"/>
        </a:p>
      </dgm:t>
    </dgm:pt>
    <dgm:pt modelId="{40FC4FFE-8987-4A26-B7F4-8A516F18ADAE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GB" dirty="0"/>
            <a:t>We</a:t>
          </a:r>
          <a:r>
            <a:rPr lang="en-GB" baseline="0" dirty="0"/>
            <a:t> will discuss four real life examples From </a:t>
          </a:r>
          <a:r>
            <a:rPr lang="en-GB" baseline="0" dirty="0" err="1"/>
            <a:t>Uk</a:t>
          </a:r>
          <a:r>
            <a:rPr lang="en-GB" baseline="0" dirty="0"/>
            <a:t> organisations </a:t>
          </a:r>
          <a:endParaRPr lang="en-gb" dirty="0"/>
        </a:p>
      </dgm:t>
    </dgm:pt>
    <dgm:pt modelId="{CAD7EF86-FB23-41F6-BF42-040B36DEFDB1}" type="par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5B62599A-5C9B-48E7-896E-EA782AC60C8B}" type="sib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49225C73-1633-42F1-AB3B-7CB183E5F8B8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GB" dirty="0"/>
            <a:t>We will discuss how theory applies to practice</a:t>
          </a:r>
          <a:endParaRPr lang="en-gb" dirty="0"/>
        </a:p>
      </dgm:t>
    </dgm:pt>
    <dgm:pt modelId="{1A0E2090-1D4F-438A-8766-B6030CE01ADD}" type="par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9646853A-8964-4519-A5B1-0B7D18B2983D}" type="sib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1C383F32-22E8-4F62-A3E0-BDC3D5F48992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GB" dirty="0"/>
            <a:t>Introduce situational leadership </a:t>
          </a:r>
          <a:endParaRPr lang="en-gb" dirty="0"/>
        </a:p>
      </dgm:t>
    </dgm:pt>
    <dgm:pt modelId="{A7920A2F-3244-4159-AF04-6A1D38B7B317}" type="parTrans" cxnId="{C4CCE57E-E871-46D6-BAD5-880252C95D22}">
      <dgm:prSet/>
      <dgm:spPr/>
      <dgm:t>
        <a:bodyPr rtlCol="0"/>
        <a:lstStyle/>
        <a:p>
          <a:pPr rtl="0"/>
          <a:endParaRPr lang="en-US"/>
        </a:p>
      </dgm:t>
    </dgm:pt>
    <dgm:pt modelId="{8500F72A-2C6D-4FDF-9C1D-CA691380EB0B}" type="sibTrans" cxnId="{C4CCE57E-E871-46D6-BAD5-880252C95D22}">
      <dgm:prSet/>
      <dgm:spPr/>
      <dgm:t>
        <a:bodyPr rtlCol="0"/>
        <a:lstStyle/>
        <a:p>
          <a:pPr rtl="0"/>
          <a:endParaRPr lang="en-US"/>
        </a:p>
      </dgm:t>
    </dgm:pt>
    <dgm:pt modelId="{50B3CE7C-E10B-4E23-BD93-03664997C932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DE9CE479-E4AE-4283-AEF1-10C1535B4324}" type="pres">
      <dgm:prSet presAssocID="{40FC4FFE-8987-4A26-B7F4-8A516F18ADAE}" presName="compNode" presStyleCnt="0"/>
      <dgm:spPr/>
    </dgm:pt>
    <dgm:pt modelId="{B59FCF02-CAD2-4D6F-9542-AD86711168CA}" type="pres">
      <dgm:prSet presAssocID="{40FC4FFE-8987-4A26-B7F4-8A516F18ADAE}" presName="iconBgRect" presStyleLbl="bgShp" presStyleIdx="0" presStyleCnt="3"/>
      <dgm:spPr/>
    </dgm:pt>
    <dgm:pt modelId="{7C175B98-93F4-4D7C-BB95-1514AB879CD5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677A3090-5F01-43FD-9FA6-C0420AD80FD6}" type="pres">
      <dgm:prSet presAssocID="{40FC4FFE-8987-4A26-B7F4-8A516F18ADAE}" presName="spaceRect" presStyleCnt="0"/>
      <dgm:spPr/>
    </dgm:pt>
    <dgm:pt modelId="{127117FB-F8A7-4A20-A8A7-EC686DDC76D0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FD1EED9C-83D3-41AD-A09B-D3B36354168F}" type="pres">
      <dgm:prSet presAssocID="{5B62599A-5C9B-48E7-896E-EA782AC60C8B}" presName="sibTrans" presStyleCnt="0"/>
      <dgm:spPr/>
    </dgm:pt>
    <dgm:pt modelId="{C998AB0A-577D-44AA-A068-F634DDE7BD47}" type="pres">
      <dgm:prSet presAssocID="{49225C73-1633-42F1-AB3B-7CB183E5F8B8}" presName="compNode" presStyleCnt="0"/>
      <dgm:spPr/>
    </dgm:pt>
    <dgm:pt modelId="{BCD8CDD9-0C56-4401-ADB1-8B48DAB2C96F}" type="pres">
      <dgm:prSet presAssocID="{49225C73-1633-42F1-AB3B-7CB183E5F8B8}" presName="iconBgRect" presStyleLbl="bgShp" presStyleIdx="1" presStyleCnt="3"/>
      <dgm:spPr/>
    </dgm:pt>
    <dgm:pt modelId="{DB4CA7C4-FCA1-4127-B20A-2A5C031A3CF4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bar chart"/>
        </a:ext>
      </dgm:extLst>
    </dgm:pt>
    <dgm:pt modelId="{9B0C8FBF-0BDD-48A5-967E-F3FE71659F6A}" type="pres">
      <dgm:prSet presAssocID="{49225C73-1633-42F1-AB3B-7CB183E5F8B8}" presName="spaceRect" presStyleCnt="0"/>
      <dgm:spPr/>
    </dgm:pt>
    <dgm:pt modelId="{7E6FE37A-5DB0-4899-9FCB-0CE39BC185F8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5A266296-0042-402F-92EF-D59AB148E92E}" type="pres">
      <dgm:prSet presAssocID="{9646853A-8964-4519-A5B1-0B7D18B2983D}" presName="sibTrans" presStyleCnt="0"/>
      <dgm:spPr/>
    </dgm:pt>
    <dgm:pt modelId="{ECFA770B-DE2C-4683-A038-58D0FE44BC27}" type="pres">
      <dgm:prSet presAssocID="{1C383F32-22E8-4F62-A3E0-BDC3D5F48992}" presName="compNode" presStyleCnt="0"/>
      <dgm:spPr/>
    </dgm:pt>
    <dgm:pt modelId="{FF93E135-77D6-48A0-8871-9BC93D705D06}" type="pres">
      <dgm:prSet presAssocID="{1C383F32-22E8-4F62-A3E0-BDC3D5F48992}" presName="iconBgRect" presStyleLbl="bgShp" presStyleIdx="2" presStyleCnt="3"/>
      <dgm:spPr/>
    </dgm:pt>
    <dgm:pt modelId="{39509775-983E-4110-B989-EE2CD6514BE0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93B43B2-705C-4AE5-8A77-D8DEEDA1B5CF}" type="pres">
      <dgm:prSet presAssocID="{1C383F32-22E8-4F62-A3E0-BDC3D5F48992}" presName="spaceRect" presStyleCnt="0"/>
      <dgm:spPr/>
    </dgm:pt>
    <dgm:pt modelId="{1AEDC777-00B3-41D7-9AE1-23D741E941C3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7A710F69-5154-4855-ACF5-BC7C1BF85A80}" type="presOf" srcId="{49225C73-1633-42F1-AB3B-7CB183E5F8B8}" destId="{7E6FE37A-5DB0-4899-9FCB-0CE39BC185F8}" srcOrd="0" destOrd="0" presId="urn:microsoft.com/office/officeart/2018/5/layout/IconCircle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676D3A6A-6EA7-4483-BB12-0BD4A7D7AF9D}" type="presOf" srcId="{01A66772-F185-4D58-B8BB-E9370D7A7A2B}" destId="{50B3CE7C-E10B-4E23-BD93-03664997C932}" srcOrd="0" destOrd="0" presId="urn:microsoft.com/office/officeart/2018/5/layout/IconCircleLabelList"/>
    <dgm:cxn modelId="{1496FC70-DB8B-48D4-98DE-DD2856E389EE}" type="presOf" srcId="{1C383F32-22E8-4F62-A3E0-BDC3D5F48992}" destId="{1AEDC777-00B3-41D7-9AE1-23D741E941C3}" srcOrd="0" destOrd="0" presId="urn:microsoft.com/office/officeart/2018/5/layout/IconCircleLabelList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55227E3-55E0-4343-BC8D-FC0EB1694F48}" type="presOf" srcId="{40FC4FFE-8987-4A26-B7F4-8A516F18ADAE}" destId="{127117FB-F8A7-4A20-A8A7-EC686DDC76D0}" srcOrd="0" destOrd="0" presId="urn:microsoft.com/office/officeart/2018/5/layout/IconCircleLabelList"/>
    <dgm:cxn modelId="{555498CB-3ED1-404E-A25F-EB243EFC5FB1}" type="presParOf" srcId="{50B3CE7C-E10B-4E23-BD93-03664997C932}" destId="{DE9CE479-E4AE-4283-AEF1-10C1535B4324}" srcOrd="0" destOrd="0" presId="urn:microsoft.com/office/officeart/2018/5/layout/IconCircleLabelList"/>
    <dgm:cxn modelId="{11F12D49-CD08-4D50-BD13-3ECBC3A476A4}" type="presParOf" srcId="{DE9CE479-E4AE-4283-AEF1-10C1535B4324}" destId="{B59FCF02-CAD2-4D6F-9542-AD86711168CA}" srcOrd="0" destOrd="0" presId="urn:microsoft.com/office/officeart/2018/5/layout/IconCircleLabelList"/>
    <dgm:cxn modelId="{F443A659-540B-487B-97F9-49219CF60D6B}" type="presParOf" srcId="{DE9CE479-E4AE-4283-AEF1-10C1535B4324}" destId="{7C175B98-93F4-4D7C-BB95-1514AB879CD5}" srcOrd="1" destOrd="0" presId="urn:microsoft.com/office/officeart/2018/5/layout/IconCircleLabelList"/>
    <dgm:cxn modelId="{A503D7AB-7D64-4163-93B5-1CEEDAE81823}" type="presParOf" srcId="{DE9CE479-E4AE-4283-AEF1-10C1535B4324}" destId="{677A3090-5F01-43FD-9FA6-C0420AD80FD6}" srcOrd="2" destOrd="0" presId="urn:microsoft.com/office/officeart/2018/5/layout/IconCircleLabelList"/>
    <dgm:cxn modelId="{780188ED-7DCE-45BB-B6AF-91BE48969612}" type="presParOf" srcId="{DE9CE479-E4AE-4283-AEF1-10C1535B4324}" destId="{127117FB-F8A7-4A20-A8A7-EC686DDC76D0}" srcOrd="3" destOrd="0" presId="urn:microsoft.com/office/officeart/2018/5/layout/IconCircleLabelList"/>
    <dgm:cxn modelId="{155719F8-A89B-4E96-BC49-C48BC717F480}" type="presParOf" srcId="{50B3CE7C-E10B-4E23-BD93-03664997C932}" destId="{FD1EED9C-83D3-41AD-A09B-D3B36354168F}" srcOrd="1" destOrd="0" presId="urn:microsoft.com/office/officeart/2018/5/layout/IconCircleLabelList"/>
    <dgm:cxn modelId="{2772E199-56B0-4310-A55E-67D00CA3E59E}" type="presParOf" srcId="{50B3CE7C-E10B-4E23-BD93-03664997C932}" destId="{C998AB0A-577D-44AA-A068-F634DDE7BD47}" srcOrd="2" destOrd="0" presId="urn:microsoft.com/office/officeart/2018/5/layout/IconCircleLabelList"/>
    <dgm:cxn modelId="{4E351D18-D97F-4B92-A608-2E9600B91C28}" type="presParOf" srcId="{C998AB0A-577D-44AA-A068-F634DDE7BD47}" destId="{BCD8CDD9-0C56-4401-ADB1-8B48DAB2C96F}" srcOrd="0" destOrd="0" presId="urn:microsoft.com/office/officeart/2018/5/layout/IconCircleLabelList"/>
    <dgm:cxn modelId="{B3DC724C-4569-4E9D-BD5A-49E4CD991FD0}" type="presParOf" srcId="{C998AB0A-577D-44AA-A068-F634DDE7BD47}" destId="{DB4CA7C4-FCA1-4127-B20A-2A5C031A3CF4}" srcOrd="1" destOrd="0" presId="urn:microsoft.com/office/officeart/2018/5/layout/IconCircleLabelList"/>
    <dgm:cxn modelId="{AD1AB552-CCE0-4911-BB9E-5D4A60B21F4F}" type="presParOf" srcId="{C998AB0A-577D-44AA-A068-F634DDE7BD47}" destId="{9B0C8FBF-0BDD-48A5-967E-F3FE71659F6A}" srcOrd="2" destOrd="0" presId="urn:microsoft.com/office/officeart/2018/5/layout/IconCircleLabelList"/>
    <dgm:cxn modelId="{8558F796-2D01-40FE-A21A-7530EEBC3BC3}" type="presParOf" srcId="{C998AB0A-577D-44AA-A068-F634DDE7BD47}" destId="{7E6FE37A-5DB0-4899-9FCB-0CE39BC185F8}" srcOrd="3" destOrd="0" presId="urn:microsoft.com/office/officeart/2018/5/layout/IconCircleLabelList"/>
    <dgm:cxn modelId="{1532E2BE-82E9-40A4-A6F7-40B60FC879AE}" type="presParOf" srcId="{50B3CE7C-E10B-4E23-BD93-03664997C932}" destId="{5A266296-0042-402F-92EF-D59AB148E92E}" srcOrd="3" destOrd="0" presId="urn:microsoft.com/office/officeart/2018/5/layout/IconCircleLabelList"/>
    <dgm:cxn modelId="{3A7F4DB9-1469-4F58-B633-24B7EEE084D1}" type="presParOf" srcId="{50B3CE7C-E10B-4E23-BD93-03664997C932}" destId="{ECFA770B-DE2C-4683-A038-58D0FE44BC27}" srcOrd="4" destOrd="0" presId="urn:microsoft.com/office/officeart/2018/5/layout/IconCircleLabelList"/>
    <dgm:cxn modelId="{91311827-CDAC-4BA8-B4A3-117AFD1CEE2D}" type="presParOf" srcId="{ECFA770B-DE2C-4683-A038-58D0FE44BC27}" destId="{FF93E135-77D6-48A0-8871-9BC93D705D06}" srcOrd="0" destOrd="0" presId="urn:microsoft.com/office/officeart/2018/5/layout/IconCircleLabelList"/>
    <dgm:cxn modelId="{83B7CA40-11B7-4507-8422-A40F02D469B2}" type="presParOf" srcId="{ECFA770B-DE2C-4683-A038-58D0FE44BC27}" destId="{39509775-983E-4110-B989-EE2CD6514BE0}" srcOrd="1" destOrd="0" presId="urn:microsoft.com/office/officeart/2018/5/layout/IconCircleLabelList"/>
    <dgm:cxn modelId="{A44BB251-01EB-4DEF-A28C-6D495183E4DC}" type="presParOf" srcId="{ECFA770B-DE2C-4683-A038-58D0FE44BC27}" destId="{493B43B2-705C-4AE5-8A77-D8DEEDA1B5CF}" srcOrd="2" destOrd="0" presId="urn:microsoft.com/office/officeart/2018/5/layout/IconCircleLabelList"/>
    <dgm:cxn modelId="{1EFA52DF-3C80-4DAA-BED6-AFE2F81796B2}" type="presParOf" srcId="{ECFA770B-DE2C-4683-A038-58D0FE44BC27}" destId="{1AEDC777-00B3-41D7-9AE1-23D741E941C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FCF02-CAD2-4D6F-9542-AD86711168CA}">
      <dsp:nvSpPr>
        <dsp:cNvPr id="0" name=""/>
        <dsp:cNvSpPr/>
      </dsp:nvSpPr>
      <dsp:spPr>
        <a:xfrm>
          <a:off x="616949" y="310305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175B98-93F4-4D7C-BB95-1514AB879CD5}">
      <dsp:nvSpPr>
        <dsp:cNvPr id="0" name=""/>
        <dsp:cNvSpPr/>
      </dsp:nvSpPr>
      <dsp:spPr>
        <a:xfrm>
          <a:off x="1004512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117FB-F8A7-4A20-A8A7-EC686DDC76D0}">
      <dsp:nvSpPr>
        <dsp:cNvPr id="0" name=""/>
        <dsp:cNvSpPr/>
      </dsp:nvSpPr>
      <dsp:spPr>
        <a:xfrm>
          <a:off x="35606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We</a:t>
          </a:r>
          <a:r>
            <a:rPr lang="en-GB" sz="1500" kern="1200" baseline="0" dirty="0"/>
            <a:t> will discuss four real life examples From </a:t>
          </a:r>
          <a:r>
            <a:rPr lang="en-GB" sz="1500" kern="1200" baseline="0" dirty="0" err="1"/>
            <a:t>Uk</a:t>
          </a:r>
          <a:r>
            <a:rPr lang="en-GB" sz="1500" kern="1200" baseline="0" dirty="0"/>
            <a:t> organisations </a:t>
          </a:r>
          <a:endParaRPr lang="en-gb" sz="1500" kern="1200" dirty="0"/>
        </a:p>
      </dsp:txBody>
      <dsp:txXfrm>
        <a:off x="35606" y="2695306"/>
        <a:ext cx="2981250" cy="720000"/>
      </dsp:txXfrm>
    </dsp:sp>
    <dsp:sp modelId="{BCD8CDD9-0C56-4401-ADB1-8B48DAB2C96F}">
      <dsp:nvSpPr>
        <dsp:cNvPr id="0" name=""/>
        <dsp:cNvSpPr/>
      </dsp:nvSpPr>
      <dsp:spPr>
        <a:xfrm>
          <a:off x="4119918" y="310305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CA7C4-FCA1-4127-B20A-2A5C031A3CF4}">
      <dsp:nvSpPr>
        <dsp:cNvPr id="0" name=""/>
        <dsp:cNvSpPr/>
      </dsp:nvSpPr>
      <dsp:spPr>
        <a:xfrm>
          <a:off x="4507481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FE37A-5DB0-4899-9FCB-0CE39BC185F8}">
      <dsp:nvSpPr>
        <dsp:cNvPr id="0" name=""/>
        <dsp:cNvSpPr/>
      </dsp:nvSpPr>
      <dsp:spPr>
        <a:xfrm>
          <a:off x="3538574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We will discuss how theory applies to practice</a:t>
          </a:r>
          <a:endParaRPr lang="en-gb" sz="1500" kern="1200" dirty="0"/>
        </a:p>
      </dsp:txBody>
      <dsp:txXfrm>
        <a:off x="3538574" y="2695306"/>
        <a:ext cx="2981250" cy="720000"/>
      </dsp:txXfrm>
    </dsp:sp>
    <dsp:sp modelId="{FF93E135-77D6-48A0-8871-9BC93D705D06}">
      <dsp:nvSpPr>
        <dsp:cNvPr id="0" name=""/>
        <dsp:cNvSpPr/>
      </dsp:nvSpPr>
      <dsp:spPr>
        <a:xfrm>
          <a:off x="7622887" y="310305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509775-983E-4110-B989-EE2CD6514BE0}">
      <dsp:nvSpPr>
        <dsp:cNvPr id="0" name=""/>
        <dsp:cNvSpPr/>
      </dsp:nvSpPr>
      <dsp:spPr>
        <a:xfrm>
          <a:off x="8010450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DC777-00B3-41D7-9AE1-23D741E941C3}">
      <dsp:nvSpPr>
        <dsp:cNvPr id="0" name=""/>
        <dsp:cNvSpPr/>
      </dsp:nvSpPr>
      <dsp:spPr>
        <a:xfrm>
          <a:off x="7041543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Introduce situational leadership </a:t>
          </a:r>
          <a:endParaRPr lang="en-gb" sz="1500" kern="1200" dirty="0"/>
        </a:p>
      </dsp:txBody>
      <dsp:txXfrm>
        <a:off x="7041543" y="2695306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10/13/2023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10/13/2023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av/uk-england-manchester-65252194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ron-bru.co.uk/harness-completes-scunthorpe-takeover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bbc.co.uk/sport/football/67010923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Lorry tipped over in high winds on busy motorway - BBC News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3DD49AE-E876-4130-BF53-6229B9820536}" type="datetime1">
              <a:rPr lang="en-US" smtClean="0"/>
              <a:t>10/13/2023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7A705E3-E620-489D-9973-6221209A4B3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5061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Harness completes Scunthorpe takeover - Iron Bru (iron-bru.co.uk)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Scunthorpe United: Michelle Harness takes over at National League North side - BBC Sport</a:t>
            </a:r>
            <a:r>
              <a:rPr lang="en-GB" dirty="0"/>
              <a:t>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3DD49AE-E876-4130-BF53-6229B9820536}" type="datetime1">
              <a:rPr lang="en-US" smtClean="0"/>
              <a:t>10/13/2023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7A705E3-E620-489D-9973-6221209A4B3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138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C0840E64-78EA-480E-9DFC-F5D183737F14}" type="datetime1">
              <a:rPr lang="en-US" smtClean="0"/>
              <a:t>10/13/2023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379E8-AC6C-43B9-9222-BDF0AF9336F0}" type="datetime1">
              <a:rPr lang="en-US" smtClean="0"/>
              <a:t>10/13/2023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D329652-6112-4F3D-B614-62B56A045E3D}" type="datetime1">
              <a:rPr lang="en-US" smtClean="0"/>
              <a:t>10/13/2023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64E64D-1B50-4EC0-83A1-DE58B45AB49E}" type="datetime1">
              <a:rPr lang="en-US" smtClean="0"/>
              <a:t>10/13/2023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61A824-A4A3-4BDD-B7F1-293A0EC1EA54}" type="datetime1">
              <a:rPr lang="en-US" smtClean="0"/>
              <a:t>10/13/2023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1B1D06-1BCF-4BCB-9319-09267D16BB9F}" type="datetime1">
              <a:rPr lang="en-US" smtClean="0"/>
              <a:t>10/13/2023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61324-1C8A-40EA-A8C7-BACD05350B74}" type="datetime1">
              <a:rPr lang="en-US" smtClean="0"/>
              <a:t>10/13/2023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5BA78C1D-B8C9-43D1-BED3-AB201E145563}" type="datetime1">
              <a:rPr lang="en-US" smtClean="0"/>
              <a:t>10/13/2023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BFA2D3EE-FBE6-4434-A13B-BD4C1C612D44}" type="datetime1">
              <a:rPr lang="en-US" smtClean="0"/>
              <a:t>10/13/2023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56802B-70FA-41EA-BEAA-8B64D5BF1424}" type="datetime1">
              <a:rPr lang="en-US" smtClean="0"/>
              <a:t>10/13/2023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2D428-74E3-499E-9255-6C7C463A82F6}" type="datetime1">
              <a:rPr lang="en-US" smtClean="0"/>
              <a:t>10/13/2023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Quarter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10/13/2023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Iceland%20supermarket%20staff%20in%20north%20Dublin%20end%20sit-in%20protest%20-%20BBC%20News" TargetMode="Externa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bbc.co.uk/news/world-europe-65973415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av/uk-england-manchester-65252194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ron-bru.co.uk/harness-completes-scunthorpe-takeover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bbc.co.uk/programmes/w3ct31d7" TargetMode="Externa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3.png"/><Relationship Id="rId4" Type="http://schemas.openxmlformats.org/officeDocument/2006/relationships/hyperlink" Target="https://www.vodafone.co.uk/contact-u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4400">
                <a:solidFill>
                  <a:schemeClr val="tx1"/>
                </a:solidFill>
              </a:rPr>
              <a:t>S</a:t>
            </a:r>
            <a:r>
              <a:rPr lang="en-gb" sz="4400">
                <a:solidFill>
                  <a:schemeClr val="tx1"/>
                </a:solidFill>
              </a:rPr>
              <a:t>ession </a:t>
            </a:r>
            <a:r>
              <a:rPr lang="en-gb" sz="4400" dirty="0">
                <a:solidFill>
                  <a:schemeClr val="tx1"/>
                </a:solidFill>
              </a:rPr>
              <a:t>6</a:t>
            </a:r>
            <a:r>
              <a:rPr lang="en-gb" sz="4400">
                <a:solidFill>
                  <a:schemeClr val="tx1"/>
                </a:solidFill>
              </a:rPr>
              <a:t> 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Organisational examples</a:t>
            </a:r>
            <a:endParaRPr lang="en-gb" sz="44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B</a:t>
            </a:r>
            <a:r>
              <a:rPr lang="en-gb" dirty="0">
                <a:solidFill>
                  <a:schemeClr val="tx1"/>
                </a:solidFill>
              </a:rPr>
              <a:t>MSW6101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D</a:t>
            </a:r>
            <a:r>
              <a:rPr lang="en-gb" dirty="0"/>
              <a:t>uring this session..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6605269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C7AD10BF-867E-5B62-EDDC-F0CA74910A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599" y="465963"/>
            <a:ext cx="7696201" cy="5926073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11B58C-8812-A060-46B8-BF92EC1AD2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10/13/2023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8296C1-4897-79A0-A5DE-F6115738D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/>
              <a:t>Iceland Supermarket – Staff protest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CD51B-64ED-9A48-8154-AEF002A9B7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r>
              <a:rPr lang="en-GB" dirty="0">
                <a:hlinkClick r:id="rId4"/>
              </a:rPr>
              <a:t>Iceland supermarket staff in north Dublin end sit-in protest - BBC News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Read the article and discuss the possible leadership approaches used or that could have been used. </a:t>
            </a:r>
          </a:p>
        </p:txBody>
      </p:sp>
    </p:spTree>
    <p:extLst>
      <p:ext uri="{BB962C8B-B14F-4D97-AF65-F5344CB8AC3E}">
        <p14:creationId xmlns:p14="http://schemas.microsoft.com/office/powerpoint/2010/main" val="831037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5993A19A-E333-CCA4-5460-4A67252150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599" y="706469"/>
            <a:ext cx="7696201" cy="544506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EFCD12-F048-FF1F-4F10-00F8165093B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BFA2D3EE-FBE6-4434-A13B-BD4C1C612D44}" type="datetime1">
              <a:rPr lang="en-US" smtClean="0"/>
              <a:pPr rtl="0">
                <a:spcAft>
                  <a:spcPts val="600"/>
                </a:spcAft>
              </a:pPr>
              <a:t>10/13/2023</a:t>
            </a:fld>
            <a:endParaRPr lang="en-US"/>
          </a:p>
        </p:txBody>
      </p:sp>
      <p:sp>
        <p:nvSpPr>
          <p:cNvPr id="12" name="Title 3">
            <a:extLst>
              <a:ext uri="{FF2B5EF4-FFF2-40B4-BE49-F238E27FC236}">
                <a16:creationId xmlns:a16="http://schemas.microsoft.com/office/drawing/2014/main" id="{694B2A21-BE45-ED5A-3CCE-607D0B4B2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/>
          <a:lstStyle/>
          <a:p>
            <a:r>
              <a:rPr lang="en-US" dirty="0"/>
              <a:t>High Winds and Fresh Salad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4A71ED14-7343-B8E7-493F-43C5C5A47C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4156456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April 2023, </a:t>
            </a:r>
            <a:r>
              <a:rPr lang="en-GB" sz="1600" b="0" i="0" dirty="0">
                <a:solidFill>
                  <a:srgbClr val="2A2A2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Storm Noa hit the UK. The high winds led to high sided lorries being blown over. </a:t>
            </a:r>
          </a:p>
          <a:p>
            <a:r>
              <a:rPr lang="en-GB" sz="1600" dirty="0">
                <a:solidFill>
                  <a:srgbClr val="2A2A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a result, the </a:t>
            </a:r>
            <a:r>
              <a:rPr lang="en-GB" sz="1600" dirty="0" err="1">
                <a:solidFill>
                  <a:srgbClr val="2A2A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Florette</a:t>
            </a:r>
            <a:r>
              <a:rPr lang="en-GB" sz="1600" dirty="0">
                <a:solidFill>
                  <a:srgbClr val="2A2A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Salad company had to halt all lorries that needed to cross bridges. This led to fresh produce being undelivered and lorries and drivers remaining isolated for many hours. </a:t>
            </a:r>
          </a:p>
          <a:p>
            <a:r>
              <a:rPr lang="en-GB" sz="1600" dirty="0">
                <a:solidFill>
                  <a:srgbClr val="2A2A2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the implications of this issue and which leadership style would be most suited to dealing with this.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730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hlinkClick r:id="rId3"/>
            <a:extLst>
              <a:ext uri="{FF2B5EF4-FFF2-40B4-BE49-F238E27FC236}">
                <a16:creationId xmlns:a16="http://schemas.microsoft.com/office/drawing/2014/main" id="{A98F412B-DA51-6B0E-1241-5831D21DA0E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rcRect l="233" r="233"/>
          <a:stretch/>
        </p:blipFill>
        <p:spPr/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D7F7B4-FA8A-D625-08B5-2692F8096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A2D3EE-FBE6-4434-A13B-BD4C1C612D44}" type="datetime1">
              <a:rPr lang="en-US" smtClean="0"/>
              <a:t>10/13/2023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F6F3485-20E3-836E-3818-AA131C408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Football Club Takeover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9A56397-6E49-3399-B4D2-B7D4423F1E9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In October 2023, Scunthorpe United FC was taken over by Michelle Harness. </a:t>
            </a:r>
          </a:p>
          <a:p>
            <a:endParaRPr lang="en-GB" dirty="0"/>
          </a:p>
          <a:p>
            <a:r>
              <a:rPr lang="en-GB" dirty="0"/>
              <a:t>Discuss how a move from a board director to club owner may require a change in leadership style. </a:t>
            </a:r>
          </a:p>
        </p:txBody>
      </p:sp>
    </p:spTree>
    <p:extLst>
      <p:ext uri="{BB962C8B-B14F-4D97-AF65-F5344CB8AC3E}">
        <p14:creationId xmlns:p14="http://schemas.microsoft.com/office/powerpoint/2010/main" val="184402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hlinkClick r:id="rId2"/>
            <a:extLst>
              <a:ext uri="{FF2B5EF4-FFF2-40B4-BE49-F238E27FC236}">
                <a16:creationId xmlns:a16="http://schemas.microsoft.com/office/drawing/2014/main" id="{B75B170A-6A28-D2D9-94E2-A9CCA2CCC02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2553" b="2553"/>
          <a:stretch/>
        </p:blipFill>
        <p:spPr>
          <a:xfrm>
            <a:off x="228599" y="237744"/>
            <a:ext cx="3987801" cy="3307111"/>
          </a:xfr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485B59-E74D-93C7-D8CC-8DD75D90A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A2D3EE-FBE6-4434-A13B-BD4C1C612D44}" type="datetime1">
              <a:rPr lang="en-US" smtClean="0"/>
              <a:t>10/13/2023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A51C53C-7384-D312-B699-3B82CD828E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Chatbots in UK business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D45CE4-C1A8-E45D-253C-0388C71184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4136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Artificial Intelligence is now in daily use within UK business. </a:t>
            </a:r>
          </a:p>
          <a:p>
            <a:endParaRPr lang="en-GB" dirty="0"/>
          </a:p>
          <a:p>
            <a:r>
              <a:rPr lang="en-GB" dirty="0"/>
              <a:t>Vodaphone now uses TOBI to assess caller needs and redirects calls to departments. </a:t>
            </a:r>
          </a:p>
          <a:p>
            <a:r>
              <a:rPr lang="en-GB" dirty="0"/>
              <a:t>Discuss how AI will potentially impact on daily leadership with the Vodaphone customer services department. </a:t>
            </a:r>
          </a:p>
        </p:txBody>
      </p:sp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03C84846-BC96-CDBF-E0C2-6733E87CC2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14230" y="3499135"/>
            <a:ext cx="6361372" cy="2918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3874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39_TF78438558" id="{0BED6512-3D0D-4F75-AB59-5444160ED234}" vid="{29214CBE-E8BC-4FF0-A7D0-03F1D5557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{9CCF5204-CB3E-450B-BAA6-5FF0E2AABB98}tf78438558_win32</Template>
  <TotalTime>0</TotalTime>
  <Words>277</Words>
  <Application>Microsoft Office PowerPoint</Application>
  <PresentationFormat>Widescreen</PresentationFormat>
  <Paragraphs>36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Gothic</vt:lpstr>
      <vt:lpstr>Garamond</vt:lpstr>
      <vt:lpstr>SavonVTI</vt:lpstr>
      <vt:lpstr>Session 6  Organisational examples</vt:lpstr>
      <vt:lpstr>During this session..</vt:lpstr>
      <vt:lpstr>Iceland Supermarket – Staff protest</vt:lpstr>
      <vt:lpstr>High Winds and Fresh Salad</vt:lpstr>
      <vt:lpstr>Football Club Takeover</vt:lpstr>
      <vt:lpstr>Chatbots in UK business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5  Organisational examples</dc:title>
  <dc:creator>Rebecca Stewart</dc:creator>
  <cp:lastModifiedBy>Rebecca Stewart</cp:lastModifiedBy>
  <cp:revision>1</cp:revision>
  <dcterms:created xsi:type="dcterms:W3CDTF">2023-10-13T09:30:51Z</dcterms:created>
  <dcterms:modified xsi:type="dcterms:W3CDTF">2023-10-13T10:23:34Z</dcterms:modified>
</cp:coreProperties>
</file>