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78" r:id="rId2"/>
    <p:sldId id="258" r:id="rId3"/>
    <p:sldId id="276" r:id="rId4"/>
    <p:sldId id="260" r:id="rId5"/>
    <p:sldId id="259" r:id="rId6"/>
    <p:sldId id="263" r:id="rId7"/>
    <p:sldId id="275" r:id="rId8"/>
    <p:sldId id="268" r:id="rId9"/>
    <p:sldId id="273" r:id="rId10"/>
    <p:sldId id="269"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0509" autoAdjust="0"/>
  </p:normalViewPr>
  <p:slideViewPr>
    <p:cSldViewPr>
      <p:cViewPr varScale="1">
        <p:scale>
          <a:sx n="49" d="100"/>
          <a:sy n="49" d="100"/>
        </p:scale>
        <p:origin x="1376" y="5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94AFAA-A4D7-4416-80D4-2AC4637B64DE}" type="datetimeFigureOut">
              <a:rPr lang="en-IN" smtClean="0"/>
              <a:t>22-06-2026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E65-AFB8-407B-A2C0-2BD2506A8E55}" type="slidenum">
              <a:rPr lang="en-IN" smtClean="0"/>
              <a:t>‹#›</a:t>
            </a:fld>
            <a:endParaRPr lang="en-IN" dirty="0"/>
          </a:p>
        </p:txBody>
      </p:sp>
    </p:spTree>
    <p:extLst>
      <p:ext uri="{BB962C8B-B14F-4D97-AF65-F5344CB8AC3E}">
        <p14:creationId xmlns:p14="http://schemas.microsoft.com/office/powerpoint/2010/main" val="3641921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Countess of Chester Hospital, there was a severe quality failure in the neonatal unit during 2015-16 (Guardian, 2024). This period led to increased neonatal deaths, and clinical personnel were concerned. However, safety issues were not recognised or acted on quickly. The response was delayed by the weak governance structure and poor processes for escalating incidents.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97C8E65-AFB8-407B-A2C0-2BD2506A8E55}" type="slidenum">
              <a:rPr lang="en-IN" smtClean="0"/>
              <a:t>2</a:t>
            </a:fld>
            <a:endParaRPr lang="en-IN" dirty="0"/>
          </a:p>
        </p:txBody>
      </p:sp>
    </p:spTree>
    <p:extLst>
      <p:ext uri="{BB962C8B-B14F-4D97-AF65-F5344CB8AC3E}">
        <p14:creationId xmlns:p14="http://schemas.microsoft.com/office/powerpoint/2010/main" val="346395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978DC-94DB-6A4E-352B-EBA0ECE388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A9B611-DCEC-5321-D0C9-4F025B6C579F}"/>
              </a:ext>
            </a:extLst>
          </p:cNvPr>
          <p:cNvSpPr>
            <a:spLocks noGrp="1" noRot="1" noChangeAspect="1"/>
          </p:cNvSpPr>
          <p:nvPr>
            <p:ph type="sldImg"/>
          </p:nvPr>
        </p:nvSpPr>
        <p:spPr/>
        <p:txBody>
          <a:bodyPr/>
          <a:lstStyle/>
          <a:p>
            <a:endParaRPr lang="en-IN" dirty="0"/>
          </a:p>
        </p:txBody>
      </p:sp>
      <p:sp>
        <p:nvSpPr>
          <p:cNvPr id="3" name="Notes Placeholder 2">
            <a:extLst>
              <a:ext uri="{FF2B5EF4-FFF2-40B4-BE49-F238E27FC236}">
                <a16:creationId xmlns:a16="http://schemas.microsoft.com/office/drawing/2014/main" id="{66AEFCEB-FB9A-91AD-D6F1-0BA5F566D3B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Staffing ratios were inadequate and this led to pressure on staff. This was a weak leadership of the clinic that lacked leadership. Issues with personnel were not brought to the fore promptly. There was no ethical system of whistleblowing, and therefore, the personnel were not heard. The Countess of Chester Hospital revealed critical organisational and governance errors in the neonatal unit crisis (Guardian, 2024). Staff suspensions took a long time to be issued upon receiving repeated reports concerning unusual deaths by clinicians. Doctors and nurses had their concerns raised, which were not dealt with promptly by the management. There was poor board-level supervision, and leaders had no complete awareness of how serious the situation was. The clinical governance framework did not work well at overseeing safety.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F6BAF41-7278-9B1B-6F0B-6FA26B97F528}"/>
              </a:ext>
            </a:extLst>
          </p:cNvPr>
          <p:cNvSpPr>
            <a:spLocks noGrp="1"/>
          </p:cNvSpPr>
          <p:nvPr>
            <p:ph type="sldNum" sz="quarter" idx="5"/>
          </p:nvPr>
        </p:nvSpPr>
        <p:spPr/>
        <p:txBody>
          <a:bodyPr/>
          <a:lstStyle/>
          <a:p>
            <a:fld id="{297C8E65-AFB8-407B-A2C0-2BD2506A8E55}" type="slidenum">
              <a:rPr lang="en-IN" smtClean="0"/>
              <a:t>3</a:t>
            </a:fld>
            <a:endParaRPr lang="en-IN" dirty="0"/>
          </a:p>
        </p:txBody>
      </p:sp>
    </p:spTree>
    <p:extLst>
      <p:ext uri="{BB962C8B-B14F-4D97-AF65-F5344CB8AC3E}">
        <p14:creationId xmlns:p14="http://schemas.microsoft.com/office/powerpoint/2010/main" val="398109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Swiss Cheese Model describes the causes of failures in the healthcare system when the various levels of defence are weak (Wiegmann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It demonstrates that there are holes in each layer that denote errors in the system. The problem at hand in this case was a shortage of staff in terms of doctors and nurses, resulting in unfavourable workloads (Guardian, 2024). Junior workers were not supervised well and there was low incident reporting. The management was slow to react to matters. Besides, there was the inability to step up problems to external scrutiny or the police, and more serious damage ensued.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97C8E65-AFB8-407B-A2C0-2BD2506A8E55}" type="slidenum">
              <a:rPr lang="en-IN" smtClean="0"/>
              <a:t>4</a:t>
            </a:fld>
            <a:endParaRPr lang="en-IN" dirty="0"/>
          </a:p>
        </p:txBody>
      </p:sp>
    </p:spTree>
    <p:extLst>
      <p:ext uri="{BB962C8B-B14F-4D97-AF65-F5344CB8AC3E}">
        <p14:creationId xmlns:p14="http://schemas.microsoft.com/office/powerpoint/2010/main" val="3778089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Safety Layer (Defence)</a:t>
            </a:r>
          </a:p>
          <a:p>
            <a:r>
              <a:rPr lang="en-IN" sz="1200" kern="1200" dirty="0">
                <a:solidFill>
                  <a:schemeClr val="tx1"/>
                </a:solidFill>
                <a:effectLst/>
                <a:latin typeface="+mn-lt"/>
                <a:ea typeface="+mn-ea"/>
                <a:cs typeface="+mn-cs"/>
              </a:rPr>
              <a:t>Expected QA Function</a:t>
            </a:r>
          </a:p>
          <a:p>
            <a:r>
              <a:rPr lang="en-IN" sz="1200" kern="1200" dirty="0">
                <a:solidFill>
                  <a:schemeClr val="tx1"/>
                </a:solidFill>
                <a:effectLst/>
                <a:latin typeface="+mn-lt"/>
                <a:ea typeface="+mn-ea"/>
                <a:cs typeface="+mn-cs"/>
              </a:rPr>
              <a:t>Observed Failure (“Hole”)</a:t>
            </a:r>
          </a:p>
          <a:p>
            <a:r>
              <a:rPr lang="en-IN" sz="1200" kern="1200" dirty="0">
                <a:solidFill>
                  <a:schemeClr val="tx1"/>
                </a:solidFill>
                <a:effectLst/>
                <a:latin typeface="+mn-lt"/>
                <a:ea typeface="+mn-ea"/>
                <a:cs typeface="+mn-cs"/>
              </a:rPr>
              <a:t>Resulting Risk</a:t>
            </a:r>
          </a:p>
          <a:p>
            <a:r>
              <a:rPr lang="en-IN" sz="1200" kern="1200" dirty="0">
                <a:solidFill>
                  <a:schemeClr val="tx1"/>
                </a:solidFill>
                <a:effectLst/>
                <a:latin typeface="+mn-lt"/>
                <a:ea typeface="+mn-ea"/>
                <a:cs typeface="+mn-cs"/>
              </a:rPr>
              <a:t>Recruitment and Vetting</a:t>
            </a:r>
          </a:p>
          <a:p>
            <a:r>
              <a:rPr lang="en-IN" sz="1200" kern="1200" dirty="0">
                <a:solidFill>
                  <a:schemeClr val="tx1"/>
                </a:solidFill>
                <a:effectLst/>
                <a:latin typeface="+mn-lt"/>
                <a:ea typeface="+mn-ea"/>
                <a:cs typeface="+mn-cs"/>
              </a:rPr>
              <a:t>Ensure suitable and trustworthy staff are employed.</a:t>
            </a:r>
          </a:p>
          <a:p>
            <a:r>
              <a:rPr lang="en-IN" sz="1200" kern="1200" dirty="0">
                <a:solidFill>
                  <a:schemeClr val="tx1"/>
                </a:solidFill>
                <a:effectLst/>
                <a:latin typeface="+mn-lt"/>
                <a:ea typeface="+mn-ea"/>
                <a:cs typeface="+mn-cs"/>
              </a:rPr>
              <a:t>Limited ability to identify future harmful behaviour.</a:t>
            </a:r>
          </a:p>
          <a:p>
            <a:r>
              <a:rPr lang="en-IN" sz="1200" kern="1200" dirty="0">
                <a:solidFill>
                  <a:schemeClr val="tx1"/>
                </a:solidFill>
                <a:effectLst/>
                <a:latin typeface="+mn-lt"/>
                <a:ea typeface="+mn-ea"/>
                <a:cs typeface="+mn-cs"/>
              </a:rPr>
              <a:t>Letby passed recruitment checks and worked in the neonatal unit.</a:t>
            </a:r>
          </a:p>
          <a:p>
            <a:r>
              <a:rPr lang="en-IN" sz="1200" kern="1200" dirty="0">
                <a:solidFill>
                  <a:schemeClr val="tx1"/>
                </a:solidFill>
                <a:effectLst/>
                <a:latin typeface="+mn-lt"/>
                <a:ea typeface="+mn-ea"/>
                <a:cs typeface="+mn-cs"/>
              </a:rPr>
              <a:t>Clinical Supervision</a:t>
            </a:r>
          </a:p>
          <a:p>
            <a:r>
              <a:rPr lang="en-IN" sz="1200" kern="1200" dirty="0">
                <a:solidFill>
                  <a:schemeClr val="tx1"/>
                </a:solidFill>
                <a:effectLst/>
                <a:latin typeface="+mn-lt"/>
                <a:ea typeface="+mn-ea"/>
                <a:cs typeface="+mn-cs"/>
              </a:rPr>
              <a:t>Monitor staff performance and patient safety.</a:t>
            </a:r>
          </a:p>
          <a:p>
            <a:r>
              <a:rPr lang="en-IN" sz="1200" kern="1200" dirty="0">
                <a:solidFill>
                  <a:schemeClr val="tx1"/>
                </a:solidFill>
                <a:effectLst/>
                <a:latin typeface="+mn-lt"/>
                <a:ea typeface="+mn-ea"/>
                <a:cs typeface="+mn-cs"/>
              </a:rPr>
              <a:t>Concerns raised by staff were not acted upon promptly.</a:t>
            </a:r>
          </a:p>
          <a:p>
            <a:r>
              <a:rPr lang="en-IN" sz="1200" kern="1200" dirty="0">
                <a:solidFill>
                  <a:schemeClr val="tx1"/>
                </a:solidFill>
                <a:effectLst/>
                <a:latin typeface="+mn-lt"/>
                <a:ea typeface="+mn-ea"/>
                <a:cs typeface="+mn-cs"/>
              </a:rPr>
              <a:t>Delayed recognition of unusual infant deaths and incidents.</a:t>
            </a:r>
          </a:p>
          <a:p>
            <a:r>
              <a:rPr lang="en-IN" sz="1200" kern="1200" dirty="0">
                <a:solidFill>
                  <a:schemeClr val="tx1"/>
                </a:solidFill>
                <a:effectLst/>
                <a:latin typeface="+mn-lt"/>
                <a:ea typeface="+mn-ea"/>
                <a:cs typeface="+mn-cs"/>
              </a:rPr>
              <a:t>Incident Reporting Systems</a:t>
            </a:r>
          </a:p>
          <a:p>
            <a:r>
              <a:rPr lang="en-IN" sz="1200" kern="1200" dirty="0">
                <a:solidFill>
                  <a:schemeClr val="tx1"/>
                </a:solidFill>
                <a:effectLst/>
                <a:latin typeface="+mn-lt"/>
                <a:ea typeface="+mn-ea"/>
                <a:cs typeface="+mn-cs"/>
              </a:rPr>
              <a:t>Record and investigate adverse events.</a:t>
            </a:r>
          </a:p>
          <a:p>
            <a:r>
              <a:rPr lang="en-IN" sz="1200" kern="1200" dirty="0">
                <a:solidFill>
                  <a:schemeClr val="tx1"/>
                </a:solidFill>
                <a:effectLst/>
                <a:latin typeface="+mn-lt"/>
                <a:ea typeface="+mn-ea"/>
                <a:cs typeface="+mn-cs"/>
              </a:rPr>
              <a:t>Inadequate escalation and review of repeated incidents.</a:t>
            </a:r>
          </a:p>
          <a:p>
            <a:r>
              <a:rPr lang="en-IN" sz="1200" kern="1200" dirty="0">
                <a:solidFill>
                  <a:schemeClr val="tx1"/>
                </a:solidFill>
                <a:effectLst/>
                <a:latin typeface="+mn-lt"/>
                <a:ea typeface="+mn-ea"/>
                <a:cs typeface="+mn-cs"/>
              </a:rPr>
              <a:t>Patterns of harm were not identified early.</a:t>
            </a:r>
          </a:p>
          <a:p>
            <a:r>
              <a:rPr lang="en-IN" sz="1200" kern="1200" dirty="0">
                <a:solidFill>
                  <a:schemeClr val="tx1"/>
                </a:solidFill>
                <a:effectLst/>
                <a:latin typeface="+mn-lt"/>
                <a:ea typeface="+mn-ea"/>
                <a:cs typeface="+mn-cs"/>
              </a:rPr>
              <a:t>Management Oversight</a:t>
            </a:r>
          </a:p>
          <a:p>
            <a:r>
              <a:rPr lang="en-IN" sz="1200" kern="1200" dirty="0">
                <a:solidFill>
                  <a:schemeClr val="tx1"/>
                </a:solidFill>
                <a:effectLst/>
                <a:latin typeface="+mn-lt"/>
                <a:ea typeface="+mn-ea"/>
                <a:cs typeface="+mn-cs"/>
              </a:rPr>
              <a:t>Respond to risks and safeguard patients.</a:t>
            </a:r>
          </a:p>
          <a:p>
            <a:r>
              <a:rPr lang="en-IN" sz="1200" kern="1200" dirty="0">
                <a:solidFill>
                  <a:schemeClr val="tx1"/>
                </a:solidFill>
                <a:effectLst/>
                <a:latin typeface="+mn-lt"/>
                <a:ea typeface="+mn-ea"/>
                <a:cs typeface="+mn-cs"/>
              </a:rPr>
              <a:t>Failure to act decisively on clinicians’ concerns.</a:t>
            </a:r>
          </a:p>
          <a:p>
            <a:r>
              <a:rPr lang="en-IN" sz="1200" kern="1200" dirty="0">
                <a:solidFill>
                  <a:schemeClr val="tx1"/>
                </a:solidFill>
                <a:effectLst/>
                <a:latin typeface="+mn-lt"/>
                <a:ea typeface="+mn-ea"/>
                <a:cs typeface="+mn-cs"/>
              </a:rPr>
              <a:t>Letby continued working with vulnerable infants.</a:t>
            </a:r>
          </a:p>
          <a:p>
            <a:r>
              <a:rPr lang="en-IN" sz="1200" kern="1200" dirty="0">
                <a:solidFill>
                  <a:schemeClr val="tx1"/>
                </a:solidFill>
                <a:effectLst/>
                <a:latin typeface="+mn-lt"/>
                <a:ea typeface="+mn-ea"/>
                <a:cs typeface="+mn-cs"/>
              </a:rPr>
              <a:t>Organisational Culture</a:t>
            </a:r>
          </a:p>
          <a:p>
            <a:r>
              <a:rPr lang="en-IN" sz="1200" kern="1200" dirty="0">
                <a:solidFill>
                  <a:schemeClr val="tx1"/>
                </a:solidFill>
                <a:effectLst/>
                <a:latin typeface="+mn-lt"/>
                <a:ea typeface="+mn-ea"/>
                <a:cs typeface="+mn-cs"/>
              </a:rPr>
              <a:t>Encourage transparency and speaking up.</a:t>
            </a:r>
          </a:p>
          <a:p>
            <a:r>
              <a:rPr lang="en-IN" sz="1200" kern="1200" dirty="0">
                <a:solidFill>
                  <a:schemeClr val="tx1"/>
                </a:solidFill>
                <a:effectLst/>
                <a:latin typeface="+mn-lt"/>
                <a:ea typeface="+mn-ea"/>
                <a:cs typeface="+mn-cs"/>
              </a:rPr>
              <a:t>Fear of challenging decisions and poor communication.</a:t>
            </a:r>
          </a:p>
          <a:p>
            <a:r>
              <a:rPr lang="en-IN" sz="1200" kern="1200" dirty="0">
                <a:solidFill>
                  <a:schemeClr val="tx1"/>
                </a:solidFill>
                <a:effectLst/>
                <a:latin typeface="+mn-lt"/>
                <a:ea typeface="+mn-ea"/>
                <a:cs typeface="+mn-cs"/>
              </a:rPr>
              <a:t>Concerns were not effectively addressed.</a:t>
            </a:r>
          </a:p>
          <a:p>
            <a:r>
              <a:rPr lang="en-IN" sz="1200" kern="1200" dirty="0">
                <a:solidFill>
                  <a:schemeClr val="tx1"/>
                </a:solidFill>
                <a:effectLst/>
                <a:latin typeface="+mn-lt"/>
                <a:ea typeface="+mn-ea"/>
                <a:cs typeface="+mn-cs"/>
              </a:rPr>
              <a:t>External Regulation</a:t>
            </a:r>
          </a:p>
          <a:p>
            <a:r>
              <a:rPr lang="en-IN" sz="1200" kern="1200" dirty="0">
                <a:solidFill>
                  <a:schemeClr val="tx1"/>
                </a:solidFill>
                <a:effectLst/>
                <a:latin typeface="+mn-lt"/>
                <a:ea typeface="+mn-ea"/>
                <a:cs typeface="+mn-cs"/>
              </a:rPr>
              <a:t>Provide independent scrutiny and accountability.</a:t>
            </a:r>
          </a:p>
          <a:p>
            <a:r>
              <a:rPr lang="en-IN" sz="1200" kern="1200" dirty="0">
                <a:solidFill>
                  <a:schemeClr val="tx1"/>
                </a:solidFill>
                <a:effectLst/>
                <a:latin typeface="+mn-lt"/>
                <a:ea typeface="+mn-ea"/>
                <a:cs typeface="+mn-cs"/>
              </a:rPr>
              <a:t>Delayed external investigation.</a:t>
            </a:r>
          </a:p>
          <a:p>
            <a:r>
              <a:rPr lang="en-IN" sz="1200" kern="1200" dirty="0">
                <a:solidFill>
                  <a:schemeClr val="tx1"/>
                </a:solidFill>
                <a:effectLst/>
                <a:latin typeface="+mn-lt"/>
                <a:ea typeface="+mn-ea"/>
                <a:cs typeface="+mn-cs"/>
              </a:rPr>
              <a:t>Harm continued before intervention occurred.</a:t>
            </a:r>
          </a:p>
        </p:txBody>
      </p:sp>
      <p:sp>
        <p:nvSpPr>
          <p:cNvPr id="4" name="Slide Number Placeholder 3"/>
          <p:cNvSpPr>
            <a:spLocks noGrp="1"/>
          </p:cNvSpPr>
          <p:nvPr>
            <p:ph type="sldNum" sz="quarter" idx="5"/>
          </p:nvPr>
        </p:nvSpPr>
        <p:spPr/>
        <p:txBody>
          <a:bodyPr/>
          <a:lstStyle/>
          <a:p>
            <a:fld id="{297C8E65-AFB8-407B-A2C0-2BD2506A8E55}" type="slidenum">
              <a:rPr lang="en-IN" smtClean="0"/>
              <a:t>5</a:t>
            </a:fld>
            <a:endParaRPr lang="en-IN" dirty="0"/>
          </a:p>
        </p:txBody>
      </p:sp>
    </p:spTree>
    <p:extLst>
      <p:ext uri="{BB962C8B-B14F-4D97-AF65-F5344CB8AC3E}">
        <p14:creationId xmlns:p14="http://schemas.microsoft.com/office/powerpoint/2010/main" val="3668375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number of national gaps in policy led to the Countess of Chester Hospital neonatal unit failures. Among the major problems was the NHS staffing policy, for which the ratios of nurse to patient number were advocated but not heavily imposed (Allen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This caused routine understaffing and hazardous workload in the unit. Poor whistleblowing policies were also a contributing factor. Despite the available frameworks of NHS Whistleblowing Policy and the Public Interest Disclosure Act 1998, the concerns of staff were not taken seriously, and a culture of fear did not enhance reporting. Regulatory failure was another issue. This is because Care Quality Commission (CQC) inspections failed to quickly detect the seriousness of the risks in the neonatal unit, and there were delays in taking action (Walshe, 2024). There were also ineffective policies of escalating mortality clusters, such that when the number of deaths increased, swamping was not quickly escalated to national bodies to establish a prompt investigation. Moreover, the initial mechanisms of external reviews were inefficient.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97C8E65-AFB8-407B-A2C0-2BD2506A8E55}" type="slidenum">
              <a:rPr lang="en-IN" smtClean="0"/>
              <a:t>6</a:t>
            </a:fld>
            <a:endParaRPr lang="en-IN" dirty="0"/>
          </a:p>
        </p:txBody>
      </p:sp>
    </p:spTree>
    <p:extLst>
      <p:ext uri="{BB962C8B-B14F-4D97-AF65-F5344CB8AC3E}">
        <p14:creationId xmlns:p14="http://schemas.microsoft.com/office/powerpoint/2010/main" val="2317869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635BB-FFD0-9DF7-AF7B-2BE2550FEB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4513DF-B0A9-AA3A-4646-4BAF9CDD5641}"/>
              </a:ext>
            </a:extLst>
          </p:cNvPr>
          <p:cNvSpPr>
            <a:spLocks noGrp="1" noRot="1" noChangeAspect="1"/>
          </p:cNvSpPr>
          <p:nvPr>
            <p:ph type="sldImg"/>
          </p:nvPr>
        </p:nvSpPr>
        <p:spPr/>
        <p:txBody>
          <a:bodyPr/>
          <a:lstStyle/>
          <a:p>
            <a:endParaRPr lang="en-IN" dirty="0"/>
          </a:p>
        </p:txBody>
      </p:sp>
      <p:sp>
        <p:nvSpPr>
          <p:cNvPr id="3" name="Notes Placeholder 2">
            <a:extLst>
              <a:ext uri="{FF2B5EF4-FFF2-40B4-BE49-F238E27FC236}">
                <a16:creationId xmlns:a16="http://schemas.microsoft.com/office/drawing/2014/main" id="{70F28954-A128-CDE9-68F0-3EF05D84CE52}"/>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Benchmark Indicator</a:t>
            </a:r>
          </a:p>
          <a:p>
            <a:r>
              <a:rPr lang="en-IN" sz="1200" kern="1200" dirty="0">
                <a:solidFill>
                  <a:schemeClr val="tx1"/>
                </a:solidFill>
                <a:effectLst/>
                <a:latin typeface="+mn-lt"/>
                <a:ea typeface="+mn-ea"/>
                <a:cs typeface="+mn-cs"/>
              </a:rPr>
              <a:t>National Standard</a:t>
            </a:r>
          </a:p>
          <a:p>
            <a:r>
              <a:rPr lang="en-IN" sz="1200" kern="1200" dirty="0">
                <a:solidFill>
                  <a:schemeClr val="tx1"/>
                </a:solidFill>
                <a:effectLst/>
                <a:latin typeface="+mn-lt"/>
                <a:ea typeface="+mn-ea"/>
                <a:cs typeface="+mn-cs"/>
              </a:rPr>
              <a:t>Hospital Performance (Before)</a:t>
            </a:r>
          </a:p>
          <a:p>
            <a:r>
              <a:rPr lang="en-IN" sz="1200" kern="1200" dirty="0">
                <a:solidFill>
                  <a:schemeClr val="tx1"/>
                </a:solidFill>
                <a:effectLst/>
                <a:latin typeface="+mn-lt"/>
                <a:ea typeface="+mn-ea"/>
                <a:cs typeface="+mn-cs"/>
              </a:rPr>
              <a:t>Hospital Performance (After Improvement)</a:t>
            </a:r>
          </a:p>
          <a:p>
            <a:r>
              <a:rPr lang="en-IN" sz="1200" kern="1200" dirty="0">
                <a:solidFill>
                  <a:schemeClr val="tx1"/>
                </a:solidFill>
                <a:effectLst/>
                <a:latin typeface="+mn-lt"/>
                <a:ea typeface="+mn-ea"/>
                <a:cs typeface="+mn-cs"/>
              </a:rPr>
              <a:t>Patient Safety Incidents</a:t>
            </a:r>
          </a:p>
          <a:p>
            <a:r>
              <a:rPr lang="en-IN" sz="1200" kern="1200" dirty="0">
                <a:solidFill>
                  <a:schemeClr val="tx1"/>
                </a:solidFill>
                <a:effectLst/>
                <a:latin typeface="+mn-lt"/>
                <a:ea typeface="+mn-ea"/>
                <a:cs typeface="+mn-cs"/>
              </a:rPr>
              <a:t>Zero preventable harm events</a:t>
            </a:r>
          </a:p>
          <a:p>
            <a:r>
              <a:rPr lang="en-IN" sz="1200" kern="1200" dirty="0">
                <a:solidFill>
                  <a:schemeClr val="tx1"/>
                </a:solidFill>
                <a:effectLst/>
                <a:latin typeface="+mn-lt"/>
                <a:ea typeface="+mn-ea"/>
                <a:cs typeface="+mn-cs"/>
              </a:rPr>
              <a:t>Frequent reporting of unexplained incidents</a:t>
            </a:r>
          </a:p>
          <a:p>
            <a:r>
              <a:rPr lang="en-IN" sz="1200" kern="1200" dirty="0">
                <a:solidFill>
                  <a:schemeClr val="tx1"/>
                </a:solidFill>
                <a:effectLst/>
                <a:latin typeface="+mn-lt"/>
                <a:ea typeface="+mn-ea"/>
                <a:cs typeface="+mn-cs"/>
              </a:rPr>
              <a:t>Significant reduction through enhanced monitoring</a:t>
            </a:r>
          </a:p>
          <a:p>
            <a:r>
              <a:rPr lang="en-IN" sz="1200" kern="1200" dirty="0">
                <a:solidFill>
                  <a:schemeClr val="tx1"/>
                </a:solidFill>
                <a:effectLst/>
                <a:latin typeface="+mn-lt"/>
                <a:ea typeface="+mn-ea"/>
                <a:cs typeface="+mn-cs"/>
              </a:rPr>
              <a:t>Incident Reporting</a:t>
            </a:r>
          </a:p>
          <a:p>
            <a:r>
              <a:rPr lang="en-IN" sz="1200" kern="1200" dirty="0">
                <a:solidFill>
                  <a:schemeClr val="tx1"/>
                </a:solidFill>
                <a:effectLst/>
                <a:latin typeface="+mn-lt"/>
                <a:ea typeface="+mn-ea"/>
                <a:cs typeface="+mn-cs"/>
              </a:rPr>
              <a:t>100% timely reporting and investigation</a:t>
            </a:r>
          </a:p>
          <a:p>
            <a:r>
              <a:rPr lang="en-IN" sz="1200" kern="1200" dirty="0">
                <a:solidFill>
                  <a:schemeClr val="tx1"/>
                </a:solidFill>
                <a:effectLst/>
                <a:latin typeface="+mn-lt"/>
                <a:ea typeface="+mn-ea"/>
                <a:cs typeface="+mn-cs"/>
              </a:rPr>
              <a:t>Delayed escalation of concerns</a:t>
            </a:r>
          </a:p>
          <a:p>
            <a:r>
              <a:rPr lang="en-IN" sz="1200" kern="1200" dirty="0">
                <a:solidFill>
                  <a:schemeClr val="tx1"/>
                </a:solidFill>
                <a:effectLst/>
                <a:latin typeface="+mn-lt"/>
                <a:ea typeface="+mn-ea"/>
                <a:cs typeface="+mn-cs"/>
              </a:rPr>
              <a:t>Immediate reporting and rapid investigation procedures</a:t>
            </a:r>
          </a:p>
          <a:p>
            <a:r>
              <a:rPr lang="en-IN" sz="1200" kern="1200" dirty="0">
                <a:solidFill>
                  <a:schemeClr val="tx1"/>
                </a:solidFill>
                <a:effectLst/>
                <a:latin typeface="+mn-lt"/>
                <a:ea typeface="+mn-ea"/>
                <a:cs typeface="+mn-cs"/>
              </a:rPr>
              <a:t>Staff Training Compliance</a:t>
            </a:r>
          </a:p>
          <a:p>
            <a:r>
              <a:rPr lang="en-IN" sz="1200" kern="1200" dirty="0">
                <a:solidFill>
                  <a:schemeClr val="tx1"/>
                </a:solidFill>
                <a:effectLst/>
                <a:latin typeface="+mn-lt"/>
                <a:ea typeface="+mn-ea"/>
                <a:cs typeface="+mn-cs"/>
              </a:rPr>
              <a:t>100% mandatory safeguarding training</a:t>
            </a:r>
          </a:p>
          <a:p>
            <a:r>
              <a:rPr lang="en-IN" sz="1200" kern="1200" dirty="0">
                <a:solidFill>
                  <a:schemeClr val="tx1"/>
                </a:solidFill>
                <a:effectLst/>
                <a:latin typeface="+mn-lt"/>
                <a:ea typeface="+mn-ea"/>
                <a:cs typeface="+mn-cs"/>
              </a:rPr>
              <a:t>Inconsistent safeguarding knowledge</a:t>
            </a:r>
          </a:p>
          <a:p>
            <a:r>
              <a:rPr lang="en-IN" sz="1200" kern="1200" dirty="0">
                <a:solidFill>
                  <a:schemeClr val="tx1"/>
                </a:solidFill>
                <a:effectLst/>
                <a:latin typeface="+mn-lt"/>
                <a:ea typeface="+mn-ea"/>
                <a:cs typeface="+mn-cs"/>
              </a:rPr>
              <a:t>Full staff completion of safeguarding programmes</a:t>
            </a:r>
          </a:p>
          <a:p>
            <a:r>
              <a:rPr lang="en-IN" sz="1200" kern="1200" dirty="0">
                <a:solidFill>
                  <a:schemeClr val="tx1"/>
                </a:solidFill>
                <a:effectLst/>
                <a:latin typeface="+mn-lt"/>
                <a:ea typeface="+mn-ea"/>
                <a:cs typeface="+mn-cs"/>
              </a:rPr>
              <a:t>Family Communication</a:t>
            </a:r>
          </a:p>
          <a:p>
            <a:r>
              <a:rPr lang="en-IN" sz="1200" kern="1200" dirty="0">
                <a:solidFill>
                  <a:schemeClr val="tx1"/>
                </a:solidFill>
                <a:effectLst/>
                <a:latin typeface="+mn-lt"/>
                <a:ea typeface="+mn-ea"/>
                <a:cs typeface="+mn-cs"/>
              </a:rPr>
              <a:t>Regular and transparent updates</a:t>
            </a:r>
          </a:p>
          <a:p>
            <a:r>
              <a:rPr lang="en-IN" sz="1200" kern="1200" dirty="0">
                <a:solidFill>
                  <a:schemeClr val="tx1"/>
                </a:solidFill>
                <a:effectLst/>
                <a:latin typeface="+mn-lt"/>
                <a:ea typeface="+mn-ea"/>
                <a:cs typeface="+mn-cs"/>
              </a:rPr>
              <a:t>Limited communication with families</a:t>
            </a:r>
          </a:p>
          <a:p>
            <a:r>
              <a:rPr lang="en-IN" sz="1200" kern="1200" dirty="0">
                <a:solidFill>
                  <a:schemeClr val="tx1"/>
                </a:solidFill>
                <a:effectLst/>
                <a:latin typeface="+mn-lt"/>
                <a:ea typeface="+mn-ea"/>
                <a:cs typeface="+mn-cs"/>
              </a:rPr>
              <a:t>Improved engagement and information sharing</a:t>
            </a:r>
          </a:p>
          <a:p>
            <a:r>
              <a:rPr lang="en-IN" sz="1200" kern="1200" dirty="0">
                <a:solidFill>
                  <a:schemeClr val="tx1"/>
                </a:solidFill>
                <a:effectLst/>
                <a:latin typeface="+mn-lt"/>
                <a:ea typeface="+mn-ea"/>
                <a:cs typeface="+mn-cs"/>
              </a:rPr>
              <a:t>Clinical Audits</a:t>
            </a:r>
          </a:p>
          <a:p>
            <a:r>
              <a:rPr lang="en-IN" sz="1200" kern="1200" dirty="0">
                <a:solidFill>
                  <a:schemeClr val="tx1"/>
                </a:solidFill>
                <a:effectLst/>
                <a:latin typeface="+mn-lt"/>
                <a:ea typeface="+mn-ea"/>
                <a:cs typeface="+mn-cs"/>
              </a:rPr>
              <a:t>Quarterly quality and safety reviews</a:t>
            </a:r>
          </a:p>
          <a:p>
            <a:r>
              <a:rPr lang="en-IN" sz="1200" kern="1200" dirty="0">
                <a:solidFill>
                  <a:schemeClr val="tx1"/>
                </a:solidFill>
                <a:effectLst/>
                <a:latin typeface="+mn-lt"/>
                <a:ea typeface="+mn-ea"/>
                <a:cs typeface="+mn-cs"/>
              </a:rPr>
              <a:t>Irregular audit practices</a:t>
            </a:r>
          </a:p>
          <a:p>
            <a:r>
              <a:rPr lang="en-IN" sz="1200" kern="1200" dirty="0">
                <a:solidFill>
                  <a:schemeClr val="tx1"/>
                </a:solidFill>
                <a:effectLst/>
                <a:latin typeface="+mn-lt"/>
                <a:ea typeface="+mn-ea"/>
                <a:cs typeface="+mn-cs"/>
              </a:rPr>
              <a:t>Routine audits with corrective action plans</a:t>
            </a:r>
          </a:p>
          <a:p>
            <a:r>
              <a:rPr lang="en-IN" sz="1200" kern="1200" dirty="0">
                <a:solidFill>
                  <a:schemeClr val="tx1"/>
                </a:solidFill>
                <a:effectLst/>
                <a:latin typeface="+mn-lt"/>
                <a:ea typeface="+mn-ea"/>
                <a:cs typeface="+mn-cs"/>
              </a:rPr>
              <a:t>Patient-Centred Care</a:t>
            </a:r>
          </a:p>
          <a:p>
            <a:r>
              <a:rPr lang="en-IN" sz="1200" kern="1200" dirty="0">
                <a:solidFill>
                  <a:schemeClr val="tx1"/>
                </a:solidFill>
                <a:effectLst/>
                <a:latin typeface="+mn-lt"/>
                <a:ea typeface="+mn-ea"/>
                <a:cs typeface="+mn-cs"/>
              </a:rPr>
              <a:t>Care aligned with individual needs</a:t>
            </a:r>
          </a:p>
          <a:p>
            <a:r>
              <a:rPr lang="en-IN" sz="1200" kern="1200" dirty="0">
                <a:solidFill>
                  <a:schemeClr val="tx1"/>
                </a:solidFill>
                <a:effectLst/>
                <a:latin typeface="+mn-lt"/>
                <a:ea typeface="+mn-ea"/>
                <a:cs typeface="+mn-cs"/>
              </a:rPr>
              <a:t>Reactive care approach</a:t>
            </a:r>
          </a:p>
          <a:p>
            <a:r>
              <a:rPr lang="en-IN" sz="1200" kern="1200" dirty="0">
                <a:solidFill>
                  <a:schemeClr val="tx1"/>
                </a:solidFill>
                <a:effectLst/>
                <a:latin typeface="+mn-lt"/>
                <a:ea typeface="+mn-ea"/>
                <a:cs typeface="+mn-cs"/>
              </a:rPr>
              <a:t>Proactive, holistic, and person-centred care delivery</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slide indicates the evaluation and improvement of quality in care settings. </a:t>
            </a:r>
          </a:p>
        </p:txBody>
      </p:sp>
      <p:sp>
        <p:nvSpPr>
          <p:cNvPr id="4" name="Slide Number Placeholder 3">
            <a:extLst>
              <a:ext uri="{FF2B5EF4-FFF2-40B4-BE49-F238E27FC236}">
                <a16:creationId xmlns:a16="http://schemas.microsoft.com/office/drawing/2014/main" id="{46D516C8-1826-7CA5-BD28-189124E121D7}"/>
              </a:ext>
            </a:extLst>
          </p:cNvPr>
          <p:cNvSpPr>
            <a:spLocks noGrp="1"/>
          </p:cNvSpPr>
          <p:nvPr>
            <p:ph type="sldNum" sz="quarter" idx="5"/>
          </p:nvPr>
        </p:nvSpPr>
        <p:spPr/>
        <p:txBody>
          <a:bodyPr/>
          <a:lstStyle/>
          <a:p>
            <a:fld id="{297C8E65-AFB8-407B-A2C0-2BD2506A8E55}" type="slidenum">
              <a:rPr lang="en-IN" smtClean="0"/>
              <a:t>7</a:t>
            </a:fld>
            <a:endParaRPr lang="en-IN" dirty="0"/>
          </a:p>
        </p:txBody>
      </p:sp>
    </p:spTree>
    <p:extLst>
      <p:ext uri="{BB962C8B-B14F-4D97-AF65-F5344CB8AC3E}">
        <p14:creationId xmlns:p14="http://schemas.microsoft.com/office/powerpoint/2010/main" val="2027699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report will be organised into definite sections to examine the case. It will start with an introduction and background of the Countess of Chester Hospital neonatal unit case. It will subsequently implement important theories, which include the Swiss Cheese Model, the root cause analysis, the fishbone diagram, the systems theory and the Donabedian model.  The Fishbone Diagram aids in categorising the causes of poor quality in various categories (Kumah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report will look into policy failures and root causes in detail. It will also address how services will be affected and then it will critically analyse. Additionally, it will give recommendations on how it will be improved and a conclusion on the main findings.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97C8E65-AFB8-407B-A2C0-2BD2506A8E55}" type="slidenum">
              <a:rPr lang="en-IN" smtClean="0"/>
              <a:t>8</a:t>
            </a:fld>
            <a:endParaRPr lang="en-IN" dirty="0"/>
          </a:p>
        </p:txBody>
      </p:sp>
    </p:spTree>
    <p:extLst>
      <p:ext uri="{BB962C8B-B14F-4D97-AF65-F5344CB8AC3E}">
        <p14:creationId xmlns:p14="http://schemas.microsoft.com/office/powerpoint/2010/main" val="2546285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337E1-914A-2588-7B10-CE401F0835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B0C117-52FF-7601-5687-CA457C9900C8}"/>
              </a:ext>
            </a:extLst>
          </p:cNvPr>
          <p:cNvSpPr>
            <a:spLocks noGrp="1" noRot="1" noChangeAspect="1"/>
          </p:cNvSpPr>
          <p:nvPr>
            <p:ph type="sldImg"/>
          </p:nvPr>
        </p:nvSpPr>
        <p:spPr/>
        <p:txBody>
          <a:bodyPr/>
          <a:lstStyle/>
          <a:p>
            <a:endParaRPr lang="en-IN" dirty="0"/>
          </a:p>
        </p:txBody>
      </p:sp>
      <p:sp>
        <p:nvSpPr>
          <p:cNvPr id="3" name="Notes Placeholder 2">
            <a:extLst>
              <a:ext uri="{FF2B5EF4-FFF2-40B4-BE49-F238E27FC236}">
                <a16:creationId xmlns:a16="http://schemas.microsoft.com/office/drawing/2014/main" id="{F2973177-83F0-2C06-7AD6-85CC064D5338}"/>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case reveals that there is a failure in the system and not in one cause. Several safety barriers within the hospital have all collapsed simultaneously, such as staffing, governance and escalation protocols. This enabled severe injuries to persist in the neonatal unit. The situation in the case shows that significant changes in governance and enhanced patient safety culture are required.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351C677D-D03C-80B5-D4B0-CFE664B32B66}"/>
              </a:ext>
            </a:extLst>
          </p:cNvPr>
          <p:cNvSpPr>
            <a:spLocks noGrp="1"/>
          </p:cNvSpPr>
          <p:nvPr>
            <p:ph type="sldNum" sz="quarter" idx="5"/>
          </p:nvPr>
        </p:nvSpPr>
        <p:spPr/>
        <p:txBody>
          <a:bodyPr/>
          <a:lstStyle/>
          <a:p>
            <a:fld id="{297C8E65-AFB8-407B-A2C0-2BD2506A8E55}" type="slidenum">
              <a:rPr lang="en-IN" smtClean="0"/>
              <a:t>9</a:t>
            </a:fld>
            <a:endParaRPr lang="en-IN" dirty="0"/>
          </a:p>
        </p:txBody>
      </p:sp>
    </p:spTree>
    <p:extLst>
      <p:ext uri="{BB962C8B-B14F-4D97-AF65-F5344CB8AC3E}">
        <p14:creationId xmlns:p14="http://schemas.microsoft.com/office/powerpoint/2010/main" val="2559164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7F573D-89F6-40EE-93F2-B57C8EC5DA64}"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9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7F573D-89F6-40EE-93F2-B57C8EC5DA64}" type="datetimeFigureOut">
              <a:rPr lang="en-US" smtClean="0"/>
              <a:t>6/22/2026</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D9B323-205E-4922-AC48-3D7CEA2AAB73}"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theguardian.com/uk-news/article/2024/sep/08/a-superbug-doctor-shortages-and-a-neonatal-unit-out-of-its-depth-failures-at-lucy-letby-hospital-reveale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8BC4A41-E991-5119-71B6-478FE23CC70C}"/>
              </a:ext>
            </a:extLst>
          </p:cNvPr>
          <p:cNvSpPr>
            <a:spLocks noGrp="1"/>
          </p:cNvSpPr>
          <p:nvPr>
            <p:ph type="title"/>
          </p:nvPr>
        </p:nvSpPr>
        <p:spPr>
          <a:xfrm>
            <a:off x="7772400" y="4572000"/>
            <a:ext cx="3810000" cy="1752600"/>
          </a:xfrm>
        </p:spPr>
        <p:txBody>
          <a:bodyPr>
            <a:normAutofit/>
          </a:bodyPr>
          <a:lstStyle/>
          <a:p>
            <a:r>
              <a:rPr lang="en-US" sz="1800" b="1" dirty="0">
                <a:latin typeface="Arial" panose="020B0604020202020204" pitchFamily="34" charset="0"/>
                <a:cs typeface="Arial" panose="020B0604020202020204" pitchFamily="34" charset="0"/>
              </a:rPr>
              <a:t>LUCY LETBY CASE (COUNTESS OF CHESTER HOSPITAL, UK)</a:t>
            </a:r>
            <a:endParaRPr lang="en-IN" sz="1800" dirty="0"/>
          </a:p>
        </p:txBody>
      </p:sp>
      <p:pic>
        <p:nvPicPr>
          <p:cNvPr id="2" name="Picture 2" descr="A superbug, doctor shortages and a neonatal unit 'out of its depth':  failures at Lucy Letby hospital revealed | Lucy Letby | The Guardian">
            <a:extLst>
              <a:ext uri="{FF2B5EF4-FFF2-40B4-BE49-F238E27FC236}">
                <a16:creationId xmlns:a16="http://schemas.microsoft.com/office/drawing/2014/main" id="{D85A2772-72CA-CCB7-1A56-079A416FA1C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28362" y="533400"/>
            <a:ext cx="4434444" cy="33258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15DDB93-323E-C5B5-D3B1-15B6F93B9125}"/>
              </a:ext>
            </a:extLst>
          </p:cNvPr>
          <p:cNvSpPr txBox="1"/>
          <p:nvPr/>
        </p:nvSpPr>
        <p:spPr>
          <a:xfrm>
            <a:off x="304800" y="3581400"/>
            <a:ext cx="6093994" cy="2585323"/>
          </a:xfrm>
          <a:prstGeom prst="rect">
            <a:avLst/>
          </a:prstGeom>
          <a:noFill/>
        </p:spPr>
        <p:txBody>
          <a:bodyPr wrap="square">
            <a:spAutoFit/>
          </a:bodyPr>
          <a:lstStyle/>
          <a:p>
            <a:pPr marL="0" indent="0">
              <a:buNone/>
            </a:pPr>
            <a:r>
              <a:rPr lang="en-IN" dirty="0">
                <a:latin typeface="Arial" panose="020B0604020202020204" pitchFamily="34" charset="0"/>
                <a:cs typeface="Arial" panose="020B0604020202020204" pitchFamily="34" charset="0"/>
              </a:rPr>
              <a:t>Student Name: Shivani </a:t>
            </a:r>
            <a:r>
              <a:rPr lang="en-IN" dirty="0" err="1">
                <a:latin typeface="Arial" panose="020B0604020202020204" pitchFamily="34" charset="0"/>
                <a:cs typeface="Arial" panose="020B0604020202020204" pitchFamily="34" charset="0"/>
              </a:rPr>
              <a:t>Bharatbhai</a:t>
            </a:r>
            <a:r>
              <a:rPr lang="en-IN" dirty="0">
                <a:latin typeface="Arial" panose="020B0604020202020204" pitchFamily="34" charset="0"/>
                <a:cs typeface="Arial" panose="020B0604020202020204" pitchFamily="34" charset="0"/>
              </a:rPr>
              <a:t> Patel</a:t>
            </a:r>
          </a:p>
          <a:p>
            <a:pPr marL="0" indent="0">
              <a:buNone/>
            </a:pPr>
            <a:r>
              <a:rPr lang="en-IN" dirty="0">
                <a:latin typeface="Arial" panose="020B0604020202020204" pitchFamily="34" charset="0"/>
                <a:cs typeface="Arial" panose="020B0604020202020204" pitchFamily="34" charset="0"/>
              </a:rPr>
              <a:t>Student ID: 2508120</a:t>
            </a:r>
          </a:p>
          <a:p>
            <a:pPr marL="0" indent="0">
              <a:buNone/>
            </a:pPr>
            <a:r>
              <a:rPr lang="en-IN" dirty="0" err="1">
                <a:latin typeface="Arial" panose="020B0604020202020204" pitchFamily="34" charset="0"/>
                <a:cs typeface="Arial" panose="020B0604020202020204" pitchFamily="34" charset="0"/>
              </a:rPr>
              <a:t>Programme:MSc</a:t>
            </a:r>
            <a:r>
              <a:rPr lang="en-IN" dirty="0">
                <a:latin typeface="Arial" panose="020B0604020202020204" pitchFamily="34" charset="0"/>
                <a:cs typeface="Arial" panose="020B0604020202020204" pitchFamily="34" charset="0"/>
              </a:rPr>
              <a:t> Public Health and Social Care in Practice</a:t>
            </a:r>
          </a:p>
          <a:p>
            <a:pPr marL="0" indent="0">
              <a:buNone/>
            </a:pPr>
            <a:r>
              <a:rPr lang="en-IN" dirty="0">
                <a:latin typeface="Arial" panose="020B0604020202020204" pitchFamily="34" charset="0"/>
                <a:cs typeface="Arial" panose="020B0604020202020204" pitchFamily="34" charset="0"/>
              </a:rPr>
              <a:t>Module Code:LCHS7006</a:t>
            </a:r>
          </a:p>
          <a:p>
            <a:pPr marL="0" indent="0">
              <a:buNone/>
            </a:pPr>
            <a:r>
              <a:rPr lang="en-IN" dirty="0">
                <a:latin typeface="Arial" panose="020B0604020202020204" pitchFamily="34" charset="0"/>
                <a:cs typeface="Arial" panose="020B0604020202020204" pitchFamily="34" charset="0"/>
              </a:rPr>
              <a:t>Module Title: Quality Assurance and Service I</a:t>
            </a:r>
          </a:p>
          <a:p>
            <a:pPr marL="0" indent="0">
              <a:buNone/>
            </a:pPr>
            <a:r>
              <a:rPr lang="en-IN" dirty="0">
                <a:latin typeface="Arial" panose="020B0604020202020204" pitchFamily="34" charset="0"/>
                <a:cs typeface="Arial" panose="020B0604020202020204" pitchFamily="34" charset="0"/>
              </a:rPr>
              <a:t>Assessment Title: Component 1 Individual Presentation</a:t>
            </a:r>
          </a:p>
          <a:p>
            <a:pPr marL="0" indent="0">
              <a:buNone/>
            </a:pPr>
            <a:r>
              <a:rPr lang="en-IN" dirty="0">
                <a:latin typeface="Arial" panose="020B0604020202020204" pitchFamily="34" charset="0"/>
                <a:cs typeface="Arial" panose="020B0604020202020204" pitchFamily="34" charset="0"/>
              </a:rPr>
              <a:t>Lecturer: Dr Fahad Khan </a:t>
            </a:r>
          </a:p>
          <a:p>
            <a:pPr marL="0" indent="0">
              <a:buNone/>
            </a:pPr>
            <a:r>
              <a:rPr lang="en-IN" dirty="0">
                <a:latin typeface="Arial" panose="020B0604020202020204" pitchFamily="34" charset="0"/>
                <a:cs typeface="Arial" panose="020B0604020202020204" pitchFamily="34" charset="0"/>
              </a:rPr>
              <a:t>Submission Date: 22 June 2026</a:t>
            </a:r>
            <a:endParaRPr lang="en-IN" dirty="0"/>
          </a:p>
        </p:txBody>
      </p:sp>
      <p:pic>
        <p:nvPicPr>
          <p:cNvPr id="6" name="Picture 5" descr="Discover University of Wales Trinity Saint David">
            <a:extLst>
              <a:ext uri="{FF2B5EF4-FFF2-40B4-BE49-F238E27FC236}">
                <a16:creationId xmlns:a16="http://schemas.microsoft.com/office/drawing/2014/main" id="{7CAF00E8-714D-4887-7553-901715F353AA}"/>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04800" y="533400"/>
            <a:ext cx="4343400" cy="1600200"/>
          </a:xfrm>
          <a:prstGeom prst="rect">
            <a:avLst/>
          </a:prstGeom>
          <a:noFill/>
          <a:ln>
            <a:noFill/>
          </a:ln>
        </p:spPr>
      </p:pic>
    </p:spTree>
    <p:extLst>
      <p:ext uri="{BB962C8B-B14F-4D97-AF65-F5344CB8AC3E}">
        <p14:creationId xmlns:p14="http://schemas.microsoft.com/office/powerpoint/2010/main" val="2389861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Background of the Case</a:t>
            </a:r>
            <a:endParaRPr lang="en-US" sz="28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CD16FB8-3094-BA7E-BE68-469A709C1174}"/>
              </a:ext>
            </a:extLst>
          </p:cNvPr>
          <p:cNvSpPr txBox="1"/>
          <p:nvPr/>
        </p:nvSpPr>
        <p:spPr>
          <a:xfrm>
            <a:off x="6096000" y="1600200"/>
            <a:ext cx="5105400" cy="424218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In the Countess of Chester Hospital, there was a severe quality failure in the neonatal unit during 2015-16 (Guardian, 2024). </a:t>
            </a:r>
          </a:p>
          <a:p>
            <a:pPr marL="285750" indent="-285750" algn="just">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This period led to increased neonatal deaths, and </a:t>
            </a:r>
            <a:r>
              <a:rPr lang="en-GB" sz="2000" dirty="0">
                <a:effectLst/>
                <a:latin typeface="Arial" panose="020B0604020202020204" pitchFamily="34" charset="0"/>
                <a:ea typeface="Times New Roman" panose="02020603050405020304" pitchFamily="18" charset="0"/>
              </a:rPr>
              <a:t>clinical</a:t>
            </a:r>
            <a:r>
              <a:rPr lang="en-GB" sz="1800" dirty="0">
                <a:effectLst/>
                <a:latin typeface="Arial" panose="020B0604020202020204" pitchFamily="34" charset="0"/>
                <a:ea typeface="Times New Roman" panose="02020603050405020304" pitchFamily="18" charset="0"/>
              </a:rPr>
              <a:t> personnel were concerned. </a:t>
            </a:r>
          </a:p>
          <a:p>
            <a:pPr marL="285750" indent="-285750" algn="just">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However, safety issues were not recognised or acted on quickly. </a:t>
            </a:r>
          </a:p>
          <a:p>
            <a:pPr marL="285750" indent="-285750" algn="just">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The response was delayed by the weak governance structure and poor processes for escalating incidents.  </a:t>
            </a:r>
            <a:endParaRPr lang="en-IN" sz="1600" dirty="0">
              <a:effectLst/>
              <a:latin typeface="Arial" panose="020B0604020202020204" pitchFamily="34" charset="0"/>
              <a:ea typeface="Arial" panose="020B0604020202020204" pitchFamily="34" charset="0"/>
            </a:endParaRPr>
          </a:p>
        </p:txBody>
      </p:sp>
      <p:pic>
        <p:nvPicPr>
          <p:cNvPr id="3074" name="Picture 2" descr="Lucy Letby: Gross negligence manslaughter investigation launched at  Countess of Chester Hospital">
            <a:extLst>
              <a:ext uri="{FF2B5EF4-FFF2-40B4-BE49-F238E27FC236}">
                <a16:creationId xmlns:a16="http://schemas.microsoft.com/office/drawing/2014/main" id="{B839318C-DCAE-2F7F-C451-998DCAD883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2057400"/>
            <a:ext cx="4876800" cy="34541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55847-C51E-58B6-9D06-64EF7A85A8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E1DE18-48FB-5834-A738-4803D68456AE}"/>
              </a:ext>
            </a:extLst>
          </p:cNvPr>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What went wrong </a:t>
            </a:r>
            <a:endParaRPr lang="en-US" sz="28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E5E6A20-5C9B-72D2-D088-818EA7E91857}"/>
              </a:ext>
            </a:extLst>
          </p:cNvPr>
          <p:cNvSpPr txBox="1"/>
          <p:nvPr/>
        </p:nvSpPr>
        <p:spPr>
          <a:xfrm>
            <a:off x="6096000" y="1600200"/>
            <a:ext cx="5105400" cy="465768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effectLst/>
                <a:latin typeface="Arial" panose="020B0604020202020204" pitchFamily="34" charset="0"/>
                <a:ea typeface="Times New Roman" panose="02020603050405020304" pitchFamily="18" charset="0"/>
              </a:rPr>
              <a:t>Staffing ratios were inadequate and this led to pressure on staff. </a:t>
            </a:r>
          </a:p>
          <a:p>
            <a:pPr marL="285750" indent="-285750" algn="just">
              <a:lnSpc>
                <a:spcPct val="150000"/>
              </a:lnSpc>
              <a:buFont typeface="Arial" panose="020B0604020202020204" pitchFamily="34" charset="0"/>
              <a:buChar char="•"/>
            </a:pPr>
            <a:r>
              <a:rPr lang="en-US" dirty="0">
                <a:effectLst/>
                <a:latin typeface="Arial" panose="020B0604020202020204" pitchFamily="34" charset="0"/>
                <a:ea typeface="Times New Roman" panose="02020603050405020304" pitchFamily="18" charset="0"/>
              </a:rPr>
              <a:t>This was a weak leadership of the clinic that lacked leadership. Issues with personnel were not brought to the fore promptly. </a:t>
            </a:r>
          </a:p>
          <a:p>
            <a:pPr marL="285750" indent="-285750" algn="just">
              <a:lnSpc>
                <a:spcPct val="150000"/>
              </a:lnSpc>
              <a:buFont typeface="Arial" panose="020B0604020202020204" pitchFamily="34" charset="0"/>
              <a:buChar char="•"/>
            </a:pPr>
            <a:r>
              <a:rPr lang="en-US" dirty="0">
                <a:effectLst/>
                <a:latin typeface="Arial" panose="020B0604020202020204" pitchFamily="34" charset="0"/>
                <a:ea typeface="Times New Roman" panose="02020603050405020304" pitchFamily="18" charset="0"/>
              </a:rPr>
              <a:t>There was no ethical system of whistleblowing, and therefore, the personnel were not heard. </a:t>
            </a:r>
          </a:p>
          <a:p>
            <a:pPr marL="285750" indent="-285750" algn="just">
              <a:lnSpc>
                <a:spcPct val="150000"/>
              </a:lnSpc>
              <a:buFont typeface="Arial" panose="020B0604020202020204" pitchFamily="34" charset="0"/>
              <a:buChar char="•"/>
            </a:pPr>
            <a:r>
              <a:rPr lang="en-US" dirty="0">
                <a:effectLst/>
                <a:latin typeface="Arial" panose="020B0604020202020204" pitchFamily="34" charset="0"/>
                <a:ea typeface="Times New Roman" panose="02020603050405020304" pitchFamily="18" charset="0"/>
              </a:rPr>
              <a:t>The Countess of Chester Hospital revealed critical organisational and governance errors in the neonatal unit crisis (Guardian, 2024).</a:t>
            </a:r>
            <a:r>
              <a:rPr lang="en-US" sz="1800" dirty="0">
                <a:effectLst/>
                <a:latin typeface="Arial" panose="020B0604020202020204" pitchFamily="34" charset="0"/>
                <a:ea typeface="Times New Roman" panose="02020603050405020304" pitchFamily="18" charset="0"/>
              </a:rPr>
              <a:t> </a:t>
            </a:r>
            <a:endParaRPr lang="en-IN" sz="1600" dirty="0">
              <a:effectLst/>
              <a:latin typeface="Arial" panose="020B0604020202020204" pitchFamily="34" charset="0"/>
              <a:ea typeface="Arial" panose="020B0604020202020204" pitchFamily="34" charset="0"/>
            </a:endParaRPr>
          </a:p>
        </p:txBody>
      </p:sp>
      <p:pic>
        <p:nvPicPr>
          <p:cNvPr id="12290" name="Picture 2" descr="Importance of Quality in Health Care Sector | Semantic Scholar">
            <a:extLst>
              <a:ext uri="{FF2B5EF4-FFF2-40B4-BE49-F238E27FC236}">
                <a16:creationId xmlns:a16="http://schemas.microsoft.com/office/drawing/2014/main" id="{88ADFE50-C492-CB55-6399-9C318D7E1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133600"/>
            <a:ext cx="4022037"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7097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48916"/>
            <a:ext cx="5181600" cy="1143000"/>
          </a:xfrm>
        </p:spPr>
        <p:txBody>
          <a:bodyPr>
            <a:normAutofit/>
          </a:bodyPr>
          <a:lstStyle/>
          <a:p>
            <a:r>
              <a:rPr lang="en-US" sz="3200" b="1" dirty="0">
                <a:latin typeface="Arial" panose="020B0604020202020204" pitchFamily="34" charset="0"/>
                <a:cs typeface="Arial" panose="020B0604020202020204" pitchFamily="34" charset="0"/>
              </a:rPr>
              <a:t>Swiss Cheese Model</a:t>
            </a:r>
          </a:p>
        </p:txBody>
      </p:sp>
      <p:sp>
        <p:nvSpPr>
          <p:cNvPr id="3" name="Content Placeholder 2"/>
          <p:cNvSpPr>
            <a:spLocks noGrp="1"/>
          </p:cNvSpPr>
          <p:nvPr>
            <p:ph idx="1"/>
          </p:nvPr>
        </p:nvSpPr>
        <p:spPr>
          <a:xfrm>
            <a:off x="76200" y="1784684"/>
            <a:ext cx="4724400" cy="4724400"/>
          </a:xfrm>
        </p:spPr>
        <p:txBody>
          <a:bodyPr>
            <a:normAutofit/>
          </a:bodyPr>
          <a:lstStyle/>
          <a:p>
            <a:pPr algn="just">
              <a:lnSpc>
                <a:spcPct val="150000"/>
              </a:lnSpc>
            </a:pPr>
            <a:r>
              <a:rPr lang="en-US" sz="1600" dirty="0">
                <a:latin typeface="Arial" panose="020B0604020202020204" pitchFamily="34" charset="0"/>
                <a:cs typeface="Arial" panose="020B0604020202020204" pitchFamily="34" charset="0"/>
              </a:rPr>
              <a:t>The Swiss Cheese Model describes the causes of failures in the healthcare system when the various levels of defence are weak (Wiegmann </a:t>
            </a:r>
            <a:r>
              <a:rPr lang="en-US" sz="1600" i="1" dirty="0">
                <a:latin typeface="Arial" panose="020B0604020202020204" pitchFamily="34" charset="0"/>
                <a:cs typeface="Arial" panose="020B0604020202020204" pitchFamily="34" charset="0"/>
              </a:rPr>
              <a:t>et al. </a:t>
            </a:r>
            <a:r>
              <a:rPr lang="en-US" sz="1600" dirty="0">
                <a:latin typeface="Arial" panose="020B0604020202020204" pitchFamily="34" charset="0"/>
                <a:cs typeface="Arial" panose="020B0604020202020204" pitchFamily="34" charset="0"/>
              </a:rPr>
              <a:t>2022).</a:t>
            </a:r>
          </a:p>
          <a:p>
            <a:pPr algn="just">
              <a:lnSpc>
                <a:spcPct val="150000"/>
              </a:lnSpc>
            </a:pPr>
            <a:r>
              <a:rPr lang="en-US" sz="1600" dirty="0">
                <a:latin typeface="Arial" panose="020B0604020202020204" pitchFamily="34" charset="0"/>
                <a:cs typeface="Arial" panose="020B0604020202020204" pitchFamily="34" charset="0"/>
              </a:rPr>
              <a:t> It demonstrates that there are holes in each layer that denote errors in the system. </a:t>
            </a:r>
          </a:p>
          <a:p>
            <a:pPr algn="just">
              <a:lnSpc>
                <a:spcPct val="150000"/>
              </a:lnSpc>
            </a:pPr>
            <a:r>
              <a:rPr lang="en-US" sz="1600" dirty="0">
                <a:latin typeface="Arial" panose="020B0604020202020204" pitchFamily="34" charset="0"/>
                <a:cs typeface="Arial" panose="020B0604020202020204" pitchFamily="34" charset="0"/>
              </a:rPr>
              <a:t>The problem at hand in this case was a shortage of staff in terms of doctors and nurses, resulting in unfavourable workloads (Guardian, 2024). </a:t>
            </a:r>
          </a:p>
        </p:txBody>
      </p:sp>
      <p:pic>
        <p:nvPicPr>
          <p:cNvPr id="4098" name="Picture 2">
            <a:extLst>
              <a:ext uri="{FF2B5EF4-FFF2-40B4-BE49-F238E27FC236}">
                <a16:creationId xmlns:a16="http://schemas.microsoft.com/office/drawing/2014/main" id="{2E78A640-C6FC-F280-2E24-91F511616E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381000"/>
            <a:ext cx="7162800" cy="6400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2400"/>
            <a:ext cx="10972800" cy="1143000"/>
          </a:xfrm>
        </p:spPr>
        <p:txBody>
          <a:bodyPr>
            <a:normAutofit/>
          </a:bodyPr>
          <a:lstStyle/>
          <a:p>
            <a:r>
              <a:rPr lang="en-US" b="1" dirty="0">
                <a:latin typeface="Arial" panose="020B0604020202020204" pitchFamily="34" charset="0"/>
                <a:cs typeface="Arial" panose="020B0604020202020204" pitchFamily="34" charset="0"/>
              </a:rPr>
              <a:t>Application of </a:t>
            </a:r>
            <a:r>
              <a:rPr lang="en-US" sz="4000" b="1" dirty="0">
                <a:latin typeface="Arial" panose="020B0604020202020204" pitchFamily="34" charset="0"/>
                <a:cs typeface="Arial" panose="020B0604020202020204" pitchFamily="34" charset="0"/>
              </a:rPr>
              <a:t>Swiss</a:t>
            </a:r>
            <a:r>
              <a:rPr lang="en-US" b="1" dirty="0">
                <a:latin typeface="Arial" panose="020B0604020202020204" pitchFamily="34" charset="0"/>
                <a:cs typeface="Arial" panose="020B0604020202020204" pitchFamily="34" charset="0"/>
              </a:rPr>
              <a:t> Cheese Model </a:t>
            </a:r>
            <a:endParaRPr lang="en-US" sz="3200"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FEAD7330-535C-3798-DF7A-AED1B3978F6F}"/>
              </a:ext>
            </a:extLst>
          </p:cNvPr>
          <p:cNvGraphicFramePr>
            <a:graphicFrameLocks noGrp="1"/>
          </p:cNvGraphicFramePr>
          <p:nvPr>
            <p:ph idx="1"/>
            <p:extLst>
              <p:ext uri="{D42A27DB-BD31-4B8C-83A1-F6EECF244321}">
                <p14:modId xmlns:p14="http://schemas.microsoft.com/office/powerpoint/2010/main" val="2667750688"/>
              </p:ext>
            </p:extLst>
          </p:nvPr>
        </p:nvGraphicFramePr>
        <p:xfrm>
          <a:off x="228600" y="838201"/>
          <a:ext cx="11887200" cy="5980090"/>
        </p:xfrm>
        <a:graphic>
          <a:graphicData uri="http://schemas.openxmlformats.org/drawingml/2006/table">
            <a:tbl>
              <a:tblPr firstRow="1" firstCol="1" bandRow="1">
                <a:tableStyleId>{93296810-A885-4BE3-A3E7-6D5BEEA58F35}</a:tableStyleId>
              </a:tblPr>
              <a:tblGrid>
                <a:gridCol w="2591401">
                  <a:extLst>
                    <a:ext uri="{9D8B030D-6E8A-4147-A177-3AD203B41FA5}">
                      <a16:colId xmlns:a16="http://schemas.microsoft.com/office/drawing/2014/main" val="3282066234"/>
                    </a:ext>
                  </a:extLst>
                </a:gridCol>
                <a:gridCol w="3352199">
                  <a:extLst>
                    <a:ext uri="{9D8B030D-6E8A-4147-A177-3AD203B41FA5}">
                      <a16:colId xmlns:a16="http://schemas.microsoft.com/office/drawing/2014/main" val="321894581"/>
                    </a:ext>
                  </a:extLst>
                </a:gridCol>
                <a:gridCol w="2971800">
                  <a:extLst>
                    <a:ext uri="{9D8B030D-6E8A-4147-A177-3AD203B41FA5}">
                      <a16:colId xmlns:a16="http://schemas.microsoft.com/office/drawing/2014/main" val="3625701864"/>
                    </a:ext>
                  </a:extLst>
                </a:gridCol>
                <a:gridCol w="2971800">
                  <a:extLst>
                    <a:ext uri="{9D8B030D-6E8A-4147-A177-3AD203B41FA5}">
                      <a16:colId xmlns:a16="http://schemas.microsoft.com/office/drawing/2014/main" val="1400574686"/>
                    </a:ext>
                  </a:extLst>
                </a:gridCol>
              </a:tblGrid>
              <a:tr h="499683">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Safety Layer (Defence)</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Expected QA Function</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Observed Failure (“Hole”)</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Resulting Risk</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98425624"/>
                  </a:ext>
                </a:extLst>
              </a:tr>
              <a:tr h="1032217">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Recruitment and Vetting</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Ensure suitable and trustworthy staff are employed.</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Limited ability to identify future harmful behaviour. </a:t>
                      </a:r>
                      <a:r>
                        <a:rPr lang="en-IN" sz="1400" i="0" kern="100" dirty="0">
                          <a:effectLst/>
                          <a:latin typeface="Arial" panose="020B0604020202020204" pitchFamily="34" charset="0"/>
                          <a:cs typeface="Arial" panose="020B0604020202020204" pitchFamily="34" charset="0"/>
                        </a:rPr>
                        <a:t>(</a:t>
                      </a:r>
                      <a:r>
                        <a:rPr lang="en-IN" sz="1400" i="0" kern="100" dirty="0" err="1">
                          <a:effectLst/>
                          <a:latin typeface="Arial" panose="020B0604020202020204" pitchFamily="34" charset="0"/>
                          <a:cs typeface="Arial" panose="020B0604020202020204" pitchFamily="34" charset="0"/>
                        </a:rPr>
                        <a:t>Alghrani</a:t>
                      </a:r>
                      <a:r>
                        <a:rPr lang="en-IN" sz="1400" i="0" kern="100" dirty="0">
                          <a:effectLst/>
                          <a:latin typeface="Arial" panose="020B0604020202020204" pitchFamily="34" charset="0"/>
                          <a:cs typeface="Arial" panose="020B0604020202020204" pitchFamily="34" charset="0"/>
                        </a:rPr>
                        <a:t> and Bennett, 2026)</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Letby passed recruitment checks and worked in the neonatal unit.</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98959149"/>
                  </a:ext>
                </a:extLst>
              </a:tr>
              <a:tr h="892387">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Clinical Supervision</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Monitor staff performance and patient safety.</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Concerns raised by staff were not acted upon promptly. </a:t>
                      </a:r>
                      <a:r>
                        <a:rPr lang="en-IN" sz="1400" i="0" kern="100" dirty="0">
                          <a:effectLst/>
                          <a:latin typeface="Arial" panose="020B0604020202020204" pitchFamily="34" charset="0"/>
                          <a:cs typeface="Arial" panose="020B0604020202020204" pitchFamily="34" charset="0"/>
                        </a:rPr>
                        <a:t>(Guardian, 2024; Allen et al., 2023)</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Delayed recognition of unusual infant deaths and incidents.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633974351"/>
                  </a:ext>
                </a:extLst>
              </a:tr>
              <a:tr h="892387">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Incident Reporting Systems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Record and investigate adverse events.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Inadequate escalation and review of repeated incidents. </a:t>
                      </a:r>
                      <a:r>
                        <a:rPr lang="nb-NO" sz="1400" i="0" kern="100" dirty="0">
                          <a:effectLst/>
                          <a:latin typeface="Arial" panose="020B0604020202020204" pitchFamily="34" charset="0"/>
                          <a:cs typeface="Arial" panose="020B0604020202020204" pitchFamily="34" charset="0"/>
                        </a:rPr>
                        <a:t>(Kumah et al., 2024; Wiegmann et al., 2022)</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Patterns of harm were not identified early.</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799962648"/>
                  </a:ext>
                </a:extLst>
              </a:tr>
              <a:tr h="892387">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Management Oversight</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Respond to risks and safeguard patients.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Failure to act decisively on clinicians’ concerns. </a:t>
                      </a:r>
                      <a:r>
                        <a:rPr lang="en-IN" sz="1400" i="0" kern="100" dirty="0">
                          <a:effectLst/>
                          <a:latin typeface="Arial" panose="020B0604020202020204" pitchFamily="34" charset="0"/>
                          <a:cs typeface="Arial" panose="020B0604020202020204" pitchFamily="34" charset="0"/>
                        </a:rPr>
                        <a:t>(Walshe, 2024).</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Letby continued working with vulnerable infants.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177837535"/>
                  </a:ext>
                </a:extLst>
              </a:tr>
              <a:tr h="892387">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Organisational Culture</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Encourage transparency and speaking up.</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Fear of challenging decisions and poor communication. </a:t>
                      </a:r>
                      <a:r>
                        <a:rPr lang="nl-NL" sz="1400" kern="100" dirty="0">
                          <a:effectLst/>
                          <a:latin typeface="Arial" panose="020B0604020202020204" pitchFamily="34" charset="0"/>
                          <a:cs typeface="Arial" panose="020B0604020202020204" pitchFamily="34" charset="0"/>
                        </a:rPr>
                        <a:t>(</a:t>
                      </a:r>
                      <a:r>
                        <a:rPr lang="nl-NL" sz="1400" i="0" kern="100" dirty="0">
                          <a:effectLst/>
                          <a:latin typeface="Arial" panose="020B0604020202020204" pitchFamily="34" charset="0"/>
                          <a:cs typeface="Arial" panose="020B0604020202020204" pitchFamily="34" charset="0"/>
                        </a:rPr>
                        <a:t>Allen et al., 2023; Jason and Bobak, 2022).</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Concerns were not effectively addressed.</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059163734"/>
                  </a:ext>
                </a:extLst>
              </a:tr>
              <a:tr h="765950">
                <a:tc>
                  <a:txBody>
                    <a:bodyPr/>
                    <a:lstStyle/>
                    <a:p>
                      <a:pPr algn="ctr">
                        <a:lnSpc>
                          <a:spcPct val="150000"/>
                        </a:lnSpc>
                        <a:buNone/>
                      </a:pPr>
                      <a:r>
                        <a:rPr lang="en-IN" sz="1400" kern="100" dirty="0">
                          <a:effectLst/>
                          <a:latin typeface="Arial" panose="020B0604020202020204" pitchFamily="34" charset="0"/>
                          <a:cs typeface="Arial" panose="020B0604020202020204" pitchFamily="34" charset="0"/>
                        </a:rPr>
                        <a:t>External Regulation</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Provide independent scrutiny and accountability.</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Delayed external investigation.</a:t>
                      </a:r>
                    </a:p>
                    <a:p>
                      <a:pPr algn="just">
                        <a:lnSpc>
                          <a:spcPct val="150000"/>
                        </a:lnSpc>
                        <a:buNone/>
                      </a:pPr>
                      <a:r>
                        <a:rPr lang="en-IN" sz="1200" kern="100" dirty="0">
                          <a:effectLst/>
                          <a:latin typeface="Arial" panose="020B0604020202020204" pitchFamily="34" charset="0"/>
                          <a:ea typeface="Arial" panose="020B0604020202020204" pitchFamily="34" charset="0"/>
                          <a:cs typeface="Arial" panose="020B0604020202020204" pitchFamily="34" charset="0"/>
                        </a:rPr>
                        <a:t>(</a:t>
                      </a:r>
                      <a:r>
                        <a:rPr lang="en-IN" sz="1200" i="0" kern="100" dirty="0">
                          <a:effectLst/>
                          <a:latin typeface="Arial" panose="020B0604020202020204" pitchFamily="34" charset="0"/>
                          <a:ea typeface="Arial" panose="020B0604020202020204" pitchFamily="34" charset="0"/>
                          <a:cs typeface="Arial" panose="020B0604020202020204" pitchFamily="34" charset="0"/>
                        </a:rPr>
                        <a:t>Walshe, 2024).</a:t>
                      </a:r>
                    </a:p>
                  </a:txBody>
                  <a:tcPr marL="68580" marR="68580" marT="0" marB="0"/>
                </a:tc>
                <a:tc>
                  <a:txBody>
                    <a:bodyPr/>
                    <a:lstStyle/>
                    <a:p>
                      <a:pPr algn="just">
                        <a:lnSpc>
                          <a:spcPct val="150000"/>
                        </a:lnSpc>
                        <a:buNone/>
                      </a:pPr>
                      <a:r>
                        <a:rPr lang="en-IN" sz="1400" kern="100" dirty="0">
                          <a:effectLst/>
                          <a:latin typeface="Arial" panose="020B0604020202020204" pitchFamily="34" charset="0"/>
                          <a:cs typeface="Arial" panose="020B0604020202020204" pitchFamily="34" charset="0"/>
                        </a:rPr>
                        <a:t>Harm continued before intervention occurred.</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983338270"/>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b="1" dirty="0">
                <a:latin typeface="Arial" panose="020B0604020202020204" pitchFamily="34" charset="0"/>
                <a:cs typeface="Arial" panose="020B0604020202020204" pitchFamily="34" charset="0"/>
              </a:rPr>
              <a:t>Policy Failures </a:t>
            </a:r>
            <a:r>
              <a:rPr lang="en-US" b="1" dirty="0">
                <a:latin typeface="Arial" panose="020B0604020202020204" pitchFamily="34" charset="0"/>
                <a:cs typeface="Arial" panose="020B0604020202020204" pitchFamily="34" charset="0"/>
              </a:rPr>
              <a:t>and</a:t>
            </a:r>
            <a:r>
              <a:rPr lang="en-US" sz="4000" b="1" dirty="0">
                <a:latin typeface="Arial" panose="020B0604020202020204" pitchFamily="34" charset="0"/>
                <a:cs typeface="Arial" panose="020B0604020202020204" pitchFamily="34" charset="0"/>
              </a:rPr>
              <a:t> Their Influence on Service Delivery </a:t>
            </a:r>
            <a:endParaRPr lang="en-US"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676400"/>
            <a:ext cx="6019800" cy="4525963"/>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A number of national gaps in policy led to the Countess of Chester Hospital neonatal unit failures. </a:t>
            </a:r>
          </a:p>
          <a:p>
            <a:pPr algn="just">
              <a:lnSpc>
                <a:spcPct val="150000"/>
              </a:lnSpc>
            </a:pPr>
            <a:r>
              <a:rPr lang="en-US" sz="1800" dirty="0">
                <a:latin typeface="Arial" panose="020B0604020202020204" pitchFamily="34" charset="0"/>
                <a:cs typeface="Arial" panose="020B0604020202020204" pitchFamily="34" charset="0"/>
              </a:rPr>
              <a:t>Among the major problems was the NHS staffing policy, for which the ratios of nurse-to-patient number were advocated but not heavily imposed (Allen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2023). </a:t>
            </a:r>
          </a:p>
          <a:p>
            <a:pPr algn="just">
              <a:lnSpc>
                <a:spcPct val="150000"/>
              </a:lnSpc>
            </a:pPr>
            <a:r>
              <a:rPr lang="en-US" sz="1800" dirty="0">
                <a:latin typeface="Arial" panose="020B0604020202020204" pitchFamily="34" charset="0"/>
                <a:cs typeface="Arial" panose="020B0604020202020204" pitchFamily="34" charset="0"/>
              </a:rPr>
              <a:t>This caused routine understaffing and hazardous workload in the unit. Poor whistleblowing policies were also a contributing factor.</a:t>
            </a:r>
          </a:p>
        </p:txBody>
      </p:sp>
      <p:pic>
        <p:nvPicPr>
          <p:cNvPr id="9218" name="Picture 2" descr="Nurse found guilty of killing 7 newborns in northwest England hospital |  CBC News">
            <a:extLst>
              <a:ext uri="{FF2B5EF4-FFF2-40B4-BE49-F238E27FC236}">
                <a16:creationId xmlns:a16="http://schemas.microsoft.com/office/drawing/2014/main" id="{4406F3ED-3425-E85D-0205-9C17B4D0420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75512" y="1828800"/>
            <a:ext cx="4306888" cy="35300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5E9F0F-F055-33A8-385B-63D35566D2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CA2FCD-DBF3-528E-9AFC-455A63D92A54}"/>
              </a:ext>
            </a:extLst>
          </p:cNvPr>
          <p:cNvSpPr>
            <a:spLocks noGrp="1"/>
          </p:cNvSpPr>
          <p:nvPr>
            <p:ph type="title"/>
          </p:nvPr>
        </p:nvSpPr>
        <p:spPr>
          <a:xfrm>
            <a:off x="609600" y="274638"/>
            <a:ext cx="10972800" cy="411162"/>
          </a:xfrm>
        </p:spPr>
        <p:txBody>
          <a:bodyPr>
            <a:normAutofit fontScale="90000"/>
          </a:bodyPr>
          <a:lstStyle/>
          <a:p>
            <a:r>
              <a:rPr lang="en-US" sz="3200" b="1" dirty="0">
                <a:latin typeface="Arial" panose="020B0604020202020204" pitchFamily="34" charset="0"/>
                <a:cs typeface="Arial" panose="020B0604020202020204" pitchFamily="34" charset="0"/>
              </a:rPr>
              <a:t>Benchmark Gap </a:t>
            </a:r>
          </a:p>
        </p:txBody>
      </p:sp>
      <p:graphicFrame>
        <p:nvGraphicFramePr>
          <p:cNvPr id="3" name="Table 2">
            <a:extLst>
              <a:ext uri="{FF2B5EF4-FFF2-40B4-BE49-F238E27FC236}">
                <a16:creationId xmlns:a16="http://schemas.microsoft.com/office/drawing/2014/main" id="{5844A486-5AAB-E540-0625-559D01CC1B3F}"/>
              </a:ext>
            </a:extLst>
          </p:cNvPr>
          <p:cNvGraphicFramePr>
            <a:graphicFrameLocks noGrp="1"/>
          </p:cNvGraphicFramePr>
          <p:nvPr>
            <p:extLst>
              <p:ext uri="{D42A27DB-BD31-4B8C-83A1-F6EECF244321}">
                <p14:modId xmlns:p14="http://schemas.microsoft.com/office/powerpoint/2010/main" val="421417027"/>
              </p:ext>
            </p:extLst>
          </p:nvPr>
        </p:nvGraphicFramePr>
        <p:xfrm>
          <a:off x="152400" y="838200"/>
          <a:ext cx="11658600" cy="5745164"/>
        </p:xfrm>
        <a:graphic>
          <a:graphicData uri="http://schemas.openxmlformats.org/drawingml/2006/table">
            <a:tbl>
              <a:tblPr firstRow="1" firstCol="1" bandRow="1">
                <a:tableStyleId>{93296810-A885-4BE3-A3E7-6D5BEEA58F35}</a:tableStyleId>
              </a:tblPr>
              <a:tblGrid>
                <a:gridCol w="2514600">
                  <a:extLst>
                    <a:ext uri="{9D8B030D-6E8A-4147-A177-3AD203B41FA5}">
                      <a16:colId xmlns:a16="http://schemas.microsoft.com/office/drawing/2014/main" val="829571314"/>
                    </a:ext>
                  </a:extLst>
                </a:gridCol>
                <a:gridCol w="3314700">
                  <a:extLst>
                    <a:ext uri="{9D8B030D-6E8A-4147-A177-3AD203B41FA5}">
                      <a16:colId xmlns:a16="http://schemas.microsoft.com/office/drawing/2014/main" val="3377195268"/>
                    </a:ext>
                  </a:extLst>
                </a:gridCol>
                <a:gridCol w="2914650">
                  <a:extLst>
                    <a:ext uri="{9D8B030D-6E8A-4147-A177-3AD203B41FA5}">
                      <a16:colId xmlns:a16="http://schemas.microsoft.com/office/drawing/2014/main" val="3762880193"/>
                    </a:ext>
                  </a:extLst>
                </a:gridCol>
                <a:gridCol w="2914650">
                  <a:extLst>
                    <a:ext uri="{9D8B030D-6E8A-4147-A177-3AD203B41FA5}">
                      <a16:colId xmlns:a16="http://schemas.microsoft.com/office/drawing/2014/main" val="3276238491"/>
                    </a:ext>
                  </a:extLst>
                </a:gridCol>
              </a:tblGrid>
              <a:tr h="823987">
                <a:tc>
                  <a:txBody>
                    <a:bodyPr/>
                    <a:lstStyle/>
                    <a:p>
                      <a:pPr algn="ctr">
                        <a:lnSpc>
                          <a:spcPct val="150000"/>
                        </a:lnSpc>
                        <a:buNone/>
                      </a:pPr>
                      <a:r>
                        <a:rPr lang="en-IN" sz="1200" kern="100" dirty="0">
                          <a:effectLst/>
                          <a:latin typeface="Arial" panose="020B0604020202020204" pitchFamily="34" charset="0"/>
                          <a:cs typeface="Arial" panose="020B0604020202020204" pitchFamily="34" charset="0"/>
                        </a:rPr>
                        <a:t>Benchmark Indicator</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buNone/>
                      </a:pPr>
                      <a:r>
                        <a:rPr lang="en-IN" sz="1200" kern="100" dirty="0">
                          <a:effectLst/>
                          <a:latin typeface="Arial" panose="020B0604020202020204" pitchFamily="34" charset="0"/>
                          <a:cs typeface="Arial" panose="020B0604020202020204" pitchFamily="34" charset="0"/>
                        </a:rPr>
                        <a:t>National Standard</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buNone/>
                      </a:pPr>
                      <a:r>
                        <a:rPr lang="en-IN" sz="1200" kern="100" dirty="0">
                          <a:effectLst/>
                          <a:latin typeface="Arial" panose="020B0604020202020204" pitchFamily="34" charset="0"/>
                          <a:cs typeface="Arial" panose="020B0604020202020204" pitchFamily="34" charset="0"/>
                        </a:rPr>
                        <a:t>Hospital Performance (Before)</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Hospital Performance (After Improvement)</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87415363"/>
                  </a:ext>
                </a:extLst>
              </a:tr>
              <a:tr h="896186">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Patient Safety Incidents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Zero preventable harm events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Frequent reporting of unexplained incidents </a:t>
                      </a:r>
                      <a:r>
                        <a:rPr lang="it-IT" sz="1200" kern="100" dirty="0">
                          <a:effectLst/>
                          <a:latin typeface="Arial" panose="020B0604020202020204" pitchFamily="34" charset="0"/>
                          <a:cs typeface="Arial" panose="020B0604020202020204" pitchFamily="34" charset="0"/>
                        </a:rPr>
                        <a:t>(</a:t>
                      </a:r>
                      <a:r>
                        <a:rPr lang="it-IT" sz="1200" i="0" kern="100" dirty="0">
                          <a:effectLst/>
                          <a:latin typeface="Arial" panose="020B0604020202020204" pitchFamily="34" charset="0"/>
                          <a:cs typeface="Arial" panose="020B0604020202020204" pitchFamily="34" charset="0"/>
                        </a:rPr>
                        <a:t>Wiegmann et al., 2022; Guardian, 2024).</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Significant reduction through enhanced monitoring</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033345489"/>
                  </a:ext>
                </a:extLst>
              </a:tr>
              <a:tr h="584645">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Incident Reporting</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100% timely reporting and investigation</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Delayed escalation of concerns </a:t>
                      </a:r>
                      <a:r>
                        <a:rPr lang="nl-NL" sz="1200" i="0" kern="100" dirty="0">
                          <a:effectLst/>
                          <a:latin typeface="Arial" panose="020B0604020202020204" pitchFamily="34" charset="0"/>
                          <a:cs typeface="Arial" panose="020B0604020202020204" pitchFamily="34" charset="0"/>
                        </a:rPr>
                        <a:t>(Kumah et al., 2024; Walshe, 2024).</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Immediate reporting and rapid investigation procedures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603371499"/>
                  </a:ext>
                </a:extLst>
              </a:tr>
              <a:tr h="896186">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Staff Training Compliance</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100% mandatory safeguarding training</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Inconsistent safeguarding knowledge </a:t>
                      </a:r>
                      <a:r>
                        <a:rPr lang="da-DK" sz="1200" kern="100" dirty="0">
                          <a:effectLst/>
                          <a:latin typeface="Arial" panose="020B0604020202020204" pitchFamily="34" charset="0"/>
                          <a:cs typeface="Arial" panose="020B0604020202020204" pitchFamily="34" charset="0"/>
                        </a:rPr>
                        <a:t>(</a:t>
                      </a:r>
                      <a:r>
                        <a:rPr lang="da-DK" sz="1200" i="0" kern="100" dirty="0">
                          <a:effectLst/>
                          <a:latin typeface="Arial" panose="020B0604020202020204" pitchFamily="34" charset="0"/>
                          <a:cs typeface="Arial" panose="020B0604020202020204" pitchFamily="34" charset="0"/>
                        </a:rPr>
                        <a:t>Yousef et al., 2022; Allen et al., 2023).</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Full staff completion of safeguarding programmes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879727479"/>
                  </a:ext>
                </a:extLst>
              </a:tr>
              <a:tr h="896186">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Family Communication</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Regular and transparent updates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Limited communication with families </a:t>
                      </a:r>
                      <a:r>
                        <a:rPr lang="nl-NL" sz="1200" i="0" kern="100" dirty="0">
                          <a:effectLst/>
                          <a:latin typeface="Arial" panose="020B0604020202020204" pitchFamily="34" charset="0"/>
                          <a:cs typeface="Arial" panose="020B0604020202020204" pitchFamily="34" charset="0"/>
                        </a:rPr>
                        <a:t>(Allen et al., 2023; Jason and Bobak, 2022).</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Improved engagement and information sharing</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572260390"/>
                  </a:ext>
                </a:extLst>
              </a:tr>
              <a:tr h="823987">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Clinical Audits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Quarterly quality and safety reviews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Irregular audit practices </a:t>
                      </a:r>
                      <a:r>
                        <a:rPr lang="en-IN" sz="1200" i="0" kern="100" dirty="0">
                          <a:effectLst/>
                          <a:latin typeface="Arial" panose="020B0604020202020204" pitchFamily="34" charset="0"/>
                          <a:cs typeface="Arial" panose="020B0604020202020204" pitchFamily="34" charset="0"/>
                        </a:rPr>
                        <a:t>(McCullough et al., 2023; Walshe, 2024).</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Routine audits with corrective action plans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190505613"/>
                  </a:ext>
                </a:extLst>
              </a:tr>
              <a:tr h="823987">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Patient-Centred Care</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Care aligned with individual needs</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Reactive care approach</a:t>
                      </a:r>
                    </a:p>
                    <a:p>
                      <a:pPr algn="just">
                        <a:lnSpc>
                          <a:spcPct val="150000"/>
                        </a:lnSpc>
                        <a:buNone/>
                      </a:pPr>
                      <a:r>
                        <a:rPr lang="en-IN" sz="1200" kern="100" dirty="0">
                          <a:effectLst/>
                          <a:latin typeface="Arial" panose="020B0604020202020204" pitchFamily="34" charset="0"/>
                          <a:cs typeface="Arial" panose="020B0604020202020204" pitchFamily="34" charset="0"/>
                        </a:rPr>
                        <a:t>(</a:t>
                      </a:r>
                      <a:r>
                        <a:rPr lang="en-IN" sz="1200" i="0" kern="100" dirty="0">
                          <a:effectLst/>
                          <a:latin typeface="Arial" panose="020B0604020202020204" pitchFamily="34" charset="0"/>
                          <a:cs typeface="Arial" panose="020B0604020202020204" pitchFamily="34" charset="0"/>
                        </a:rPr>
                        <a:t>McCullough et al., 2023; Jason and Bobak, 2022).</a:t>
                      </a:r>
                      <a:endParaRPr lang="en-IN" sz="1200" i="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buNone/>
                      </a:pPr>
                      <a:r>
                        <a:rPr lang="en-IN" sz="1200" kern="100" dirty="0">
                          <a:effectLst/>
                          <a:latin typeface="Arial" panose="020B0604020202020204" pitchFamily="34" charset="0"/>
                          <a:cs typeface="Arial" panose="020B0604020202020204" pitchFamily="34" charset="0"/>
                        </a:rPr>
                        <a:t>Proactive, holistic, and person-centred care delivery</a:t>
                      </a:r>
                      <a:endParaRPr lang="en-IN" sz="1200" kern="1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63300815"/>
                  </a:ext>
                </a:extLst>
              </a:tr>
            </a:tbl>
          </a:graphicData>
        </a:graphic>
      </p:graphicFrame>
    </p:spTree>
    <p:extLst>
      <p:ext uri="{BB962C8B-B14F-4D97-AF65-F5344CB8AC3E}">
        <p14:creationId xmlns:p14="http://schemas.microsoft.com/office/powerpoint/2010/main" val="124091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Structure of Component 2 (Report)</a:t>
            </a:r>
          </a:p>
        </p:txBody>
      </p:sp>
      <p:sp>
        <p:nvSpPr>
          <p:cNvPr id="7" name="TextBox 6">
            <a:extLst>
              <a:ext uri="{FF2B5EF4-FFF2-40B4-BE49-F238E27FC236}">
                <a16:creationId xmlns:a16="http://schemas.microsoft.com/office/drawing/2014/main" id="{3D003791-96C6-1C42-057D-119D0C2B40B1}"/>
              </a:ext>
            </a:extLst>
          </p:cNvPr>
          <p:cNvSpPr txBox="1"/>
          <p:nvPr/>
        </p:nvSpPr>
        <p:spPr>
          <a:xfrm>
            <a:off x="762000" y="1743218"/>
            <a:ext cx="5562600" cy="3787062"/>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The report will be organised into definite sections to examine the case. </a:t>
            </a:r>
          </a:p>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It will start with an introduction and background of the Countess of Chester Hospital neonatal unit case. </a:t>
            </a:r>
          </a:p>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It will subsequently implement important theories, which include  the root cause analysis, the fishbone diagram, the systems theory and the Donabedian model. </a:t>
            </a:r>
            <a:endParaRPr lang="en-IN" dirty="0"/>
          </a:p>
        </p:txBody>
      </p:sp>
      <p:pic>
        <p:nvPicPr>
          <p:cNvPr id="14338" name="Picture 2" descr="2 Two levels of healthcare quality | Download Scientific Diagram">
            <a:extLst>
              <a:ext uri="{FF2B5EF4-FFF2-40B4-BE49-F238E27FC236}">
                <a16:creationId xmlns:a16="http://schemas.microsoft.com/office/drawing/2014/main" id="{274AC569-0E72-E922-4CD3-224FA01857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6200" y="2133600"/>
            <a:ext cx="3281363" cy="32813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6CAD8-AA14-34AA-588F-737F87BB12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E06F8E-7224-F306-DD2B-ABDAE861BCF1}"/>
              </a:ext>
            </a:extLst>
          </p:cNvPr>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Conclusion</a:t>
            </a:r>
            <a:r>
              <a:rPr lang="en-US" sz="3200" b="1"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8BF37DF9-FFF9-CB1A-67EB-B6C9AFF2F288}"/>
              </a:ext>
            </a:extLst>
          </p:cNvPr>
          <p:cNvSpPr txBox="1"/>
          <p:nvPr/>
        </p:nvSpPr>
        <p:spPr>
          <a:xfrm>
            <a:off x="5486400" y="1752600"/>
            <a:ext cx="6096000" cy="420256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The case reveals that there is a failure in the system and not in one cause. </a:t>
            </a:r>
          </a:p>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Several safety barriers within the hospital have all collapsed simultaneously, such as staffing, governance and escalation protocols. </a:t>
            </a:r>
          </a:p>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This enabled severe injuries to persist in the neonatal unit. </a:t>
            </a:r>
          </a:p>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The situation in the case shows that significant changes in governance and enhanced patient safety culture are required. </a:t>
            </a:r>
            <a:endParaRPr lang="en-IN" dirty="0"/>
          </a:p>
        </p:txBody>
      </p:sp>
      <p:pic>
        <p:nvPicPr>
          <p:cNvPr id="6" name="Picture 5">
            <a:extLst>
              <a:ext uri="{FF2B5EF4-FFF2-40B4-BE49-F238E27FC236}">
                <a16:creationId xmlns:a16="http://schemas.microsoft.com/office/drawing/2014/main" id="{44C11CD8-2345-FE33-ACD4-B14E7ED01A6B}"/>
              </a:ext>
            </a:extLst>
          </p:cNvPr>
          <p:cNvPicPr>
            <a:picLocks noChangeAspect="1"/>
          </p:cNvPicPr>
          <p:nvPr/>
        </p:nvPicPr>
        <p:blipFill>
          <a:blip r:embed="rId3"/>
          <a:stretch>
            <a:fillRect/>
          </a:stretch>
        </p:blipFill>
        <p:spPr>
          <a:xfrm>
            <a:off x="914400" y="1905000"/>
            <a:ext cx="3810000" cy="3792155"/>
          </a:xfrm>
          <a:prstGeom prst="rect">
            <a:avLst/>
          </a:prstGeom>
        </p:spPr>
      </p:pic>
    </p:spTree>
    <p:extLst>
      <p:ext uri="{BB962C8B-B14F-4D97-AF65-F5344CB8AC3E}">
        <p14:creationId xmlns:p14="http://schemas.microsoft.com/office/powerpoint/2010/main" val="2282012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6778" y="1440216"/>
            <a:ext cx="11430000" cy="4906964"/>
          </a:xfrm>
        </p:spPr>
        <p:txBody>
          <a:bodyPr>
            <a:normAutofit fontScale="47500" lnSpcReduction="20000"/>
          </a:bodyPr>
          <a:lstStyle/>
          <a:p>
            <a:pPr algn="just"/>
            <a:r>
              <a:rPr lang="en-GB" dirty="0">
                <a:latin typeface="Arial" panose="020B0604020202020204" pitchFamily="34" charset="0"/>
                <a:cs typeface="Arial" panose="020B0604020202020204" pitchFamily="34" charset="0"/>
              </a:rPr>
              <a:t>Alghrani, A. and Bennett, S., 2026. Expert Evidence in Criminal Law: Rethinking Reliability in England and Wales after the Lucy Letby Case. </a:t>
            </a:r>
            <a:r>
              <a:rPr lang="en-GB" i="1" dirty="0">
                <a:latin typeface="Arial" panose="020B0604020202020204" pitchFamily="34" charset="0"/>
                <a:cs typeface="Arial" panose="020B0604020202020204" pitchFamily="34" charset="0"/>
              </a:rPr>
              <a:t>Northern Ireland Legal Quarterly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77</a:t>
            </a:r>
            <a:r>
              <a:rPr lang="en-GB" dirty="0">
                <a:latin typeface="Arial" panose="020B0604020202020204" pitchFamily="34" charset="0"/>
                <a:cs typeface="Arial" panose="020B0604020202020204" pitchFamily="34" charset="0"/>
              </a:rPr>
              <a:t>(AD1).  </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Allen, D., Jacob, N., Strange, H., Jones, A., Burton, C. and Rafferty, A.M., 2023. “It's not just about the numbers”: Inside the black box of nurses' professional judgement in nurse staffing systems in England and Wales: Insights from a qualitative cross-case comparative study. </a:t>
            </a:r>
            <a:r>
              <a:rPr lang="en-GB" i="1" dirty="0">
                <a:latin typeface="Arial" panose="020B0604020202020204" pitchFamily="34" charset="0"/>
                <a:cs typeface="Arial" panose="020B0604020202020204" pitchFamily="34" charset="0"/>
              </a:rPr>
              <a:t>International Journal of Nursing Studies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147</a:t>
            </a:r>
            <a:r>
              <a:rPr lang="en-GB" dirty="0">
                <a:latin typeface="Arial" panose="020B0604020202020204" pitchFamily="34" charset="0"/>
                <a:cs typeface="Arial" panose="020B0604020202020204" pitchFamily="34" charset="0"/>
              </a:rPr>
              <a:t>, p.104586.</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Guardian, 2024. </a:t>
            </a:r>
            <a:r>
              <a:rPr lang="en-GB" i="1" dirty="0">
                <a:latin typeface="Arial" panose="020B0604020202020204" pitchFamily="34" charset="0"/>
                <a:cs typeface="Arial" panose="020B0604020202020204" pitchFamily="34" charset="0"/>
              </a:rPr>
              <a:t>Failures at Letby’s hospital</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2"/>
              </a:rPr>
              <a:t>https://www.theguardian.com/uk-news/article/2024/sep/08/a-superbug-doctor-shortages-and-a-neonatal-unit-out-of-its-depth-failures-at-lucy-letby-hospital-revealed</a:t>
            </a:r>
            <a:r>
              <a:rPr lang="en-GB" dirty="0">
                <a:latin typeface="Arial" panose="020B0604020202020204" pitchFamily="34" charset="0"/>
                <a:cs typeface="Arial" panose="020B0604020202020204" pitchFamily="34" charset="0"/>
              </a:rPr>
              <a:t> [Accessed on: 15/6/2026] </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Hossan, K.M.R., Hossain, M.D., Rahman, M.H., Uddin, M.K.S. and Ullah, M.B., 2025. Enhancing Neonatal Public Health: AI‑Based Security Strategies for Mitigating Clinical and Data Risks in Neonatal Care. </a:t>
            </a:r>
            <a:r>
              <a:rPr lang="en-GB" i="1" dirty="0">
                <a:latin typeface="Arial" panose="020B0604020202020204" pitchFamily="34" charset="0"/>
                <a:cs typeface="Arial" panose="020B0604020202020204" pitchFamily="34" charset="0"/>
              </a:rPr>
              <a:t>Journal of Neonatal Surgery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14</a:t>
            </a:r>
            <a:r>
              <a:rPr lang="en-GB" dirty="0">
                <a:latin typeface="Arial" panose="020B0604020202020204" pitchFamily="34" charset="0"/>
                <a:cs typeface="Arial" panose="020B0604020202020204" pitchFamily="34" charset="0"/>
              </a:rPr>
              <a:t>(31s).</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Jason, L.A. and Bobak, T., 2022. Using systems theory to improve intervention outcomes. </a:t>
            </a:r>
            <a:r>
              <a:rPr lang="en-GB" i="1" dirty="0">
                <a:latin typeface="Arial" panose="020B0604020202020204" pitchFamily="34" charset="0"/>
                <a:cs typeface="Arial" panose="020B0604020202020204" pitchFamily="34" charset="0"/>
              </a:rPr>
              <a:t>Professional Psychology: Research and Practice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53</a:t>
            </a:r>
            <a:r>
              <a:rPr lang="en-GB" dirty="0">
                <a:latin typeface="Arial" panose="020B0604020202020204" pitchFamily="34" charset="0"/>
                <a:cs typeface="Arial" panose="020B0604020202020204" pitchFamily="34" charset="0"/>
              </a:rPr>
              <a:t>(4), p.415.</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Kumah, A., Nwogu, C.N., Issah, A.R., Obot, E., Kanamitie, D.T., Sifa, J.S. and Aidoo, L.A., 2024. Cause-and-effect (fishbone) diagram: a tool for generating and organizing quality improvement ideas. </a:t>
            </a:r>
            <a:r>
              <a:rPr lang="en-GB" i="1" dirty="0">
                <a:latin typeface="Arial" panose="020B0604020202020204" pitchFamily="34" charset="0"/>
                <a:cs typeface="Arial" panose="020B0604020202020204" pitchFamily="34" charset="0"/>
              </a:rPr>
              <a:t>Global Journal on Quality and Safety in Healthcare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7</a:t>
            </a:r>
            <a:r>
              <a:rPr lang="en-GB" dirty="0">
                <a:latin typeface="Arial" panose="020B0604020202020204" pitchFamily="34" charset="0"/>
                <a:cs typeface="Arial" panose="020B0604020202020204" pitchFamily="34" charset="0"/>
              </a:rPr>
              <a:t>(2), pp.85-87.</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McCullough, K., Andrew, L., Genoni, A., Dunham, M., Whitehead, L. and Porock, D., 2023. An examination of primary health care nursing service evaluation using the Donabedian model: A systematic review. </a:t>
            </a:r>
            <a:r>
              <a:rPr lang="en-GB" i="1" dirty="0">
                <a:latin typeface="Arial" panose="020B0604020202020204" pitchFamily="34" charset="0"/>
                <a:cs typeface="Arial" panose="020B0604020202020204" pitchFamily="34" charset="0"/>
              </a:rPr>
              <a:t>Research in nursing &amp; health</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46</a:t>
            </a:r>
            <a:r>
              <a:rPr lang="en-GB" dirty="0">
                <a:latin typeface="Arial" panose="020B0604020202020204" pitchFamily="34" charset="0"/>
                <a:cs typeface="Arial" panose="020B0604020202020204" pitchFamily="34" charset="0"/>
              </a:rPr>
              <a:t>(1), pp.159-176.</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Walshe, K., 2024. The Care Quality Commission has lost its way. </a:t>
            </a:r>
            <a:r>
              <a:rPr lang="en-GB" i="1" dirty="0">
                <a:latin typeface="Arial" panose="020B0604020202020204" pitchFamily="34" charset="0"/>
                <a:cs typeface="Arial" panose="020B0604020202020204" pitchFamily="34" charset="0"/>
              </a:rPr>
              <a:t>bmj</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386</a:t>
            </a:r>
            <a:r>
              <a:rPr lang="en-GB"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Wiegmann, D.A., Wood, L.J., Cohen, T.N. and Shappell, S.A., 2022. Understanding the “Swiss Cheese Model” and its application to patient safety. </a:t>
            </a:r>
            <a:r>
              <a:rPr lang="en-GB" i="1" dirty="0">
                <a:latin typeface="Arial" panose="020B0604020202020204" pitchFamily="34" charset="0"/>
                <a:cs typeface="Arial" panose="020B0604020202020204" pitchFamily="34" charset="0"/>
              </a:rPr>
              <a:t>Journal of patient safety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18</a:t>
            </a:r>
            <a:r>
              <a:rPr lang="en-GB" dirty="0">
                <a:latin typeface="Arial" panose="020B0604020202020204" pitchFamily="34" charset="0"/>
                <a:cs typeface="Arial" panose="020B0604020202020204" pitchFamily="34" charset="0"/>
              </a:rPr>
              <a:t>(2), pp.119-123.</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Yousef, N., Moreau, R. and Soghier, L., 2022. Simulation in neonatal care: towards a change in traditional training?. </a:t>
            </a:r>
            <a:r>
              <a:rPr lang="en-GB" i="1" dirty="0">
                <a:latin typeface="Arial" panose="020B0604020202020204" pitchFamily="34" charset="0"/>
                <a:cs typeface="Arial" panose="020B0604020202020204" pitchFamily="34" charset="0"/>
              </a:rPr>
              <a:t>European journal of pediatrics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181</a:t>
            </a:r>
            <a:r>
              <a:rPr lang="en-GB" dirty="0">
                <a:latin typeface="Arial" panose="020B0604020202020204" pitchFamily="34" charset="0"/>
                <a:cs typeface="Arial" panose="020B0604020202020204" pitchFamily="34" charset="0"/>
              </a:rPr>
              <a:t>(4), pp.1429-1436.</a:t>
            </a:r>
            <a:endParaRPr lang="en-IN"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5,600+ Thank You Stock Photos, Pictures &amp; Royalty-Free Images - iStock | Thank  you card, Appreciation, Gratitude">
            <a:extLst>
              <a:ext uri="{FF2B5EF4-FFF2-40B4-BE49-F238E27FC236}">
                <a16:creationId xmlns:a16="http://schemas.microsoft.com/office/drawing/2014/main" id="{94D9E29B-D700-52B1-3F2A-7A34E48E5A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116" y="360608"/>
            <a:ext cx="10917767" cy="61367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2405</Words>
  <Application>Microsoft Office PowerPoint</Application>
  <PresentationFormat>Widescreen</PresentationFormat>
  <Paragraphs>180</Paragraphs>
  <Slides>11</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LUCY LETBY CASE (COUNTESS OF CHESTER HOSPITAL, UK)</vt:lpstr>
      <vt:lpstr>Background of the Case</vt:lpstr>
      <vt:lpstr>What went wrong </vt:lpstr>
      <vt:lpstr>Swiss Cheese Model</vt:lpstr>
      <vt:lpstr>Application of Swiss Cheese Model </vt:lpstr>
      <vt:lpstr>Policy Failures and Their Influence on Service Delivery </vt:lpstr>
      <vt:lpstr>Benchmark Gap </vt:lpstr>
      <vt:lpstr>Structure of Component 2 (Report)</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2026-06-15T15:14:42Z</dcterms:created>
  <dcterms:modified xsi:type="dcterms:W3CDTF">2026-06-22T10:42:07Z</dcterms:modified>
</cp:coreProperties>
</file>