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</p:sldIdLst>
  <p:sldSz cy="5143500" cx="9144000"/>
  <p:notesSz cx="6858000" cy="9144000"/>
  <p:embeddedFontLst>
    <p:embeddedFont>
      <p:font typeface="Roboto"/>
      <p:regular r:id="rId10"/>
      <p:bold r:id="rId11"/>
      <p:italic r:id="rId12"/>
      <p:boldItalic r:id="rId13"/>
    </p:embeddedFont>
    <p:embeddedFont>
      <p:font typeface="Merriweather"/>
      <p:regular r:id="rId14"/>
      <p:bold r:id="rId15"/>
      <p:italic r:id="rId16"/>
      <p:boldItalic r:id="rId1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:go="http://customooxmlschemas.google.com/" r:id="rId18" roundtripDataSignature="AMtx7mgcGT3KL+COxzlv595sZJWdDjUVf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CCA2C479-36F8-43F0-9A7E-B752031101D7}">
  <a:tblStyle styleId="{CCA2C479-36F8-43F0-9A7E-B752031101D7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Roboto-bold.fntdata"/><Relationship Id="rId10" Type="http://schemas.openxmlformats.org/officeDocument/2006/relationships/font" Target="fonts/Roboto-regular.fntdata"/><Relationship Id="rId13" Type="http://schemas.openxmlformats.org/officeDocument/2006/relationships/font" Target="fonts/Roboto-boldItalic.fntdata"/><Relationship Id="rId12" Type="http://schemas.openxmlformats.org/officeDocument/2006/relationships/font" Target="fonts/Roboto-italic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font" Target="fonts/Merriweather-bold.fntdata"/><Relationship Id="rId14" Type="http://schemas.openxmlformats.org/officeDocument/2006/relationships/font" Target="fonts/Merriweather-regular.fntdata"/><Relationship Id="rId17" Type="http://schemas.openxmlformats.org/officeDocument/2006/relationships/font" Target="fonts/Merriweather-boldItalic.fntdata"/><Relationship Id="rId16" Type="http://schemas.openxmlformats.org/officeDocument/2006/relationships/font" Target="fonts/Merriweather-italic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8" Type="http://customschemas.google.com/relationships/presentationmetadata" Target="metadata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0" name="Google Shape;60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6" name="Google Shape;6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5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1" name="Google Shape;11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6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4" name="Google Shape;14;p6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5" name="Google Shape;15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7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8" name="Google Shape;1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1" name="Google Shape;21;p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" name="Google Shape;22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5" name="Google Shape;25;p9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p9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1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0" name="Google Shape;30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1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3" name="Google Shape;33;p11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2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12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12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12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3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4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4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g"/><Relationship Id="rId4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"/>
          <p:cNvSpPr txBox="1"/>
          <p:nvPr>
            <p:ph type="title"/>
          </p:nvPr>
        </p:nvSpPr>
        <p:spPr>
          <a:xfrm>
            <a:off x="3057325" y="104125"/>
            <a:ext cx="6367800" cy="112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rPr lang="en">
                <a:solidFill>
                  <a:schemeClr val="lt1"/>
                </a:solidFill>
              </a:rPr>
              <a:t>Menu Engineering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55" name="Google Shape;55;p1"/>
          <p:cNvSpPr txBox="1"/>
          <p:nvPr/>
        </p:nvSpPr>
        <p:spPr>
          <a:xfrm>
            <a:off x="4724400" y="3028950"/>
            <a:ext cx="3873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 Crossed The Line of Taste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6" name="Google Shape;56;p1"/>
          <p:cNvPicPr preferRelativeResize="0"/>
          <p:nvPr/>
        </p:nvPicPr>
        <p:blipFill rotWithShape="1">
          <a:blip r:embed="rId4">
            <a:alphaModFix/>
          </a:blip>
          <a:srcRect b="0" l="-2150" r="2148" t="0"/>
          <a:stretch/>
        </p:blipFill>
        <p:spPr>
          <a:xfrm>
            <a:off x="5247138" y="1687225"/>
            <a:ext cx="1367775" cy="1367775"/>
          </a:xfrm>
          <a:prstGeom prst="rect">
            <a:avLst/>
          </a:prstGeom>
          <a:noFill/>
          <a:ln cap="flat" cmpd="sng" w="952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57" name="Google Shape;57;p1"/>
          <p:cNvSpPr txBox="1"/>
          <p:nvPr/>
        </p:nvSpPr>
        <p:spPr>
          <a:xfrm>
            <a:off x="3057325" y="3658200"/>
            <a:ext cx="5747400" cy="81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33"/>
              <a:buFont typeface="Arial"/>
              <a:buNone/>
            </a:pPr>
            <a:r>
              <a:rPr b="0" i="0" lang="en" sz="2800" u="none" cap="none" strike="noStrike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Christmas Offer Menu</a:t>
            </a:r>
            <a:br>
              <a:rPr b="0" i="0" lang="en" sz="2800" u="none" cap="none" strike="noStrike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</a:br>
            <a:r>
              <a:rPr b="1" i="0" lang="en" sz="13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1 December 2022 - 31 December 2022</a:t>
            </a:r>
            <a:endParaRPr b="1" i="0" sz="2800" u="none" cap="none" strike="noStrike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" name="Google Shape;62;p2"/>
          <p:cNvGraphicFramePr/>
          <p:nvPr/>
        </p:nvGraphicFramePr>
        <p:xfrm>
          <a:off x="938775" y="937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{CCA2C479-36F8-43F0-9A7E-B752031101D7}</a:tableStyleId>
              </a:tblPr>
              <a:tblGrid>
                <a:gridCol w="2413000"/>
                <a:gridCol w="2413000"/>
                <a:gridCol w="2413000"/>
              </a:tblGrid>
              <a:tr h="3810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>
                          <a:solidFill>
                            <a:schemeClr val="dk1"/>
                          </a:solidFill>
                        </a:rPr>
                        <a:t>Lunch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F5D0D0"/>
                        </a:gs>
                        <a:gs pos="100000">
                          <a:srgbClr val="D96868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>
                          <a:solidFill>
                            <a:schemeClr val="dk1"/>
                          </a:solidFill>
                        </a:rPr>
                        <a:t>Dinner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F5D0D0"/>
                        </a:gs>
                        <a:gs pos="100000">
                          <a:srgbClr val="D96868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>
                          <a:solidFill>
                            <a:schemeClr val="dk1"/>
                          </a:solidFill>
                        </a:rPr>
                        <a:t>Dessert &amp; Drinks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F5D0D0"/>
                        </a:gs>
                        <a:gs pos="100000">
                          <a:srgbClr val="D96868"/>
                        </a:gs>
                      </a:gsLst>
                      <a:lin ang="5400012" scaled="0"/>
                    </a:gra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t/>
                      </a:r>
                      <a:endParaRPr sz="1400" u="none" cap="none" strike="noStrike"/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Lightly Smoked</a:t>
                      </a:r>
                      <a:r>
                        <a:rPr lang="en"/>
                        <a:t> </a:t>
                      </a:r>
                      <a:r>
                        <a:rPr lang="en" sz="1400" u="none" cap="none" strike="noStrike"/>
                        <a:t>Salmon With Honey &amp; Lemon Glaze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£19.00</a:t>
                      </a:r>
                      <a:r>
                        <a:rPr lang="en" sz="1400" u="none" cap="none" strike="noStrike"/>
                        <a:t> 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(lightly smoked salmon over oak and applewood, finished with a lemon and honey glaze, and garnished with festive orange and lemon peel, plus sprigs of rosemary)</a:t>
                      </a:r>
                      <a:endParaRPr sz="1600" u="none" cap="none" strike="noStrike"/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Beef &amp; Bone Marrow Pie -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 £24.00</a:t>
                      </a:r>
                      <a:endParaRPr sz="14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600" u="none" cap="none" strike="noStrike">
                          <a:solidFill>
                            <a:schemeClr val="dk1"/>
                          </a:solidFill>
                        </a:rPr>
                        <a:t>(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serves with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onions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bacon,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all-butter shortcrust pastry and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marrow bone.)</a:t>
                      </a:r>
                      <a:endParaRPr sz="8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4 Dressed Lobster Halves </a:t>
                      </a:r>
                      <a:r>
                        <a:rPr lang="en" sz="1400" u="none" cap="none" strike="noStrike">
                          <a:solidFill>
                            <a:schemeClr val="dk1"/>
                          </a:solidFill>
                        </a:rPr>
                        <a:t>Collection </a:t>
                      </a:r>
                      <a:r>
                        <a:rPr lang="en" sz="1400" u="none" cap="none" strike="noStrike"/>
                        <a:t>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£56.00 </a:t>
                      </a:r>
                      <a:endParaRPr sz="14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Serves with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Atlantic lobster halves,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a prawn mousse, lobster claws and fresh parsley)</a:t>
                      </a:r>
                      <a:endParaRPr sz="800" u="none" cap="none" strike="noStrike">
                        <a:solidFill>
                          <a:schemeClr val="dk1"/>
                        </a:solidFill>
                      </a:endParaRPr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Salt Dry-Aged British Sirloin of Beef Roast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£62.00 </a:t>
                      </a:r>
                      <a:endParaRPr sz="14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(Salt dry-aged for 30 days to bring out an intensely beefy flavour, our perfectly tender sirloin is easy to carve and makes for an impressive centrepiece)</a:t>
                      </a:r>
                      <a:endParaRPr sz="1600" u="none" cap="none" strike="noStrike">
                        <a:highlight>
                          <a:srgbClr val="FF0000"/>
                        </a:highlight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F5D0D0"/>
                        </a:gs>
                        <a:gs pos="100000">
                          <a:srgbClr val="D96868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t/>
                      </a:r>
                      <a:endParaRPr sz="1400" u="none" cap="none" strike="noStrike"/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The Ultimate Smoked Salmon Platter-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£16.08</a:t>
                      </a:r>
                      <a:r>
                        <a:rPr lang="en" sz="1400" u="none" cap="none" strike="noStrike"/>
                        <a:t> 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Serves with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citrus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 dill-smoked Scottish salmon, honey roasted hot-smoked salmon pieces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dill cream cheese, and caperberries)</a:t>
                      </a:r>
                      <a:endParaRPr sz="800" u="none" cap="none" strike="noStrike">
                        <a:solidFill>
                          <a:schemeClr val="dk1"/>
                        </a:solidFill>
                      </a:endParaRPr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Three-Fish Roast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£32.40</a:t>
                      </a:r>
                      <a:r>
                        <a:rPr lang="en" sz="1400" u="none" cap="none" strike="noStrike"/>
                        <a:t> 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(Scottish salmon, smoked haddock and cod is stuffed with spinach and finished with a zingy lemon and herb butter)</a:t>
                      </a:r>
                      <a:endParaRPr sz="800" u="none" cap="none" strike="noStrike"/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British Pork Belly Feast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£21.70</a:t>
                      </a:r>
                      <a:endParaRPr sz="14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Serves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with a pork and apple jus)</a:t>
                      </a:r>
                      <a:endParaRPr sz="8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The Perfect Turkey Joint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£45.00</a:t>
                      </a:r>
                      <a:r>
                        <a:rPr lang="en" sz="1400" u="none" cap="none" strike="noStrike"/>
                        <a:t> 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Serves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with buttermilk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turkey stock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oak-smoked bacon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 goose-fat butter, a bouquet garni, a pork, chestnut, cranberry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sloe gin stuffing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and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 a roast chicken stock sachet)</a:t>
                      </a:r>
                      <a:endParaRPr sz="800" u="none" cap="none" strike="noStrike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F5D0D0"/>
                        </a:gs>
                        <a:gs pos="100000">
                          <a:srgbClr val="D96868"/>
                        </a:gs>
                      </a:gsLst>
                      <a:lin ang="5400012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t/>
                      </a:r>
                      <a:endParaRPr sz="1400" u="none" cap="none" strike="noStrike"/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Gluten Free Chocolate Yule Log-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£4.95 </a:t>
                      </a:r>
                      <a:endParaRPr sz="14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The s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ponge cake 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serves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 with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chocolate buttercream)</a:t>
                      </a:r>
                      <a:endParaRPr sz="8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Christmas Pudding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£9.07</a:t>
                      </a:r>
                      <a:r>
                        <a:rPr lang="en" sz="1400" u="none" cap="none" strike="noStrike"/>
                        <a:t> 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Serves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 with vine fruits,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brandy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cherries, apple and nuts,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rum, and cognac)</a:t>
                      </a:r>
                      <a:endParaRPr sz="800" u="none" cap="none" strike="noStrike"/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Chocolate &amp; Hazelnut Gateau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£12.00 </a:t>
                      </a:r>
                      <a:endParaRPr sz="14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600"/>
                        <a:buFont typeface="Arial"/>
                        <a:buNone/>
                      </a:pP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(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Serves with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chocolate sponge sandwiched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a velvety chocolate mousse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 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hazelnut crème</a:t>
                      </a:r>
                      <a:r>
                        <a:rPr lang="en" sz="800">
                          <a:solidFill>
                            <a:schemeClr val="dk1"/>
                          </a:solidFill>
                        </a:rPr>
                        <a:t>,</a:t>
                      </a:r>
                      <a:r>
                        <a:rPr lang="en" sz="800" u="none" cap="none" strike="noStrike">
                          <a:solidFill>
                            <a:schemeClr val="dk1"/>
                          </a:solidFill>
                        </a:rPr>
                        <a:t> crunchy hazelnuts and chocolate decorations)</a:t>
                      </a:r>
                      <a:endParaRPr sz="800" u="none" cap="none" strike="noStrike">
                        <a:highlight>
                          <a:srgbClr val="FF0000"/>
                        </a:highlight>
                      </a:endParaRPr>
                    </a:p>
                    <a:p>
                      <a:pPr indent="-317500" lvl="0" marL="45720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Char char="●"/>
                      </a:pPr>
                      <a:r>
                        <a:rPr lang="en" sz="1400" u="none" cap="none" strike="noStrike"/>
                        <a:t>Edinburgh Original &amp; Rosemeri Tonic - </a:t>
                      </a:r>
                      <a:r>
                        <a:rPr lang="en" sz="1400" u="none" cap="none" strike="noStrike">
                          <a:highlight>
                            <a:srgbClr val="FF0000"/>
                          </a:highlight>
                        </a:rPr>
                        <a:t>£6.00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F5D0D0"/>
                        </a:gs>
                        <a:gs pos="100000">
                          <a:srgbClr val="D96868"/>
                        </a:gs>
                      </a:gsLst>
                      <a:lin ang="5400012" scaled="0"/>
                    </a:gradFill>
                  </a:tcPr>
                </a:tc>
              </a:tr>
            </a:tbl>
          </a:graphicData>
        </a:graphic>
      </p:graphicFrame>
      <p:sp>
        <p:nvSpPr>
          <p:cNvPr id="63" name="Google Shape;63;p2"/>
          <p:cNvSpPr txBox="1"/>
          <p:nvPr/>
        </p:nvSpPr>
        <p:spPr>
          <a:xfrm>
            <a:off x="1573350" y="4630000"/>
            <a:ext cx="5997300" cy="526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1394D"/>
              </a:buClr>
              <a:buSzPts val="1100"/>
              <a:buFont typeface="Arial"/>
              <a:buNone/>
            </a:pPr>
            <a:r>
              <a:rPr b="0" i="0" lang="en" sz="1100" u="none" cap="none" strike="noStrike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*Table booking start from 1 December 2022</a:t>
            </a:r>
            <a:endParaRPr b="0" i="0" sz="11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3"/>
          <p:cNvSpPr txBox="1"/>
          <p:nvPr>
            <p:ph type="title"/>
          </p:nvPr>
        </p:nvSpPr>
        <p:spPr>
          <a:xfrm>
            <a:off x="2651250" y="2282650"/>
            <a:ext cx="6367800" cy="2683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" sz="1700">
                <a:solidFill>
                  <a:schemeClr val="lt1"/>
                </a:solidFill>
              </a:rPr>
              <a:t>Christmas Desserts | Christmas Cheeses | M&amp;S. (n.d.).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" sz="1700">
                <a:solidFill>
                  <a:schemeClr val="lt1"/>
                </a:solidFill>
              </a:rPr>
              <a:t>Parklands Patio: Menu &amp; Allergens. (2020, July 6). Parklands Country Club.</a:t>
            </a:r>
            <a:endParaRPr sz="1700">
              <a:solidFill>
                <a:schemeClr val="lt1"/>
              </a:solidFill>
            </a:endParaRPr>
          </a:p>
          <a:p>
            <a:pPr indent="-33655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</a:pPr>
            <a:r>
              <a:rPr lang="en" sz="1700">
                <a:solidFill>
                  <a:schemeClr val="lt1"/>
                </a:solidFill>
              </a:rPr>
              <a:t>Just a moment | Canva | Logo Layout . . (n.d.-g)</a:t>
            </a:r>
            <a:endParaRPr sz="1700">
              <a:solidFill>
                <a:schemeClr val="lt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</a:pPr>
            <a:r>
              <a:t/>
            </a:r>
            <a:endParaRPr sz="1200"/>
          </a:p>
        </p:txBody>
      </p:sp>
      <p:sp>
        <p:nvSpPr>
          <p:cNvPr id="69" name="Google Shape;69;p3"/>
          <p:cNvSpPr txBox="1"/>
          <p:nvPr/>
        </p:nvSpPr>
        <p:spPr>
          <a:xfrm>
            <a:off x="4426250" y="2030350"/>
            <a:ext cx="4997700" cy="661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100"/>
              <a:buFont typeface="Arial"/>
              <a:buNone/>
            </a:pPr>
            <a:r>
              <a:rPr b="1" i="0" lang="en" sz="3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b="1" i="0" sz="31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