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2" r:id="rId3"/>
    <p:sldId id="292" r:id="rId4"/>
    <p:sldId id="293" r:id="rId5"/>
    <p:sldId id="337" r:id="rId6"/>
    <p:sldId id="294" r:id="rId7"/>
    <p:sldId id="295" r:id="rId8"/>
    <p:sldId id="327" r:id="rId9"/>
    <p:sldId id="328" r:id="rId10"/>
    <p:sldId id="296" r:id="rId11"/>
    <p:sldId id="329" r:id="rId12"/>
    <p:sldId id="331" r:id="rId13"/>
    <p:sldId id="333" r:id="rId14"/>
    <p:sldId id="336" r:id="rId15"/>
    <p:sldId id="338" r:id="rId16"/>
    <p:sldId id="297" r:id="rId17"/>
    <p:sldId id="339" r:id="rId18"/>
    <p:sldId id="298" r:id="rId19"/>
    <p:sldId id="340" r:id="rId20"/>
    <p:sldId id="341" r:id="rId21"/>
    <p:sldId id="299" r:id="rId22"/>
    <p:sldId id="330" r:id="rId23"/>
    <p:sldId id="325" r:id="rId24"/>
    <p:sldId id="334" r:id="rId25"/>
    <p:sldId id="332" r:id="rId26"/>
    <p:sldId id="326" r:id="rId27"/>
    <p:sldId id="33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0966EC-4278-4A35-BF31-DCCB87308440}"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38FBE-D99B-4FD3-98F9-E01D4C911585}" type="slidenum">
              <a:rPr lang="en-GB" smtClean="0"/>
              <a:t>‹#›</a:t>
            </a:fld>
            <a:endParaRPr lang="en-GB"/>
          </a:p>
        </p:txBody>
      </p:sp>
    </p:spTree>
    <p:extLst>
      <p:ext uri="{BB962C8B-B14F-4D97-AF65-F5344CB8AC3E}">
        <p14:creationId xmlns:p14="http://schemas.microsoft.com/office/powerpoint/2010/main" val="210137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14/03/2024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ipcc.ch/report/ar6/syr/resources/spm-headline-stateme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oceanservice.noaa.gov/facts/cryosphere.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unwater.org/water-facts/water-and-climate-change" TargetMode="External"/><Relationship Id="rId2" Type="http://schemas.openxmlformats.org/officeDocument/2006/relationships/hyperlink" Target="https://www.metoffice.gov.uk/weather/climate-change/effects-of-climate-change" TargetMode="External"/><Relationship Id="rId1" Type="http://schemas.openxmlformats.org/officeDocument/2006/relationships/slideLayout" Target="../slideLayouts/slideLayout2.xml"/><Relationship Id="rId6" Type="http://schemas.openxmlformats.org/officeDocument/2006/relationships/hyperlink" Target="https://www.itv.com/news/wales/2024-03-13/every-time-it-rains-our-anxiety-raises-to-a-tremendous-level" TargetMode="External"/><Relationship Id="rId5" Type="http://schemas.openxmlformats.org/officeDocument/2006/relationships/hyperlink" Target="https://lordslibrary.parliament.uk/climate-change-induced-migration-uk-collaboration-with-international-partners/" TargetMode="Externa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8" Type="http://schemas.openxmlformats.org/officeDocument/2006/relationships/hyperlink" Target="https://post.parliament.uk/research-briefings/post-pn-0600/" TargetMode="External"/><Relationship Id="rId3" Type="http://schemas.openxmlformats.org/officeDocument/2006/relationships/image" Target="../media/image11.png"/><Relationship Id="rId7" Type="http://schemas.openxmlformats.org/officeDocument/2006/relationships/hyperlink" Target="https://www.ipbes.net/global-assessment" TargetMode="External"/><Relationship Id="rId2" Type="http://schemas.openxmlformats.org/officeDocument/2006/relationships/hyperlink" Target="https://press.un.org/en/2023/sc15199.doc.htm" TargetMode="External"/><Relationship Id="rId1" Type="http://schemas.openxmlformats.org/officeDocument/2006/relationships/slideLayout" Target="../slideLayouts/slideLayout2.xml"/><Relationship Id="rId6" Type="http://schemas.openxmlformats.org/officeDocument/2006/relationships/hyperlink" Target="https://news.un.org/en/story/2019/05/1037941" TargetMode="External"/><Relationship Id="rId5" Type="http://schemas.openxmlformats.org/officeDocument/2006/relationships/hyperlink" Target="https://www.fao.org/3/ca9229en/online/ca9229en.html#box22" TargetMode="External"/><Relationship Id="rId4" Type="http://schemas.openxmlformats.org/officeDocument/2006/relationships/hyperlink" Target="https://oceanservice.noaa.gov/facts/coral_bleach.html"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fao.org/hunger/en/" TargetMode="External"/><Relationship Id="rId3" Type="http://schemas.openxmlformats.org/officeDocument/2006/relationships/image" Target="../media/image11.png"/><Relationship Id="rId7" Type="http://schemas.openxmlformats.org/officeDocument/2006/relationships/hyperlink" Target="https://www.gov.uk/government/organisations/uk-research-and-innovation#:~:text=UK%20Research%20and%20Innovation%20(UKRI,and%20research%20in%20the%20UK." TargetMode="External"/><Relationship Id="rId2" Type="http://schemas.openxmlformats.org/officeDocument/2006/relationships/hyperlink" Target="https://www.who.int/news-room/fact-sheets/detail/climate-change-heat-and-health" TargetMode="External"/><Relationship Id="rId1" Type="http://schemas.openxmlformats.org/officeDocument/2006/relationships/slideLayout" Target="../slideLayouts/slideLayout2.xml"/><Relationship Id="rId6" Type="http://schemas.openxmlformats.org/officeDocument/2006/relationships/hyperlink" Target="https://www.ukri.org/wp-content/uploads/2021/12/091221-NERC-LWEC-InfrastructureClimateChangeImpacts-ReportCard2016.pdf" TargetMode="External"/><Relationship Id="rId5" Type="http://schemas.openxmlformats.org/officeDocument/2006/relationships/hyperlink" Target="https://www.sciencedirect.com/science/article/pii/S2666449620300098" TargetMode="External"/><Relationship Id="rId4" Type="http://schemas.openxmlformats.org/officeDocument/2006/relationships/hyperlink" Target="https://royalsocietypublishing.org/doi/10.1098/rspb.2022.242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fKnAJCSGSd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un.org/en/actnow"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s://www.sciencedirect.com/science/article/pii/S2666449620300098" TargetMode="External"/><Relationship Id="rId7" Type="http://schemas.openxmlformats.org/officeDocument/2006/relationships/hyperlink" Target="https://www.intechopen.com/books/1366" TargetMode="External"/><Relationship Id="rId2" Type="http://schemas.openxmlformats.org/officeDocument/2006/relationships/hyperlink" Target="https://whel-primo.hosted.exlibrisgroup.com/primo-explore/fulldisplay?docid=44UWTSD_ALMA21159489960002421&amp;context=L&amp;vid=44WHELF_UWTSD_VU1&amp;lang=en_US&amp;search_scope=CSCOP_EVERYTHING&amp;adaptor=Local%20Search%20Engine&amp;tab=tab1&amp;query=any,contains,Introduction%20to%20Globalization&amp;offset=0" TargetMode="External"/><Relationship Id="rId1" Type="http://schemas.openxmlformats.org/officeDocument/2006/relationships/slideLayout" Target="../slideLayouts/slideLayout2.xml"/><Relationship Id="rId6" Type="http://schemas.openxmlformats.org/officeDocument/2006/relationships/hyperlink" Target="https://royalsocietypublishing.org/doi/10.1098/rspb.2022.2420" TargetMode="External"/><Relationship Id="rId5" Type="http://schemas.openxmlformats.org/officeDocument/2006/relationships/hyperlink" Target="https://www.fao.org/3/ca9229en/online/ca9229en.html#box22" TargetMode="External"/><Relationship Id="rId4" Type="http://schemas.openxmlformats.org/officeDocument/2006/relationships/hyperlink" Target="https://www.fao.org/hunger/e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5281/zenodo.3831673" TargetMode="External"/><Relationship Id="rId2" Type="http://schemas.openxmlformats.org/officeDocument/2006/relationships/hyperlink" Target="https://lordslibrary.parliament.uk/climate-change-induced-migration-uk-collaboration-with-international-partners/" TargetMode="External"/><Relationship Id="rId1" Type="http://schemas.openxmlformats.org/officeDocument/2006/relationships/slideLayout" Target="../slideLayouts/slideLayout2.xml"/><Relationship Id="rId6" Type="http://schemas.openxmlformats.org/officeDocument/2006/relationships/hyperlink" Target="https://www.gov.uk/government/organisations/uk-research-and-innovation#:~:text=UK%20Research%20and%20Innovation%20(UKRI,and%20research%20in%20the%20UK" TargetMode="External"/><Relationship Id="rId5" Type="http://schemas.openxmlformats.org/officeDocument/2006/relationships/hyperlink" Target="https://www.itv.com/news/wales/2024-03-13/every-time-it-rains-our-anxiety-raises-to-a-tremendous-level" TargetMode="External"/><Relationship Id="rId4" Type="http://schemas.openxmlformats.org/officeDocument/2006/relationships/hyperlink" Target="https://www.ipcc.ch/report/sixth-assessment-report-cycle/"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www.infed.org/communities/sustainable_communities.htm" TargetMode="External"/><Relationship Id="rId3" Type="http://schemas.openxmlformats.org/officeDocument/2006/relationships/hyperlink" Target="https://oceanservice.noaa.gov/facts/coral_bleach.html" TargetMode="External"/><Relationship Id="rId7" Type="http://schemas.openxmlformats.org/officeDocument/2006/relationships/hyperlink" Target="http://www.hm-treasury.gov.uk/independent_reviews/stern_review_economics_climate_change/sternreview_index.cfm" TargetMode="External"/><Relationship Id="rId2" Type="http://schemas.openxmlformats.org/officeDocument/2006/relationships/hyperlink" Target="https://www.metoffice.gov.uk/weather/climate-change/effects-of-climate-change" TargetMode="External"/><Relationship Id="rId1" Type="http://schemas.openxmlformats.org/officeDocument/2006/relationships/slideLayout" Target="../slideLayouts/slideLayout2.xml"/><Relationship Id="rId6" Type="http://schemas.openxmlformats.org/officeDocument/2006/relationships/hyperlink" Target="https://www-oxfordreference-com.ezproxy.uwtsd.ac.uk/display/10.1093/acref/9780199599868.001.0001/acref-9780199599868-e-1972?rskey=9A1Pwu&amp;result=1" TargetMode="External"/><Relationship Id="rId5" Type="http://schemas.openxmlformats.org/officeDocument/2006/relationships/hyperlink" Target="https://post.parliament.uk/research-briefings/post-pn-0600/" TargetMode="External"/><Relationship Id="rId4" Type="http://schemas.openxmlformats.org/officeDocument/2006/relationships/hyperlink" Target="https://oceanservice.noaa.gov/facts/cryosphere.ht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un.org/development/desa/pd/sites/www.un.org.development.desa.pd/files/files/documents/2020/Feb/un_2018_wup_highlights.pdf" TargetMode="External"/><Relationship Id="rId7" Type="http://schemas.openxmlformats.org/officeDocument/2006/relationships/hyperlink" Target="https://www.unwater.org/water-facts/water-and-climate-change" TargetMode="External"/><Relationship Id="rId2" Type="http://schemas.openxmlformats.org/officeDocument/2006/relationships/hyperlink" Target="http://www.un.org/development/desa/pd/sites/www.un.org.development.desa.pd/files/files/documents/2020/Feb/un_2018_wup_highlights.pdf" TargetMode="External"/><Relationship Id="rId1" Type="http://schemas.openxmlformats.org/officeDocument/2006/relationships/slideLayout" Target="../slideLayouts/slideLayout2.xml"/><Relationship Id="rId6" Type="http://schemas.openxmlformats.org/officeDocument/2006/relationships/hyperlink" Target="https://press.un.org/en/2023/sc15199.doc.htm" TargetMode="External"/><Relationship Id="rId5" Type="http://schemas.openxmlformats.org/officeDocument/2006/relationships/hyperlink" Target="https://news.un.org/en/story/2019/05/1037941" TargetMode="External"/><Relationship Id="rId4" Type="http://schemas.openxmlformats.org/officeDocument/2006/relationships/hyperlink" Target="http://www.un.org/development/desa/pd/sites/www.un.org.development.desa.pd/files/files/documents/2020/Jan/un_2018_worldcities_databooklet.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theguardian.com/" TargetMode="External"/><Relationship Id="rId2" Type="http://schemas.openxmlformats.org/officeDocument/2006/relationships/hyperlink" Target="http://www.theguardian.com/profile/vandana-shiva"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climate-change-heat-and-health" TargetMode="External"/><Relationship Id="rId4" Type="http://schemas.openxmlformats.org/officeDocument/2006/relationships/hyperlink" Target="http://www.anped.org/media/brundtland-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 name="Rectangle 4"/>
          <p:cNvSpPr/>
          <p:nvPr/>
        </p:nvSpPr>
        <p:spPr>
          <a:xfrm>
            <a:off x="7608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6" name="Rectangle 5"/>
          <p:cNvSpPr/>
          <p:nvPr/>
        </p:nvSpPr>
        <p:spPr>
          <a:xfrm>
            <a:off x="4583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8112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9" name="Rectangle 8"/>
          <p:cNvSpPr/>
          <p:nvPr/>
        </p:nvSpPr>
        <p:spPr>
          <a:xfrm>
            <a:off x="2567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0" name="Rectangle 9"/>
          <p:cNvSpPr/>
          <p:nvPr/>
        </p:nvSpPr>
        <p:spPr>
          <a:xfrm>
            <a:off x="5879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3" name="Rectangle 12"/>
          <p:cNvSpPr/>
          <p:nvPr/>
        </p:nvSpPr>
        <p:spPr>
          <a:xfrm>
            <a:off x="5165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4" name="Rectangle 13"/>
          <p:cNvSpPr/>
          <p:nvPr/>
        </p:nvSpPr>
        <p:spPr>
          <a:xfrm>
            <a:off x="4583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5879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p:cNvSpPr txBox="1"/>
          <p:nvPr/>
        </p:nvSpPr>
        <p:spPr>
          <a:xfrm>
            <a:off x="1847528" y="4721139"/>
            <a:ext cx="8496944" cy="461665"/>
          </a:xfrm>
          <a:prstGeom prst="rect">
            <a:avLst/>
          </a:prstGeom>
          <a:noFill/>
        </p:spPr>
        <p:txBody>
          <a:bodyPr wrap="square" rtlCol="0">
            <a:spAutoFit/>
          </a:bodyPr>
          <a:lstStyle/>
          <a:p>
            <a:r>
              <a:rPr lang="en-GB" sz="2400" b="1" dirty="0"/>
              <a:t>ECGE7007Q: Sustainable Communities</a:t>
            </a:r>
          </a:p>
        </p:txBody>
      </p:sp>
      <p:sp>
        <p:nvSpPr>
          <p:cNvPr id="18" name="TextBox 17"/>
          <p:cNvSpPr txBox="1"/>
          <p:nvPr/>
        </p:nvSpPr>
        <p:spPr>
          <a:xfrm>
            <a:off x="1835616" y="5224628"/>
            <a:ext cx="9949016" cy="461665"/>
          </a:xfrm>
          <a:prstGeom prst="rect">
            <a:avLst/>
          </a:prstGeom>
          <a:noFill/>
        </p:spPr>
        <p:txBody>
          <a:bodyPr wrap="square" rtlCol="0">
            <a:spAutoFit/>
          </a:bodyPr>
          <a:lstStyle/>
          <a:p>
            <a:r>
              <a:rPr lang="en-GB" sz="2400" b="1" dirty="0"/>
              <a:t>Theme 4: Additional Theme – Challenges for Contemporary Society</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5979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1926442" y="400448"/>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8258618" y="2636665"/>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2711625" y="2636665"/>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847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1D192674-8FF3-BE99-FD76-983E1925BA42}"/>
              </a:ext>
            </a:extLst>
          </p:cNvPr>
          <p:cNvSpPr/>
          <p:nvPr/>
        </p:nvSpPr>
        <p:spPr>
          <a:xfrm>
            <a:off x="8112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7719116" y="459613"/>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6456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0D94F91E-FA9F-AB6D-88B5-B034987FA59C}"/>
              </a:ext>
            </a:extLst>
          </p:cNvPr>
          <p:cNvSpPr/>
          <p:nvPr/>
        </p:nvSpPr>
        <p:spPr>
          <a:xfrm>
            <a:off x="9192344" y="332657"/>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2783632" y="1268761"/>
            <a:ext cx="6552728" cy="1323439"/>
          </a:xfrm>
          <a:prstGeom prst="rect">
            <a:avLst/>
          </a:prstGeom>
          <a:noFill/>
        </p:spPr>
        <p:txBody>
          <a:bodyPr wrap="square" rtlCol="0">
            <a:spAutoFit/>
          </a:bodyPr>
          <a:lstStyle/>
          <a:p>
            <a:pPr algn="ctr"/>
            <a:r>
              <a:rPr lang="en-GB" sz="4000" b="1" dirty="0"/>
              <a:t>What did we cover in our Theme?</a:t>
            </a:r>
          </a:p>
        </p:txBody>
      </p:sp>
      <p:pic>
        <p:nvPicPr>
          <p:cNvPr id="4" name="Picture 3" descr="Icon&#10;&#10;Description automatically generated">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6520" y="3140969"/>
            <a:ext cx="2078961" cy="207896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1919536" y="116632"/>
            <a:ext cx="8229600" cy="792088"/>
          </a:xfrm>
        </p:spPr>
        <p:txBody>
          <a:bodyPr/>
          <a:lstStyle/>
          <a:p>
            <a:r>
              <a:rPr lang="en-GB" b="1" dirty="0"/>
              <a:t>Challenges for Society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775520" y="980728"/>
            <a:ext cx="8373616" cy="5232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397024" y="1772816"/>
            <a:ext cx="11397952" cy="317009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600" dirty="0"/>
              <a:t>In Theme 2 we looked at the climate change debate</a:t>
            </a:r>
          </a:p>
          <a:p>
            <a:pPr marL="457200" indent="-457200">
              <a:spcBef>
                <a:spcPts val="600"/>
              </a:spcBef>
              <a:spcAft>
                <a:spcPts val="600"/>
              </a:spcAft>
              <a:buFont typeface="Arial" panose="020B0604020202020204" pitchFamily="34" charset="0"/>
              <a:buChar char="•"/>
            </a:pPr>
            <a:r>
              <a:rPr lang="en-GB" sz="3600" dirty="0"/>
              <a:t>In Theme 3 we explored the concept of sustainable communities</a:t>
            </a:r>
          </a:p>
          <a:p>
            <a:pPr marL="457200" indent="-457200">
              <a:spcBef>
                <a:spcPts val="600"/>
              </a:spcBef>
              <a:spcAft>
                <a:spcPts val="600"/>
              </a:spcAft>
              <a:buFont typeface="Arial" panose="020B0604020202020204" pitchFamily="34" charset="0"/>
              <a:buChar char="•"/>
            </a:pPr>
            <a:r>
              <a:rPr lang="en-GB" sz="3600" dirty="0"/>
              <a:t>We will now bring these two themes together to explore the contemporary challenges to society in this context.</a:t>
            </a:r>
          </a:p>
        </p:txBody>
      </p:sp>
    </p:spTree>
    <p:extLst>
      <p:ext uri="{BB962C8B-B14F-4D97-AF65-F5344CB8AC3E}">
        <p14:creationId xmlns:p14="http://schemas.microsoft.com/office/powerpoint/2010/main" val="358909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274638"/>
            <a:ext cx="10972800" cy="922114"/>
          </a:xfrm>
        </p:spPr>
        <p:txBody>
          <a:bodyPr>
            <a:normAutofit/>
          </a:bodyPr>
          <a:lstStyle/>
          <a:p>
            <a:r>
              <a:rPr lang="en-GB" b="1" dirty="0"/>
              <a:t>What Challenges is society faced with? </a:t>
            </a:r>
            <a:endParaRPr lang="en-US" b="1" dirty="0"/>
          </a:p>
        </p:txBody>
      </p:sp>
      <p:sp>
        <p:nvSpPr>
          <p:cNvPr id="2" name="Content Placeholder 1"/>
          <p:cNvSpPr>
            <a:spLocks noGrp="1"/>
          </p:cNvSpPr>
          <p:nvPr>
            <p:ph idx="1"/>
          </p:nvPr>
        </p:nvSpPr>
        <p:spPr>
          <a:xfrm>
            <a:off x="1485169" y="3068960"/>
            <a:ext cx="10081120" cy="2692895"/>
          </a:xfrm>
        </p:spPr>
        <p:txBody>
          <a:bodyPr/>
          <a:lstStyle/>
          <a:p>
            <a:r>
              <a:rPr lang="en-US" sz="3600" dirty="0"/>
              <a:t>The impact of climate change on communities, and;</a:t>
            </a:r>
          </a:p>
          <a:p>
            <a:r>
              <a:rPr lang="en-US" sz="3600" dirty="0"/>
              <a:t>urbanization, </a:t>
            </a:r>
          </a:p>
        </p:txBody>
      </p:sp>
      <p:sp>
        <p:nvSpPr>
          <p:cNvPr id="4" name="TextBox 3">
            <a:extLst>
              <a:ext uri="{FF2B5EF4-FFF2-40B4-BE49-F238E27FC236}">
                <a16:creationId xmlns:a16="http://schemas.microsoft.com/office/drawing/2014/main" id="{70A00B20-B784-6AD8-78A4-0A1715AA689E}"/>
              </a:ext>
            </a:extLst>
          </p:cNvPr>
          <p:cNvSpPr txBox="1"/>
          <p:nvPr/>
        </p:nvSpPr>
        <p:spPr>
          <a:xfrm>
            <a:off x="335360" y="1340768"/>
            <a:ext cx="9937104" cy="1200329"/>
          </a:xfrm>
          <a:prstGeom prst="rect">
            <a:avLst/>
          </a:prstGeom>
          <a:noFill/>
        </p:spPr>
        <p:txBody>
          <a:bodyPr wrap="square" rtlCol="0">
            <a:spAutoFit/>
          </a:bodyPr>
          <a:lstStyle/>
          <a:p>
            <a:r>
              <a:rPr lang="en-GB" sz="3600" dirty="0"/>
              <a:t>For purposes of brevity, we will focus on two main challenges, namely;</a:t>
            </a:r>
          </a:p>
        </p:txBody>
      </p:sp>
    </p:spTree>
    <p:extLst>
      <p:ext uri="{BB962C8B-B14F-4D97-AF65-F5344CB8AC3E}">
        <p14:creationId xmlns:p14="http://schemas.microsoft.com/office/powerpoint/2010/main" val="3382580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0AAB-0525-B455-79A3-4BD471B38E37}"/>
              </a:ext>
            </a:extLst>
          </p:cNvPr>
          <p:cNvSpPr>
            <a:spLocks noGrp="1"/>
          </p:cNvSpPr>
          <p:nvPr>
            <p:ph type="title"/>
          </p:nvPr>
        </p:nvSpPr>
        <p:spPr>
          <a:xfrm>
            <a:off x="914400" y="764704"/>
            <a:ext cx="10363200" cy="1362075"/>
          </a:xfrm>
        </p:spPr>
        <p:txBody>
          <a:bodyPr>
            <a:normAutofit/>
          </a:bodyPr>
          <a:lstStyle/>
          <a:p>
            <a:pPr algn="ctr"/>
            <a:r>
              <a:rPr lang="en-GB" sz="4800" dirty="0"/>
              <a:t>Climate Change</a:t>
            </a:r>
          </a:p>
        </p:txBody>
      </p:sp>
      <p:pic>
        <p:nvPicPr>
          <p:cNvPr id="4" name="Picture 3">
            <a:extLst>
              <a:ext uri="{FF2B5EF4-FFF2-40B4-BE49-F238E27FC236}">
                <a16:creationId xmlns:a16="http://schemas.microsoft.com/office/drawing/2014/main" id="{4D2903AF-64EC-2AB7-F334-7A72FE6B0F26}"/>
              </a:ext>
            </a:extLst>
          </p:cNvPr>
          <p:cNvPicPr>
            <a:picLocks noChangeAspect="1"/>
          </p:cNvPicPr>
          <p:nvPr/>
        </p:nvPicPr>
        <p:blipFill>
          <a:blip r:embed="rId2"/>
          <a:stretch>
            <a:fillRect/>
          </a:stretch>
        </p:blipFill>
        <p:spPr>
          <a:xfrm>
            <a:off x="2783632" y="2158954"/>
            <a:ext cx="6624736" cy="3250264"/>
          </a:xfrm>
          <a:prstGeom prst="rect">
            <a:avLst/>
          </a:prstGeom>
        </p:spPr>
      </p:pic>
      <p:sp>
        <p:nvSpPr>
          <p:cNvPr id="5" name="TextBox 4">
            <a:extLst>
              <a:ext uri="{FF2B5EF4-FFF2-40B4-BE49-F238E27FC236}">
                <a16:creationId xmlns:a16="http://schemas.microsoft.com/office/drawing/2014/main" id="{EE5CA9D3-4D41-3846-B593-0E9AED2562D5}"/>
              </a:ext>
            </a:extLst>
          </p:cNvPr>
          <p:cNvSpPr txBox="1"/>
          <p:nvPr/>
        </p:nvSpPr>
        <p:spPr>
          <a:xfrm>
            <a:off x="8544272" y="6093296"/>
            <a:ext cx="2232248" cy="369332"/>
          </a:xfrm>
          <a:prstGeom prst="rect">
            <a:avLst/>
          </a:prstGeom>
          <a:noFill/>
        </p:spPr>
        <p:txBody>
          <a:bodyPr wrap="square" rtlCol="0">
            <a:spAutoFit/>
          </a:bodyPr>
          <a:lstStyle/>
          <a:p>
            <a:r>
              <a:rPr lang="en-GB" dirty="0"/>
              <a:t>Image Source: NASA</a:t>
            </a:r>
          </a:p>
        </p:txBody>
      </p:sp>
    </p:spTree>
    <p:extLst>
      <p:ext uri="{BB962C8B-B14F-4D97-AF65-F5344CB8AC3E}">
        <p14:creationId xmlns:p14="http://schemas.microsoft.com/office/powerpoint/2010/main" val="798982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4473" y="188640"/>
            <a:ext cx="10972800" cy="902647"/>
          </a:xfrm>
        </p:spPr>
        <p:txBody>
          <a:bodyPr/>
          <a:lstStyle/>
          <a:p>
            <a:r>
              <a:rPr lang="en-GB" b="1" dirty="0"/>
              <a:t>Climate Change </a:t>
            </a:r>
            <a:endParaRPr lang="en-US" b="1" dirty="0"/>
          </a:p>
        </p:txBody>
      </p:sp>
      <p:sp>
        <p:nvSpPr>
          <p:cNvPr id="8" name="Content Placeholder 7"/>
          <p:cNvSpPr>
            <a:spLocks noGrp="1"/>
          </p:cNvSpPr>
          <p:nvPr>
            <p:ph sz="half" idx="1"/>
          </p:nvPr>
        </p:nvSpPr>
        <p:spPr>
          <a:xfrm>
            <a:off x="335360" y="1628800"/>
            <a:ext cx="7992888" cy="3340967"/>
          </a:xfrm>
        </p:spPr>
        <p:txBody>
          <a:bodyPr>
            <a:noAutofit/>
          </a:bodyPr>
          <a:lstStyle/>
          <a:p>
            <a:pPr>
              <a:spcBef>
                <a:spcPts val="1200"/>
              </a:spcBef>
              <a:spcAft>
                <a:spcPts val="1200"/>
              </a:spcAft>
            </a:pPr>
            <a:r>
              <a:rPr lang="en-US" sz="3200" dirty="0"/>
              <a:t>The Intergovernmental Panel on Climate Change (IPCC, 2023) has predicted that global temperature will rise by the end of the century by between 1.4C and 5.8C.</a:t>
            </a:r>
          </a:p>
          <a:p>
            <a:pPr>
              <a:spcBef>
                <a:spcPts val="1200"/>
              </a:spcBef>
              <a:spcAft>
                <a:spcPts val="1200"/>
              </a:spcAft>
            </a:pPr>
            <a:r>
              <a:rPr lang="en-US" sz="3200" dirty="0"/>
              <a:t>Most of the warming that has occurred over the last 50 years is, according to the IPCC (2023), as a result of human action</a:t>
            </a:r>
          </a:p>
        </p:txBody>
      </p:sp>
      <p:pic>
        <p:nvPicPr>
          <p:cNvPr id="1026" name="Picture 2" descr="C:\Program Files\Microsoft Office\MEDIA\CAGCAT10\j0285360.wmf"/>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bwMode="auto">
          <a:xfrm>
            <a:off x="8976320" y="1700808"/>
            <a:ext cx="2808323"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12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352028" y="1887319"/>
            <a:ext cx="11557692" cy="3888432"/>
          </a:xfrm>
        </p:spPr>
        <p:txBody>
          <a:bodyPr>
            <a:normAutofit/>
          </a:bodyPr>
          <a:lstStyle/>
          <a:p>
            <a:pPr>
              <a:spcBef>
                <a:spcPts val="600"/>
              </a:spcBef>
              <a:spcAft>
                <a:spcPts val="600"/>
              </a:spcAft>
            </a:pPr>
            <a:r>
              <a:rPr lang="en-GB" sz="2800" dirty="0"/>
              <a:t>‘Human activities, principally through emissions of greenhouse gases, have unequivocally caused global warming, with global surface temperature reaching 1.1°C above 1850–1900 in 2011–2020’. </a:t>
            </a:r>
          </a:p>
          <a:p>
            <a:pPr>
              <a:spcBef>
                <a:spcPts val="600"/>
              </a:spcBef>
              <a:spcAft>
                <a:spcPts val="600"/>
              </a:spcAft>
            </a:pPr>
            <a:r>
              <a:rPr lang="en-GB" sz="2800" dirty="0"/>
              <a:t>‘Global greenhouse gas emissions have continued to increase, with unequal historical and ongoing contributions arising from unsustainable energy use, land use and land-use change, lifestyles and patterns of consumption and production across regions, between and within countries, and among individuals (</a:t>
            </a:r>
            <a:r>
              <a:rPr lang="en-GB" sz="2800" i="1" dirty="0"/>
              <a:t>high confidence</a:t>
            </a:r>
            <a:r>
              <a:rPr lang="en-GB" sz="2800" dirty="0"/>
              <a:t>)’</a:t>
            </a:r>
            <a:endParaRPr lang="en-US" sz="2800" dirty="0"/>
          </a:p>
        </p:txBody>
      </p:sp>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Climate Change </a:t>
            </a:r>
            <a:endParaRPr lang="en-US" b="1" dirty="0"/>
          </a:p>
        </p:txBody>
      </p:sp>
      <p:sp>
        <p:nvSpPr>
          <p:cNvPr id="6" name="TextBox 5">
            <a:extLst>
              <a:ext uri="{FF2B5EF4-FFF2-40B4-BE49-F238E27FC236}">
                <a16:creationId xmlns:a16="http://schemas.microsoft.com/office/drawing/2014/main" id="{A08216AB-2D40-8115-4AC7-EE605DA7BD73}"/>
              </a:ext>
            </a:extLst>
          </p:cNvPr>
          <p:cNvSpPr txBox="1"/>
          <p:nvPr/>
        </p:nvSpPr>
        <p:spPr>
          <a:xfrm>
            <a:off x="119336" y="1091287"/>
            <a:ext cx="9289032" cy="584775"/>
          </a:xfrm>
          <a:prstGeom prst="rect">
            <a:avLst/>
          </a:prstGeom>
          <a:noFill/>
        </p:spPr>
        <p:txBody>
          <a:bodyPr wrap="square" rtlCol="0">
            <a:spAutoFit/>
          </a:bodyPr>
          <a:lstStyle/>
          <a:p>
            <a:r>
              <a:rPr lang="en-GB" sz="3200" b="1" dirty="0"/>
              <a:t>What the IPCC says about climate change:</a:t>
            </a:r>
            <a:endParaRPr lang="en-GB" sz="3200" dirty="0"/>
          </a:p>
        </p:txBody>
      </p:sp>
      <p:sp>
        <p:nvSpPr>
          <p:cNvPr id="7" name="TextBox 6">
            <a:extLst>
              <a:ext uri="{FF2B5EF4-FFF2-40B4-BE49-F238E27FC236}">
                <a16:creationId xmlns:a16="http://schemas.microsoft.com/office/drawing/2014/main" id="{C33A2DB3-72A5-2031-9E0A-CBE2BFFE176C}"/>
              </a:ext>
            </a:extLst>
          </p:cNvPr>
          <p:cNvSpPr txBox="1"/>
          <p:nvPr/>
        </p:nvSpPr>
        <p:spPr>
          <a:xfrm>
            <a:off x="9696400" y="6165304"/>
            <a:ext cx="1728192" cy="461665"/>
          </a:xfrm>
          <a:prstGeom prst="rect">
            <a:avLst/>
          </a:prstGeom>
          <a:noFill/>
        </p:spPr>
        <p:txBody>
          <a:bodyPr wrap="square" rtlCol="0">
            <a:spAutoFit/>
          </a:bodyPr>
          <a:lstStyle/>
          <a:p>
            <a:pPr algn="r"/>
            <a:r>
              <a:rPr lang="en-GB" sz="2400" dirty="0"/>
              <a:t>(IPCC, 2023)</a:t>
            </a:r>
          </a:p>
        </p:txBody>
      </p:sp>
      <p:sp>
        <p:nvSpPr>
          <p:cNvPr id="9" name="TextBox 8">
            <a:extLst>
              <a:ext uri="{FF2B5EF4-FFF2-40B4-BE49-F238E27FC236}">
                <a16:creationId xmlns:a16="http://schemas.microsoft.com/office/drawing/2014/main" id="{AACE7188-0753-2CE8-026C-257DA3302460}"/>
              </a:ext>
            </a:extLst>
          </p:cNvPr>
          <p:cNvSpPr txBox="1"/>
          <p:nvPr/>
        </p:nvSpPr>
        <p:spPr>
          <a:xfrm>
            <a:off x="3287688" y="5802354"/>
            <a:ext cx="5688632" cy="830997"/>
          </a:xfrm>
          <a:prstGeom prst="rect">
            <a:avLst/>
          </a:prstGeom>
          <a:noFill/>
        </p:spPr>
        <p:txBody>
          <a:bodyPr wrap="square" rtlCol="0">
            <a:spAutoFit/>
          </a:bodyPr>
          <a:lstStyle/>
          <a:p>
            <a:pPr algn="ctr"/>
            <a:r>
              <a:rPr lang="en-GB" sz="2400" dirty="0"/>
              <a:t>What does the </a:t>
            </a:r>
            <a:r>
              <a:rPr lang="en-GB" sz="2400" dirty="0">
                <a:hlinkClick r:id="rId2"/>
              </a:rPr>
              <a:t>IPCC</a:t>
            </a:r>
            <a:r>
              <a:rPr lang="en-GB" sz="2400" dirty="0"/>
              <a:t> mean by the phrase </a:t>
            </a:r>
            <a:r>
              <a:rPr lang="en-GB" sz="2400" i="1" dirty="0"/>
              <a:t>high confidence</a:t>
            </a:r>
            <a:r>
              <a:rPr lang="en-GB" sz="2400" dirty="0"/>
              <a:t>?</a:t>
            </a:r>
          </a:p>
        </p:txBody>
      </p:sp>
    </p:spTree>
    <p:extLst>
      <p:ext uri="{BB962C8B-B14F-4D97-AF65-F5344CB8AC3E}">
        <p14:creationId xmlns:p14="http://schemas.microsoft.com/office/powerpoint/2010/main" val="1360941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352028" y="1887319"/>
            <a:ext cx="11557692" cy="3888432"/>
          </a:xfrm>
        </p:spPr>
        <p:txBody>
          <a:bodyPr>
            <a:normAutofit lnSpcReduction="10000"/>
          </a:bodyPr>
          <a:lstStyle/>
          <a:p>
            <a:pPr>
              <a:spcBef>
                <a:spcPts val="600"/>
              </a:spcBef>
              <a:spcAft>
                <a:spcPts val="600"/>
              </a:spcAft>
            </a:pPr>
            <a:r>
              <a:rPr lang="en-GB" sz="2800" dirty="0"/>
              <a:t>‘Widespread and rapid changes in the atmosphere, ocean, </a:t>
            </a:r>
            <a:r>
              <a:rPr lang="en-GB" sz="2800" dirty="0">
                <a:hlinkClick r:id="rId2"/>
              </a:rPr>
              <a:t>cryosphere</a:t>
            </a:r>
            <a:r>
              <a:rPr lang="en-GB" sz="2800" dirty="0"/>
              <a:t> and biosphere have occurred’. </a:t>
            </a:r>
          </a:p>
          <a:p>
            <a:pPr>
              <a:spcBef>
                <a:spcPts val="600"/>
              </a:spcBef>
              <a:spcAft>
                <a:spcPts val="600"/>
              </a:spcAft>
            </a:pPr>
            <a:r>
              <a:rPr lang="en-GB" sz="2800" dirty="0"/>
              <a:t>‘Human-caused climate change is already affecting many weather and climate extremes in every region across the globe’. </a:t>
            </a:r>
          </a:p>
          <a:p>
            <a:pPr>
              <a:spcBef>
                <a:spcPts val="600"/>
              </a:spcBef>
              <a:spcAft>
                <a:spcPts val="600"/>
              </a:spcAft>
            </a:pPr>
            <a:r>
              <a:rPr lang="en-GB" sz="2800" dirty="0"/>
              <a:t>This has led to widespread adverse impacts and related losses and damages to nature and people (</a:t>
            </a:r>
            <a:r>
              <a:rPr lang="en-GB" sz="2800" i="1" dirty="0"/>
              <a:t>high confidence</a:t>
            </a:r>
            <a:r>
              <a:rPr lang="en-GB" sz="2800" dirty="0"/>
              <a:t>)’. </a:t>
            </a:r>
          </a:p>
          <a:p>
            <a:pPr>
              <a:spcBef>
                <a:spcPts val="600"/>
              </a:spcBef>
              <a:spcAft>
                <a:spcPts val="600"/>
              </a:spcAft>
            </a:pPr>
            <a:r>
              <a:rPr lang="en-GB" sz="2800" dirty="0"/>
              <a:t>‘Vulnerable communities who have historically contributed the least to current climate change are disproportionately affected (</a:t>
            </a:r>
            <a:r>
              <a:rPr lang="en-GB" sz="2800" i="1" dirty="0"/>
              <a:t>high confidence</a:t>
            </a:r>
            <a:r>
              <a:rPr lang="en-GB" sz="2800" dirty="0"/>
              <a:t>)’</a:t>
            </a:r>
            <a:endParaRPr lang="en-US" sz="2800" dirty="0"/>
          </a:p>
        </p:txBody>
      </p:sp>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Climate Change </a:t>
            </a:r>
            <a:endParaRPr lang="en-US" b="1" dirty="0"/>
          </a:p>
        </p:txBody>
      </p:sp>
      <p:sp>
        <p:nvSpPr>
          <p:cNvPr id="6" name="TextBox 5">
            <a:extLst>
              <a:ext uri="{FF2B5EF4-FFF2-40B4-BE49-F238E27FC236}">
                <a16:creationId xmlns:a16="http://schemas.microsoft.com/office/drawing/2014/main" id="{A08216AB-2D40-8115-4AC7-EE605DA7BD73}"/>
              </a:ext>
            </a:extLst>
          </p:cNvPr>
          <p:cNvSpPr txBox="1"/>
          <p:nvPr/>
        </p:nvSpPr>
        <p:spPr>
          <a:xfrm>
            <a:off x="119336" y="1091287"/>
            <a:ext cx="9289032" cy="584775"/>
          </a:xfrm>
          <a:prstGeom prst="rect">
            <a:avLst/>
          </a:prstGeom>
          <a:noFill/>
        </p:spPr>
        <p:txBody>
          <a:bodyPr wrap="square" rtlCol="0">
            <a:spAutoFit/>
          </a:bodyPr>
          <a:lstStyle/>
          <a:p>
            <a:r>
              <a:rPr lang="en-GB" sz="3200" b="1" dirty="0"/>
              <a:t>What the IPCC says about climate change:</a:t>
            </a:r>
            <a:endParaRPr lang="en-GB" sz="3200" dirty="0"/>
          </a:p>
        </p:txBody>
      </p:sp>
      <p:sp>
        <p:nvSpPr>
          <p:cNvPr id="7" name="TextBox 6">
            <a:extLst>
              <a:ext uri="{FF2B5EF4-FFF2-40B4-BE49-F238E27FC236}">
                <a16:creationId xmlns:a16="http://schemas.microsoft.com/office/drawing/2014/main" id="{C33A2DB3-72A5-2031-9E0A-CBE2BFFE176C}"/>
              </a:ext>
            </a:extLst>
          </p:cNvPr>
          <p:cNvSpPr txBox="1"/>
          <p:nvPr/>
        </p:nvSpPr>
        <p:spPr>
          <a:xfrm>
            <a:off x="9696400" y="6165304"/>
            <a:ext cx="1728192" cy="461665"/>
          </a:xfrm>
          <a:prstGeom prst="rect">
            <a:avLst/>
          </a:prstGeom>
          <a:noFill/>
        </p:spPr>
        <p:txBody>
          <a:bodyPr wrap="square" rtlCol="0">
            <a:spAutoFit/>
          </a:bodyPr>
          <a:lstStyle/>
          <a:p>
            <a:pPr algn="r"/>
            <a:r>
              <a:rPr lang="en-GB" sz="2400" dirty="0"/>
              <a:t>(IPCC, 2023)</a:t>
            </a:r>
          </a:p>
        </p:txBody>
      </p:sp>
    </p:spTree>
    <p:extLst>
      <p:ext uri="{BB962C8B-B14F-4D97-AF65-F5344CB8AC3E}">
        <p14:creationId xmlns:p14="http://schemas.microsoft.com/office/powerpoint/2010/main" val="1717717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352028" y="1887319"/>
            <a:ext cx="11557692" cy="3888432"/>
          </a:xfrm>
        </p:spPr>
        <p:txBody>
          <a:bodyPr>
            <a:normAutofit/>
          </a:bodyPr>
          <a:lstStyle/>
          <a:p>
            <a:pPr>
              <a:spcBef>
                <a:spcPts val="600"/>
              </a:spcBef>
              <a:spcAft>
                <a:spcPts val="600"/>
              </a:spcAft>
            </a:pPr>
            <a:r>
              <a:rPr lang="en-GB" sz="2800" dirty="0"/>
              <a:t>‘</a:t>
            </a:r>
            <a:r>
              <a:rPr lang="en-GB" dirty="0"/>
              <a:t>Risks and projected adverse impacts and related losses and damages from climate change escalate with every increment of global warming (</a:t>
            </a:r>
            <a:r>
              <a:rPr lang="en-GB" i="1" dirty="0"/>
              <a:t>very high confidence</a:t>
            </a:r>
            <a:r>
              <a:rPr lang="en-GB" dirty="0"/>
              <a:t>)’. </a:t>
            </a:r>
          </a:p>
          <a:p>
            <a:pPr>
              <a:spcBef>
                <a:spcPts val="600"/>
              </a:spcBef>
              <a:spcAft>
                <a:spcPts val="600"/>
              </a:spcAft>
            </a:pPr>
            <a:r>
              <a:rPr lang="en-GB" dirty="0"/>
              <a:t>‘Climatic and non-climatic risks will increasingly interact, creating compound and cascading risks that are more </a:t>
            </a:r>
            <a:r>
              <a:rPr lang="en-GB" u="sng" dirty="0"/>
              <a:t>complex</a:t>
            </a:r>
            <a:r>
              <a:rPr lang="en-GB" dirty="0"/>
              <a:t> and difficult to manage (</a:t>
            </a:r>
            <a:r>
              <a:rPr lang="en-GB" i="1" dirty="0"/>
              <a:t>high confidence</a:t>
            </a:r>
            <a:r>
              <a:rPr lang="en-GB" dirty="0"/>
              <a:t>)’.</a:t>
            </a:r>
            <a:endParaRPr lang="en-US" sz="2800" dirty="0"/>
          </a:p>
        </p:txBody>
      </p:sp>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Climate Change </a:t>
            </a:r>
            <a:endParaRPr lang="en-US" b="1" dirty="0"/>
          </a:p>
        </p:txBody>
      </p:sp>
      <p:sp>
        <p:nvSpPr>
          <p:cNvPr id="6" name="TextBox 5">
            <a:extLst>
              <a:ext uri="{FF2B5EF4-FFF2-40B4-BE49-F238E27FC236}">
                <a16:creationId xmlns:a16="http://schemas.microsoft.com/office/drawing/2014/main" id="{A08216AB-2D40-8115-4AC7-EE605DA7BD73}"/>
              </a:ext>
            </a:extLst>
          </p:cNvPr>
          <p:cNvSpPr txBox="1"/>
          <p:nvPr/>
        </p:nvSpPr>
        <p:spPr>
          <a:xfrm>
            <a:off x="119336" y="1091287"/>
            <a:ext cx="9289032" cy="584775"/>
          </a:xfrm>
          <a:prstGeom prst="rect">
            <a:avLst/>
          </a:prstGeom>
          <a:noFill/>
        </p:spPr>
        <p:txBody>
          <a:bodyPr wrap="square" rtlCol="0">
            <a:spAutoFit/>
          </a:bodyPr>
          <a:lstStyle/>
          <a:p>
            <a:r>
              <a:rPr lang="en-GB" sz="3200" b="1" dirty="0"/>
              <a:t>What the IPCC says about climate change:</a:t>
            </a:r>
            <a:endParaRPr lang="en-GB" sz="3200" dirty="0"/>
          </a:p>
        </p:txBody>
      </p:sp>
      <p:sp>
        <p:nvSpPr>
          <p:cNvPr id="7" name="TextBox 6">
            <a:extLst>
              <a:ext uri="{FF2B5EF4-FFF2-40B4-BE49-F238E27FC236}">
                <a16:creationId xmlns:a16="http://schemas.microsoft.com/office/drawing/2014/main" id="{C33A2DB3-72A5-2031-9E0A-CBE2BFFE176C}"/>
              </a:ext>
            </a:extLst>
          </p:cNvPr>
          <p:cNvSpPr txBox="1"/>
          <p:nvPr/>
        </p:nvSpPr>
        <p:spPr>
          <a:xfrm>
            <a:off x="9696400" y="6165304"/>
            <a:ext cx="1728192" cy="461665"/>
          </a:xfrm>
          <a:prstGeom prst="rect">
            <a:avLst/>
          </a:prstGeom>
          <a:noFill/>
        </p:spPr>
        <p:txBody>
          <a:bodyPr wrap="square" rtlCol="0">
            <a:spAutoFit/>
          </a:bodyPr>
          <a:lstStyle/>
          <a:p>
            <a:pPr algn="r"/>
            <a:r>
              <a:rPr lang="en-GB" sz="2400" dirty="0"/>
              <a:t>(IPCC, 2023)</a:t>
            </a:r>
          </a:p>
        </p:txBody>
      </p:sp>
    </p:spTree>
    <p:extLst>
      <p:ext uri="{BB962C8B-B14F-4D97-AF65-F5344CB8AC3E}">
        <p14:creationId xmlns:p14="http://schemas.microsoft.com/office/powerpoint/2010/main" val="392184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81667" y="116632"/>
            <a:ext cx="10972800" cy="994122"/>
          </a:xfrm>
        </p:spPr>
        <p:txBody>
          <a:bodyPr>
            <a:normAutofit fontScale="90000"/>
          </a:bodyPr>
          <a:lstStyle/>
          <a:p>
            <a:r>
              <a:rPr lang="en-GB" b="1" dirty="0"/>
              <a:t>However, what does this mean for communities? </a:t>
            </a:r>
            <a:endParaRPr lang="en-US" b="1" dirty="0"/>
          </a:p>
        </p:txBody>
      </p:sp>
      <p:sp>
        <p:nvSpPr>
          <p:cNvPr id="8" name="TextBox 7">
            <a:extLst>
              <a:ext uri="{FF2B5EF4-FFF2-40B4-BE49-F238E27FC236}">
                <a16:creationId xmlns:a16="http://schemas.microsoft.com/office/drawing/2014/main" id="{550ACA1E-8565-6269-2CED-35A5ADAD4F87}"/>
              </a:ext>
            </a:extLst>
          </p:cNvPr>
          <p:cNvSpPr txBox="1"/>
          <p:nvPr/>
        </p:nvSpPr>
        <p:spPr>
          <a:xfrm>
            <a:off x="2567608" y="1700808"/>
            <a:ext cx="6912768" cy="2554545"/>
          </a:xfrm>
          <a:prstGeom prst="rect">
            <a:avLst/>
          </a:prstGeom>
          <a:noFill/>
        </p:spPr>
        <p:txBody>
          <a:bodyPr wrap="square" rtlCol="0">
            <a:spAutoFit/>
          </a:bodyPr>
          <a:lstStyle/>
          <a:p>
            <a:pPr algn="ctr"/>
            <a:r>
              <a:rPr lang="en-GB" sz="3200" i="1" dirty="0"/>
              <a:t>Take a moment to consider this question.</a:t>
            </a:r>
          </a:p>
          <a:p>
            <a:pPr algn="ctr"/>
            <a:endParaRPr lang="en-GB" sz="3200" i="1" dirty="0"/>
          </a:p>
          <a:p>
            <a:pPr algn="ctr"/>
            <a:r>
              <a:rPr lang="en-GB" sz="3200" i="1" dirty="0"/>
              <a:t>What challenges are you aware of?</a:t>
            </a:r>
          </a:p>
          <a:p>
            <a:pPr algn="ctr"/>
            <a:endParaRPr lang="en-GB" sz="3200" i="1" dirty="0"/>
          </a:p>
          <a:p>
            <a:pPr algn="ctr"/>
            <a:r>
              <a:rPr lang="en-GB" sz="3200" i="1" dirty="0"/>
              <a:t>Share your thoughts with the group?</a:t>
            </a:r>
          </a:p>
        </p:txBody>
      </p:sp>
      <p:pic>
        <p:nvPicPr>
          <p:cNvPr id="10" name="Picture 9" descr="A green and white circle with a white bubble in the middle&#10;&#10;Description automatically generated">
            <a:extLst>
              <a:ext uri="{FF2B5EF4-FFF2-40B4-BE49-F238E27FC236}">
                <a16:creationId xmlns:a16="http://schemas.microsoft.com/office/drawing/2014/main" id="{DA68C554-E05C-ECE7-DF80-914E5E0465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9856" y="4365104"/>
            <a:ext cx="2155304" cy="2155304"/>
          </a:xfrm>
          <a:prstGeom prst="rect">
            <a:avLst/>
          </a:prstGeom>
        </p:spPr>
      </p:pic>
    </p:spTree>
    <p:extLst>
      <p:ext uri="{BB962C8B-B14F-4D97-AF65-F5344CB8AC3E}">
        <p14:creationId xmlns:p14="http://schemas.microsoft.com/office/powerpoint/2010/main" val="177781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335360" y="1268760"/>
            <a:ext cx="11557692" cy="3888432"/>
          </a:xfrm>
        </p:spPr>
        <p:txBody>
          <a:bodyPr>
            <a:noAutofit/>
          </a:bodyPr>
          <a:lstStyle/>
          <a:p>
            <a:pPr>
              <a:spcBef>
                <a:spcPts val="600"/>
              </a:spcBef>
              <a:spcAft>
                <a:spcPts val="600"/>
              </a:spcAft>
            </a:pPr>
            <a:r>
              <a:rPr lang="en-GB" sz="2800" dirty="0"/>
              <a:t>We have, previously, discussed the difficulty in predicting future changes</a:t>
            </a:r>
          </a:p>
          <a:p>
            <a:pPr>
              <a:spcBef>
                <a:spcPts val="600"/>
              </a:spcBef>
              <a:spcAft>
                <a:spcPts val="600"/>
              </a:spcAft>
            </a:pPr>
            <a:r>
              <a:rPr lang="en-GB" sz="2800" dirty="0"/>
              <a:t>This is due to the interconnectedness of risks and challenges outlined by the IPCC above</a:t>
            </a:r>
          </a:p>
          <a:p>
            <a:pPr>
              <a:spcBef>
                <a:spcPts val="600"/>
              </a:spcBef>
              <a:spcAft>
                <a:spcPts val="600"/>
              </a:spcAft>
            </a:pPr>
            <a:r>
              <a:rPr lang="en-GB" sz="2800" dirty="0"/>
              <a:t>However, using Climate science, Chaos Theory and Complexity Theory, scientists can propose what is likely to occur</a:t>
            </a:r>
          </a:p>
          <a:p>
            <a:pPr>
              <a:spcBef>
                <a:spcPts val="600"/>
              </a:spcBef>
              <a:spcAft>
                <a:spcPts val="600"/>
              </a:spcAft>
            </a:pPr>
            <a:r>
              <a:rPr lang="en-GB" sz="2800" dirty="0"/>
              <a:t>Most sources agree that the risks and challenges will be many and varied</a:t>
            </a:r>
          </a:p>
          <a:p>
            <a:pPr>
              <a:spcBef>
                <a:spcPts val="600"/>
              </a:spcBef>
              <a:spcAft>
                <a:spcPts val="600"/>
              </a:spcAft>
            </a:pPr>
            <a:r>
              <a:rPr lang="en-GB" sz="2800" dirty="0"/>
              <a:t>They will be different in different parts of the world</a:t>
            </a:r>
          </a:p>
          <a:p>
            <a:pPr>
              <a:spcBef>
                <a:spcPts val="600"/>
              </a:spcBef>
              <a:spcAft>
                <a:spcPts val="600"/>
              </a:spcAft>
            </a:pPr>
            <a:r>
              <a:rPr lang="en-GB" sz="2800" dirty="0"/>
              <a:t>But there is agreement that every community will be affected</a:t>
            </a:r>
            <a:endParaRPr lang="en-US" sz="2800" dirty="0"/>
          </a:p>
        </p:txBody>
      </p:sp>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Effects of Climate Change on Communities </a:t>
            </a:r>
            <a:endParaRPr lang="en-US" b="1" dirty="0"/>
          </a:p>
        </p:txBody>
      </p:sp>
    </p:spTree>
    <p:extLst>
      <p:ext uri="{BB962C8B-B14F-4D97-AF65-F5344CB8AC3E}">
        <p14:creationId xmlns:p14="http://schemas.microsoft.com/office/powerpoint/2010/main" val="94669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335360" y="1268760"/>
            <a:ext cx="11557692" cy="1296144"/>
          </a:xfrm>
        </p:spPr>
        <p:txBody>
          <a:bodyPr>
            <a:noAutofit/>
          </a:bodyPr>
          <a:lstStyle/>
          <a:p>
            <a:pPr>
              <a:spcBef>
                <a:spcPts val="600"/>
              </a:spcBef>
              <a:spcAft>
                <a:spcPts val="600"/>
              </a:spcAft>
            </a:pPr>
            <a:r>
              <a:rPr lang="en-GB" sz="2800" dirty="0"/>
              <a:t>For example, </a:t>
            </a:r>
            <a:r>
              <a:rPr lang="en-GB" sz="2800" dirty="0">
                <a:hlinkClick r:id="rId2"/>
              </a:rPr>
              <a:t>The Met Office </a:t>
            </a:r>
            <a:r>
              <a:rPr lang="en-GB" sz="2800" dirty="0"/>
              <a:t>lists 13 separate effects </a:t>
            </a:r>
            <a:r>
              <a:rPr lang="en-GB" sz="2800" i="1" dirty="0"/>
              <a:t>(any thoughts on the Met Office as a source having looked at their website?)</a:t>
            </a:r>
          </a:p>
          <a:p>
            <a:pPr>
              <a:spcBef>
                <a:spcPts val="600"/>
              </a:spcBef>
              <a:spcAft>
                <a:spcPts val="600"/>
              </a:spcAft>
            </a:pPr>
            <a:r>
              <a:rPr lang="en-GB" sz="2800" dirty="0"/>
              <a:t>We will look at each of these in turn </a:t>
            </a:r>
          </a:p>
          <a:p>
            <a:pPr>
              <a:spcBef>
                <a:spcPts val="600"/>
              </a:spcBef>
              <a:spcAft>
                <a:spcPts val="600"/>
              </a:spcAft>
            </a:pPr>
            <a:r>
              <a:rPr lang="en-GB" sz="2800" dirty="0"/>
              <a:t>(N.B. all links used are in reference list);</a:t>
            </a:r>
            <a:endParaRPr lang="en-US" sz="2800" dirty="0"/>
          </a:p>
        </p:txBody>
      </p:sp>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Effects of Climate Change on Communities </a:t>
            </a:r>
            <a:endParaRPr lang="en-US" b="1" dirty="0"/>
          </a:p>
        </p:txBody>
      </p:sp>
      <p:sp>
        <p:nvSpPr>
          <p:cNvPr id="7" name="TextBox 6">
            <a:extLst>
              <a:ext uri="{FF2B5EF4-FFF2-40B4-BE49-F238E27FC236}">
                <a16:creationId xmlns:a16="http://schemas.microsoft.com/office/drawing/2014/main" id="{C33A2DB3-72A5-2031-9E0A-CBE2BFFE176C}"/>
              </a:ext>
            </a:extLst>
          </p:cNvPr>
          <p:cNvSpPr txBox="1"/>
          <p:nvPr/>
        </p:nvSpPr>
        <p:spPr>
          <a:xfrm>
            <a:off x="8328248" y="6165304"/>
            <a:ext cx="3096344" cy="461665"/>
          </a:xfrm>
          <a:prstGeom prst="rect">
            <a:avLst/>
          </a:prstGeom>
          <a:noFill/>
        </p:spPr>
        <p:txBody>
          <a:bodyPr wrap="square" rtlCol="0">
            <a:spAutoFit/>
          </a:bodyPr>
          <a:lstStyle/>
          <a:p>
            <a:pPr algn="r"/>
            <a:r>
              <a:rPr lang="en-GB" sz="2400" dirty="0"/>
              <a:t>(Met Office, No Date)</a:t>
            </a:r>
          </a:p>
        </p:txBody>
      </p:sp>
      <p:sp>
        <p:nvSpPr>
          <p:cNvPr id="3" name="TextBox 2">
            <a:extLst>
              <a:ext uri="{FF2B5EF4-FFF2-40B4-BE49-F238E27FC236}">
                <a16:creationId xmlns:a16="http://schemas.microsoft.com/office/drawing/2014/main" id="{1FD5244C-9216-9AF5-1CCB-3B1C26FE2B1A}"/>
              </a:ext>
            </a:extLst>
          </p:cNvPr>
          <p:cNvSpPr txBox="1"/>
          <p:nvPr/>
        </p:nvSpPr>
        <p:spPr>
          <a:xfrm>
            <a:off x="335360" y="3724067"/>
            <a:ext cx="453650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Risk to water supplies</a:t>
            </a:r>
          </a:p>
        </p:txBody>
      </p:sp>
      <p:sp>
        <p:nvSpPr>
          <p:cNvPr id="4" name="TextBox 3">
            <a:extLst>
              <a:ext uri="{FF2B5EF4-FFF2-40B4-BE49-F238E27FC236}">
                <a16:creationId xmlns:a16="http://schemas.microsoft.com/office/drawing/2014/main" id="{AED189E1-E9D3-575A-7C02-6B61498F80DC}"/>
              </a:ext>
            </a:extLst>
          </p:cNvPr>
          <p:cNvSpPr txBox="1"/>
          <p:nvPr/>
        </p:nvSpPr>
        <p:spPr>
          <a:xfrm>
            <a:off x="5735960" y="3717032"/>
            <a:ext cx="5976664" cy="523220"/>
          </a:xfrm>
          <a:prstGeom prst="rect">
            <a:avLst/>
          </a:prstGeom>
          <a:noFill/>
        </p:spPr>
        <p:txBody>
          <a:bodyPr wrap="square" rtlCol="0">
            <a:spAutoFit/>
          </a:bodyPr>
          <a:lstStyle/>
          <a:p>
            <a:r>
              <a:rPr lang="en-GB" sz="2800" dirty="0">
                <a:hlinkClick r:id="rId3"/>
              </a:rPr>
              <a:t>How will water supplies be threatened</a:t>
            </a:r>
            <a:r>
              <a:rPr lang="en-GB" sz="2800" dirty="0"/>
              <a:t>?</a:t>
            </a:r>
          </a:p>
        </p:txBody>
      </p:sp>
      <p:pic>
        <p:nvPicPr>
          <p:cNvPr id="9" name="Picture 8" descr="A yellow and red question mark&#10;&#10;Description automatically generated">
            <a:extLst>
              <a:ext uri="{FF2B5EF4-FFF2-40B4-BE49-F238E27FC236}">
                <a16:creationId xmlns:a16="http://schemas.microsoft.com/office/drawing/2014/main" id="{60BEDFA0-D7D9-B0CE-B5C9-32188E0568D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5026" y="3740259"/>
            <a:ext cx="461665" cy="461665"/>
          </a:xfrm>
          <a:prstGeom prst="rect">
            <a:avLst/>
          </a:prstGeom>
        </p:spPr>
      </p:pic>
      <p:sp>
        <p:nvSpPr>
          <p:cNvPr id="10" name="TextBox 9">
            <a:extLst>
              <a:ext uri="{FF2B5EF4-FFF2-40B4-BE49-F238E27FC236}">
                <a16:creationId xmlns:a16="http://schemas.microsoft.com/office/drawing/2014/main" id="{E9FA001C-9214-D001-5582-1DA73EF71B2D}"/>
              </a:ext>
            </a:extLst>
          </p:cNvPr>
          <p:cNvSpPr txBox="1"/>
          <p:nvPr/>
        </p:nvSpPr>
        <p:spPr>
          <a:xfrm>
            <a:off x="335360" y="4365104"/>
            <a:ext cx="453650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Conflict &amp; climate migrants</a:t>
            </a:r>
          </a:p>
        </p:txBody>
      </p:sp>
      <p:sp>
        <p:nvSpPr>
          <p:cNvPr id="11" name="TextBox 10">
            <a:extLst>
              <a:ext uri="{FF2B5EF4-FFF2-40B4-BE49-F238E27FC236}">
                <a16:creationId xmlns:a16="http://schemas.microsoft.com/office/drawing/2014/main" id="{4D798E61-5275-39C5-057C-E06305C69007}"/>
              </a:ext>
            </a:extLst>
          </p:cNvPr>
          <p:cNvSpPr txBox="1"/>
          <p:nvPr/>
        </p:nvSpPr>
        <p:spPr>
          <a:xfrm>
            <a:off x="5735960" y="4358069"/>
            <a:ext cx="5976664" cy="523220"/>
          </a:xfrm>
          <a:prstGeom prst="rect">
            <a:avLst/>
          </a:prstGeom>
          <a:noFill/>
        </p:spPr>
        <p:txBody>
          <a:bodyPr wrap="square" rtlCol="0">
            <a:spAutoFit/>
          </a:bodyPr>
          <a:lstStyle/>
          <a:p>
            <a:r>
              <a:rPr lang="en-GB" sz="2800" dirty="0">
                <a:hlinkClick r:id="rId5"/>
              </a:rPr>
              <a:t>What is meant by climate migrants</a:t>
            </a:r>
            <a:r>
              <a:rPr lang="en-GB" sz="2800" dirty="0"/>
              <a:t>?</a:t>
            </a:r>
          </a:p>
        </p:txBody>
      </p:sp>
      <p:pic>
        <p:nvPicPr>
          <p:cNvPr id="12" name="Picture 11" descr="A yellow and red question mark&#10;&#10;Description automatically generated">
            <a:extLst>
              <a:ext uri="{FF2B5EF4-FFF2-40B4-BE49-F238E27FC236}">
                <a16:creationId xmlns:a16="http://schemas.microsoft.com/office/drawing/2014/main" id="{6600BABC-EE6E-D4C1-6007-EA135DA9AFD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5026" y="4381296"/>
            <a:ext cx="461665" cy="461665"/>
          </a:xfrm>
          <a:prstGeom prst="rect">
            <a:avLst/>
          </a:prstGeom>
        </p:spPr>
      </p:pic>
      <p:sp>
        <p:nvSpPr>
          <p:cNvPr id="13" name="TextBox 12">
            <a:extLst>
              <a:ext uri="{FF2B5EF4-FFF2-40B4-BE49-F238E27FC236}">
                <a16:creationId xmlns:a16="http://schemas.microsoft.com/office/drawing/2014/main" id="{292A6A19-E69A-91B5-FB3C-9E58BCFC576D}"/>
              </a:ext>
            </a:extLst>
          </p:cNvPr>
          <p:cNvSpPr txBox="1"/>
          <p:nvPr/>
        </p:nvSpPr>
        <p:spPr>
          <a:xfrm>
            <a:off x="335360" y="5039375"/>
            <a:ext cx="453650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Localised flooding</a:t>
            </a:r>
          </a:p>
        </p:txBody>
      </p:sp>
      <p:sp>
        <p:nvSpPr>
          <p:cNvPr id="14" name="TextBox 13">
            <a:extLst>
              <a:ext uri="{FF2B5EF4-FFF2-40B4-BE49-F238E27FC236}">
                <a16:creationId xmlns:a16="http://schemas.microsoft.com/office/drawing/2014/main" id="{4F04FC4E-5E92-6255-BB52-C6B7FC3C2676}"/>
              </a:ext>
            </a:extLst>
          </p:cNvPr>
          <p:cNvSpPr txBox="1"/>
          <p:nvPr/>
        </p:nvSpPr>
        <p:spPr>
          <a:xfrm>
            <a:off x="5735960" y="5032340"/>
            <a:ext cx="5976664" cy="523220"/>
          </a:xfrm>
          <a:prstGeom prst="rect">
            <a:avLst/>
          </a:prstGeom>
          <a:noFill/>
        </p:spPr>
        <p:txBody>
          <a:bodyPr wrap="square" rtlCol="0">
            <a:spAutoFit/>
          </a:bodyPr>
          <a:lstStyle/>
          <a:p>
            <a:r>
              <a:rPr lang="en-GB" sz="2800" dirty="0">
                <a:hlinkClick r:id="rId6"/>
              </a:rPr>
              <a:t>What examples do you know of</a:t>
            </a:r>
            <a:r>
              <a:rPr lang="en-GB" sz="2800" dirty="0"/>
              <a:t>?</a:t>
            </a:r>
          </a:p>
        </p:txBody>
      </p:sp>
      <p:pic>
        <p:nvPicPr>
          <p:cNvPr id="15" name="Picture 14" descr="A yellow and red question mark&#10;&#10;Description automatically generated">
            <a:extLst>
              <a:ext uri="{FF2B5EF4-FFF2-40B4-BE49-F238E27FC236}">
                <a16:creationId xmlns:a16="http://schemas.microsoft.com/office/drawing/2014/main" id="{BFCE1F74-1F03-B4F4-E29D-3F5F071C32D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15026" y="5055567"/>
            <a:ext cx="461665" cy="461665"/>
          </a:xfrm>
          <a:prstGeom prst="rect">
            <a:avLst/>
          </a:prstGeom>
        </p:spPr>
      </p:pic>
    </p:spTree>
    <p:extLst>
      <p:ext uri="{BB962C8B-B14F-4D97-AF65-F5344CB8AC3E}">
        <p14:creationId xmlns:p14="http://schemas.microsoft.com/office/powerpoint/2010/main" val="250206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P spid="4" grpId="0"/>
      <p:bldP spid="10" grpId="0"/>
      <p:bldP spid="11" grpId="0"/>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Effects of Climate Change on Communities </a:t>
            </a:r>
            <a:endParaRPr lang="en-US" b="1" dirty="0"/>
          </a:p>
        </p:txBody>
      </p:sp>
      <p:sp>
        <p:nvSpPr>
          <p:cNvPr id="7" name="TextBox 6">
            <a:extLst>
              <a:ext uri="{FF2B5EF4-FFF2-40B4-BE49-F238E27FC236}">
                <a16:creationId xmlns:a16="http://schemas.microsoft.com/office/drawing/2014/main" id="{C33A2DB3-72A5-2031-9E0A-CBE2BFFE176C}"/>
              </a:ext>
            </a:extLst>
          </p:cNvPr>
          <p:cNvSpPr txBox="1"/>
          <p:nvPr/>
        </p:nvSpPr>
        <p:spPr>
          <a:xfrm>
            <a:off x="8328248" y="6165304"/>
            <a:ext cx="3096344" cy="461665"/>
          </a:xfrm>
          <a:prstGeom prst="rect">
            <a:avLst/>
          </a:prstGeom>
          <a:noFill/>
        </p:spPr>
        <p:txBody>
          <a:bodyPr wrap="square" rtlCol="0">
            <a:spAutoFit/>
          </a:bodyPr>
          <a:lstStyle/>
          <a:p>
            <a:pPr algn="r"/>
            <a:r>
              <a:rPr lang="en-GB" sz="2400" dirty="0"/>
              <a:t>(Met Office, No Date)</a:t>
            </a:r>
          </a:p>
        </p:txBody>
      </p:sp>
      <p:sp>
        <p:nvSpPr>
          <p:cNvPr id="16" name="TextBox 15">
            <a:extLst>
              <a:ext uri="{FF2B5EF4-FFF2-40B4-BE49-F238E27FC236}">
                <a16:creationId xmlns:a16="http://schemas.microsoft.com/office/drawing/2014/main" id="{0FDD03EF-BDB6-F133-80B1-3C4385511436}"/>
              </a:ext>
            </a:extLst>
          </p:cNvPr>
          <p:cNvSpPr txBox="1"/>
          <p:nvPr/>
        </p:nvSpPr>
        <p:spPr>
          <a:xfrm>
            <a:off x="335360" y="1347803"/>
            <a:ext cx="453650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Flooding of coastal regions</a:t>
            </a:r>
          </a:p>
        </p:txBody>
      </p:sp>
      <p:sp>
        <p:nvSpPr>
          <p:cNvPr id="17" name="TextBox 16">
            <a:extLst>
              <a:ext uri="{FF2B5EF4-FFF2-40B4-BE49-F238E27FC236}">
                <a16:creationId xmlns:a16="http://schemas.microsoft.com/office/drawing/2014/main" id="{99370761-D231-046A-A70E-C01E68EB2A6A}"/>
              </a:ext>
            </a:extLst>
          </p:cNvPr>
          <p:cNvSpPr txBox="1"/>
          <p:nvPr/>
        </p:nvSpPr>
        <p:spPr>
          <a:xfrm>
            <a:off x="5735960" y="1340768"/>
            <a:ext cx="5976664" cy="523220"/>
          </a:xfrm>
          <a:prstGeom prst="rect">
            <a:avLst/>
          </a:prstGeom>
          <a:noFill/>
        </p:spPr>
        <p:txBody>
          <a:bodyPr wrap="square" rtlCol="0">
            <a:spAutoFit/>
          </a:bodyPr>
          <a:lstStyle/>
          <a:p>
            <a:r>
              <a:rPr lang="en-GB" sz="2800" dirty="0">
                <a:hlinkClick r:id="rId2"/>
              </a:rPr>
              <a:t>How many people might be affected</a:t>
            </a:r>
            <a:r>
              <a:rPr lang="en-GB" sz="2800" dirty="0"/>
              <a:t>?</a:t>
            </a:r>
          </a:p>
        </p:txBody>
      </p:sp>
      <p:pic>
        <p:nvPicPr>
          <p:cNvPr id="18" name="Picture 17" descr="A yellow and red question mark&#10;&#10;Description automatically generated">
            <a:extLst>
              <a:ext uri="{FF2B5EF4-FFF2-40B4-BE49-F238E27FC236}">
                <a16:creationId xmlns:a16="http://schemas.microsoft.com/office/drawing/2014/main" id="{3A9BF975-1C43-DAC7-3B02-D5F91C37D4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1412776"/>
            <a:ext cx="461665" cy="461665"/>
          </a:xfrm>
          <a:prstGeom prst="rect">
            <a:avLst/>
          </a:prstGeom>
        </p:spPr>
      </p:pic>
      <p:sp>
        <p:nvSpPr>
          <p:cNvPr id="19" name="TextBox 18">
            <a:extLst>
              <a:ext uri="{FF2B5EF4-FFF2-40B4-BE49-F238E27FC236}">
                <a16:creationId xmlns:a16="http://schemas.microsoft.com/office/drawing/2014/main" id="{F7B5A28F-D41A-95A0-FD97-C65D86F34964}"/>
              </a:ext>
            </a:extLst>
          </p:cNvPr>
          <p:cNvSpPr txBox="1"/>
          <p:nvPr/>
        </p:nvSpPr>
        <p:spPr>
          <a:xfrm>
            <a:off x="335360" y="2283907"/>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Damage to marine Ecosystems</a:t>
            </a:r>
          </a:p>
        </p:txBody>
      </p:sp>
      <p:sp>
        <p:nvSpPr>
          <p:cNvPr id="20" name="TextBox 19">
            <a:extLst>
              <a:ext uri="{FF2B5EF4-FFF2-40B4-BE49-F238E27FC236}">
                <a16:creationId xmlns:a16="http://schemas.microsoft.com/office/drawing/2014/main" id="{0190EA55-D347-5290-2A78-E71B215E2576}"/>
              </a:ext>
            </a:extLst>
          </p:cNvPr>
          <p:cNvSpPr txBox="1"/>
          <p:nvPr/>
        </p:nvSpPr>
        <p:spPr>
          <a:xfrm>
            <a:off x="5735960" y="2276872"/>
            <a:ext cx="5976664" cy="523220"/>
          </a:xfrm>
          <a:prstGeom prst="rect">
            <a:avLst/>
          </a:prstGeom>
          <a:noFill/>
        </p:spPr>
        <p:txBody>
          <a:bodyPr wrap="square" rtlCol="0">
            <a:spAutoFit/>
          </a:bodyPr>
          <a:lstStyle/>
          <a:p>
            <a:r>
              <a:rPr lang="en-GB" sz="2800" dirty="0">
                <a:hlinkClick r:id="rId4"/>
              </a:rPr>
              <a:t>What examples can you think of</a:t>
            </a:r>
            <a:r>
              <a:rPr lang="en-GB" sz="2800" dirty="0"/>
              <a:t>?</a:t>
            </a:r>
          </a:p>
        </p:txBody>
      </p:sp>
      <p:pic>
        <p:nvPicPr>
          <p:cNvPr id="21" name="Picture 20" descr="A yellow and red question mark&#10;&#10;Description automatically generated">
            <a:extLst>
              <a:ext uri="{FF2B5EF4-FFF2-40B4-BE49-F238E27FC236}">
                <a16:creationId xmlns:a16="http://schemas.microsoft.com/office/drawing/2014/main" id="{7A717F48-4853-24AF-7B33-DF7A39E1137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2348880"/>
            <a:ext cx="461665" cy="461665"/>
          </a:xfrm>
          <a:prstGeom prst="rect">
            <a:avLst/>
          </a:prstGeom>
        </p:spPr>
      </p:pic>
      <p:sp>
        <p:nvSpPr>
          <p:cNvPr id="22" name="TextBox 21">
            <a:extLst>
              <a:ext uri="{FF2B5EF4-FFF2-40B4-BE49-F238E27FC236}">
                <a16:creationId xmlns:a16="http://schemas.microsoft.com/office/drawing/2014/main" id="{4C56A99E-838D-8DB9-64F4-DDA974C140A4}"/>
              </a:ext>
            </a:extLst>
          </p:cNvPr>
          <p:cNvSpPr txBox="1"/>
          <p:nvPr/>
        </p:nvSpPr>
        <p:spPr>
          <a:xfrm>
            <a:off x="335360" y="3148003"/>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Fisheries Failing</a:t>
            </a:r>
          </a:p>
        </p:txBody>
      </p:sp>
      <p:sp>
        <p:nvSpPr>
          <p:cNvPr id="23" name="TextBox 22">
            <a:extLst>
              <a:ext uri="{FF2B5EF4-FFF2-40B4-BE49-F238E27FC236}">
                <a16:creationId xmlns:a16="http://schemas.microsoft.com/office/drawing/2014/main" id="{D11073BB-3C39-833A-61C2-856143DFD016}"/>
              </a:ext>
            </a:extLst>
          </p:cNvPr>
          <p:cNvSpPr txBox="1"/>
          <p:nvPr/>
        </p:nvSpPr>
        <p:spPr>
          <a:xfrm>
            <a:off x="5735960" y="3140968"/>
            <a:ext cx="5976664" cy="523220"/>
          </a:xfrm>
          <a:prstGeom prst="rect">
            <a:avLst/>
          </a:prstGeom>
          <a:noFill/>
        </p:spPr>
        <p:txBody>
          <a:bodyPr wrap="square" rtlCol="0">
            <a:spAutoFit/>
          </a:bodyPr>
          <a:lstStyle/>
          <a:p>
            <a:r>
              <a:rPr lang="en-GB" sz="2800" dirty="0">
                <a:hlinkClick r:id="rId5"/>
              </a:rPr>
              <a:t>What does this mean</a:t>
            </a:r>
            <a:r>
              <a:rPr lang="en-GB" sz="2800" dirty="0"/>
              <a:t>?</a:t>
            </a:r>
          </a:p>
        </p:txBody>
      </p:sp>
      <p:pic>
        <p:nvPicPr>
          <p:cNvPr id="24" name="Picture 23" descr="A yellow and red question mark&#10;&#10;Description automatically generated">
            <a:extLst>
              <a:ext uri="{FF2B5EF4-FFF2-40B4-BE49-F238E27FC236}">
                <a16:creationId xmlns:a16="http://schemas.microsoft.com/office/drawing/2014/main" id="{38C29BAA-B527-2A4E-9C2D-902973856DA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3212976"/>
            <a:ext cx="461665" cy="461665"/>
          </a:xfrm>
          <a:prstGeom prst="rect">
            <a:avLst/>
          </a:prstGeom>
        </p:spPr>
      </p:pic>
      <p:sp>
        <p:nvSpPr>
          <p:cNvPr id="25" name="TextBox 24">
            <a:extLst>
              <a:ext uri="{FF2B5EF4-FFF2-40B4-BE49-F238E27FC236}">
                <a16:creationId xmlns:a16="http://schemas.microsoft.com/office/drawing/2014/main" id="{50120C9D-97DC-AAAC-3C66-DB57FEB7C823}"/>
              </a:ext>
            </a:extLst>
          </p:cNvPr>
          <p:cNvSpPr txBox="1"/>
          <p:nvPr/>
        </p:nvSpPr>
        <p:spPr>
          <a:xfrm>
            <a:off x="335360" y="3982482"/>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Loss of biodiversity</a:t>
            </a:r>
          </a:p>
        </p:txBody>
      </p:sp>
      <p:sp>
        <p:nvSpPr>
          <p:cNvPr id="26" name="TextBox 25">
            <a:extLst>
              <a:ext uri="{FF2B5EF4-FFF2-40B4-BE49-F238E27FC236}">
                <a16:creationId xmlns:a16="http://schemas.microsoft.com/office/drawing/2014/main" id="{29E02712-A364-BF17-8424-A9F99AC48EF0}"/>
              </a:ext>
            </a:extLst>
          </p:cNvPr>
          <p:cNvSpPr txBox="1"/>
          <p:nvPr/>
        </p:nvSpPr>
        <p:spPr>
          <a:xfrm>
            <a:off x="5735960" y="3975447"/>
            <a:ext cx="5976664" cy="523220"/>
          </a:xfrm>
          <a:prstGeom prst="rect">
            <a:avLst/>
          </a:prstGeom>
          <a:noFill/>
        </p:spPr>
        <p:txBody>
          <a:bodyPr wrap="square" rtlCol="0">
            <a:spAutoFit/>
          </a:bodyPr>
          <a:lstStyle/>
          <a:p>
            <a:r>
              <a:rPr lang="en-GB" sz="2800" dirty="0">
                <a:hlinkClick r:id="rId6"/>
              </a:rPr>
              <a:t>How many species are threatened</a:t>
            </a:r>
            <a:r>
              <a:rPr lang="en-GB" sz="2800" dirty="0"/>
              <a:t>? </a:t>
            </a:r>
            <a:r>
              <a:rPr lang="en-GB" sz="2800" dirty="0">
                <a:hlinkClick r:id="rId7"/>
              </a:rPr>
              <a:t>***</a:t>
            </a:r>
            <a:endParaRPr lang="en-GB" sz="2800" dirty="0"/>
          </a:p>
        </p:txBody>
      </p:sp>
      <p:pic>
        <p:nvPicPr>
          <p:cNvPr id="27" name="Picture 26" descr="A yellow and red question mark&#10;&#10;Description automatically generated">
            <a:extLst>
              <a:ext uri="{FF2B5EF4-FFF2-40B4-BE49-F238E27FC236}">
                <a16:creationId xmlns:a16="http://schemas.microsoft.com/office/drawing/2014/main" id="{531BCEAF-62E8-F7C5-2EB3-5CB7BFEB15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4047455"/>
            <a:ext cx="461665" cy="461665"/>
          </a:xfrm>
          <a:prstGeom prst="rect">
            <a:avLst/>
          </a:prstGeom>
        </p:spPr>
      </p:pic>
      <p:sp>
        <p:nvSpPr>
          <p:cNvPr id="28" name="TextBox 27">
            <a:extLst>
              <a:ext uri="{FF2B5EF4-FFF2-40B4-BE49-F238E27FC236}">
                <a16:creationId xmlns:a16="http://schemas.microsoft.com/office/drawing/2014/main" id="{9734755B-0B81-2F18-5C32-751E399824C5}"/>
              </a:ext>
            </a:extLst>
          </p:cNvPr>
          <p:cNvSpPr txBox="1"/>
          <p:nvPr/>
        </p:nvSpPr>
        <p:spPr>
          <a:xfrm>
            <a:off x="335360" y="4846578"/>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Change in seasonality</a:t>
            </a:r>
          </a:p>
        </p:txBody>
      </p:sp>
      <p:sp>
        <p:nvSpPr>
          <p:cNvPr id="29" name="TextBox 28">
            <a:extLst>
              <a:ext uri="{FF2B5EF4-FFF2-40B4-BE49-F238E27FC236}">
                <a16:creationId xmlns:a16="http://schemas.microsoft.com/office/drawing/2014/main" id="{F044F8F6-4B9D-19A1-36C5-6A44B6D1A832}"/>
              </a:ext>
            </a:extLst>
          </p:cNvPr>
          <p:cNvSpPr txBox="1"/>
          <p:nvPr/>
        </p:nvSpPr>
        <p:spPr>
          <a:xfrm>
            <a:off x="5735960" y="4839543"/>
            <a:ext cx="5976664" cy="954107"/>
          </a:xfrm>
          <a:prstGeom prst="rect">
            <a:avLst/>
          </a:prstGeom>
          <a:noFill/>
        </p:spPr>
        <p:txBody>
          <a:bodyPr wrap="square" rtlCol="0">
            <a:spAutoFit/>
          </a:bodyPr>
          <a:lstStyle/>
          <a:p>
            <a:r>
              <a:rPr lang="en-GB" sz="2800" dirty="0"/>
              <a:t>What is this?,  and </a:t>
            </a:r>
          </a:p>
          <a:p>
            <a:r>
              <a:rPr lang="en-GB" sz="2800" dirty="0">
                <a:hlinkClick r:id="rId8"/>
              </a:rPr>
              <a:t>What could be the effects</a:t>
            </a:r>
            <a:r>
              <a:rPr lang="en-GB" sz="2800" dirty="0"/>
              <a:t>?</a:t>
            </a:r>
          </a:p>
        </p:txBody>
      </p:sp>
      <p:pic>
        <p:nvPicPr>
          <p:cNvPr id="30" name="Picture 29" descr="A yellow and red question mark&#10;&#10;Description automatically generated">
            <a:extLst>
              <a:ext uri="{FF2B5EF4-FFF2-40B4-BE49-F238E27FC236}">
                <a16:creationId xmlns:a16="http://schemas.microsoft.com/office/drawing/2014/main" id="{22ADE717-EE40-3EDD-4C01-94560F66ED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4911551"/>
            <a:ext cx="461665" cy="461665"/>
          </a:xfrm>
          <a:prstGeom prst="rect">
            <a:avLst/>
          </a:prstGeom>
        </p:spPr>
      </p:pic>
    </p:spTree>
    <p:extLst>
      <p:ext uri="{BB962C8B-B14F-4D97-AF65-F5344CB8AC3E}">
        <p14:creationId xmlns:p14="http://schemas.microsoft.com/office/powerpoint/2010/main" val="255375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9"/>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6" grpId="0"/>
      <p:bldP spid="17" grpId="0"/>
      <p:bldP spid="19" grpId="0"/>
      <p:bldP spid="20" grpId="0"/>
      <p:bldP spid="22" grpId="0"/>
      <p:bldP spid="23" grpId="0"/>
      <p:bldP spid="25" grpId="0"/>
      <p:bldP spid="26" grpId="0"/>
      <p:bldP spid="28" grpId="0"/>
      <p:bldP spid="2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41E9663D-E455-E880-D134-B308FD0169D4}"/>
              </a:ext>
            </a:extLst>
          </p:cNvPr>
          <p:cNvSpPr>
            <a:spLocks noGrp="1"/>
          </p:cNvSpPr>
          <p:nvPr>
            <p:ph type="title"/>
          </p:nvPr>
        </p:nvSpPr>
        <p:spPr>
          <a:xfrm>
            <a:off x="335360" y="188640"/>
            <a:ext cx="10972800" cy="902647"/>
          </a:xfrm>
        </p:spPr>
        <p:txBody>
          <a:bodyPr/>
          <a:lstStyle/>
          <a:p>
            <a:r>
              <a:rPr lang="en-GB" b="1" dirty="0"/>
              <a:t>Effects of Climate Change on Communities </a:t>
            </a:r>
            <a:endParaRPr lang="en-US" b="1" dirty="0"/>
          </a:p>
        </p:txBody>
      </p:sp>
      <p:sp>
        <p:nvSpPr>
          <p:cNvPr id="7" name="TextBox 6">
            <a:extLst>
              <a:ext uri="{FF2B5EF4-FFF2-40B4-BE49-F238E27FC236}">
                <a16:creationId xmlns:a16="http://schemas.microsoft.com/office/drawing/2014/main" id="{C33A2DB3-72A5-2031-9E0A-CBE2BFFE176C}"/>
              </a:ext>
            </a:extLst>
          </p:cNvPr>
          <p:cNvSpPr txBox="1"/>
          <p:nvPr/>
        </p:nvSpPr>
        <p:spPr>
          <a:xfrm>
            <a:off x="8328248" y="6165304"/>
            <a:ext cx="3096344" cy="461665"/>
          </a:xfrm>
          <a:prstGeom prst="rect">
            <a:avLst/>
          </a:prstGeom>
          <a:noFill/>
        </p:spPr>
        <p:txBody>
          <a:bodyPr wrap="square" rtlCol="0">
            <a:spAutoFit/>
          </a:bodyPr>
          <a:lstStyle/>
          <a:p>
            <a:pPr algn="r"/>
            <a:r>
              <a:rPr lang="en-GB" sz="2400" dirty="0"/>
              <a:t>(Met Office, No Date)</a:t>
            </a:r>
          </a:p>
        </p:txBody>
      </p:sp>
      <p:sp>
        <p:nvSpPr>
          <p:cNvPr id="16" name="TextBox 15">
            <a:extLst>
              <a:ext uri="{FF2B5EF4-FFF2-40B4-BE49-F238E27FC236}">
                <a16:creationId xmlns:a16="http://schemas.microsoft.com/office/drawing/2014/main" id="{0FDD03EF-BDB6-F133-80B1-3C4385511436}"/>
              </a:ext>
            </a:extLst>
          </p:cNvPr>
          <p:cNvSpPr txBox="1"/>
          <p:nvPr/>
        </p:nvSpPr>
        <p:spPr>
          <a:xfrm>
            <a:off x="335360" y="1347803"/>
            <a:ext cx="453650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Heat stress</a:t>
            </a:r>
          </a:p>
        </p:txBody>
      </p:sp>
      <p:sp>
        <p:nvSpPr>
          <p:cNvPr id="17" name="TextBox 16">
            <a:extLst>
              <a:ext uri="{FF2B5EF4-FFF2-40B4-BE49-F238E27FC236}">
                <a16:creationId xmlns:a16="http://schemas.microsoft.com/office/drawing/2014/main" id="{99370761-D231-046A-A70E-C01E68EB2A6A}"/>
              </a:ext>
            </a:extLst>
          </p:cNvPr>
          <p:cNvSpPr txBox="1"/>
          <p:nvPr/>
        </p:nvSpPr>
        <p:spPr>
          <a:xfrm>
            <a:off x="5735960" y="1340768"/>
            <a:ext cx="5976664" cy="523220"/>
          </a:xfrm>
          <a:prstGeom prst="rect">
            <a:avLst/>
          </a:prstGeom>
          <a:noFill/>
        </p:spPr>
        <p:txBody>
          <a:bodyPr wrap="square" rtlCol="0">
            <a:spAutoFit/>
          </a:bodyPr>
          <a:lstStyle/>
          <a:p>
            <a:r>
              <a:rPr lang="en-GB" sz="2800" dirty="0">
                <a:hlinkClick r:id="rId2"/>
              </a:rPr>
              <a:t>What is this and who is affected most</a:t>
            </a:r>
            <a:r>
              <a:rPr lang="en-GB" sz="2800" dirty="0"/>
              <a:t>?</a:t>
            </a:r>
          </a:p>
        </p:txBody>
      </p:sp>
      <p:pic>
        <p:nvPicPr>
          <p:cNvPr id="18" name="Picture 17" descr="A yellow and red question mark&#10;&#10;Description automatically generated">
            <a:extLst>
              <a:ext uri="{FF2B5EF4-FFF2-40B4-BE49-F238E27FC236}">
                <a16:creationId xmlns:a16="http://schemas.microsoft.com/office/drawing/2014/main" id="{3A9BF975-1C43-DAC7-3B02-D5F91C37D4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1412776"/>
            <a:ext cx="461665" cy="461665"/>
          </a:xfrm>
          <a:prstGeom prst="rect">
            <a:avLst/>
          </a:prstGeom>
        </p:spPr>
      </p:pic>
      <p:sp>
        <p:nvSpPr>
          <p:cNvPr id="19" name="TextBox 18">
            <a:extLst>
              <a:ext uri="{FF2B5EF4-FFF2-40B4-BE49-F238E27FC236}">
                <a16:creationId xmlns:a16="http://schemas.microsoft.com/office/drawing/2014/main" id="{F7B5A28F-D41A-95A0-FD97-C65D86F34964}"/>
              </a:ext>
            </a:extLst>
          </p:cNvPr>
          <p:cNvSpPr txBox="1"/>
          <p:nvPr/>
        </p:nvSpPr>
        <p:spPr>
          <a:xfrm>
            <a:off x="335360" y="2283907"/>
            <a:ext cx="5184576" cy="954107"/>
          </a:xfrm>
          <a:prstGeom prst="rect">
            <a:avLst/>
          </a:prstGeom>
          <a:noFill/>
        </p:spPr>
        <p:txBody>
          <a:bodyPr wrap="square" rtlCol="0">
            <a:spAutoFit/>
          </a:bodyPr>
          <a:lstStyle/>
          <a:p>
            <a:pPr marL="285750" indent="-285750">
              <a:buFont typeface="Arial" panose="020B0604020202020204" pitchFamily="34" charset="0"/>
              <a:buChar char="•"/>
            </a:pPr>
            <a:r>
              <a:rPr lang="en-GB" sz="2800" b="1" dirty="0"/>
              <a:t>Habitable region of pests expands</a:t>
            </a:r>
          </a:p>
        </p:txBody>
      </p:sp>
      <p:sp>
        <p:nvSpPr>
          <p:cNvPr id="20" name="TextBox 19">
            <a:extLst>
              <a:ext uri="{FF2B5EF4-FFF2-40B4-BE49-F238E27FC236}">
                <a16:creationId xmlns:a16="http://schemas.microsoft.com/office/drawing/2014/main" id="{0190EA55-D347-5290-2A78-E71B215E2576}"/>
              </a:ext>
            </a:extLst>
          </p:cNvPr>
          <p:cNvSpPr txBox="1"/>
          <p:nvPr/>
        </p:nvSpPr>
        <p:spPr>
          <a:xfrm>
            <a:off x="5735960" y="2276872"/>
            <a:ext cx="5976664" cy="523220"/>
          </a:xfrm>
          <a:prstGeom prst="rect">
            <a:avLst/>
          </a:prstGeom>
          <a:noFill/>
        </p:spPr>
        <p:txBody>
          <a:bodyPr wrap="square" rtlCol="0">
            <a:spAutoFit/>
          </a:bodyPr>
          <a:lstStyle/>
          <a:p>
            <a:r>
              <a:rPr lang="en-GB" sz="2800" dirty="0">
                <a:hlinkClick r:id="rId4"/>
              </a:rPr>
              <a:t>Can you think of examples</a:t>
            </a:r>
            <a:r>
              <a:rPr lang="en-GB" sz="2800" dirty="0"/>
              <a:t>?</a:t>
            </a:r>
          </a:p>
        </p:txBody>
      </p:sp>
      <p:pic>
        <p:nvPicPr>
          <p:cNvPr id="21" name="Picture 20" descr="A yellow and red question mark&#10;&#10;Description automatically generated">
            <a:extLst>
              <a:ext uri="{FF2B5EF4-FFF2-40B4-BE49-F238E27FC236}">
                <a16:creationId xmlns:a16="http://schemas.microsoft.com/office/drawing/2014/main" id="{7A717F48-4853-24AF-7B33-DF7A39E1137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2348880"/>
            <a:ext cx="461665" cy="461665"/>
          </a:xfrm>
          <a:prstGeom prst="rect">
            <a:avLst/>
          </a:prstGeom>
        </p:spPr>
      </p:pic>
      <p:sp>
        <p:nvSpPr>
          <p:cNvPr id="22" name="TextBox 21">
            <a:extLst>
              <a:ext uri="{FF2B5EF4-FFF2-40B4-BE49-F238E27FC236}">
                <a16:creationId xmlns:a16="http://schemas.microsoft.com/office/drawing/2014/main" id="{4C56A99E-838D-8DB9-64F4-DDA974C140A4}"/>
              </a:ext>
            </a:extLst>
          </p:cNvPr>
          <p:cNvSpPr txBox="1"/>
          <p:nvPr/>
        </p:nvSpPr>
        <p:spPr>
          <a:xfrm>
            <a:off x="335360" y="3364027"/>
            <a:ext cx="4979666" cy="954107"/>
          </a:xfrm>
          <a:prstGeom prst="rect">
            <a:avLst/>
          </a:prstGeom>
          <a:noFill/>
        </p:spPr>
        <p:txBody>
          <a:bodyPr wrap="square" rtlCol="0">
            <a:spAutoFit/>
          </a:bodyPr>
          <a:lstStyle/>
          <a:p>
            <a:pPr marL="285750" indent="-285750">
              <a:buFont typeface="Arial" panose="020B0604020202020204" pitchFamily="34" charset="0"/>
              <a:buChar char="•"/>
            </a:pPr>
            <a:r>
              <a:rPr lang="en-GB" sz="2800" b="1" dirty="0"/>
              <a:t>Forest mortality and increased risk of fires</a:t>
            </a:r>
          </a:p>
        </p:txBody>
      </p:sp>
      <p:sp>
        <p:nvSpPr>
          <p:cNvPr id="23" name="TextBox 22">
            <a:extLst>
              <a:ext uri="{FF2B5EF4-FFF2-40B4-BE49-F238E27FC236}">
                <a16:creationId xmlns:a16="http://schemas.microsoft.com/office/drawing/2014/main" id="{D11073BB-3C39-833A-61C2-856143DFD016}"/>
              </a:ext>
            </a:extLst>
          </p:cNvPr>
          <p:cNvSpPr txBox="1"/>
          <p:nvPr/>
        </p:nvSpPr>
        <p:spPr>
          <a:xfrm>
            <a:off x="5735960" y="3356992"/>
            <a:ext cx="5976664" cy="523220"/>
          </a:xfrm>
          <a:prstGeom prst="rect">
            <a:avLst/>
          </a:prstGeom>
          <a:noFill/>
        </p:spPr>
        <p:txBody>
          <a:bodyPr wrap="square" rtlCol="0">
            <a:spAutoFit/>
          </a:bodyPr>
          <a:lstStyle/>
          <a:p>
            <a:r>
              <a:rPr lang="en-GB" sz="2800" dirty="0">
                <a:hlinkClick r:id="rId5"/>
              </a:rPr>
              <a:t>What is the risk to communities</a:t>
            </a:r>
            <a:r>
              <a:rPr lang="en-GB" sz="2800" dirty="0"/>
              <a:t>?</a:t>
            </a:r>
          </a:p>
        </p:txBody>
      </p:sp>
      <p:pic>
        <p:nvPicPr>
          <p:cNvPr id="24" name="Picture 23" descr="A yellow and red question mark&#10;&#10;Description automatically generated">
            <a:extLst>
              <a:ext uri="{FF2B5EF4-FFF2-40B4-BE49-F238E27FC236}">
                <a16:creationId xmlns:a16="http://schemas.microsoft.com/office/drawing/2014/main" id="{38C29BAA-B527-2A4E-9C2D-902973856DA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3429000"/>
            <a:ext cx="461665" cy="461665"/>
          </a:xfrm>
          <a:prstGeom prst="rect">
            <a:avLst/>
          </a:prstGeom>
        </p:spPr>
      </p:pic>
      <p:sp>
        <p:nvSpPr>
          <p:cNvPr id="25" name="TextBox 24">
            <a:extLst>
              <a:ext uri="{FF2B5EF4-FFF2-40B4-BE49-F238E27FC236}">
                <a16:creationId xmlns:a16="http://schemas.microsoft.com/office/drawing/2014/main" id="{50120C9D-97DC-AAAC-3C66-DB57FEB7C823}"/>
              </a:ext>
            </a:extLst>
          </p:cNvPr>
          <p:cNvSpPr txBox="1"/>
          <p:nvPr/>
        </p:nvSpPr>
        <p:spPr>
          <a:xfrm>
            <a:off x="335360" y="4414530"/>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Damage to infrastructure</a:t>
            </a:r>
          </a:p>
        </p:txBody>
      </p:sp>
      <p:sp>
        <p:nvSpPr>
          <p:cNvPr id="26" name="TextBox 25">
            <a:extLst>
              <a:ext uri="{FF2B5EF4-FFF2-40B4-BE49-F238E27FC236}">
                <a16:creationId xmlns:a16="http://schemas.microsoft.com/office/drawing/2014/main" id="{29E02712-A364-BF17-8424-A9F99AC48EF0}"/>
              </a:ext>
            </a:extLst>
          </p:cNvPr>
          <p:cNvSpPr txBox="1"/>
          <p:nvPr/>
        </p:nvSpPr>
        <p:spPr>
          <a:xfrm>
            <a:off x="5735960" y="4407495"/>
            <a:ext cx="5976664" cy="523220"/>
          </a:xfrm>
          <a:prstGeom prst="rect">
            <a:avLst/>
          </a:prstGeom>
          <a:noFill/>
        </p:spPr>
        <p:txBody>
          <a:bodyPr wrap="square" rtlCol="0">
            <a:spAutoFit/>
          </a:bodyPr>
          <a:lstStyle/>
          <a:p>
            <a:r>
              <a:rPr lang="en-GB" sz="2800" dirty="0">
                <a:hlinkClick r:id="rId6"/>
              </a:rPr>
              <a:t>What examples can you think of</a:t>
            </a:r>
            <a:r>
              <a:rPr lang="en-GB" sz="2800" dirty="0"/>
              <a:t>? </a:t>
            </a:r>
            <a:r>
              <a:rPr lang="en-GB" sz="2800" dirty="0">
                <a:hlinkClick r:id="rId7"/>
              </a:rPr>
              <a:t>***</a:t>
            </a:r>
            <a:endParaRPr lang="en-GB" sz="2800" dirty="0"/>
          </a:p>
        </p:txBody>
      </p:sp>
      <p:pic>
        <p:nvPicPr>
          <p:cNvPr id="27" name="Picture 26" descr="A yellow and red question mark&#10;&#10;Description automatically generated">
            <a:extLst>
              <a:ext uri="{FF2B5EF4-FFF2-40B4-BE49-F238E27FC236}">
                <a16:creationId xmlns:a16="http://schemas.microsoft.com/office/drawing/2014/main" id="{531BCEAF-62E8-F7C5-2EB3-5CB7BFEB15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4479503"/>
            <a:ext cx="461665" cy="461665"/>
          </a:xfrm>
          <a:prstGeom prst="rect">
            <a:avLst/>
          </a:prstGeom>
        </p:spPr>
      </p:pic>
      <p:sp>
        <p:nvSpPr>
          <p:cNvPr id="28" name="TextBox 27">
            <a:extLst>
              <a:ext uri="{FF2B5EF4-FFF2-40B4-BE49-F238E27FC236}">
                <a16:creationId xmlns:a16="http://schemas.microsoft.com/office/drawing/2014/main" id="{9734755B-0B81-2F18-5C32-751E399824C5}"/>
              </a:ext>
            </a:extLst>
          </p:cNvPr>
          <p:cNvSpPr txBox="1"/>
          <p:nvPr/>
        </p:nvSpPr>
        <p:spPr>
          <a:xfrm>
            <a:off x="335360" y="5278626"/>
            <a:ext cx="4979666"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t>Food insecurity</a:t>
            </a:r>
          </a:p>
        </p:txBody>
      </p:sp>
      <p:sp>
        <p:nvSpPr>
          <p:cNvPr id="29" name="TextBox 28">
            <a:extLst>
              <a:ext uri="{FF2B5EF4-FFF2-40B4-BE49-F238E27FC236}">
                <a16:creationId xmlns:a16="http://schemas.microsoft.com/office/drawing/2014/main" id="{F044F8F6-4B9D-19A1-36C5-6A44B6D1A832}"/>
              </a:ext>
            </a:extLst>
          </p:cNvPr>
          <p:cNvSpPr txBox="1"/>
          <p:nvPr/>
        </p:nvSpPr>
        <p:spPr>
          <a:xfrm>
            <a:off x="5735960" y="5271591"/>
            <a:ext cx="5976664" cy="523220"/>
          </a:xfrm>
          <a:prstGeom prst="rect">
            <a:avLst/>
          </a:prstGeom>
          <a:noFill/>
        </p:spPr>
        <p:txBody>
          <a:bodyPr wrap="square" rtlCol="0">
            <a:spAutoFit/>
          </a:bodyPr>
          <a:lstStyle/>
          <a:p>
            <a:r>
              <a:rPr lang="en-GB" sz="2800" dirty="0">
                <a:hlinkClick r:id="rId8"/>
              </a:rPr>
              <a:t>What do we mean by food insecurity</a:t>
            </a:r>
            <a:r>
              <a:rPr lang="en-GB" sz="2800" dirty="0"/>
              <a:t>?</a:t>
            </a:r>
          </a:p>
        </p:txBody>
      </p:sp>
      <p:pic>
        <p:nvPicPr>
          <p:cNvPr id="30" name="Picture 29" descr="A yellow and red question mark&#10;&#10;Description automatically generated">
            <a:extLst>
              <a:ext uri="{FF2B5EF4-FFF2-40B4-BE49-F238E27FC236}">
                <a16:creationId xmlns:a16="http://schemas.microsoft.com/office/drawing/2014/main" id="{22ADE717-EE40-3EDD-4C01-94560F66ED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15026" y="5343599"/>
            <a:ext cx="461665" cy="461665"/>
          </a:xfrm>
          <a:prstGeom prst="rect">
            <a:avLst/>
          </a:prstGeom>
        </p:spPr>
      </p:pic>
    </p:spTree>
    <p:extLst>
      <p:ext uri="{BB962C8B-B14F-4D97-AF65-F5344CB8AC3E}">
        <p14:creationId xmlns:p14="http://schemas.microsoft.com/office/powerpoint/2010/main" val="9198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9"/>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6" grpId="0"/>
      <p:bldP spid="17" grpId="0"/>
      <p:bldP spid="19" grpId="0"/>
      <p:bldP spid="20" grpId="0"/>
      <p:bldP spid="22" grpId="0"/>
      <p:bldP spid="23" grpId="0"/>
      <p:bldP spid="25" grpId="0"/>
      <p:bldP spid="26" grpId="0"/>
      <p:bldP spid="28" grpId="0"/>
      <p:bldP spid="2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0AAB-0525-B455-79A3-4BD471B38E37}"/>
              </a:ext>
            </a:extLst>
          </p:cNvPr>
          <p:cNvSpPr>
            <a:spLocks noGrp="1"/>
          </p:cNvSpPr>
          <p:nvPr>
            <p:ph type="title"/>
          </p:nvPr>
        </p:nvSpPr>
        <p:spPr>
          <a:xfrm>
            <a:off x="914400" y="764704"/>
            <a:ext cx="10363200" cy="1362075"/>
          </a:xfrm>
        </p:spPr>
        <p:txBody>
          <a:bodyPr>
            <a:normAutofit/>
          </a:bodyPr>
          <a:lstStyle/>
          <a:p>
            <a:pPr algn="ctr"/>
            <a:r>
              <a:rPr lang="en-GB" sz="4800" dirty="0"/>
              <a:t>Urbanisation</a:t>
            </a:r>
          </a:p>
        </p:txBody>
      </p:sp>
      <p:pic>
        <p:nvPicPr>
          <p:cNvPr id="3" name="Picture 2">
            <a:extLst>
              <a:ext uri="{FF2B5EF4-FFF2-40B4-BE49-F238E27FC236}">
                <a16:creationId xmlns:a16="http://schemas.microsoft.com/office/drawing/2014/main" id="{D7E662FE-28C1-2259-638A-9485E3A672D5}"/>
              </a:ext>
            </a:extLst>
          </p:cNvPr>
          <p:cNvPicPr>
            <a:picLocks noChangeAspect="1"/>
          </p:cNvPicPr>
          <p:nvPr/>
        </p:nvPicPr>
        <p:blipFill>
          <a:blip r:embed="rId2"/>
          <a:stretch>
            <a:fillRect/>
          </a:stretch>
        </p:blipFill>
        <p:spPr>
          <a:xfrm>
            <a:off x="2135560" y="1700808"/>
            <a:ext cx="7632848" cy="4274394"/>
          </a:xfrm>
          <a:prstGeom prst="rect">
            <a:avLst/>
          </a:prstGeom>
        </p:spPr>
      </p:pic>
      <p:sp>
        <p:nvSpPr>
          <p:cNvPr id="5" name="TextBox 4">
            <a:extLst>
              <a:ext uri="{FF2B5EF4-FFF2-40B4-BE49-F238E27FC236}">
                <a16:creationId xmlns:a16="http://schemas.microsoft.com/office/drawing/2014/main" id="{905FC46B-C427-8D08-B256-198F43136FFA}"/>
              </a:ext>
            </a:extLst>
          </p:cNvPr>
          <p:cNvSpPr txBox="1"/>
          <p:nvPr/>
        </p:nvSpPr>
        <p:spPr>
          <a:xfrm>
            <a:off x="8544272" y="6093296"/>
            <a:ext cx="1944216" cy="369332"/>
          </a:xfrm>
          <a:prstGeom prst="rect">
            <a:avLst/>
          </a:prstGeom>
          <a:noFill/>
        </p:spPr>
        <p:txBody>
          <a:bodyPr wrap="square" rtlCol="0">
            <a:spAutoFit/>
          </a:bodyPr>
          <a:lstStyle/>
          <a:p>
            <a:r>
              <a:rPr lang="en-GB" dirty="0"/>
              <a:t>Image Source: BBC</a:t>
            </a:r>
          </a:p>
        </p:txBody>
      </p:sp>
    </p:spTree>
    <p:extLst>
      <p:ext uri="{BB962C8B-B14F-4D97-AF65-F5344CB8AC3E}">
        <p14:creationId xmlns:p14="http://schemas.microsoft.com/office/powerpoint/2010/main" val="214570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116632"/>
            <a:ext cx="10972800" cy="850106"/>
          </a:xfrm>
        </p:spPr>
        <p:txBody>
          <a:bodyPr/>
          <a:lstStyle/>
          <a:p>
            <a:r>
              <a:rPr lang="en-GB" b="1" dirty="0"/>
              <a:t>What is Urbanisation? </a:t>
            </a:r>
            <a:endParaRPr lang="en-US" b="1" dirty="0"/>
          </a:p>
        </p:txBody>
      </p:sp>
      <p:sp>
        <p:nvSpPr>
          <p:cNvPr id="9" name="Content Placeholder 7">
            <a:extLst>
              <a:ext uri="{FF2B5EF4-FFF2-40B4-BE49-F238E27FC236}">
                <a16:creationId xmlns:a16="http://schemas.microsoft.com/office/drawing/2014/main" id="{7899EF06-3D1E-AD5F-724F-6D77484DE528}"/>
              </a:ext>
            </a:extLst>
          </p:cNvPr>
          <p:cNvSpPr>
            <a:spLocks noGrp="1"/>
          </p:cNvSpPr>
          <p:nvPr>
            <p:ph idx="1"/>
          </p:nvPr>
        </p:nvSpPr>
        <p:spPr>
          <a:xfrm>
            <a:off x="317154" y="1124744"/>
            <a:ext cx="11557692" cy="3888432"/>
          </a:xfrm>
        </p:spPr>
        <p:txBody>
          <a:bodyPr>
            <a:noAutofit/>
          </a:bodyPr>
          <a:lstStyle/>
          <a:p>
            <a:pPr>
              <a:spcBef>
                <a:spcPts val="600"/>
              </a:spcBef>
              <a:spcAft>
                <a:spcPts val="600"/>
              </a:spcAft>
            </a:pPr>
            <a:r>
              <a:rPr lang="en-GB" sz="2800" dirty="0"/>
              <a:t>The term is used </a:t>
            </a:r>
            <a:r>
              <a:rPr lang="en-GB" dirty="0"/>
              <a:t>to describe ‘the absolute and/or relative growth in the number of people living in urban settlements, with reference to a single country, region, or the world as a whole’ (Rogers </a:t>
            </a:r>
            <a:r>
              <a:rPr lang="en-GB" i="1" dirty="0"/>
              <a:t>et al</a:t>
            </a:r>
            <a:r>
              <a:rPr lang="en-GB" dirty="0"/>
              <a:t> (2013)</a:t>
            </a:r>
          </a:p>
          <a:p>
            <a:pPr>
              <a:spcBef>
                <a:spcPts val="600"/>
              </a:spcBef>
              <a:spcAft>
                <a:spcPts val="600"/>
              </a:spcAft>
            </a:pPr>
            <a:r>
              <a:rPr lang="en-GB" dirty="0"/>
              <a:t>‘Urbanization is a complex socio-economic process that transforms the built environment, converting formerly rural into urban settlements, while also shifting the spatial distribution of a population from rural to urban areas’ (UN Department of Social &amp; Economic Affairs [DSA], 2018a, p. iii).</a:t>
            </a:r>
          </a:p>
          <a:p>
            <a:pPr>
              <a:spcBef>
                <a:spcPts val="600"/>
              </a:spcBef>
              <a:spcAft>
                <a:spcPts val="600"/>
              </a:spcAft>
            </a:pPr>
            <a:r>
              <a:rPr lang="en-GB" dirty="0"/>
              <a:t>‘It includes changes in dominant occupations, lifestyle, culture and behaviour, and thus alters the demographic and social structure of both urban and rural areas’ (UN DSA, 2018a, p. iii).</a:t>
            </a:r>
            <a:endParaRPr lang="en-US" sz="2800" dirty="0"/>
          </a:p>
        </p:txBody>
      </p:sp>
    </p:spTree>
    <p:extLst>
      <p:ext uri="{BB962C8B-B14F-4D97-AF65-F5344CB8AC3E}">
        <p14:creationId xmlns:p14="http://schemas.microsoft.com/office/powerpoint/2010/main" val="14776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charRg st="503" end="69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116632"/>
            <a:ext cx="10972800" cy="850106"/>
          </a:xfrm>
        </p:spPr>
        <p:txBody>
          <a:bodyPr/>
          <a:lstStyle/>
          <a:p>
            <a:r>
              <a:rPr lang="en-GB" b="1" dirty="0"/>
              <a:t>What is Urbanisation? </a:t>
            </a:r>
            <a:endParaRPr lang="en-US" b="1" dirty="0"/>
          </a:p>
        </p:txBody>
      </p:sp>
      <p:sp>
        <p:nvSpPr>
          <p:cNvPr id="9" name="Content Placeholder 7">
            <a:extLst>
              <a:ext uri="{FF2B5EF4-FFF2-40B4-BE49-F238E27FC236}">
                <a16:creationId xmlns:a16="http://schemas.microsoft.com/office/drawing/2014/main" id="{7899EF06-3D1E-AD5F-724F-6D77484DE528}"/>
              </a:ext>
            </a:extLst>
          </p:cNvPr>
          <p:cNvSpPr>
            <a:spLocks noGrp="1"/>
          </p:cNvSpPr>
          <p:nvPr>
            <p:ph idx="1"/>
          </p:nvPr>
        </p:nvSpPr>
        <p:spPr>
          <a:xfrm>
            <a:off x="317154" y="1124744"/>
            <a:ext cx="11557692" cy="3888432"/>
          </a:xfrm>
        </p:spPr>
        <p:txBody>
          <a:bodyPr>
            <a:noAutofit/>
          </a:bodyPr>
          <a:lstStyle/>
          <a:p>
            <a:pPr>
              <a:spcBef>
                <a:spcPts val="1200"/>
              </a:spcBef>
              <a:spcAft>
                <a:spcPts val="600"/>
              </a:spcAft>
            </a:pPr>
            <a:r>
              <a:rPr lang="en-GB" dirty="0"/>
              <a:t>‘A major consequence of urbanization is a rise in the number, land area and population size of urban settlements and in the number and share of urban residents compared to rural dwellers’ (UN DSA, 2018a, p. iii).</a:t>
            </a:r>
          </a:p>
          <a:p>
            <a:pPr>
              <a:spcBef>
                <a:spcPts val="1200"/>
              </a:spcBef>
              <a:spcAft>
                <a:spcPts val="600"/>
              </a:spcAft>
            </a:pPr>
            <a:r>
              <a:rPr lang="en-GB" dirty="0"/>
              <a:t>‘An increasing share of economic activity and innovation becomes concentrated in cities, and cities develop as hubs for the flow of transport, trade and information’ (UN DSA, 2018a, p. iii). </a:t>
            </a:r>
          </a:p>
          <a:p>
            <a:pPr>
              <a:spcBef>
                <a:spcPts val="1200"/>
              </a:spcBef>
              <a:spcAft>
                <a:spcPts val="600"/>
              </a:spcAft>
            </a:pPr>
            <a:r>
              <a:rPr lang="en-GB" dirty="0"/>
              <a:t>‘Cities also become places where public and private services of the highest quality are available and where basic services are often more accessible than in rural areas’ (UN DSA, 2018a, p. iii).</a:t>
            </a:r>
            <a:endParaRPr lang="en-US" sz="2800" dirty="0"/>
          </a:p>
        </p:txBody>
      </p:sp>
    </p:spTree>
    <p:extLst>
      <p:ext uri="{BB962C8B-B14F-4D97-AF65-F5344CB8AC3E}">
        <p14:creationId xmlns:p14="http://schemas.microsoft.com/office/powerpoint/2010/main" val="26394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16632"/>
            <a:ext cx="10972800" cy="850106"/>
          </a:xfrm>
        </p:spPr>
        <p:txBody>
          <a:bodyPr>
            <a:normAutofit/>
          </a:bodyPr>
          <a:lstStyle/>
          <a:p>
            <a:r>
              <a:rPr lang="en-GB" b="1" dirty="0"/>
              <a:t>Urbanisation is Increasing </a:t>
            </a:r>
          </a:p>
        </p:txBody>
      </p:sp>
      <p:sp>
        <p:nvSpPr>
          <p:cNvPr id="2" name="TextBox 1">
            <a:extLst>
              <a:ext uri="{FF2B5EF4-FFF2-40B4-BE49-F238E27FC236}">
                <a16:creationId xmlns:a16="http://schemas.microsoft.com/office/drawing/2014/main" id="{34F870ED-7588-02A3-030B-304BD1D71697}"/>
              </a:ext>
            </a:extLst>
          </p:cNvPr>
          <p:cNvSpPr txBox="1"/>
          <p:nvPr/>
        </p:nvSpPr>
        <p:spPr>
          <a:xfrm>
            <a:off x="8544272" y="6093296"/>
            <a:ext cx="2952328" cy="369332"/>
          </a:xfrm>
          <a:prstGeom prst="rect">
            <a:avLst/>
          </a:prstGeom>
          <a:noFill/>
        </p:spPr>
        <p:txBody>
          <a:bodyPr wrap="square" rtlCol="0">
            <a:spAutoFit/>
          </a:bodyPr>
          <a:lstStyle/>
          <a:p>
            <a:pPr algn="r"/>
            <a:r>
              <a:rPr lang="en-GB" dirty="0"/>
              <a:t>(source:  UN DSA, 2018c)</a:t>
            </a:r>
          </a:p>
        </p:txBody>
      </p:sp>
      <p:graphicFrame>
        <p:nvGraphicFramePr>
          <p:cNvPr id="7" name="Table 6">
            <a:extLst>
              <a:ext uri="{FF2B5EF4-FFF2-40B4-BE49-F238E27FC236}">
                <a16:creationId xmlns:a16="http://schemas.microsoft.com/office/drawing/2014/main" id="{2B15B26F-BB21-5466-7B89-DCE985E29B4E}"/>
              </a:ext>
            </a:extLst>
          </p:cNvPr>
          <p:cNvGraphicFramePr>
            <a:graphicFrameLocks noGrp="1"/>
          </p:cNvGraphicFramePr>
          <p:nvPr>
            <p:extLst>
              <p:ext uri="{D42A27DB-BD31-4B8C-83A1-F6EECF244321}">
                <p14:modId xmlns:p14="http://schemas.microsoft.com/office/powerpoint/2010/main" val="607361930"/>
              </p:ext>
            </p:extLst>
          </p:nvPr>
        </p:nvGraphicFramePr>
        <p:xfrm>
          <a:off x="2032000" y="1675817"/>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778248800"/>
                    </a:ext>
                  </a:extLst>
                </a:gridCol>
                <a:gridCol w="4064000">
                  <a:extLst>
                    <a:ext uri="{9D8B030D-6E8A-4147-A177-3AD203B41FA5}">
                      <a16:colId xmlns:a16="http://schemas.microsoft.com/office/drawing/2014/main" val="3641868648"/>
                    </a:ext>
                  </a:extLst>
                </a:gridCol>
              </a:tblGrid>
              <a:tr h="370840">
                <a:tc gridSpan="2">
                  <a:txBody>
                    <a:bodyPr/>
                    <a:lstStyle/>
                    <a:p>
                      <a:pPr algn="ctr"/>
                      <a:r>
                        <a:rPr lang="en-GB" sz="3600" dirty="0"/>
                        <a:t>Cities with a Population of 1,000,000+</a:t>
                      </a:r>
                    </a:p>
                  </a:txBody>
                  <a:tcPr/>
                </a:tc>
                <a:tc hMerge="1">
                  <a:txBody>
                    <a:bodyPr/>
                    <a:lstStyle/>
                    <a:p>
                      <a:endParaRPr lang="en-GB" dirty="0"/>
                    </a:p>
                  </a:txBody>
                  <a:tcPr/>
                </a:tc>
                <a:extLst>
                  <a:ext uri="{0D108BD9-81ED-4DB2-BD59-A6C34878D82A}">
                    <a16:rowId xmlns:a16="http://schemas.microsoft.com/office/drawing/2014/main" val="937300519"/>
                  </a:ext>
                </a:extLst>
              </a:tr>
              <a:tr h="370840">
                <a:tc>
                  <a:txBody>
                    <a:bodyPr/>
                    <a:lstStyle/>
                    <a:p>
                      <a:pPr algn="ctr"/>
                      <a:r>
                        <a:rPr lang="en-GB" sz="3600" dirty="0"/>
                        <a:t>Year</a:t>
                      </a:r>
                    </a:p>
                  </a:txBody>
                  <a:tcPr/>
                </a:tc>
                <a:tc>
                  <a:txBody>
                    <a:bodyPr/>
                    <a:lstStyle/>
                    <a:p>
                      <a:pPr algn="ctr"/>
                      <a:r>
                        <a:rPr lang="en-GB" sz="3600" dirty="0"/>
                        <a:t>Number of Cities</a:t>
                      </a:r>
                    </a:p>
                  </a:txBody>
                  <a:tcPr/>
                </a:tc>
                <a:extLst>
                  <a:ext uri="{0D108BD9-81ED-4DB2-BD59-A6C34878D82A}">
                    <a16:rowId xmlns:a16="http://schemas.microsoft.com/office/drawing/2014/main" val="1111584846"/>
                  </a:ext>
                </a:extLst>
              </a:tr>
              <a:tr h="370840">
                <a:tc>
                  <a:txBody>
                    <a:bodyPr/>
                    <a:lstStyle/>
                    <a:p>
                      <a:pPr algn="ctr"/>
                      <a:r>
                        <a:rPr lang="en-GB" sz="3600" dirty="0"/>
                        <a:t>2000</a:t>
                      </a:r>
                    </a:p>
                  </a:txBody>
                  <a:tcPr/>
                </a:tc>
                <a:tc>
                  <a:txBody>
                    <a:bodyPr/>
                    <a:lstStyle/>
                    <a:p>
                      <a:pPr algn="ctr"/>
                      <a:r>
                        <a:rPr lang="en-GB" sz="3600" dirty="0"/>
                        <a:t>371</a:t>
                      </a:r>
                    </a:p>
                  </a:txBody>
                  <a:tcPr/>
                </a:tc>
                <a:extLst>
                  <a:ext uri="{0D108BD9-81ED-4DB2-BD59-A6C34878D82A}">
                    <a16:rowId xmlns:a16="http://schemas.microsoft.com/office/drawing/2014/main" val="3922926738"/>
                  </a:ext>
                </a:extLst>
              </a:tr>
              <a:tr h="370840">
                <a:tc>
                  <a:txBody>
                    <a:bodyPr/>
                    <a:lstStyle/>
                    <a:p>
                      <a:pPr algn="ctr"/>
                      <a:r>
                        <a:rPr lang="en-GB" sz="3600" dirty="0"/>
                        <a:t>2018</a:t>
                      </a:r>
                    </a:p>
                  </a:txBody>
                  <a:tcPr/>
                </a:tc>
                <a:tc>
                  <a:txBody>
                    <a:bodyPr/>
                    <a:lstStyle/>
                    <a:p>
                      <a:pPr algn="ctr"/>
                      <a:r>
                        <a:rPr lang="en-GB" sz="3600" dirty="0"/>
                        <a:t>548</a:t>
                      </a:r>
                    </a:p>
                  </a:txBody>
                  <a:tcPr/>
                </a:tc>
                <a:extLst>
                  <a:ext uri="{0D108BD9-81ED-4DB2-BD59-A6C34878D82A}">
                    <a16:rowId xmlns:a16="http://schemas.microsoft.com/office/drawing/2014/main" val="2510288878"/>
                  </a:ext>
                </a:extLst>
              </a:tr>
              <a:tr h="370840">
                <a:tc>
                  <a:txBody>
                    <a:bodyPr/>
                    <a:lstStyle/>
                    <a:p>
                      <a:pPr algn="ctr"/>
                      <a:r>
                        <a:rPr lang="en-GB" sz="3600" dirty="0"/>
                        <a:t>2030*</a:t>
                      </a:r>
                    </a:p>
                  </a:txBody>
                  <a:tcPr/>
                </a:tc>
                <a:tc>
                  <a:txBody>
                    <a:bodyPr/>
                    <a:lstStyle/>
                    <a:p>
                      <a:pPr algn="ctr"/>
                      <a:r>
                        <a:rPr lang="en-GB" sz="3600" dirty="0"/>
                        <a:t>706</a:t>
                      </a:r>
                    </a:p>
                  </a:txBody>
                  <a:tcPr/>
                </a:tc>
                <a:extLst>
                  <a:ext uri="{0D108BD9-81ED-4DB2-BD59-A6C34878D82A}">
                    <a16:rowId xmlns:a16="http://schemas.microsoft.com/office/drawing/2014/main" val="2409362341"/>
                  </a:ext>
                </a:extLst>
              </a:tr>
            </a:tbl>
          </a:graphicData>
        </a:graphic>
      </p:graphicFrame>
    </p:spTree>
    <p:extLst>
      <p:ext uri="{BB962C8B-B14F-4D97-AF65-F5344CB8AC3E}">
        <p14:creationId xmlns:p14="http://schemas.microsoft.com/office/powerpoint/2010/main" val="1646926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16632"/>
            <a:ext cx="10972800" cy="850106"/>
          </a:xfrm>
        </p:spPr>
        <p:txBody>
          <a:bodyPr>
            <a:normAutofit/>
          </a:bodyPr>
          <a:lstStyle/>
          <a:p>
            <a:r>
              <a:rPr lang="en-GB" b="1" dirty="0"/>
              <a:t>Urbanisation is Increasing </a:t>
            </a:r>
          </a:p>
        </p:txBody>
      </p:sp>
      <p:sp>
        <p:nvSpPr>
          <p:cNvPr id="2" name="TextBox 1">
            <a:extLst>
              <a:ext uri="{FF2B5EF4-FFF2-40B4-BE49-F238E27FC236}">
                <a16:creationId xmlns:a16="http://schemas.microsoft.com/office/drawing/2014/main" id="{34F870ED-7588-02A3-030B-304BD1D71697}"/>
              </a:ext>
            </a:extLst>
          </p:cNvPr>
          <p:cNvSpPr txBox="1"/>
          <p:nvPr/>
        </p:nvSpPr>
        <p:spPr>
          <a:xfrm>
            <a:off x="8544272" y="6093296"/>
            <a:ext cx="2952328" cy="369332"/>
          </a:xfrm>
          <a:prstGeom prst="rect">
            <a:avLst/>
          </a:prstGeom>
          <a:noFill/>
        </p:spPr>
        <p:txBody>
          <a:bodyPr wrap="square" rtlCol="0">
            <a:spAutoFit/>
          </a:bodyPr>
          <a:lstStyle/>
          <a:p>
            <a:pPr algn="r"/>
            <a:r>
              <a:rPr lang="en-GB" dirty="0"/>
              <a:t>(UN DSA, 2018b, p.5)</a:t>
            </a:r>
          </a:p>
        </p:txBody>
      </p:sp>
      <p:sp>
        <p:nvSpPr>
          <p:cNvPr id="3" name="Content Placeholder 7">
            <a:extLst>
              <a:ext uri="{FF2B5EF4-FFF2-40B4-BE49-F238E27FC236}">
                <a16:creationId xmlns:a16="http://schemas.microsoft.com/office/drawing/2014/main" id="{41031D67-9D73-DABC-BC76-3586C0C77A17}"/>
              </a:ext>
            </a:extLst>
          </p:cNvPr>
          <p:cNvSpPr>
            <a:spLocks noGrp="1"/>
          </p:cNvSpPr>
          <p:nvPr>
            <p:ph idx="1"/>
          </p:nvPr>
        </p:nvSpPr>
        <p:spPr>
          <a:xfrm>
            <a:off x="47675" y="966738"/>
            <a:ext cx="11557692" cy="3888432"/>
          </a:xfrm>
        </p:spPr>
        <p:txBody>
          <a:bodyPr>
            <a:noAutofit/>
          </a:bodyPr>
          <a:lstStyle/>
          <a:p>
            <a:pPr>
              <a:spcBef>
                <a:spcPts val="1200"/>
              </a:spcBef>
              <a:spcAft>
                <a:spcPts val="600"/>
              </a:spcAft>
            </a:pPr>
            <a:r>
              <a:rPr lang="en-GB" dirty="0"/>
              <a:t>In 1950, more than two thirds (70 per cent) of people worldwide lived in rural settlements. </a:t>
            </a:r>
          </a:p>
          <a:p>
            <a:pPr>
              <a:spcBef>
                <a:spcPts val="1200"/>
              </a:spcBef>
              <a:spcAft>
                <a:spcPts val="600"/>
              </a:spcAft>
            </a:pPr>
            <a:r>
              <a:rPr lang="en-GB" dirty="0"/>
              <a:t>In 2007, for the first time in history, the global urban population exceeded the global rural population, and since then the number of the world’s city dwellers has continued to grow faster than the rural population</a:t>
            </a:r>
          </a:p>
          <a:p>
            <a:pPr>
              <a:spcBef>
                <a:spcPts val="1200"/>
              </a:spcBef>
              <a:spcAft>
                <a:spcPts val="600"/>
              </a:spcAft>
            </a:pPr>
            <a:r>
              <a:rPr lang="en-GB" dirty="0"/>
              <a:t>In 2018, 55 per cent of the world’s population resided in urban areas. Overall, 4.2 billion people resided in urban </a:t>
            </a:r>
            <a:endParaRPr lang="en-US" dirty="0"/>
          </a:p>
        </p:txBody>
      </p:sp>
    </p:spTree>
    <p:extLst>
      <p:ext uri="{BB962C8B-B14F-4D97-AF65-F5344CB8AC3E}">
        <p14:creationId xmlns:p14="http://schemas.microsoft.com/office/powerpoint/2010/main" val="319829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16632"/>
            <a:ext cx="10972800" cy="850106"/>
          </a:xfrm>
        </p:spPr>
        <p:txBody>
          <a:bodyPr>
            <a:normAutofit/>
          </a:bodyPr>
          <a:lstStyle/>
          <a:p>
            <a:r>
              <a:rPr lang="en-GB" b="1" dirty="0"/>
              <a:t>Urbanisation is Accelerating </a:t>
            </a:r>
          </a:p>
        </p:txBody>
      </p:sp>
      <p:sp>
        <p:nvSpPr>
          <p:cNvPr id="2" name="TextBox 1">
            <a:extLst>
              <a:ext uri="{FF2B5EF4-FFF2-40B4-BE49-F238E27FC236}">
                <a16:creationId xmlns:a16="http://schemas.microsoft.com/office/drawing/2014/main" id="{34F870ED-7588-02A3-030B-304BD1D71697}"/>
              </a:ext>
            </a:extLst>
          </p:cNvPr>
          <p:cNvSpPr txBox="1"/>
          <p:nvPr/>
        </p:nvSpPr>
        <p:spPr>
          <a:xfrm>
            <a:off x="8760296" y="6372036"/>
            <a:ext cx="2952328" cy="369332"/>
          </a:xfrm>
          <a:prstGeom prst="rect">
            <a:avLst/>
          </a:prstGeom>
          <a:noFill/>
        </p:spPr>
        <p:txBody>
          <a:bodyPr wrap="square" rtlCol="0">
            <a:spAutoFit/>
          </a:bodyPr>
          <a:lstStyle/>
          <a:p>
            <a:pPr algn="r"/>
            <a:r>
              <a:rPr lang="en-GB" dirty="0"/>
              <a:t>(UN DSA, 2018b, p.5)</a:t>
            </a:r>
          </a:p>
        </p:txBody>
      </p:sp>
      <p:pic>
        <p:nvPicPr>
          <p:cNvPr id="8" name="Picture 7">
            <a:extLst>
              <a:ext uri="{FF2B5EF4-FFF2-40B4-BE49-F238E27FC236}">
                <a16:creationId xmlns:a16="http://schemas.microsoft.com/office/drawing/2014/main" id="{8680CB45-3BAC-3728-E085-F4F2B3608C0E}"/>
              </a:ext>
            </a:extLst>
          </p:cNvPr>
          <p:cNvPicPr>
            <a:picLocks noChangeAspect="1"/>
          </p:cNvPicPr>
          <p:nvPr/>
        </p:nvPicPr>
        <p:blipFill>
          <a:blip r:embed="rId2"/>
          <a:stretch>
            <a:fillRect/>
          </a:stretch>
        </p:blipFill>
        <p:spPr>
          <a:xfrm>
            <a:off x="1703512" y="955565"/>
            <a:ext cx="8593281" cy="5291193"/>
          </a:xfrm>
          <a:prstGeom prst="rect">
            <a:avLst/>
          </a:prstGeom>
        </p:spPr>
      </p:pic>
    </p:spTree>
    <p:extLst>
      <p:ext uri="{BB962C8B-B14F-4D97-AF65-F5344CB8AC3E}">
        <p14:creationId xmlns:p14="http://schemas.microsoft.com/office/powerpoint/2010/main" val="2623122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260648"/>
            <a:ext cx="10972800" cy="1143000"/>
          </a:xfrm>
        </p:spPr>
        <p:txBody>
          <a:bodyPr/>
          <a:lstStyle/>
          <a:p>
            <a:r>
              <a:rPr lang="en-GB" b="1" dirty="0"/>
              <a:t>Urbanisation and the Future of Cities </a:t>
            </a:r>
          </a:p>
        </p:txBody>
      </p:sp>
      <p:sp>
        <p:nvSpPr>
          <p:cNvPr id="6" name="TextBox 5">
            <a:extLst>
              <a:ext uri="{FF2B5EF4-FFF2-40B4-BE49-F238E27FC236}">
                <a16:creationId xmlns:a16="http://schemas.microsoft.com/office/drawing/2014/main" id="{B8C02585-18A4-CB89-0316-CF7C4DCB8149}"/>
              </a:ext>
            </a:extLst>
          </p:cNvPr>
          <p:cNvSpPr txBox="1"/>
          <p:nvPr/>
        </p:nvSpPr>
        <p:spPr>
          <a:xfrm>
            <a:off x="1199456" y="1484784"/>
            <a:ext cx="10081120" cy="1354217"/>
          </a:xfrm>
          <a:prstGeom prst="rect">
            <a:avLst/>
          </a:prstGeom>
          <a:noFill/>
        </p:spPr>
        <p:txBody>
          <a:bodyPr wrap="square" rtlCol="0">
            <a:spAutoFit/>
          </a:bodyPr>
          <a:lstStyle/>
          <a:p>
            <a:pPr algn="ctr"/>
            <a:r>
              <a:rPr lang="en-GB" sz="3200" i="1" dirty="0"/>
              <a:t>Watch this short Ted Ed video.</a:t>
            </a:r>
          </a:p>
          <a:p>
            <a:pPr algn="ctr"/>
            <a:endParaRPr lang="en-GB" i="1" dirty="0"/>
          </a:p>
          <a:p>
            <a:pPr algn="ctr"/>
            <a:r>
              <a:rPr lang="en-GB" sz="3200" i="1" dirty="0"/>
              <a:t>Make a note of any key points</a:t>
            </a:r>
          </a:p>
        </p:txBody>
      </p:sp>
      <p:pic>
        <p:nvPicPr>
          <p:cNvPr id="8" name="Picture 7" descr="A blue button with a computer monitor&#10;&#10;Description automatically generated">
            <a:hlinkClick r:id="rId2"/>
            <a:extLst>
              <a:ext uri="{FF2B5EF4-FFF2-40B4-BE49-F238E27FC236}">
                <a16:creationId xmlns:a16="http://schemas.microsoft.com/office/drawing/2014/main" id="{1CD2DC33-9A06-B14A-ADC5-664B74CE52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928" y="3177563"/>
            <a:ext cx="1595452" cy="1682874"/>
          </a:xfrm>
          <a:prstGeom prst="rect">
            <a:avLst/>
          </a:prstGeom>
        </p:spPr>
      </p:pic>
      <p:sp>
        <p:nvSpPr>
          <p:cNvPr id="9" name="TextBox 8">
            <a:extLst>
              <a:ext uri="{FF2B5EF4-FFF2-40B4-BE49-F238E27FC236}">
                <a16:creationId xmlns:a16="http://schemas.microsoft.com/office/drawing/2014/main" id="{29FE53A8-7468-B5C2-AC4A-1D886AC7984B}"/>
              </a:ext>
            </a:extLst>
          </p:cNvPr>
          <p:cNvSpPr txBox="1"/>
          <p:nvPr/>
        </p:nvSpPr>
        <p:spPr>
          <a:xfrm>
            <a:off x="7176120" y="4293096"/>
            <a:ext cx="1944216" cy="369332"/>
          </a:xfrm>
          <a:prstGeom prst="rect">
            <a:avLst/>
          </a:prstGeom>
          <a:noFill/>
        </p:spPr>
        <p:txBody>
          <a:bodyPr wrap="square" rtlCol="0">
            <a:spAutoFit/>
          </a:bodyPr>
          <a:lstStyle/>
          <a:p>
            <a:r>
              <a:rPr lang="en-GB" dirty="0"/>
              <a:t>(Kite, V. 2014)</a:t>
            </a:r>
          </a:p>
        </p:txBody>
      </p:sp>
      <p:sp>
        <p:nvSpPr>
          <p:cNvPr id="10" name="TextBox 9">
            <a:extLst>
              <a:ext uri="{FF2B5EF4-FFF2-40B4-BE49-F238E27FC236}">
                <a16:creationId xmlns:a16="http://schemas.microsoft.com/office/drawing/2014/main" id="{F52C7EC2-C887-1799-CFA1-9A89AED7D7BC}"/>
              </a:ext>
            </a:extLst>
          </p:cNvPr>
          <p:cNvSpPr txBox="1"/>
          <p:nvPr/>
        </p:nvSpPr>
        <p:spPr>
          <a:xfrm>
            <a:off x="1166567" y="5080828"/>
            <a:ext cx="10081120" cy="584775"/>
          </a:xfrm>
          <a:prstGeom prst="rect">
            <a:avLst/>
          </a:prstGeom>
          <a:noFill/>
        </p:spPr>
        <p:txBody>
          <a:bodyPr wrap="square" rtlCol="0">
            <a:spAutoFit/>
          </a:bodyPr>
          <a:lstStyle/>
          <a:p>
            <a:pPr algn="ctr"/>
            <a:r>
              <a:rPr lang="en-GB" sz="3200" i="1" dirty="0"/>
              <a:t>What do you think the implications of urbanisation are?</a:t>
            </a:r>
          </a:p>
        </p:txBody>
      </p:sp>
    </p:spTree>
    <p:extLst>
      <p:ext uri="{BB962C8B-B14F-4D97-AF65-F5344CB8AC3E}">
        <p14:creationId xmlns:p14="http://schemas.microsoft.com/office/powerpoint/2010/main" val="391328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Thought</a:t>
            </a:r>
          </a:p>
        </p:txBody>
      </p:sp>
      <p:sp>
        <p:nvSpPr>
          <p:cNvPr id="9" name="Text Placeholder 8"/>
          <p:cNvSpPr>
            <a:spLocks noGrp="1"/>
          </p:cNvSpPr>
          <p:nvPr>
            <p:ph type="body" sz="quarter" idx="3"/>
          </p:nvPr>
        </p:nvSpPr>
        <p:spPr>
          <a:xfrm>
            <a:off x="3791744" y="4384025"/>
            <a:ext cx="5389033" cy="639762"/>
          </a:xfrm>
        </p:spPr>
        <p:txBody>
          <a:bodyPr/>
          <a:lstStyle/>
          <a:p>
            <a:r>
              <a:rPr lang="en-GB" dirty="0"/>
              <a:t>Link to UN Act Now campaign</a:t>
            </a:r>
          </a:p>
        </p:txBody>
      </p:sp>
      <p:sp>
        <p:nvSpPr>
          <p:cNvPr id="10" name="Content Placeholder 9"/>
          <p:cNvSpPr>
            <a:spLocks noGrp="1"/>
          </p:cNvSpPr>
          <p:nvPr>
            <p:ph sz="quarter" idx="4"/>
          </p:nvPr>
        </p:nvSpPr>
        <p:spPr>
          <a:xfrm>
            <a:off x="3791744" y="5431020"/>
            <a:ext cx="5389033" cy="639762"/>
          </a:xfrm>
        </p:spPr>
        <p:txBody>
          <a:bodyPr/>
          <a:lstStyle/>
          <a:p>
            <a:r>
              <a:rPr lang="en-GB" dirty="0">
                <a:hlinkClick r:id="rId2"/>
              </a:rPr>
              <a:t>Act Now | United Nations</a:t>
            </a:r>
            <a:endParaRPr lang="en-GB" dirty="0"/>
          </a:p>
        </p:txBody>
      </p:sp>
      <p:pic>
        <p:nvPicPr>
          <p:cNvPr id="6" name="Picture 5">
            <a:extLst>
              <a:ext uri="{FF2B5EF4-FFF2-40B4-BE49-F238E27FC236}">
                <a16:creationId xmlns:a16="http://schemas.microsoft.com/office/drawing/2014/main" id="{441A72A4-5C2E-E8C1-B16D-961583BC1F01}"/>
              </a:ext>
            </a:extLst>
          </p:cNvPr>
          <p:cNvPicPr>
            <a:picLocks noChangeAspect="1"/>
          </p:cNvPicPr>
          <p:nvPr/>
        </p:nvPicPr>
        <p:blipFill>
          <a:blip r:embed="rId3"/>
          <a:stretch>
            <a:fillRect/>
          </a:stretch>
        </p:blipFill>
        <p:spPr>
          <a:xfrm>
            <a:off x="2612884" y="1678599"/>
            <a:ext cx="6600056" cy="2444465"/>
          </a:xfrm>
          <a:prstGeom prst="rect">
            <a:avLst/>
          </a:prstGeom>
        </p:spPr>
      </p:pic>
    </p:spTree>
    <p:extLst>
      <p:ext uri="{BB962C8B-B14F-4D97-AF65-F5344CB8AC3E}">
        <p14:creationId xmlns:p14="http://schemas.microsoft.com/office/powerpoint/2010/main" val="3250976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normAutofit fontScale="90000"/>
          </a:bodyPr>
          <a:lstStyle/>
          <a:p>
            <a:r>
              <a:rPr lang="en-GB" b="1" dirty="0"/>
              <a:t>References </a:t>
            </a:r>
            <a:endParaRPr lang="en-US" b="1" dirty="0"/>
          </a:p>
        </p:txBody>
      </p:sp>
      <p:sp>
        <p:nvSpPr>
          <p:cNvPr id="3" name="Content Placeholder 2"/>
          <p:cNvSpPr>
            <a:spLocks noGrp="1"/>
          </p:cNvSpPr>
          <p:nvPr>
            <p:ph idx="1"/>
          </p:nvPr>
        </p:nvSpPr>
        <p:spPr>
          <a:xfrm>
            <a:off x="479376" y="1052736"/>
            <a:ext cx="10972800" cy="4525963"/>
          </a:xfrm>
        </p:spPr>
        <p:txBody>
          <a:bodyPr>
            <a:noAutofit/>
          </a:bodyPr>
          <a:lstStyle/>
          <a:p>
            <a:pPr marL="0" indent="0">
              <a:spcBef>
                <a:spcPts val="600"/>
              </a:spcBef>
              <a:spcAft>
                <a:spcPts val="600"/>
              </a:spcAft>
              <a:buNone/>
            </a:pPr>
            <a:r>
              <a:rPr lang="en-GB" sz="1600" dirty="0"/>
              <a:t>Dower N. (2003)-</a:t>
            </a:r>
            <a:r>
              <a:rPr lang="en-GB" sz="1600" b="1" dirty="0">
                <a:hlinkClick r:id="rId2"/>
              </a:rPr>
              <a:t>An introduction to global citizenship</a:t>
            </a:r>
            <a:r>
              <a:rPr lang="en-GB" sz="1600" b="1" dirty="0"/>
              <a:t> </a:t>
            </a:r>
            <a:r>
              <a:rPr lang="en-GB" sz="1600" dirty="0"/>
              <a:t>Edinburgh : Edinburgh University Press </a:t>
            </a:r>
            <a:endParaRPr lang="en-GB" altLang="en-US" sz="1600" dirty="0"/>
          </a:p>
          <a:p>
            <a:pPr marL="0" indent="0">
              <a:spcBef>
                <a:spcPts val="600"/>
              </a:spcBef>
              <a:spcAft>
                <a:spcPts val="600"/>
              </a:spcAft>
              <a:buNone/>
            </a:pPr>
            <a:r>
              <a:rPr lang="en-GB" altLang="en-US" sz="1600" dirty="0" err="1"/>
              <a:t>Edkins</a:t>
            </a:r>
            <a:r>
              <a:rPr lang="en-GB" altLang="en-US" sz="1600" dirty="0"/>
              <a:t>, J. &amp; </a:t>
            </a:r>
            <a:r>
              <a:rPr lang="en-GB" altLang="en-US" sz="1600" dirty="0" err="1"/>
              <a:t>Zehfuss</a:t>
            </a:r>
            <a:r>
              <a:rPr lang="en-GB" altLang="en-US" sz="1600" dirty="0"/>
              <a:t>, M. (eds.) </a:t>
            </a:r>
            <a:r>
              <a:rPr lang="en-GB" altLang="en-US" sz="1600" i="1" dirty="0"/>
              <a:t>Global Politics: A New Introduction</a:t>
            </a:r>
            <a:r>
              <a:rPr lang="en-GB" altLang="en-US" sz="1600" dirty="0"/>
              <a:t>, London: Routledge, 2009</a:t>
            </a:r>
          </a:p>
          <a:p>
            <a:pPr marL="0" indent="0">
              <a:spcBef>
                <a:spcPts val="600"/>
              </a:spcBef>
              <a:spcAft>
                <a:spcPts val="600"/>
              </a:spcAft>
              <a:buNone/>
            </a:pPr>
            <a:r>
              <a:rPr lang="en-GB" altLang="en-US" sz="1600" dirty="0" err="1"/>
              <a:t>Filkov</a:t>
            </a:r>
            <a:r>
              <a:rPr lang="en-GB" altLang="en-US" sz="1600" dirty="0"/>
              <a:t>, A.J. </a:t>
            </a:r>
            <a:r>
              <a:rPr lang="en-GB" altLang="en-US" sz="1600" i="1" dirty="0"/>
              <a:t>et al</a:t>
            </a:r>
            <a:r>
              <a:rPr lang="en-GB" altLang="en-US" sz="1600" dirty="0"/>
              <a:t> (2020) ‘Impact of Australia's catastrophic 2019/20 bushfire season on communities and environment. Retrospective analysis and current trends’ in </a:t>
            </a:r>
            <a:r>
              <a:rPr lang="en-GB" altLang="en-US" sz="1600" i="1" dirty="0"/>
              <a:t>Journal of Safety Science and Resilience</a:t>
            </a:r>
            <a:r>
              <a:rPr lang="en-GB" altLang="en-US" sz="1600" dirty="0"/>
              <a:t> Vol 1 Issue 1 pp.44-56 Available at: </a:t>
            </a:r>
            <a:r>
              <a:rPr lang="en-GB" altLang="en-US" sz="1600" dirty="0">
                <a:hlinkClick r:id="rId3"/>
              </a:rPr>
              <a:t>https://www.sciencedirect.com/science/article/pii/S2666449620300098</a:t>
            </a:r>
            <a:r>
              <a:rPr lang="en-GB" altLang="en-US" sz="1600" dirty="0"/>
              <a:t> [Accessed 14/03/2024]</a:t>
            </a:r>
          </a:p>
          <a:p>
            <a:pPr marL="0" indent="0">
              <a:spcBef>
                <a:spcPts val="600"/>
              </a:spcBef>
              <a:spcAft>
                <a:spcPts val="600"/>
              </a:spcAft>
              <a:buNone/>
            </a:pPr>
            <a:r>
              <a:rPr lang="en-GB" altLang="en-US" sz="1600" dirty="0"/>
              <a:t>Food and Agriculture Organisation of the United Nations (No date) </a:t>
            </a:r>
            <a:r>
              <a:rPr lang="en-GB" altLang="en-US" sz="1600" i="1" dirty="0"/>
              <a:t>Hunger and food insecurity</a:t>
            </a:r>
            <a:r>
              <a:rPr lang="en-GB" altLang="en-US" sz="1600" dirty="0"/>
              <a:t> Available at: </a:t>
            </a:r>
            <a:r>
              <a:rPr lang="en-GB" altLang="en-US" sz="1600" dirty="0">
                <a:hlinkClick r:id="rId4"/>
              </a:rPr>
              <a:t>https://www.fao.org/hunger/en/</a:t>
            </a:r>
            <a:r>
              <a:rPr lang="en-GB" altLang="en-US" sz="1600" dirty="0"/>
              <a:t> [Accessed 14/03/2024]</a:t>
            </a:r>
            <a:endParaRPr lang="en-GB" altLang="en-US" sz="1600" i="1" dirty="0"/>
          </a:p>
          <a:p>
            <a:pPr marL="0" indent="0">
              <a:spcBef>
                <a:spcPts val="600"/>
              </a:spcBef>
              <a:spcAft>
                <a:spcPts val="600"/>
              </a:spcAft>
              <a:buNone/>
            </a:pPr>
            <a:r>
              <a:rPr lang="en-GB" altLang="en-US" sz="1600" dirty="0"/>
              <a:t>Food and Agriculture Organisation of the United Nations (2020) ‘Vulnerability of Countries to Climate Change Impacts on Capture Fisheries’ in </a:t>
            </a:r>
            <a:r>
              <a:rPr lang="en-GB" altLang="en-US" sz="1600" i="1" dirty="0"/>
              <a:t>The State of World Fisheries and Aquaculture</a:t>
            </a:r>
            <a:r>
              <a:rPr lang="en-GB" altLang="en-US" sz="1600" dirty="0"/>
              <a:t> Available at: </a:t>
            </a:r>
            <a:r>
              <a:rPr lang="en-GB" altLang="en-US" sz="1600" dirty="0">
                <a:hlinkClick r:id="rId5"/>
              </a:rPr>
              <a:t>https://www.fao.org/3/ca9229en/online/ca9229en.html#box22</a:t>
            </a:r>
            <a:r>
              <a:rPr lang="en-GB" altLang="en-US" sz="1600" dirty="0"/>
              <a:t> [Accessed 14/03/2024]</a:t>
            </a:r>
          </a:p>
          <a:p>
            <a:pPr marL="0" indent="0">
              <a:spcBef>
                <a:spcPts val="600"/>
              </a:spcBef>
              <a:spcAft>
                <a:spcPts val="600"/>
              </a:spcAft>
              <a:buNone/>
            </a:pPr>
            <a:r>
              <a:rPr lang="en-GB" altLang="en-US" sz="1600" dirty="0"/>
              <a:t>Goren, A </a:t>
            </a:r>
            <a:r>
              <a:rPr lang="en-GB" altLang="en-US" sz="1600" i="1" dirty="0"/>
              <a:t>et al</a:t>
            </a:r>
            <a:r>
              <a:rPr lang="en-GB" altLang="en-US" sz="1600" dirty="0"/>
              <a:t> (2023) </a:t>
            </a:r>
            <a:r>
              <a:rPr lang="en-GB" altLang="en-US" sz="1600" i="1" dirty="0"/>
              <a:t>The emergence and shift in seasonality of Lyme borreliosis in Northern Europe</a:t>
            </a:r>
            <a:r>
              <a:rPr lang="en-GB" altLang="en-US" sz="1600" dirty="0"/>
              <a:t> London: Royal Society Available at: </a:t>
            </a:r>
            <a:r>
              <a:rPr lang="en-GB" altLang="en-US" sz="1600" dirty="0">
                <a:hlinkClick r:id="rId6"/>
              </a:rPr>
              <a:t>https://royalsocietypublishing.org/doi/10.1098/rspb.2022.2420</a:t>
            </a:r>
            <a:r>
              <a:rPr lang="en-GB" altLang="en-US" sz="1600" dirty="0"/>
              <a:t> [Accessed 14/03/2024]</a:t>
            </a:r>
            <a:endParaRPr lang="en-GB" altLang="en-US" sz="1600" i="1" dirty="0"/>
          </a:p>
          <a:p>
            <a:pPr marL="0" indent="0">
              <a:spcBef>
                <a:spcPts val="600"/>
              </a:spcBef>
              <a:spcAft>
                <a:spcPts val="600"/>
              </a:spcAft>
              <a:buNone/>
            </a:pPr>
            <a:r>
              <a:rPr lang="en-GB" altLang="en-US" sz="1600" dirty="0"/>
              <a:t>Grillo, O. &amp; </a:t>
            </a:r>
            <a:r>
              <a:rPr lang="en-GB" altLang="en-US" sz="1600" dirty="0" err="1"/>
              <a:t>Venora</a:t>
            </a:r>
            <a:r>
              <a:rPr lang="en-GB" altLang="en-US" sz="1600" dirty="0"/>
              <a:t>, G (2011) </a:t>
            </a:r>
            <a:r>
              <a:rPr lang="en-GB" altLang="en-US" sz="1600" i="1" dirty="0"/>
              <a:t>Biodiversity Loss in a Changing Planet</a:t>
            </a:r>
            <a:r>
              <a:rPr lang="en-GB" altLang="en-US" sz="1600" dirty="0"/>
              <a:t> UK: </a:t>
            </a:r>
            <a:r>
              <a:rPr lang="en-GB" altLang="en-US" sz="1600" dirty="0" err="1"/>
              <a:t>IntechOpen</a:t>
            </a:r>
            <a:r>
              <a:rPr lang="en-GB" altLang="en-US" sz="1600" dirty="0"/>
              <a:t> Available at: </a:t>
            </a:r>
            <a:r>
              <a:rPr lang="en-GB" altLang="en-US" sz="1600" dirty="0">
                <a:hlinkClick r:id="rId7"/>
              </a:rPr>
              <a:t>https://www.intechopen.com/books/1366</a:t>
            </a:r>
            <a:r>
              <a:rPr lang="en-GB" altLang="en-US" sz="1600" dirty="0"/>
              <a:t> [Accessed 14/03/2024]</a:t>
            </a:r>
          </a:p>
          <a:p>
            <a:pPr marL="0" indent="0">
              <a:spcBef>
                <a:spcPts val="600"/>
              </a:spcBef>
              <a:spcAft>
                <a:spcPts val="600"/>
              </a:spcAft>
              <a:buNone/>
            </a:pPr>
            <a:r>
              <a:rPr lang="en-GB" altLang="en-US" sz="1600" dirty="0"/>
              <a:t>Higgins, P. &amp; Johnson, J. (eds) </a:t>
            </a:r>
            <a:r>
              <a:rPr lang="en-GB" altLang="en-US" sz="1600" i="1" dirty="0"/>
              <a:t>Personal Sociology</a:t>
            </a:r>
            <a:r>
              <a:rPr lang="en-GB" altLang="en-US" sz="1600" dirty="0"/>
              <a:t>, New York: Praeger, 1988</a:t>
            </a:r>
          </a:p>
          <a:p>
            <a:pPr marL="0" indent="0">
              <a:spcBef>
                <a:spcPts val="600"/>
              </a:spcBef>
              <a:spcAft>
                <a:spcPts val="600"/>
              </a:spcAft>
              <a:buNone/>
            </a:pPr>
            <a:endParaRPr lang="en-US" sz="1600" dirty="0"/>
          </a:p>
        </p:txBody>
      </p:sp>
    </p:spTree>
    <p:extLst>
      <p:ext uri="{BB962C8B-B14F-4D97-AF65-F5344CB8AC3E}">
        <p14:creationId xmlns:p14="http://schemas.microsoft.com/office/powerpoint/2010/main" val="148990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9376" y="1052736"/>
            <a:ext cx="10972800" cy="4525963"/>
          </a:xfrm>
        </p:spPr>
        <p:txBody>
          <a:bodyPr>
            <a:noAutofit/>
          </a:bodyPr>
          <a:lstStyle/>
          <a:p>
            <a:pPr marL="0" indent="0">
              <a:spcBef>
                <a:spcPts val="600"/>
              </a:spcBef>
              <a:spcAft>
                <a:spcPts val="600"/>
              </a:spcAft>
              <a:buNone/>
            </a:pPr>
            <a:r>
              <a:rPr lang="en-GB" altLang="en-US" sz="1600" dirty="0"/>
              <a:t>House of Lords Library (2023) </a:t>
            </a:r>
            <a:r>
              <a:rPr lang="en-GB" altLang="en-US" sz="1600" i="1" dirty="0"/>
              <a:t>Climate change-induced migration: UK collaboration with international partners</a:t>
            </a:r>
            <a:r>
              <a:rPr lang="en-GB" altLang="en-US" sz="1600" dirty="0"/>
              <a:t> Available at: </a:t>
            </a:r>
            <a:r>
              <a:rPr lang="en-GB" altLang="en-US" sz="1600" dirty="0">
                <a:hlinkClick r:id="rId2"/>
              </a:rPr>
              <a:t>https://lordslibrary.parliament.uk/climate-change-induced-migration-uk-collaboration-with-international-partners/</a:t>
            </a:r>
            <a:r>
              <a:rPr lang="en-GB" altLang="en-US" sz="1600" dirty="0"/>
              <a:t> [Accessed 13/03/2024]</a:t>
            </a:r>
          </a:p>
          <a:p>
            <a:pPr marL="0" indent="0">
              <a:spcBef>
                <a:spcPts val="600"/>
              </a:spcBef>
              <a:spcAft>
                <a:spcPts val="600"/>
              </a:spcAft>
              <a:buNone/>
            </a:pPr>
            <a:r>
              <a:rPr lang="en-GB" altLang="en-US" sz="1600" dirty="0"/>
              <a:t>IPBES</a:t>
            </a:r>
            <a:r>
              <a:rPr lang="en-GB" altLang="en-US" sz="1600" i="1" dirty="0"/>
              <a:t> </a:t>
            </a:r>
            <a:r>
              <a:rPr lang="en-GB" altLang="en-US" sz="1600" dirty="0"/>
              <a:t>(2019</a:t>
            </a:r>
            <a:r>
              <a:rPr lang="en-GB" altLang="en-US" sz="1600" i="1" dirty="0"/>
              <a:t>) Global assessment report on biodiversity and ecosystem services of the Intergovernmental Science-Policy Platform on Biodiversity and Ecosystem Services. </a:t>
            </a:r>
            <a:r>
              <a:rPr lang="en-GB" altLang="en-US" sz="1600" dirty="0"/>
              <a:t>E. S. </a:t>
            </a:r>
            <a:r>
              <a:rPr lang="en-GB" altLang="en-US" sz="1600" dirty="0" err="1"/>
              <a:t>Brondizio</a:t>
            </a:r>
            <a:r>
              <a:rPr lang="en-GB" altLang="en-US" sz="1600" dirty="0"/>
              <a:t>, J. </a:t>
            </a:r>
            <a:r>
              <a:rPr lang="en-GB" altLang="en-US" sz="1600" dirty="0" err="1"/>
              <a:t>Settele</a:t>
            </a:r>
            <a:r>
              <a:rPr lang="en-GB" altLang="en-US" sz="1600" dirty="0"/>
              <a:t>, S. Díaz, and H. T. Ngo (editors). IPBES secretariat, Bonn, Germany. 1148 pages. Available at: </a:t>
            </a:r>
            <a:r>
              <a:rPr lang="en-GB" altLang="en-US" sz="1600" dirty="0">
                <a:hlinkClick r:id="rId3"/>
              </a:rPr>
              <a:t>https://doi.org/10.5281/zenodo.3831673</a:t>
            </a:r>
            <a:r>
              <a:rPr lang="en-GB" altLang="en-US" sz="1600" dirty="0"/>
              <a:t> [Accessed 14/03/2024]</a:t>
            </a:r>
          </a:p>
          <a:p>
            <a:pPr marL="0" indent="0">
              <a:spcBef>
                <a:spcPts val="600"/>
              </a:spcBef>
              <a:spcAft>
                <a:spcPts val="600"/>
              </a:spcAft>
              <a:buNone/>
            </a:pPr>
            <a:r>
              <a:rPr lang="en-US" sz="1600" dirty="0"/>
              <a:t>IPCC [Intergovernmental Panel on Climate Change] (2023) </a:t>
            </a:r>
            <a:r>
              <a:rPr lang="en-US" sz="1600" i="1" dirty="0"/>
              <a:t>Sixth Assessment Report</a:t>
            </a:r>
            <a:r>
              <a:rPr lang="en-US" sz="1600" dirty="0"/>
              <a:t>. Geneva: Intergovernmental Panel on Climate Change Available at: </a:t>
            </a:r>
            <a:r>
              <a:rPr lang="en-US" sz="1600" dirty="0">
                <a:hlinkClick r:id="rId4"/>
              </a:rPr>
              <a:t>https://www.ipcc.ch/report/sixth-assessment-report-cycle/</a:t>
            </a:r>
            <a:r>
              <a:rPr lang="en-US" sz="1600" dirty="0"/>
              <a:t>  </a:t>
            </a:r>
            <a:r>
              <a:rPr lang="en-GB" sz="1600" dirty="0"/>
              <a:t>[Accessed 13/03/2024]</a:t>
            </a:r>
          </a:p>
          <a:p>
            <a:pPr marL="0" indent="0">
              <a:spcBef>
                <a:spcPts val="600"/>
              </a:spcBef>
              <a:spcAft>
                <a:spcPts val="600"/>
              </a:spcAft>
              <a:buNone/>
            </a:pPr>
            <a:r>
              <a:rPr lang="en-GB" sz="1600" dirty="0"/>
              <a:t>ITV News (2024) </a:t>
            </a:r>
            <a:r>
              <a:rPr lang="en-GB" sz="1600" i="1" dirty="0"/>
              <a:t>Flooding: The Welsh street where there is a 'risk to life' and locals live in fear</a:t>
            </a:r>
            <a:r>
              <a:rPr lang="en-GB" sz="1600" dirty="0"/>
              <a:t> Available at: </a:t>
            </a:r>
            <a:r>
              <a:rPr lang="en-GB" sz="1600" dirty="0">
                <a:hlinkClick r:id="rId5"/>
              </a:rPr>
              <a:t>https://www.itv.com/news/wales/2024-03-13/every-time-it-rains-our-anxiety-raises-to-a-tremendous-level</a:t>
            </a:r>
            <a:r>
              <a:rPr lang="en-GB" sz="1600" dirty="0"/>
              <a:t> [Accessed 13/03/2024]</a:t>
            </a:r>
          </a:p>
          <a:p>
            <a:pPr marL="0" indent="0">
              <a:spcBef>
                <a:spcPts val="600"/>
              </a:spcBef>
              <a:spcAft>
                <a:spcPts val="600"/>
              </a:spcAft>
              <a:buNone/>
            </a:pPr>
            <a:r>
              <a:rPr lang="en-GB" sz="1600" dirty="0"/>
              <a:t>Living With Environmental Change (LWEC) (2015) </a:t>
            </a:r>
            <a:r>
              <a:rPr lang="en-GB" sz="1600" i="1" dirty="0"/>
              <a:t>Infrastructure: Climate Change Impacts</a:t>
            </a:r>
            <a:r>
              <a:rPr lang="en-GB" sz="1600" dirty="0"/>
              <a:t> Available at: </a:t>
            </a:r>
            <a:r>
              <a:rPr lang="en-GB" sz="1600" dirty="0">
                <a:hlinkClick r:id="rId6"/>
              </a:rPr>
              <a:t>https://www.gov.uk/government/organisations/uk-research-and-innovation#:~:text=UK%20Research%20and%20Innovation%20(UKRI,and%20research%20in%20the%20UK</a:t>
            </a:r>
            <a:r>
              <a:rPr lang="en-GB" sz="1600" dirty="0"/>
              <a:t>. </a:t>
            </a:r>
          </a:p>
          <a:p>
            <a:pPr marL="0" indent="0">
              <a:spcBef>
                <a:spcPts val="600"/>
              </a:spcBef>
              <a:spcAft>
                <a:spcPts val="600"/>
              </a:spcAft>
              <a:buNone/>
            </a:pPr>
            <a:endParaRPr lang="en-US" sz="1600" dirty="0"/>
          </a:p>
        </p:txBody>
      </p:sp>
      <p:sp>
        <p:nvSpPr>
          <p:cNvPr id="6" name="Title 1">
            <a:extLst>
              <a:ext uri="{FF2B5EF4-FFF2-40B4-BE49-F238E27FC236}">
                <a16:creationId xmlns:a16="http://schemas.microsoft.com/office/drawing/2014/main" id="{346405A2-739D-D99F-19F7-E95410EF6F2A}"/>
              </a:ext>
            </a:extLst>
          </p:cNvPr>
          <p:cNvSpPr>
            <a:spLocks noGrp="1"/>
          </p:cNvSpPr>
          <p:nvPr>
            <p:ph type="title"/>
          </p:nvPr>
        </p:nvSpPr>
        <p:spPr>
          <a:xfrm>
            <a:off x="609600" y="274638"/>
            <a:ext cx="10972800" cy="634082"/>
          </a:xfrm>
        </p:spPr>
        <p:txBody>
          <a:bodyPr>
            <a:normAutofit fontScale="90000"/>
          </a:bodyPr>
          <a:lstStyle/>
          <a:p>
            <a:r>
              <a:rPr lang="en-GB" b="1" dirty="0"/>
              <a:t>References </a:t>
            </a:r>
            <a:endParaRPr lang="en-US" b="1" dirty="0"/>
          </a:p>
        </p:txBody>
      </p:sp>
    </p:spTree>
    <p:extLst>
      <p:ext uri="{BB962C8B-B14F-4D97-AF65-F5344CB8AC3E}">
        <p14:creationId xmlns:p14="http://schemas.microsoft.com/office/powerpoint/2010/main" val="985244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368" y="1052736"/>
            <a:ext cx="10972800" cy="4525963"/>
          </a:xfrm>
        </p:spPr>
        <p:txBody>
          <a:bodyPr>
            <a:noAutofit/>
          </a:bodyPr>
          <a:lstStyle/>
          <a:p>
            <a:pPr marL="0" indent="0">
              <a:spcBef>
                <a:spcPts val="600"/>
              </a:spcBef>
              <a:spcAft>
                <a:spcPts val="600"/>
              </a:spcAft>
              <a:buNone/>
            </a:pPr>
            <a:r>
              <a:rPr lang="en-GB" sz="1600" dirty="0"/>
              <a:t>Met Office (No Date) </a:t>
            </a:r>
            <a:r>
              <a:rPr lang="en-GB" sz="1600" i="1" dirty="0"/>
              <a:t>Effects of climate change</a:t>
            </a:r>
            <a:r>
              <a:rPr lang="en-GB" sz="1600" dirty="0"/>
              <a:t> Available at: </a:t>
            </a:r>
            <a:r>
              <a:rPr lang="en-GB" sz="1600" dirty="0">
                <a:hlinkClick r:id="rId2"/>
              </a:rPr>
              <a:t>https://www.metoffice.gov.uk/weather/climate-change/effects-of-climate-change</a:t>
            </a:r>
            <a:r>
              <a:rPr lang="en-GB" sz="1600" dirty="0"/>
              <a:t> [Accessed 13/03/2024]</a:t>
            </a:r>
          </a:p>
          <a:p>
            <a:pPr marL="0" indent="0">
              <a:spcBef>
                <a:spcPts val="600"/>
              </a:spcBef>
              <a:spcAft>
                <a:spcPts val="600"/>
              </a:spcAft>
              <a:buNone/>
            </a:pPr>
            <a:r>
              <a:rPr lang="en-GB" sz="1600" dirty="0"/>
              <a:t>National Ocean Service (No Date, a) </a:t>
            </a:r>
            <a:r>
              <a:rPr lang="en-GB" sz="1600" i="1" dirty="0"/>
              <a:t>What is coral bleaching?</a:t>
            </a:r>
            <a:r>
              <a:rPr lang="en-GB" sz="1600" dirty="0"/>
              <a:t> Available at: </a:t>
            </a:r>
            <a:r>
              <a:rPr lang="en-GB" sz="1600" dirty="0">
                <a:hlinkClick r:id="rId3"/>
              </a:rPr>
              <a:t>https://oceanservice.noaa.gov/facts/coral_bleach.html</a:t>
            </a:r>
            <a:r>
              <a:rPr lang="en-GB" sz="1600" dirty="0"/>
              <a:t>  [Accessed 14/03/2024]</a:t>
            </a:r>
          </a:p>
          <a:p>
            <a:pPr marL="0" indent="0">
              <a:spcBef>
                <a:spcPts val="600"/>
              </a:spcBef>
              <a:spcAft>
                <a:spcPts val="600"/>
              </a:spcAft>
              <a:buNone/>
            </a:pPr>
            <a:r>
              <a:rPr lang="en-GB" sz="1600" dirty="0"/>
              <a:t>National Ocean Service (No Date, b) </a:t>
            </a:r>
            <a:r>
              <a:rPr lang="en-GB" sz="1600" i="1" dirty="0"/>
              <a:t>What is the cryosphere?</a:t>
            </a:r>
            <a:r>
              <a:rPr lang="en-GB" sz="1600" dirty="0"/>
              <a:t> Available at: </a:t>
            </a:r>
            <a:r>
              <a:rPr lang="en-GB" sz="1600" dirty="0">
                <a:hlinkClick r:id="rId4"/>
              </a:rPr>
              <a:t>https://oceanservice.noaa.gov/facts/cryosphere.html</a:t>
            </a:r>
            <a:r>
              <a:rPr lang="en-GB" sz="1600" dirty="0"/>
              <a:t> [Accessed 13/03/2024]</a:t>
            </a:r>
          </a:p>
          <a:p>
            <a:pPr marL="0" indent="0">
              <a:spcBef>
                <a:spcPts val="600"/>
              </a:spcBef>
              <a:spcAft>
                <a:spcPts val="600"/>
              </a:spcAft>
              <a:buNone/>
            </a:pPr>
            <a:r>
              <a:rPr lang="en-GB" sz="1600" dirty="0"/>
              <a:t>Parliamentary office of Science &amp; Technology (2019) </a:t>
            </a:r>
            <a:r>
              <a:rPr lang="en-GB" sz="1600" i="1" dirty="0"/>
              <a:t>Climate Change and Agriculture</a:t>
            </a:r>
            <a:r>
              <a:rPr lang="en-GB" sz="1600" dirty="0"/>
              <a:t> Available at: </a:t>
            </a:r>
            <a:r>
              <a:rPr lang="en-GB" sz="1600" dirty="0">
                <a:hlinkClick r:id="rId5"/>
              </a:rPr>
              <a:t>https://post.parliament.uk/research-briefings/post-pn-0600/</a:t>
            </a:r>
            <a:r>
              <a:rPr lang="en-GB" sz="1600" dirty="0"/>
              <a:t> [Accessed 14/03/2024]</a:t>
            </a:r>
          </a:p>
          <a:p>
            <a:pPr marL="0" indent="0">
              <a:spcBef>
                <a:spcPts val="600"/>
              </a:spcBef>
              <a:spcAft>
                <a:spcPts val="600"/>
              </a:spcAft>
              <a:buNone/>
            </a:pPr>
            <a:r>
              <a:rPr lang="en-GB" sz="1600" dirty="0"/>
              <a:t>Rogers, A., </a:t>
            </a:r>
            <a:r>
              <a:rPr lang="en-GB" sz="1600" dirty="0" err="1"/>
              <a:t>Castree</a:t>
            </a:r>
            <a:r>
              <a:rPr lang="en-GB" sz="1600" dirty="0"/>
              <a:t>, N. and </a:t>
            </a:r>
            <a:r>
              <a:rPr lang="en-GB" sz="1600" dirty="0" err="1"/>
              <a:t>Kitchin</a:t>
            </a:r>
            <a:r>
              <a:rPr lang="en-GB" sz="1600" dirty="0"/>
              <a:t>, R. (2013) A Dictionary of Human Geography. 1st </a:t>
            </a:r>
            <a:r>
              <a:rPr lang="en-GB" sz="1600" dirty="0" err="1"/>
              <a:t>edn</a:t>
            </a:r>
            <a:r>
              <a:rPr lang="en-GB" sz="1600" dirty="0"/>
              <a:t>. Oxford: Oxford University Press Available at: </a:t>
            </a:r>
            <a:r>
              <a:rPr lang="en-GB" sz="1600" dirty="0">
                <a:hlinkClick r:id="rId6"/>
              </a:rPr>
              <a:t>https://www-oxfordreference-com.ezproxy.uwtsd.ac.uk/display/10.1093/acref/9780199599868.001.0001/acref-9780199599868-e-1972?rskey=9A1Pwu&amp;result=1</a:t>
            </a:r>
            <a:r>
              <a:rPr lang="en-GB" sz="1600" dirty="0"/>
              <a:t> [Accessed 14/03/2024]</a:t>
            </a:r>
          </a:p>
          <a:p>
            <a:pPr marL="0" indent="0">
              <a:spcBef>
                <a:spcPts val="600"/>
              </a:spcBef>
              <a:spcAft>
                <a:spcPts val="600"/>
              </a:spcAft>
              <a:buNone/>
            </a:pPr>
            <a:r>
              <a:rPr lang="en-US" sz="1600" dirty="0"/>
              <a:t>Stern, Nicholas (2006) </a:t>
            </a:r>
            <a:r>
              <a:rPr lang="en-US" sz="1600" i="1" dirty="0"/>
              <a:t>The Economics of Climate Change. [The Stern Review]</a:t>
            </a:r>
            <a:r>
              <a:rPr lang="en-US" sz="1600" dirty="0"/>
              <a:t>. Cambridge: Cambridge University Press. [Downloadable </a:t>
            </a:r>
            <a:r>
              <a:rPr lang="en-US" sz="1600" dirty="0" err="1"/>
              <a:t>from:</a:t>
            </a:r>
            <a:r>
              <a:rPr lang="en-US" sz="1600" dirty="0" err="1">
                <a:hlinkClick r:id="rId7"/>
              </a:rPr>
              <a:t>http</a:t>
            </a:r>
            <a:r>
              <a:rPr lang="en-US" sz="1600" dirty="0">
                <a:hlinkClick r:id="rId7"/>
              </a:rPr>
              <a:t>://www.hm-treasury.gov.uk/independent_reviews/stern_review_economics_climate_change/sternreview_index.cfm</a:t>
            </a:r>
            <a:r>
              <a:rPr lang="en-US" sz="1600" dirty="0"/>
              <a:t> Accessed January 8, 2008]</a:t>
            </a:r>
          </a:p>
          <a:p>
            <a:pPr marL="0" indent="0">
              <a:spcBef>
                <a:spcPts val="600"/>
              </a:spcBef>
              <a:spcAft>
                <a:spcPts val="600"/>
              </a:spcAft>
              <a:buNone/>
            </a:pPr>
            <a:r>
              <a:rPr lang="en-US" sz="1600" dirty="0"/>
              <a:t>Smith, Mark K. (2008) 'Sustainable communities and </a:t>
            </a:r>
            <a:r>
              <a:rPr lang="en-US" sz="1600" dirty="0" err="1"/>
              <a:t>neighbourhoods</a:t>
            </a:r>
            <a:r>
              <a:rPr lang="en-US" sz="1600" dirty="0"/>
              <a:t>. Theory, policy and practice', </a:t>
            </a:r>
            <a:r>
              <a:rPr lang="en-US" sz="1600" i="1" dirty="0"/>
              <a:t>the </a:t>
            </a:r>
            <a:r>
              <a:rPr lang="en-US" sz="1600" i="1" dirty="0" err="1"/>
              <a:t>encyclopaedia</a:t>
            </a:r>
            <a:r>
              <a:rPr lang="en-US" sz="1600" i="1" dirty="0"/>
              <a:t> of informal education</a:t>
            </a:r>
            <a:r>
              <a:rPr lang="en-US" sz="1600" dirty="0"/>
              <a:t>. [</a:t>
            </a:r>
            <a:r>
              <a:rPr lang="en-US" sz="1600" dirty="0">
                <a:hlinkClick r:id="rId8"/>
              </a:rPr>
              <a:t>www.infed.org/communities/sustainable_communities.htm</a:t>
            </a:r>
            <a:r>
              <a:rPr lang="en-US" sz="1600" dirty="0"/>
              <a:t>]</a:t>
            </a:r>
          </a:p>
          <a:p>
            <a:pPr marL="0" indent="0">
              <a:spcBef>
                <a:spcPts val="600"/>
              </a:spcBef>
              <a:spcAft>
                <a:spcPts val="600"/>
              </a:spcAft>
              <a:buNone/>
            </a:pPr>
            <a:endParaRPr lang="en-US" sz="1600" dirty="0"/>
          </a:p>
          <a:p>
            <a:pPr marL="0" indent="0">
              <a:spcBef>
                <a:spcPts val="600"/>
              </a:spcBef>
              <a:spcAft>
                <a:spcPts val="600"/>
              </a:spcAft>
              <a:buNone/>
            </a:pPr>
            <a:endParaRPr lang="en-US" sz="1600" dirty="0"/>
          </a:p>
        </p:txBody>
      </p:sp>
      <p:sp>
        <p:nvSpPr>
          <p:cNvPr id="6" name="Title 1">
            <a:extLst>
              <a:ext uri="{FF2B5EF4-FFF2-40B4-BE49-F238E27FC236}">
                <a16:creationId xmlns:a16="http://schemas.microsoft.com/office/drawing/2014/main" id="{5FE82C17-62B3-C044-DE82-6F14EEEA482F}"/>
              </a:ext>
            </a:extLst>
          </p:cNvPr>
          <p:cNvSpPr>
            <a:spLocks noGrp="1"/>
          </p:cNvSpPr>
          <p:nvPr>
            <p:ph type="title"/>
          </p:nvPr>
        </p:nvSpPr>
        <p:spPr>
          <a:xfrm>
            <a:off x="609600" y="274638"/>
            <a:ext cx="10972800" cy="634082"/>
          </a:xfrm>
        </p:spPr>
        <p:txBody>
          <a:bodyPr>
            <a:normAutofit fontScale="90000"/>
          </a:bodyPr>
          <a:lstStyle/>
          <a:p>
            <a:r>
              <a:rPr lang="en-GB" b="1" dirty="0"/>
              <a:t>References </a:t>
            </a:r>
            <a:endParaRPr lang="en-US" b="1" dirty="0"/>
          </a:p>
        </p:txBody>
      </p:sp>
    </p:spTree>
    <p:extLst>
      <p:ext uri="{BB962C8B-B14F-4D97-AF65-F5344CB8AC3E}">
        <p14:creationId xmlns:p14="http://schemas.microsoft.com/office/powerpoint/2010/main" val="1939217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368" y="1052736"/>
            <a:ext cx="10972800" cy="4525963"/>
          </a:xfrm>
        </p:spPr>
        <p:txBody>
          <a:bodyPr>
            <a:noAutofit/>
          </a:bodyPr>
          <a:lstStyle/>
          <a:p>
            <a:pPr marL="0" indent="0">
              <a:spcBef>
                <a:spcPts val="600"/>
              </a:spcBef>
              <a:spcAft>
                <a:spcPts val="600"/>
              </a:spcAft>
              <a:buNone/>
            </a:pPr>
            <a:r>
              <a:rPr lang="en-US" sz="1600" dirty="0"/>
              <a:t>UN DSA (United Nations Department for Social and Economic Affairs) (2018a) </a:t>
            </a:r>
            <a:r>
              <a:rPr lang="en-US" sz="1600" i="1" dirty="0"/>
              <a:t>World Urbanization Prospects 2018  </a:t>
            </a:r>
            <a:r>
              <a:rPr lang="en-US" sz="1600" dirty="0"/>
              <a:t>Available at: </a:t>
            </a:r>
            <a:r>
              <a:rPr lang="en-US" sz="1600" dirty="0">
                <a:hlinkClick r:id="rId2"/>
              </a:rPr>
              <a:t>http://www.un.org/development/desa/pd/sites/www.un.org.development.desa.pd/files/files/documents/2020/Feb/un_2018_wup_highlights.pdf</a:t>
            </a:r>
            <a:r>
              <a:rPr lang="en-US" sz="1600" dirty="0"/>
              <a:t> </a:t>
            </a:r>
            <a:r>
              <a:rPr lang="en-US" sz="1600" i="1" dirty="0"/>
              <a:t> </a:t>
            </a:r>
            <a:r>
              <a:rPr lang="en-GB" sz="1600" dirty="0"/>
              <a:t>[Accessed 14/03/2024]</a:t>
            </a:r>
          </a:p>
          <a:p>
            <a:pPr marL="0" indent="0">
              <a:spcBef>
                <a:spcPts val="600"/>
              </a:spcBef>
              <a:spcAft>
                <a:spcPts val="600"/>
              </a:spcAft>
              <a:buNone/>
            </a:pPr>
            <a:r>
              <a:rPr lang="en-US" sz="1600" dirty="0"/>
              <a:t>UN DSA (United Nations Department for Social and Economic Affairs) (2018b) </a:t>
            </a:r>
            <a:r>
              <a:rPr lang="en-US" sz="1600" i="1" dirty="0"/>
              <a:t>World Urbanization Prospects 2018: Highlights  </a:t>
            </a:r>
            <a:r>
              <a:rPr lang="en-US" sz="1600" dirty="0"/>
              <a:t>Available at: </a:t>
            </a:r>
            <a:r>
              <a:rPr lang="en-US" sz="1600" dirty="0">
                <a:hlinkClick r:id="rId3"/>
              </a:rPr>
              <a:t>https://www.un.org/development/desa/pd/sites/www.un.org.development.desa.pd/files/files/documents/2020/Feb/un_2018_wup_highlights.pdf</a:t>
            </a:r>
            <a:r>
              <a:rPr lang="en-US" sz="1600" dirty="0"/>
              <a:t> </a:t>
            </a:r>
            <a:r>
              <a:rPr lang="en-GB" sz="1600" dirty="0"/>
              <a:t>[Accessed 14/03/2024]</a:t>
            </a:r>
          </a:p>
          <a:p>
            <a:pPr marL="0" indent="0">
              <a:spcBef>
                <a:spcPts val="600"/>
              </a:spcBef>
              <a:spcAft>
                <a:spcPts val="600"/>
              </a:spcAft>
              <a:buNone/>
            </a:pPr>
            <a:r>
              <a:rPr lang="en-US" sz="1600" dirty="0"/>
              <a:t>UN DSA (United Nations Department for Social and Economic Affairs) (2018c) </a:t>
            </a:r>
            <a:r>
              <a:rPr lang="en-US" sz="1600" i="1" dirty="0"/>
              <a:t>World’s Cities in 2018: data Booklet </a:t>
            </a:r>
            <a:r>
              <a:rPr lang="en-US" sz="1600" dirty="0"/>
              <a:t>Available at: </a:t>
            </a:r>
            <a:r>
              <a:rPr lang="en-US" sz="1600" dirty="0">
                <a:hlinkClick r:id="rId4"/>
              </a:rPr>
              <a:t>http://www.un.org/development/desa/pd/sites/www.un.org.development.desa.pd/files/files/documents/2020/Jan/un_2018_worldcities_databooklet.pdf</a:t>
            </a:r>
            <a:r>
              <a:rPr lang="en-US" sz="1600" dirty="0"/>
              <a:t> </a:t>
            </a:r>
            <a:r>
              <a:rPr lang="en-GB" sz="1600" dirty="0"/>
              <a:t>[Accessed 14/03/2024]</a:t>
            </a:r>
            <a:endParaRPr lang="en-US" sz="1600" i="1" dirty="0"/>
          </a:p>
          <a:p>
            <a:pPr marL="0" indent="0">
              <a:spcBef>
                <a:spcPts val="600"/>
              </a:spcBef>
              <a:spcAft>
                <a:spcPts val="600"/>
              </a:spcAft>
              <a:buNone/>
            </a:pPr>
            <a:r>
              <a:rPr lang="en-US" sz="1600" dirty="0"/>
              <a:t>United Nations (2019) </a:t>
            </a:r>
            <a:r>
              <a:rPr lang="en-GB" sz="1600" i="1" dirty="0"/>
              <a:t>World is ‘on notice’ as major UN report shows one million species face extinction</a:t>
            </a:r>
            <a:r>
              <a:rPr lang="en-GB" sz="1600" dirty="0"/>
              <a:t> Press Release Available at: </a:t>
            </a:r>
            <a:r>
              <a:rPr lang="en-GB" sz="1600" dirty="0">
                <a:hlinkClick r:id="rId5"/>
              </a:rPr>
              <a:t>https://news.un.org/en/story/2019/05/1037941</a:t>
            </a:r>
            <a:r>
              <a:rPr lang="en-GB" sz="1600" dirty="0"/>
              <a:t> [Accessed 14/03/2024]</a:t>
            </a:r>
            <a:endParaRPr lang="en-US" sz="1600" i="1" dirty="0"/>
          </a:p>
          <a:p>
            <a:pPr marL="0" indent="0">
              <a:spcBef>
                <a:spcPts val="600"/>
              </a:spcBef>
              <a:spcAft>
                <a:spcPts val="600"/>
              </a:spcAft>
              <a:buNone/>
            </a:pPr>
            <a:r>
              <a:rPr lang="en-US" sz="1600" dirty="0"/>
              <a:t>United Nations (2023) </a:t>
            </a:r>
            <a:r>
              <a:rPr lang="en-GB" sz="1600" i="1" dirty="0"/>
              <a:t>Climate Change-induced Sea-Level Rise Direct Threat to Millions around World, Secretary-General Tells Security Council</a:t>
            </a:r>
            <a:r>
              <a:rPr lang="en-US" sz="1600" dirty="0"/>
              <a:t>  Press release Available at: </a:t>
            </a:r>
            <a:r>
              <a:rPr lang="en-US" sz="1600" dirty="0">
                <a:hlinkClick r:id="rId6"/>
              </a:rPr>
              <a:t>https://press.un.org/en/2023/sc15199.doc.htm</a:t>
            </a:r>
            <a:r>
              <a:rPr lang="en-US" sz="1600" dirty="0"/>
              <a:t> [Accessed 14/03/2026]</a:t>
            </a:r>
          </a:p>
          <a:p>
            <a:pPr marL="0" indent="0">
              <a:spcBef>
                <a:spcPts val="600"/>
              </a:spcBef>
              <a:spcAft>
                <a:spcPts val="600"/>
              </a:spcAft>
              <a:buNone/>
            </a:pPr>
            <a:r>
              <a:rPr lang="en-US" altLang="en-US" sz="1600" dirty="0"/>
              <a:t>UN Water (No Date) </a:t>
            </a:r>
            <a:r>
              <a:rPr lang="en-US" altLang="en-US" sz="1600" i="1" dirty="0"/>
              <a:t>Water and Climate Change</a:t>
            </a:r>
            <a:r>
              <a:rPr lang="en-US" altLang="en-US" sz="1600" dirty="0"/>
              <a:t> Available at: </a:t>
            </a:r>
            <a:r>
              <a:rPr lang="en-US" altLang="en-US" sz="1600" dirty="0">
                <a:hlinkClick r:id="rId7"/>
              </a:rPr>
              <a:t>https://www.unwater.org/water-facts/water-and-climate-change</a:t>
            </a:r>
            <a:r>
              <a:rPr lang="en-US" altLang="en-US" sz="1600" dirty="0"/>
              <a:t> [Accessed 13/03/2024]</a:t>
            </a:r>
            <a:endParaRPr lang="en-GB" altLang="en-US" sz="1600" dirty="0"/>
          </a:p>
          <a:p>
            <a:pPr marL="0" indent="0">
              <a:spcBef>
                <a:spcPts val="600"/>
              </a:spcBef>
              <a:spcAft>
                <a:spcPts val="600"/>
              </a:spcAft>
              <a:buNone/>
            </a:pPr>
            <a:endParaRPr lang="en-US" sz="1600" dirty="0"/>
          </a:p>
        </p:txBody>
      </p:sp>
      <p:sp>
        <p:nvSpPr>
          <p:cNvPr id="6" name="Title 1">
            <a:extLst>
              <a:ext uri="{FF2B5EF4-FFF2-40B4-BE49-F238E27FC236}">
                <a16:creationId xmlns:a16="http://schemas.microsoft.com/office/drawing/2014/main" id="{9A371937-30F5-589F-0179-4D850D4DD08C}"/>
              </a:ext>
            </a:extLst>
          </p:cNvPr>
          <p:cNvSpPr>
            <a:spLocks noGrp="1"/>
          </p:cNvSpPr>
          <p:nvPr>
            <p:ph type="title"/>
          </p:nvPr>
        </p:nvSpPr>
        <p:spPr>
          <a:xfrm>
            <a:off x="609600" y="274638"/>
            <a:ext cx="10972800" cy="634082"/>
          </a:xfrm>
        </p:spPr>
        <p:txBody>
          <a:bodyPr>
            <a:normAutofit fontScale="90000"/>
          </a:bodyPr>
          <a:lstStyle/>
          <a:p>
            <a:r>
              <a:rPr lang="en-GB" b="1" dirty="0"/>
              <a:t>References </a:t>
            </a:r>
            <a:endParaRPr lang="en-US" b="1" dirty="0"/>
          </a:p>
        </p:txBody>
      </p:sp>
    </p:spTree>
    <p:extLst>
      <p:ext uri="{BB962C8B-B14F-4D97-AF65-F5344CB8AC3E}">
        <p14:creationId xmlns:p14="http://schemas.microsoft.com/office/powerpoint/2010/main" val="2202665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9376" y="1052736"/>
            <a:ext cx="10972800" cy="4525963"/>
          </a:xfrm>
        </p:spPr>
        <p:txBody>
          <a:bodyPr>
            <a:noAutofit/>
          </a:bodyPr>
          <a:lstStyle/>
          <a:p>
            <a:pPr marL="0" indent="0">
              <a:spcBef>
                <a:spcPts val="600"/>
              </a:spcBef>
              <a:spcAft>
                <a:spcPts val="600"/>
              </a:spcAft>
              <a:buNone/>
            </a:pPr>
            <a:r>
              <a:rPr lang="en-GB" altLang="en-US" sz="1600" dirty="0"/>
              <a:t>Wallerstein, I. </a:t>
            </a:r>
            <a:r>
              <a:rPr lang="en-GB" altLang="en-US" sz="1600" i="1" dirty="0"/>
              <a:t>The Capitalist World Economy</a:t>
            </a:r>
            <a:r>
              <a:rPr lang="en-GB" altLang="en-US" sz="1600" dirty="0"/>
              <a:t>, Cambridge University Press: Cambridge, 1979</a:t>
            </a:r>
          </a:p>
          <a:p>
            <a:pPr marL="0" lvl="1" indent="0">
              <a:spcBef>
                <a:spcPts val="600"/>
              </a:spcBef>
              <a:spcAft>
                <a:spcPts val="600"/>
              </a:spcAft>
              <a:buNone/>
            </a:pPr>
            <a:r>
              <a:rPr lang="en-US" sz="1600" dirty="0" err="1">
                <a:hlinkClick r:id="rId2"/>
              </a:rPr>
              <a:t>Vandana</a:t>
            </a:r>
            <a:r>
              <a:rPr lang="en-US" sz="1600" dirty="0">
                <a:hlinkClick r:id="rId2"/>
              </a:rPr>
              <a:t> Shiva</a:t>
            </a:r>
            <a:r>
              <a:rPr lang="en-US" sz="1600" dirty="0"/>
              <a:t>  : </a:t>
            </a:r>
            <a:r>
              <a:rPr lang="en-US" sz="1600" dirty="0">
                <a:hlinkClick r:id="rId3"/>
              </a:rPr>
              <a:t>theguardian.com</a:t>
            </a:r>
            <a:r>
              <a:rPr lang="en-US" sz="1600" dirty="0"/>
              <a:t>, Friday 1 November 2013</a:t>
            </a:r>
          </a:p>
          <a:p>
            <a:pPr marL="0" indent="0">
              <a:spcBef>
                <a:spcPts val="600"/>
              </a:spcBef>
              <a:spcAft>
                <a:spcPts val="600"/>
              </a:spcAft>
              <a:buNone/>
            </a:pPr>
            <a:r>
              <a:rPr lang="en-US" sz="1600" dirty="0"/>
              <a:t>World Bank ( 2007) </a:t>
            </a:r>
            <a:r>
              <a:rPr lang="en-US" sz="1600" i="1" dirty="0"/>
              <a:t>World Development Indicators</a:t>
            </a:r>
            <a:r>
              <a:rPr lang="en-US" sz="1600" dirty="0"/>
              <a:t>. Washington D.C.: The World Bank.</a:t>
            </a:r>
          </a:p>
          <a:p>
            <a:pPr marL="0" indent="0">
              <a:spcBef>
                <a:spcPts val="600"/>
              </a:spcBef>
              <a:spcAft>
                <a:spcPts val="600"/>
              </a:spcAft>
              <a:buNone/>
            </a:pPr>
            <a:r>
              <a:rPr lang="en-US" sz="1600" dirty="0"/>
              <a:t>World Commission on Environment and Development (1987) </a:t>
            </a:r>
            <a:r>
              <a:rPr lang="en-US" sz="1600" i="1" dirty="0"/>
              <a:t>Our Common Future. Report of the World Commission on Environment and Development </a:t>
            </a:r>
            <a:r>
              <a:rPr lang="en-US" sz="1600" dirty="0"/>
              <a:t>(The </a:t>
            </a:r>
            <a:r>
              <a:rPr lang="en-US" sz="1600" dirty="0" err="1"/>
              <a:t>Brundtland</a:t>
            </a:r>
            <a:r>
              <a:rPr lang="en-US" sz="1600" dirty="0"/>
              <a:t> Report). New York: Oxford University Press. [</a:t>
            </a:r>
            <a:r>
              <a:rPr lang="en-US" sz="1600" dirty="0">
                <a:hlinkClick r:id="rId4"/>
              </a:rPr>
              <a:t>http://www.anped.org/media/brundtland-pdf.pdf</a:t>
            </a:r>
            <a:r>
              <a:rPr lang="en-US" sz="1600" dirty="0"/>
              <a:t>. Accessed January 7, 2008]</a:t>
            </a:r>
          </a:p>
          <a:p>
            <a:pPr marL="0" indent="0">
              <a:spcBef>
                <a:spcPts val="600"/>
              </a:spcBef>
              <a:spcAft>
                <a:spcPts val="600"/>
              </a:spcAft>
              <a:buNone/>
            </a:pPr>
            <a:r>
              <a:rPr lang="en-US" sz="1600" dirty="0"/>
              <a:t>World Health Organisation (2018) </a:t>
            </a:r>
            <a:r>
              <a:rPr lang="en-US" sz="1600" i="1" dirty="0"/>
              <a:t>Heat and Health</a:t>
            </a:r>
            <a:r>
              <a:rPr lang="en-US" sz="1600" dirty="0"/>
              <a:t> Fact Sheet Available at: </a:t>
            </a:r>
            <a:r>
              <a:rPr lang="en-US" sz="1600" dirty="0">
                <a:hlinkClick r:id="rId5"/>
              </a:rPr>
              <a:t>https://www.who.int/news-room/fact-sheets/detail/climate-change-heat-and-health</a:t>
            </a:r>
            <a:r>
              <a:rPr lang="en-US" sz="1600" dirty="0"/>
              <a:t> [Accessed 14/03/2024]</a:t>
            </a:r>
          </a:p>
          <a:p>
            <a:pPr marL="0" indent="0">
              <a:spcBef>
                <a:spcPts val="600"/>
              </a:spcBef>
              <a:spcAft>
                <a:spcPts val="600"/>
              </a:spcAft>
              <a:buNone/>
            </a:pPr>
            <a:r>
              <a:rPr lang="en-GB" altLang="en-US" sz="1600" dirty="0" err="1"/>
              <a:t>Yeates</a:t>
            </a:r>
            <a:r>
              <a:rPr lang="en-GB" altLang="en-US" sz="1600" dirty="0"/>
              <a:t>, N. (</a:t>
            </a:r>
            <a:r>
              <a:rPr lang="en-GB" altLang="en-US" sz="1600" dirty="0" err="1"/>
              <a:t>ed</a:t>
            </a:r>
            <a:r>
              <a:rPr lang="en-GB" altLang="en-US" sz="1600" dirty="0"/>
              <a:t>) </a:t>
            </a:r>
            <a:r>
              <a:rPr lang="en-GB" altLang="en-US" sz="1600" i="1" dirty="0"/>
              <a:t>Understanding Global Social Policy</a:t>
            </a:r>
            <a:r>
              <a:rPr lang="en-GB" altLang="en-US" sz="1600" dirty="0"/>
              <a:t>, Bristol: The Polity Press, 2008</a:t>
            </a:r>
          </a:p>
          <a:p>
            <a:pPr marL="0" indent="0">
              <a:spcBef>
                <a:spcPts val="600"/>
              </a:spcBef>
              <a:spcAft>
                <a:spcPts val="600"/>
              </a:spcAft>
              <a:buNone/>
            </a:pPr>
            <a:endParaRPr lang="en-US" sz="1600" dirty="0"/>
          </a:p>
        </p:txBody>
      </p:sp>
      <p:sp>
        <p:nvSpPr>
          <p:cNvPr id="6" name="Title 1">
            <a:extLst>
              <a:ext uri="{FF2B5EF4-FFF2-40B4-BE49-F238E27FC236}">
                <a16:creationId xmlns:a16="http://schemas.microsoft.com/office/drawing/2014/main" id="{BDE195DD-DA2B-87D2-309E-6948B6A9BAF8}"/>
              </a:ext>
            </a:extLst>
          </p:cNvPr>
          <p:cNvSpPr>
            <a:spLocks noGrp="1"/>
          </p:cNvSpPr>
          <p:nvPr>
            <p:ph type="title"/>
          </p:nvPr>
        </p:nvSpPr>
        <p:spPr>
          <a:xfrm>
            <a:off x="609600" y="274638"/>
            <a:ext cx="10972800" cy="634082"/>
          </a:xfrm>
        </p:spPr>
        <p:txBody>
          <a:bodyPr>
            <a:normAutofit fontScale="90000"/>
          </a:bodyPr>
          <a:lstStyle/>
          <a:p>
            <a:r>
              <a:rPr lang="en-GB" b="1" dirty="0"/>
              <a:t>References </a:t>
            </a:r>
            <a:endParaRPr lang="en-US" b="1" dirty="0"/>
          </a:p>
        </p:txBody>
      </p:sp>
    </p:spTree>
    <p:extLst>
      <p:ext uri="{BB962C8B-B14F-4D97-AF65-F5344CB8AC3E}">
        <p14:creationId xmlns:p14="http://schemas.microsoft.com/office/powerpoint/2010/main" val="2882331003"/>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510</TotalTime>
  <Words>2583</Words>
  <Application>Microsoft Office PowerPoint</Application>
  <PresentationFormat>Widescreen</PresentationFormat>
  <Paragraphs>157</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UWTSD blue background</vt:lpstr>
      <vt:lpstr>PowerPoint Presentation</vt:lpstr>
      <vt:lpstr>PowerPoint Presentation</vt:lpstr>
      <vt:lpstr>Challenges for Society</vt:lpstr>
      <vt:lpstr>What Challenges is society faced with? </vt:lpstr>
      <vt:lpstr>Climate Change</vt:lpstr>
      <vt:lpstr>Climate Change </vt:lpstr>
      <vt:lpstr>Climate Change </vt:lpstr>
      <vt:lpstr>Climate Change </vt:lpstr>
      <vt:lpstr>Climate Change </vt:lpstr>
      <vt:lpstr>However, what does this mean for communities? </vt:lpstr>
      <vt:lpstr>Effects of Climate Change on Communities </vt:lpstr>
      <vt:lpstr>Effects of Climate Change on Communities </vt:lpstr>
      <vt:lpstr>Effects of Climate Change on Communities </vt:lpstr>
      <vt:lpstr>Effects of Climate Change on Communities </vt:lpstr>
      <vt:lpstr>Urbanisation</vt:lpstr>
      <vt:lpstr>What is Urbanisation? </vt:lpstr>
      <vt:lpstr>What is Urbanisation? </vt:lpstr>
      <vt:lpstr>Urbanisation is Increasing </vt:lpstr>
      <vt:lpstr>Urbanisation is Increasing </vt:lpstr>
      <vt:lpstr>Urbanisation is Accelerating </vt:lpstr>
      <vt:lpstr>Urbanisation and the Future of Cities </vt:lpstr>
      <vt:lpstr>Final Thought</vt:lpstr>
      <vt:lpstr>References </vt:lpstr>
      <vt:lpstr>References </vt:lpstr>
      <vt:lpstr>References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50</cp:revision>
  <dcterms:created xsi:type="dcterms:W3CDTF">2021-02-09T14:04:40Z</dcterms:created>
  <dcterms:modified xsi:type="dcterms:W3CDTF">2024-03-14T15:28:03Z</dcterms:modified>
</cp:coreProperties>
</file>