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4"/>
  </p:sldMasterIdLst>
  <p:sldIdLst>
    <p:sldId id="256" r:id="rId5"/>
    <p:sldId id="258" r:id="rId6"/>
    <p:sldId id="272" r:id="rId7"/>
    <p:sldId id="286" r:id="rId8"/>
    <p:sldId id="271" r:id="rId9"/>
    <p:sldId id="284" r:id="rId10"/>
    <p:sldId id="289" r:id="rId11"/>
    <p:sldId id="273" r:id="rId12"/>
    <p:sldId id="275" r:id="rId13"/>
    <p:sldId id="276" r:id="rId14"/>
    <p:sldId id="277" r:id="rId15"/>
    <p:sldId id="263" r:id="rId16"/>
    <p:sldId id="279" r:id="rId17"/>
    <p:sldId id="283" r:id="rId18"/>
    <p:sldId id="292" r:id="rId19"/>
    <p:sldId id="293" r:id="rId20"/>
    <p:sldId id="29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556" autoAdjust="0"/>
    <p:restoredTop sz="94660"/>
  </p:normalViewPr>
  <p:slideViewPr>
    <p:cSldViewPr snapToGrid="0">
      <p:cViewPr>
        <p:scale>
          <a:sx n="58" d="100"/>
          <a:sy n="58" d="100"/>
        </p:scale>
        <p:origin x="6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235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089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81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254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30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649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42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0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254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252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04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9239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0722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940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1256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675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733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2/14/2022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9675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  <p:sldLayoutId id="2147483966" r:id="rId12"/>
    <p:sldLayoutId id="2147483967" r:id="rId13"/>
    <p:sldLayoutId id="2147483968" r:id="rId14"/>
    <p:sldLayoutId id="2147483969" r:id="rId15"/>
    <p:sldLayoutId id="2147483970" r:id="rId16"/>
    <p:sldLayoutId id="214748397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52A7C62-24FD-4C6E-85B5-BE6574B9AB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171" r="-1" b="13903"/>
          <a:stretch/>
        </p:blipFill>
        <p:spPr>
          <a:xfrm>
            <a:off x="305" y="-46004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10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362A9-9565-42FC-A276-DC2B1E5D3B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2745" y="5100222"/>
            <a:ext cx="10407602" cy="868026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>
                <a:solidFill>
                  <a:srgbClr val="EBEBEB"/>
                </a:solidFill>
              </a:rPr>
              <a:t>The psychodynamic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B918EB-E138-47D0-8BA9-2CD045108D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1044" y="6244091"/>
            <a:ext cx="2649442" cy="4879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  <a:t>Chloe </a:t>
            </a:r>
            <a:r>
              <a:rPr lang="en-GB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rees</a:t>
            </a: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834CBD-082B-41D8-800B-BCA070C0213B}"/>
              </a:ext>
            </a:extLst>
          </p:cNvPr>
          <p:cNvSpPr/>
          <p:nvPr/>
        </p:nvSpPr>
        <p:spPr>
          <a:xfrm>
            <a:off x="89623" y="0"/>
            <a:ext cx="5725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4EDB42-1D7D-47A8-B2F0-E53FB71F1897}"/>
              </a:ext>
            </a:extLst>
          </p:cNvPr>
          <p:cNvSpPr txBox="1"/>
          <p:nvPr/>
        </p:nvSpPr>
        <p:spPr>
          <a:xfrm>
            <a:off x="8788955" y="4493324"/>
            <a:ext cx="3873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(Bury, 2022)</a:t>
            </a:r>
          </a:p>
        </p:txBody>
      </p:sp>
    </p:spTree>
    <p:extLst>
      <p:ext uri="{BB962C8B-B14F-4D97-AF65-F5344CB8AC3E}">
        <p14:creationId xmlns:p14="http://schemas.microsoft.com/office/powerpoint/2010/main" val="259056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25597-A11A-4AB5-B40C-6D3489E0D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894" y="64341"/>
            <a:ext cx="10499409" cy="1400530"/>
          </a:xfrm>
        </p:spPr>
        <p:txBody>
          <a:bodyPr/>
          <a:lstStyle/>
          <a:p>
            <a:pPr algn="ctr"/>
            <a:r>
              <a:rPr lang="en-GB" u="sng" dirty="0"/>
              <a:t>When the</a:t>
            </a:r>
            <a:r>
              <a:rPr lang="en-GB" sz="4400" u="sng" dirty="0">
                <a:solidFill>
                  <a:srgbClr val="EBEBEB"/>
                </a:solidFill>
              </a:rPr>
              <a:t> psychodynamic approach</a:t>
            </a:r>
            <a:r>
              <a:rPr lang="en-GB" u="sng" dirty="0"/>
              <a:t> was developed and by who?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3C8165-CB70-4431-89F9-2EF4BFF8E8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1449" y="1464871"/>
            <a:ext cx="3575569" cy="49668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E68EB8-DC1B-4D6A-92EA-78344DA16998}"/>
              </a:ext>
            </a:extLst>
          </p:cNvPr>
          <p:cNvSpPr txBox="1"/>
          <p:nvPr/>
        </p:nvSpPr>
        <p:spPr>
          <a:xfrm>
            <a:off x="6511449" y="5727944"/>
            <a:ext cx="447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Sigmund Freud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A12B32-475C-4441-B7EC-48672E22F008}"/>
              </a:ext>
            </a:extLst>
          </p:cNvPr>
          <p:cNvSpPr txBox="1"/>
          <p:nvPr/>
        </p:nvSpPr>
        <p:spPr>
          <a:xfrm>
            <a:off x="274320" y="2214880"/>
            <a:ext cx="812238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3600" dirty="0"/>
              <a:t>Late 19th and early</a:t>
            </a:r>
          </a:p>
          <a:p>
            <a:r>
              <a:rPr lang="en-GB" sz="3600" dirty="0"/>
              <a:t> 20th centuries.</a:t>
            </a:r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(Storr, A. 2001)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E5A74E-1F48-44F3-988F-DB54E76F8060}"/>
              </a:ext>
            </a:extLst>
          </p:cNvPr>
          <p:cNvSpPr txBox="1"/>
          <p:nvPr/>
        </p:nvSpPr>
        <p:spPr>
          <a:xfrm>
            <a:off x="8679508" y="6414583"/>
            <a:ext cx="3709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(Klein, 2014)</a:t>
            </a:r>
          </a:p>
        </p:txBody>
      </p:sp>
    </p:spTree>
    <p:extLst>
      <p:ext uri="{BB962C8B-B14F-4D97-AF65-F5344CB8AC3E}">
        <p14:creationId xmlns:p14="http://schemas.microsoft.com/office/powerpoint/2010/main" val="1777496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1077C-613A-4ECD-AFED-494E3046C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773256" cy="1400530"/>
          </a:xfrm>
        </p:spPr>
        <p:txBody>
          <a:bodyPr/>
          <a:lstStyle/>
          <a:p>
            <a:r>
              <a:rPr lang="en-GB" sz="3200" dirty="0"/>
              <a:t>Some of the theories that were based on Sigmund Freud's ideas are part of the psychodynamic approach. These people include…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E151B-D10D-45BF-96A7-C9D12A91F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040" y="2021839"/>
            <a:ext cx="8615680" cy="43834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 Melanie Klein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                                      </a:t>
            </a:r>
          </a:p>
          <a:p>
            <a:pPr marL="0" indent="0">
              <a:buNone/>
            </a:pPr>
            <a:r>
              <a:rPr lang="en-GB" sz="3600" dirty="0"/>
              <a:t>                                    Erik Erikson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BE21F8-C194-4990-B133-0FA308D85FBA}"/>
              </a:ext>
            </a:extLst>
          </p:cNvPr>
          <p:cNvSpPr txBox="1"/>
          <p:nvPr/>
        </p:nvSpPr>
        <p:spPr>
          <a:xfrm>
            <a:off x="8656320" y="2672080"/>
            <a:ext cx="3342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Alfred Adler</a:t>
            </a:r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B12F783-FF54-405B-B499-82054578F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754" y="3627119"/>
            <a:ext cx="2052189" cy="25706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FE390AB-CFFD-488F-9E5A-1576FC705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5426" y="3318411"/>
            <a:ext cx="2304427" cy="270748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A4FBF21-FBE1-49D7-992F-A844B34470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812" y="2044057"/>
            <a:ext cx="2279038" cy="270748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F1288D3-7779-4B37-9912-9AE80C2A5CAA}"/>
              </a:ext>
            </a:extLst>
          </p:cNvPr>
          <p:cNvSpPr txBox="1"/>
          <p:nvPr/>
        </p:nvSpPr>
        <p:spPr>
          <a:xfrm>
            <a:off x="412012" y="6204541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thecalendarwomen</a:t>
            </a:r>
            <a:r>
              <a:rPr lang="en-GB" dirty="0"/>
              <a:t>, 2022)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3F6765-D937-4E85-B48E-53DC336D48E9}"/>
              </a:ext>
            </a:extLst>
          </p:cNvPr>
          <p:cNvSpPr txBox="1"/>
          <p:nvPr/>
        </p:nvSpPr>
        <p:spPr>
          <a:xfrm>
            <a:off x="4699812" y="4672152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(Quotes gram, 2022)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4B9EDD9-E155-4930-8BDE-B01488F1A1EC}"/>
              </a:ext>
            </a:extLst>
          </p:cNvPr>
          <p:cNvSpPr txBox="1"/>
          <p:nvPr/>
        </p:nvSpPr>
        <p:spPr>
          <a:xfrm>
            <a:off x="9027692" y="6013090"/>
            <a:ext cx="34608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Quotation.Cloud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337646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81E78-A4D2-4FE2-AFBC-92A8CA2D8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471" y="633278"/>
            <a:ext cx="9404723" cy="1400530"/>
          </a:xfrm>
        </p:spPr>
        <p:txBody>
          <a:bodyPr/>
          <a:lstStyle/>
          <a:p>
            <a:pPr algn="ctr"/>
            <a:r>
              <a:rPr lang="en-GB" u="sng" dirty="0"/>
              <a:t>What is the psychodynamic approach?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90C40E-F170-42F4-9E98-873F2C05F4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1652" y="2033808"/>
            <a:ext cx="6700361" cy="44669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0AAADB-AD89-44B7-93B1-A55E67340C15}"/>
              </a:ext>
            </a:extLst>
          </p:cNvPr>
          <p:cNvSpPr txBox="1"/>
          <p:nvPr/>
        </p:nvSpPr>
        <p:spPr>
          <a:xfrm>
            <a:off x="5309475" y="6488668"/>
            <a:ext cx="2357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(Vinney,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5E4B5A-9B02-484A-84B5-17021EA6FCE9}"/>
              </a:ext>
            </a:extLst>
          </p:cNvPr>
          <p:cNvSpPr txBox="1"/>
          <p:nvPr/>
        </p:nvSpPr>
        <p:spPr>
          <a:xfrm>
            <a:off x="8417018" y="4327674"/>
            <a:ext cx="3774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(Friedman and Downey 2002)</a:t>
            </a:r>
          </a:p>
        </p:txBody>
      </p:sp>
    </p:spTree>
    <p:extLst>
      <p:ext uri="{BB962C8B-B14F-4D97-AF65-F5344CB8AC3E}">
        <p14:creationId xmlns:p14="http://schemas.microsoft.com/office/powerpoint/2010/main" val="3923065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CB834-1FDC-4860-BDFF-0A88F4E9C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8532" y="393369"/>
            <a:ext cx="10696354" cy="1853248"/>
          </a:xfrm>
        </p:spPr>
        <p:txBody>
          <a:bodyPr/>
          <a:lstStyle/>
          <a:p>
            <a:r>
              <a:rPr lang="en-GB" sz="5400" u="sng" dirty="0"/>
              <a:t>Main assumptions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7B7D8-C3C4-437F-9D84-BB4559314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979" y="5423152"/>
            <a:ext cx="11698042" cy="1589536"/>
          </a:xfrm>
        </p:spPr>
        <p:txBody>
          <a:bodyPr>
            <a:normAutofit fontScale="25000" lnSpcReduction="20000"/>
          </a:bodyPr>
          <a:lstStyle/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9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(Temba Munsaka, 2014)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j-ea"/>
              <a:cs typeface="+mj-cs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2D4078-3C71-4E7C-85E9-CEBA98AB1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5555" y="1566704"/>
            <a:ext cx="7620000" cy="4286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E661F7-09FC-451B-9CFE-1C050D122CEA}"/>
              </a:ext>
            </a:extLst>
          </p:cNvPr>
          <p:cNvSpPr txBox="1"/>
          <p:nvPr/>
        </p:nvSpPr>
        <p:spPr>
          <a:xfrm>
            <a:off x="8164286" y="5864362"/>
            <a:ext cx="3422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(Uqaili,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196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B1A9F-7B9D-49EE-B7BB-752055524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544" y="401466"/>
            <a:ext cx="11407902" cy="1463040"/>
          </a:xfrm>
        </p:spPr>
        <p:txBody>
          <a:bodyPr/>
          <a:lstStyle/>
          <a:p>
            <a:r>
              <a:rPr lang="en-GB" sz="2800" dirty="0"/>
              <a:t>One of the theory's in the psychodynamic approach is Psychosexual Theory… what is the psychosexual theory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17C7E8-FA01-42B4-826C-EC2EFA9422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3522" y="1476975"/>
            <a:ext cx="6339997" cy="49151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5B32F1-6016-417C-BF99-40AE4EAA5FBA}"/>
              </a:ext>
            </a:extLst>
          </p:cNvPr>
          <p:cNvSpPr txBox="1"/>
          <p:nvPr/>
        </p:nvSpPr>
        <p:spPr>
          <a:xfrm>
            <a:off x="8575040" y="6004560"/>
            <a:ext cx="3616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(Gertraud Diem-Wille,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C5AB41-BE6C-4FBC-B477-CEDED6C21478}"/>
              </a:ext>
            </a:extLst>
          </p:cNvPr>
          <p:cNvSpPr txBox="1"/>
          <p:nvPr/>
        </p:nvSpPr>
        <p:spPr>
          <a:xfrm>
            <a:off x="3616961" y="6373892"/>
            <a:ext cx="337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(Psychology Notes HQ, 2019)</a:t>
            </a:r>
          </a:p>
        </p:txBody>
      </p:sp>
    </p:spTree>
    <p:extLst>
      <p:ext uri="{BB962C8B-B14F-4D97-AF65-F5344CB8AC3E}">
        <p14:creationId xmlns:p14="http://schemas.microsoft.com/office/powerpoint/2010/main" val="3442672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96E04-8D38-4150-94E2-EA798F2CB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32" y="137758"/>
            <a:ext cx="5050746" cy="1400530"/>
          </a:xfrm>
        </p:spPr>
        <p:txBody>
          <a:bodyPr/>
          <a:lstStyle/>
          <a:p>
            <a:r>
              <a:rPr lang="en-GB" dirty="0"/>
              <a:t>Another theory within the psychodynamic approach is the id ego superego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D3AFC1-A23D-4B04-AF37-84E331DD57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068" y="3584889"/>
            <a:ext cx="4911635" cy="27627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6E4A4F-1AB4-45DB-86CB-D2DFCBDBA3B9}"/>
              </a:ext>
            </a:extLst>
          </p:cNvPr>
          <p:cNvSpPr txBox="1"/>
          <p:nvPr/>
        </p:nvSpPr>
        <p:spPr>
          <a:xfrm>
            <a:off x="3503023" y="6283291"/>
            <a:ext cx="1846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(Nicolas, 2016)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F80513-FB6C-4840-8479-B920C0B7B1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31" b="15894"/>
          <a:stretch/>
        </p:blipFill>
        <p:spPr>
          <a:xfrm>
            <a:off x="6258293" y="1859070"/>
            <a:ext cx="4447712" cy="3451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27A9CB-1842-476F-80F1-F78DFC751736}"/>
              </a:ext>
            </a:extLst>
          </p:cNvPr>
          <p:cNvSpPr txBox="1"/>
          <p:nvPr/>
        </p:nvSpPr>
        <p:spPr>
          <a:xfrm>
            <a:off x="9174480" y="5310708"/>
            <a:ext cx="348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(Bader, 2013)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41566C-3D62-4DAE-8588-CB13888C0AA3}"/>
              </a:ext>
            </a:extLst>
          </p:cNvPr>
          <p:cNvSpPr txBox="1"/>
          <p:nvPr/>
        </p:nvSpPr>
        <p:spPr>
          <a:xfrm>
            <a:off x="7134498" y="6166743"/>
            <a:ext cx="67197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(Kovalic and Jones, 2007)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541DB6-3337-41CB-AF6B-E0A49D672B5D}"/>
              </a:ext>
            </a:extLst>
          </p:cNvPr>
          <p:cNvSpPr txBox="1"/>
          <p:nvPr/>
        </p:nvSpPr>
        <p:spPr>
          <a:xfrm>
            <a:off x="6096000" y="461665"/>
            <a:ext cx="5332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are the Id, Ego and Superego?</a:t>
            </a:r>
          </a:p>
        </p:txBody>
      </p:sp>
    </p:spTree>
    <p:extLst>
      <p:ext uri="{BB962C8B-B14F-4D97-AF65-F5344CB8AC3E}">
        <p14:creationId xmlns:p14="http://schemas.microsoft.com/office/powerpoint/2010/main" val="2861103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91565-45B1-4EAE-89F5-1E3BFBA20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236" y="59194"/>
            <a:ext cx="9404723" cy="1400530"/>
          </a:xfrm>
        </p:spPr>
        <p:txBody>
          <a:bodyPr/>
          <a:lstStyle/>
          <a:p>
            <a:pPr algn="ctr"/>
            <a:r>
              <a:rPr lang="en-GB" u="sng" dirty="0"/>
              <a:t>What are the theorists 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9C209-FB4C-415E-84E3-6B5A76B97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503" y="5696803"/>
            <a:ext cx="11220994" cy="14005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Melanie Klein (Gertraud Diem-Wille, 2018), (Segal, 1961),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j-ea"/>
                <a:cs typeface="+mj-cs"/>
              </a:rPr>
              <a:t>(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j-ea"/>
                <a:cs typeface="+mj-cs"/>
              </a:rPr>
              <a:t>Nikelly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j-ea"/>
                <a:cs typeface="+mj-cs"/>
              </a:rPr>
              <a:t>, 1971)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None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j-ea"/>
                <a:cs typeface="+mj-cs"/>
              </a:rPr>
              <a:t>(Crandall, 1981), </a:t>
            </a:r>
            <a:r>
              <a:rPr lang="en-GB" sz="2400" dirty="0"/>
              <a:t>(Erikson and Wallerstein, 1998), (Smelser, 1998)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28708F-F243-446C-9C46-6062FFCDF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290" y="1031842"/>
            <a:ext cx="6106614" cy="40710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EBB3DE-DF3B-4EA5-9BC0-8206C1ADC77A}"/>
              </a:ext>
            </a:extLst>
          </p:cNvPr>
          <p:cNvSpPr txBox="1"/>
          <p:nvPr/>
        </p:nvSpPr>
        <p:spPr>
          <a:xfrm>
            <a:off x="4510128" y="5102918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(Nova, 2018)</a:t>
            </a:r>
          </a:p>
        </p:txBody>
      </p:sp>
    </p:spTree>
    <p:extLst>
      <p:ext uri="{BB962C8B-B14F-4D97-AF65-F5344CB8AC3E}">
        <p14:creationId xmlns:p14="http://schemas.microsoft.com/office/powerpoint/2010/main" val="2252519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01CE4-D4C0-4F33-A39D-056F05FE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Were any experiments carried out?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B1BA-786E-4600-8685-E86142524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1" y="1580606"/>
            <a:ext cx="9404723" cy="48246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 dirty="0"/>
              <a:t>No experiments were carried out. The following are case studies </a:t>
            </a:r>
          </a:p>
          <a:p>
            <a:endParaRPr lang="en-GB" sz="3000" dirty="0"/>
          </a:p>
          <a:p>
            <a:r>
              <a:rPr lang="en-GB" sz="3000" dirty="0"/>
              <a:t>Little Hans</a:t>
            </a:r>
          </a:p>
          <a:p>
            <a:r>
              <a:rPr lang="en-GB" sz="3000" dirty="0"/>
              <a:t>Wolf Man</a:t>
            </a:r>
          </a:p>
          <a:p>
            <a:r>
              <a:rPr lang="en-GB" sz="3000" dirty="0"/>
              <a:t>Rat Man</a:t>
            </a:r>
          </a:p>
          <a:p>
            <a:r>
              <a:rPr lang="en-GB" sz="3000" dirty="0"/>
              <a:t>Anna 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/>
              <a:t>(Alsted and </a:t>
            </a:r>
            <a:r>
              <a:rPr lang="en-GB" dirty="0" err="1"/>
              <a:t>Ditte</a:t>
            </a:r>
            <a:r>
              <a:rPr lang="en-GB" dirty="0"/>
              <a:t> </a:t>
            </a:r>
            <a:r>
              <a:rPr lang="en-GB" dirty="0" err="1"/>
              <a:t>Haslund</a:t>
            </a:r>
            <a:r>
              <a:rPr lang="en-GB" dirty="0"/>
              <a:t>, 2020), </a:t>
            </a:r>
            <a:r>
              <a:rPr kumimoji="0" lang="de-DE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(Sigmund Freud, Breuer and Olivier Mannoni, 2019)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j-ea"/>
              <a:cs typeface="+mj-cs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144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773B-761E-46E2-957F-6179379A0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7335" y="215620"/>
            <a:ext cx="9404723" cy="1400530"/>
          </a:xfrm>
        </p:spPr>
        <p:txBody>
          <a:bodyPr/>
          <a:lstStyle/>
          <a:p>
            <a:pPr algn="ctr"/>
            <a:r>
              <a:rPr lang="en-GB" u="sng" dirty="0"/>
              <a:t>Is the Psychodynamic approach nature or nurture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B6DDA-FA91-45F5-B38A-8893BEC44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015" y="5718666"/>
            <a:ext cx="10371909" cy="2090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(Fredric N. Busch, 2018)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393623-64D3-466E-BA6E-05605C784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849" y="1816046"/>
            <a:ext cx="7898301" cy="37027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095AF9-511B-4ECD-8797-8C08F3B93FC9}"/>
              </a:ext>
            </a:extLst>
          </p:cNvPr>
          <p:cNvSpPr txBox="1"/>
          <p:nvPr/>
        </p:nvSpPr>
        <p:spPr>
          <a:xfrm>
            <a:off x="7175863" y="5534000"/>
            <a:ext cx="6093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(EssayDragon.com, 2022)</a:t>
            </a:r>
          </a:p>
        </p:txBody>
      </p:sp>
    </p:spTree>
    <p:extLst>
      <p:ext uri="{BB962C8B-B14F-4D97-AF65-F5344CB8AC3E}">
        <p14:creationId xmlns:p14="http://schemas.microsoft.com/office/powerpoint/2010/main" val="2709749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705F8-AEDF-48C7-BEB4-F06AB7F6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0" y="309027"/>
            <a:ext cx="10418129" cy="1400530"/>
          </a:xfrm>
        </p:spPr>
        <p:txBody>
          <a:bodyPr/>
          <a:lstStyle/>
          <a:p>
            <a:pPr algn="ctr"/>
            <a:r>
              <a:rPr lang="en-GB" u="sng" dirty="0"/>
              <a:t>Strengths and criticism of the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16BB1-CEEC-4963-8EAE-19142C397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93939"/>
            <a:ext cx="11338560" cy="1519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(Feldman, 2014), (“A Critical Approach to Freud and Psychoanalysis,” 2019),(Higdon, 2012)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C1E9BD-4448-4A80-9146-D71C19A38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645" y="1009292"/>
            <a:ext cx="7613469" cy="39843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279B40-BEA8-4D89-803A-FC002878644D}"/>
              </a:ext>
            </a:extLst>
          </p:cNvPr>
          <p:cNvSpPr txBox="1"/>
          <p:nvPr/>
        </p:nvSpPr>
        <p:spPr>
          <a:xfrm>
            <a:off x="7974874" y="4993674"/>
            <a:ext cx="61003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(Harmon, 2021)</a:t>
            </a:r>
          </a:p>
        </p:txBody>
      </p:sp>
    </p:spTree>
    <p:extLst>
      <p:ext uri="{BB962C8B-B14F-4D97-AF65-F5344CB8AC3E}">
        <p14:creationId xmlns:p14="http://schemas.microsoft.com/office/powerpoint/2010/main" val="3711792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A7CFA5F-9ECD-4407-85C0-98FEBF627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791" y="728330"/>
            <a:ext cx="8373729" cy="47102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B2397E-DA2B-45D6-A0CF-C2BC8F01F1E6}"/>
              </a:ext>
            </a:extLst>
          </p:cNvPr>
          <p:cNvSpPr txBox="1"/>
          <p:nvPr/>
        </p:nvSpPr>
        <p:spPr>
          <a:xfrm>
            <a:off x="4409853" y="5438553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(UK Engage, 2013)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BC802B-FE69-48A3-826F-B05DA82CCAA1}"/>
              </a:ext>
            </a:extLst>
          </p:cNvPr>
          <p:cNvSpPr txBox="1"/>
          <p:nvPr/>
        </p:nvSpPr>
        <p:spPr>
          <a:xfrm>
            <a:off x="9837478" y="1818167"/>
            <a:ext cx="24732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(Jacobs, 2017)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BA5D7E-3A21-4CBD-AED3-AC0E789ACC64}"/>
              </a:ext>
            </a:extLst>
          </p:cNvPr>
          <p:cNvSpPr txBox="1"/>
          <p:nvPr/>
        </p:nvSpPr>
        <p:spPr>
          <a:xfrm>
            <a:off x="9837478" y="1351739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(Gordon, 2007)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A2D5B0-BAE6-4027-A896-7170209B6406}"/>
              </a:ext>
            </a:extLst>
          </p:cNvPr>
          <p:cNvSpPr txBox="1"/>
          <p:nvPr/>
        </p:nvSpPr>
        <p:spPr>
          <a:xfrm>
            <a:off x="9720520" y="2187499"/>
            <a:ext cx="28202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Stangroom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626556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C4951A6-B69B-41C1-9A25-C65DABE14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649"/>
            <a:ext cx="674155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052826-59E4-4E65-82A7-B3274D247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256775"/>
            <a:ext cx="9404723" cy="1400530"/>
          </a:xfrm>
        </p:spPr>
        <p:txBody>
          <a:bodyPr/>
          <a:lstStyle/>
          <a:p>
            <a:r>
              <a:rPr lang="en-GB" u="sng" dirty="0"/>
              <a:t>Is this approach used in health and social settings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F405C-6426-4177-A6FE-3B76CEF03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5220" y="1933450"/>
            <a:ext cx="5180131" cy="5619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(Snyder and Ingram, 2000)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9937C9-A269-49D6-8CEA-A942BC2BDCCD}"/>
              </a:ext>
            </a:extLst>
          </p:cNvPr>
          <p:cNvSpPr txBox="1"/>
          <p:nvPr/>
        </p:nvSpPr>
        <p:spPr>
          <a:xfrm>
            <a:off x="1528430" y="6297912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(The sheaf, 2013)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8359AB-7C47-4C17-B548-346C6466ACCD}"/>
              </a:ext>
            </a:extLst>
          </p:cNvPr>
          <p:cNvSpPr txBox="1"/>
          <p:nvPr/>
        </p:nvSpPr>
        <p:spPr>
          <a:xfrm>
            <a:off x="7035220" y="2589777"/>
            <a:ext cx="6531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(Jacobs, 1994)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548AE9-B41A-4A22-B374-B7284E8DF5B7}"/>
              </a:ext>
            </a:extLst>
          </p:cNvPr>
          <p:cNvSpPr txBox="1"/>
          <p:nvPr/>
        </p:nvSpPr>
        <p:spPr>
          <a:xfrm>
            <a:off x="7035220" y="3198167"/>
            <a:ext cx="69217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Stangroom</a:t>
            </a:r>
            <a:r>
              <a:rPr lang="en-GB" sz="2400" dirty="0"/>
              <a:t>, 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69083-C93A-43C9-9040-1EE606A4DEB0}"/>
              </a:ext>
            </a:extLst>
          </p:cNvPr>
          <p:cNvSpPr txBox="1"/>
          <p:nvPr/>
        </p:nvSpPr>
        <p:spPr>
          <a:xfrm>
            <a:off x="6810607" y="3842649"/>
            <a:ext cx="69802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(Thombs, Jewett and </a:t>
            </a:r>
            <a:r>
              <a:rPr lang="en-GB" dirty="0" err="1"/>
              <a:t>Bassel</a:t>
            </a:r>
            <a:r>
              <a:rPr lang="en-GB" dirty="0"/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303608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22387-BD55-44FF-8B8E-0F3517A3F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1DE02-96F3-4870-A27C-4F61446C1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648" y="552894"/>
            <a:ext cx="9316206" cy="56955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u="sng" dirty="0"/>
              <a:t>My reasons for picking the psychodynamic approach, Why I find it interesting and my views on the approach</a:t>
            </a:r>
          </a:p>
        </p:txBody>
      </p:sp>
      <p:sp>
        <p:nvSpPr>
          <p:cNvPr id="5" name="Action Button: Help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1A7E75B-8996-4AFF-83C6-68A951D5351A}"/>
              </a:ext>
            </a:extLst>
          </p:cNvPr>
          <p:cNvSpPr/>
          <p:nvPr/>
        </p:nvSpPr>
        <p:spPr>
          <a:xfrm>
            <a:off x="2842352" y="2535715"/>
            <a:ext cx="5486400" cy="3712685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4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CF3F2-0070-42AD-BC10-289A1F249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50377-B695-4E5F-A953-4331CA5A8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162" y="1698076"/>
            <a:ext cx="8946541" cy="4195481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GB" sz="2800" dirty="0"/>
              <a:t>What's missing? ID ….. SUPEREGO</a:t>
            </a:r>
          </a:p>
          <a:p>
            <a:pPr>
              <a:lnSpc>
                <a:spcPct val="250000"/>
              </a:lnSpc>
            </a:pPr>
            <a:r>
              <a:rPr lang="en-GB" sz="2800" dirty="0"/>
              <a:t>Name a theorist within the approach?</a:t>
            </a:r>
          </a:p>
          <a:p>
            <a:pPr>
              <a:lnSpc>
                <a:spcPct val="250000"/>
              </a:lnSpc>
            </a:pPr>
            <a:r>
              <a:rPr lang="en-GB" sz="2800" dirty="0"/>
              <a:t>Where there any experiments carried out?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155340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04E20-B5BD-4A5C-9B74-E7D61FA0E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868"/>
            <a:ext cx="12393976" cy="67222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400" dirty="0"/>
              <a:t>“A Critical Approach to Freud and Psychoanalysis” (2019) Spiritual Psychology and </a:t>
            </a:r>
            <a:r>
              <a:rPr lang="en-GB" sz="1400" dirty="0" err="1"/>
              <a:t>Counseling</a:t>
            </a:r>
            <a:r>
              <a:rPr lang="en-GB" sz="1400" dirty="0"/>
              <a:t>, 4(3), pp. 359–362. </a:t>
            </a:r>
          </a:p>
          <a:p>
            <a:pPr marL="0" indent="0">
              <a:buNone/>
            </a:pPr>
            <a:r>
              <a:rPr lang="en-GB" sz="1400" dirty="0"/>
              <a:t>Bury, H. (2022) Psychology, Haileybury. Available at: https://www.haileybury.com/about-haileybury/academic/departments/psychology/ (Accessed: 7 March 2022).</a:t>
            </a:r>
          </a:p>
          <a:p>
            <a:pPr marL="0" indent="0">
              <a:buNone/>
            </a:pPr>
            <a:r>
              <a:rPr lang="en-GB" sz="1400" dirty="0"/>
              <a:t>Crandall, J. E. (1981) Theory and measurement of social interest : empirical tests of Alfred Adler’s concept. New York: Columbia University Press.</a:t>
            </a:r>
          </a:p>
          <a:p>
            <a:pPr marL="0" indent="0">
              <a:buNone/>
            </a:pPr>
            <a:r>
              <a:rPr lang="en-GB" sz="1400" dirty="0"/>
              <a:t>Erikson, E. H. and Wallerstein, R. S. (1998) Ideas and identities : the life and work of Erik Erikson. Madison, Conn.: Internat. Univ. Press.</a:t>
            </a:r>
          </a:p>
          <a:p>
            <a:pPr marL="0" indent="0">
              <a:buNone/>
            </a:pPr>
            <a:r>
              <a:rPr lang="en-GB" sz="1400" dirty="0"/>
              <a:t>EssayDragon.com (2022). Nature vs Nurture Essay Writing Tips. [online] essaydragon.com. Available at: https://essaydragon.com/blog/nature-vs-nurture-essay [Accessed 8 Mar. 2022].</a:t>
            </a:r>
          </a:p>
          <a:p>
            <a:pPr marL="0" indent="0">
              <a:buNone/>
            </a:pPr>
            <a:r>
              <a:rPr lang="en-GB" sz="1400" dirty="0"/>
              <a:t>Feldman, R. S. (2014) Child development : a topical approach. Boston: Pearson.</a:t>
            </a:r>
          </a:p>
          <a:p>
            <a:pPr marL="0" indent="0">
              <a:buNone/>
            </a:pPr>
            <a:r>
              <a:rPr lang="en-GB" sz="1400" dirty="0"/>
              <a:t>Fredric N. Busch (2018) Psychodynamic Approaches to </a:t>
            </a:r>
            <a:r>
              <a:rPr lang="en-GB" sz="1400" dirty="0" err="1"/>
              <a:t>Behavioral</a:t>
            </a:r>
            <a:r>
              <a:rPr lang="en-GB" sz="1400" dirty="0"/>
              <a:t> Change. 1st </a:t>
            </a:r>
            <a:r>
              <a:rPr lang="en-GB" sz="1400" dirty="0" err="1"/>
              <a:t>edn</a:t>
            </a:r>
            <a:r>
              <a:rPr lang="en-GB" sz="1400" dirty="0"/>
              <a:t>, Google Books. 1st </a:t>
            </a:r>
            <a:r>
              <a:rPr lang="en-GB" sz="1400" dirty="0" err="1"/>
              <a:t>edn</a:t>
            </a:r>
            <a:r>
              <a:rPr lang="en-GB" sz="1400" dirty="0"/>
              <a:t>. America: American Psychiatric Pub, p. 174.</a:t>
            </a:r>
          </a:p>
          <a:p>
            <a:pPr marL="0" indent="0">
              <a:buNone/>
            </a:pPr>
            <a:r>
              <a:rPr lang="en-GB" sz="1400" dirty="0"/>
              <a:t>Friedman, R. C., Downey, J. I. and </a:t>
            </a:r>
            <a:r>
              <a:rPr lang="en-GB" sz="1400" dirty="0" err="1"/>
              <a:t>Netlibrary</a:t>
            </a:r>
            <a:r>
              <a:rPr lang="en-GB" sz="1400" dirty="0"/>
              <a:t>, I. (2002) Sexual orientation and psychoanalysis : sexual science and clinical practice. New York: Columbia University Press.</a:t>
            </a:r>
          </a:p>
          <a:p>
            <a:pPr marL="0" indent="0">
              <a:buNone/>
            </a:pPr>
            <a:r>
              <a:rPr lang="en-GB" sz="1400" dirty="0"/>
              <a:t>Gertraud Diem-Wille (2018) The early years of life : psychoanalytical development theory according to Freud, Klein and </a:t>
            </a:r>
            <a:r>
              <a:rPr lang="en-GB" sz="1400" dirty="0" err="1"/>
              <a:t>Bion</a:t>
            </a:r>
            <a:r>
              <a:rPr lang="en-GB" sz="1400" dirty="0"/>
              <a:t>. London: Routledge.</a:t>
            </a:r>
          </a:p>
          <a:p>
            <a:pPr marL="0" indent="0">
              <a:buNone/>
            </a:pPr>
            <a:r>
              <a:rPr lang="en-GB" sz="1400" dirty="0"/>
              <a:t>Harmon, A. (2021) Good And Bad Garcinia Cambogia. What To Look For, Garcinia Cambogia Save. Available at: https://www.garciniacambogiasave.com/garcinia-cambogia-good-bad/ (Accessed: 8 March 2022).</a:t>
            </a:r>
          </a:p>
          <a:p>
            <a:pPr marL="0" indent="0">
              <a:buNone/>
            </a:pPr>
            <a:r>
              <a:rPr lang="en-GB" sz="1400" dirty="0"/>
              <a:t>Higdon, J. (2012) Psychodynamic Theory for Therapeutic Practice. 2nd </a:t>
            </a:r>
            <a:r>
              <a:rPr lang="en-GB" sz="1400" dirty="0" err="1"/>
              <a:t>edn</a:t>
            </a:r>
            <a:r>
              <a:rPr lang="en-GB" sz="1400" dirty="0"/>
              <a:t>. Basingstoke ; New York: Palgrave Macmillan.</a:t>
            </a:r>
          </a:p>
          <a:p>
            <a:pPr marL="0" indent="0">
              <a:buNone/>
            </a:pPr>
            <a:r>
              <a:rPr lang="en-GB" sz="1400" dirty="0"/>
              <a:t>Jacobs, M. (1994). Psychodynamic counselling: An identity achieved? Psychodynamic Counselling, 1(1), pp.79–92.</a:t>
            </a:r>
          </a:p>
          <a:p>
            <a:pPr marL="0" indent="0">
              <a:buNone/>
            </a:pPr>
            <a:r>
              <a:rPr lang="en-GB" sz="1400" dirty="0"/>
              <a:t>Jacobs, M. (2017). Psychodynamic counselling in action. 5th ed. London: Sage Publications Ltd.</a:t>
            </a:r>
          </a:p>
          <a:p>
            <a:pPr marL="0" indent="0">
              <a:buNone/>
            </a:pPr>
            <a:r>
              <a:rPr lang="en-GB" sz="1400" dirty="0"/>
              <a:t>Klein, C. (2014) 10 Things You May Not Know About Sigmund Freud, HISTORY. Available at: https://www.history.com/news/10-things-you-may-not-know-about-sigmund-freud (Accessed: 7 March 2022).</a:t>
            </a:r>
          </a:p>
          <a:p>
            <a:pPr marL="0" indent="0">
              <a:buNone/>
            </a:pPr>
            <a:r>
              <a:rPr lang="en-GB" sz="1400" dirty="0"/>
              <a:t>Kovalic, J. and Jones, C. (2007) Id. Ego. Superego! Madison, Wi: Dork Storm Press.</a:t>
            </a:r>
          </a:p>
          <a:p>
            <a:pPr marL="0" indent="0">
              <a:buNone/>
            </a:pPr>
            <a:r>
              <a:rPr lang="en-GB" sz="1400" dirty="0" err="1"/>
              <a:t>Nikelly</a:t>
            </a:r>
            <a:r>
              <a:rPr lang="en-GB" sz="1400" dirty="0"/>
              <a:t>, A. G. (1971) Techniques for </a:t>
            </a:r>
            <a:r>
              <a:rPr lang="en-GB" sz="1400" dirty="0" err="1"/>
              <a:t>behavior</a:t>
            </a:r>
            <a:r>
              <a:rPr lang="en-GB" sz="1400" dirty="0"/>
              <a:t> change : applications of Adlerian theory. Springfield, Ill.: Thomas.</a:t>
            </a:r>
          </a:p>
          <a:p>
            <a:pPr marL="0" indent="0">
              <a:buNone/>
            </a:pPr>
            <a:r>
              <a:rPr lang="en-GB" sz="1400" dirty="0"/>
              <a:t>Nova (2018) A Team That Works Together Stays Together, Nova Medical </a:t>
            </a:r>
            <a:r>
              <a:rPr lang="en-GB" sz="1400" dirty="0" err="1"/>
              <a:t>Centers</a:t>
            </a:r>
            <a:r>
              <a:rPr lang="en-GB" sz="1400" dirty="0"/>
              <a:t>. Available at: https://n-o-v-a.com/blog/team-works-together-stays-together/ (Accessed: 8 March 2022).</a:t>
            </a:r>
          </a:p>
          <a:p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856312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1FBD0-0036-4EB4-A638-2A81DA4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170" y="209320"/>
            <a:ext cx="11953300" cy="66486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Psychology Notes HQ (2019) Sigmund Freud’s Psychosexual Theory - The Psychology Notes Headquarters, The Psychology Notes Headquarters. Available at: https://www.psychologynoteshq.com/freud-psychosexual-development/ (Accessed: 7 March 2022).</a:t>
            </a:r>
          </a:p>
          <a:p>
            <a:pPr marL="0" indent="0">
              <a:buNone/>
            </a:pPr>
            <a:r>
              <a:rPr lang="en-GB" dirty="0" err="1"/>
              <a:t>Quotation.Cloud</a:t>
            </a:r>
            <a:r>
              <a:rPr lang="en-GB" dirty="0"/>
              <a:t> (2018) Alfred Adler - Spurred on by longing for superiority, </a:t>
            </a:r>
            <a:r>
              <a:rPr lang="en-GB" dirty="0" err="1"/>
              <a:t>Quotation.Cloud</a:t>
            </a:r>
            <a:r>
              <a:rPr lang="en-GB" dirty="0"/>
              <a:t>. Available at: http://quotation.cloud/alfred-adler-spurred-on-by-longing-for-superiority/ (Accessed: 12 March 2022).</a:t>
            </a:r>
          </a:p>
          <a:p>
            <a:pPr marL="0" indent="0">
              <a:buNone/>
            </a:pPr>
            <a:r>
              <a:rPr lang="en-GB" dirty="0"/>
              <a:t>Quotes gram (2022) Erik Erikson Quotes On Personality. </a:t>
            </a:r>
            <a:r>
              <a:rPr lang="en-GB" dirty="0" err="1"/>
              <a:t>QuotesGram</a:t>
            </a:r>
            <a:r>
              <a:rPr lang="en-GB" dirty="0"/>
              <a:t>, quotesgram.com. Available at: https://quotesgram.com/erik-erikson-quotes-on-personality/ (Accessed: 12 March 2022).</a:t>
            </a:r>
          </a:p>
          <a:p>
            <a:pPr marL="0" indent="0">
              <a:buNone/>
            </a:pPr>
            <a:r>
              <a:rPr lang="en-GB" dirty="0"/>
              <a:t>SEGAL, H. (1961) “MELANIE KLEIN, 1882-1960,” British Journal of Psychology, 52(1), pp. 1–2. </a:t>
            </a:r>
          </a:p>
          <a:p>
            <a:pPr marL="0" indent="0">
              <a:buNone/>
            </a:pPr>
            <a:r>
              <a:rPr lang="en-GB" dirty="0"/>
              <a:t>Sigmund Freud, Breuer, J. and Olivier </a:t>
            </a:r>
            <a:r>
              <a:rPr lang="en-GB" dirty="0" err="1"/>
              <a:t>Mannoni</a:t>
            </a:r>
            <a:r>
              <a:rPr lang="en-GB" dirty="0"/>
              <a:t> (2019) Anna O. Paris: </a:t>
            </a:r>
            <a:r>
              <a:rPr lang="en-GB" dirty="0" err="1"/>
              <a:t>Payot</a:t>
            </a:r>
            <a:r>
              <a:rPr lang="en-GB" dirty="0"/>
              <a:t> &amp; Rivages, Dl.</a:t>
            </a:r>
          </a:p>
          <a:p>
            <a:pPr marL="0" indent="0">
              <a:buNone/>
            </a:pPr>
            <a:r>
              <a:rPr lang="en-GB" dirty="0"/>
              <a:t>Snyder, C. R. and Ingram, R. E. (2000) Handbook of psychological change : psychotherapy processes &amp; practices for the 21st century. New York: Wiley.</a:t>
            </a:r>
          </a:p>
          <a:p>
            <a:pPr marL="0" indent="0">
              <a:buNone/>
            </a:pPr>
            <a:r>
              <a:rPr lang="en-GB" dirty="0"/>
              <a:t>Stangroom, J. (2018). Psychology : 50 ideas in 500 words. London: Modern Books.</a:t>
            </a:r>
          </a:p>
          <a:p>
            <a:pPr marL="0" indent="0">
              <a:buNone/>
            </a:pPr>
            <a:r>
              <a:rPr lang="en-GB" dirty="0"/>
              <a:t>Storr, A. (2001) Freud : a very short introduction. Oxford ; New York: Oxford University Press.</a:t>
            </a:r>
          </a:p>
          <a:p>
            <a:pPr marL="0" indent="0">
              <a:buNone/>
            </a:pPr>
            <a:r>
              <a:rPr lang="en-GB" dirty="0"/>
              <a:t>Temba Munsaka (2014) Sigmund </a:t>
            </a:r>
            <a:r>
              <a:rPr lang="en-GB" dirty="0" err="1"/>
              <a:t>freud’s</a:t>
            </a:r>
            <a:r>
              <a:rPr lang="en-GB" dirty="0"/>
              <a:t> psychodynamic theory. the origins of aggression. GRIN Verlag.</a:t>
            </a:r>
          </a:p>
          <a:p>
            <a:pPr marL="0" indent="0">
              <a:buNone/>
            </a:pPr>
            <a:r>
              <a:rPr lang="en-GB" dirty="0"/>
              <a:t>The sheaf (2013) We shouldn’t be afraid to talk about mental illness, The Sheaf - The University of Saskatchewan Newspaper Since 1912. Available at: https://thesheaf.com/2013/10/19/we-shouldnt-be-afraid-to-talk-about-mental-illness/ (Accessed: 12 March 2022).</a:t>
            </a:r>
          </a:p>
          <a:p>
            <a:pPr marL="0" indent="0">
              <a:buNone/>
            </a:pPr>
            <a:r>
              <a:rPr lang="en-GB" dirty="0" err="1"/>
              <a:t>thecalendarwomen</a:t>
            </a:r>
            <a:r>
              <a:rPr lang="en-GB" dirty="0"/>
              <a:t> (2022) 24th January, Melanie Klein, Calendar Women. Available at: https://thecalendarwomen.tumblr.com/post/108993640759/24th-january-melanie-klein (Accessed: 12 March 2022).</a:t>
            </a:r>
          </a:p>
          <a:p>
            <a:pPr marL="0" indent="0">
              <a:buNone/>
            </a:pPr>
            <a:r>
              <a:rPr lang="en-GB" dirty="0"/>
              <a:t>Thombs, B.D., Jewett, L.R. and </a:t>
            </a:r>
            <a:r>
              <a:rPr lang="en-GB" dirty="0" err="1"/>
              <a:t>Bassel</a:t>
            </a:r>
            <a:r>
              <a:rPr lang="en-GB" dirty="0"/>
              <a:t>, M. (2011). Is there room for criticism of studies of psychodynamic psychotherapy? American Psychologist, 66(2), pp.148–149.</a:t>
            </a:r>
          </a:p>
          <a:p>
            <a:pPr marL="0" indent="0">
              <a:buNone/>
            </a:pPr>
            <a:r>
              <a:rPr lang="en-GB" dirty="0"/>
              <a:t>UK Engage (2013) What Are the Advantages and Disadvantages of Using the Single Transferable Vote (STV) System?, UK Engage. Available at: https://www.uk-engage.org/2013/06/what-are-the-advantages-and-disadvantages-of-using-the-single-transferable-vote-stv-system/. (Accessed:4 March 2022).</a:t>
            </a:r>
          </a:p>
          <a:p>
            <a:pPr marL="0" indent="0">
              <a:buNone/>
            </a:pPr>
            <a:r>
              <a:rPr lang="en-GB" dirty="0" err="1"/>
              <a:t>Uqaili</a:t>
            </a:r>
            <a:r>
              <a:rPr lang="en-GB" dirty="0"/>
              <a:t>, N. (2018) The downside of assumptions, Daily Times. Available at: https://dailytimes.com.pk/284438/the-downside-of-assumptions-2/ (Accessed: 8 March 2022).</a:t>
            </a:r>
          </a:p>
          <a:p>
            <a:pPr marL="0" indent="0">
              <a:buNone/>
            </a:pPr>
            <a:r>
              <a:rPr lang="en-GB" dirty="0"/>
              <a:t>Vinney, C. (2019) Psychodynamic Theory: Approaches and Proponents, ThoughtCo. Available at: https://www.thoughtco.com/psychodynamic-theory-4588302 (Accessed: 7 March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75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7" ma:contentTypeDescription="Create a new document." ma:contentTypeScope="" ma:versionID="bf42e78ede04977f4d82d0e961b93ffe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ac05ef6f57f1b104065cfe8d1603fc9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4A83BC-20FA-4806-B58C-839F6E2558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CB9A5E-9FBE-415B-AEEB-A271A81F9E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0CA1A1-5F15-43ED-A2AD-C80379D94A59}">
  <ds:schemaRefs>
    <ds:schemaRef ds:uri="http://purl.org/dc/dcmitype/"/>
    <ds:schemaRef ds:uri="http://purl.org/dc/terms/"/>
    <ds:schemaRef ds:uri="http://schemas.microsoft.com/office/2006/documentManagement/types"/>
    <ds:schemaRef ds:uri="http://schemas.microsoft.com/office/2006/metadata/properties"/>
    <ds:schemaRef ds:uri="0129b9fd-52ee-4735-801a-8d39556133ce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b0fe3e24-d995-423c-a7fa-dbcb2149040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44792</TotalTime>
  <Words>1458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Ion</vt:lpstr>
      <vt:lpstr>The psychodynamic approach</vt:lpstr>
      <vt:lpstr>When the psychodynamic approach was developed and by who?</vt:lpstr>
      <vt:lpstr>Some of the theories that were based on Sigmund Freud's ideas are part of the psychodynamic approach. These people include…</vt:lpstr>
      <vt:lpstr>What is the psychodynamic approach?</vt:lpstr>
      <vt:lpstr>Main assumptions </vt:lpstr>
      <vt:lpstr>One of the theory's in the psychodynamic approach is Psychosexual Theory… what is the psychosexual theory </vt:lpstr>
      <vt:lpstr>Another theory within the psychodynamic approach is the id ego superego</vt:lpstr>
      <vt:lpstr>What are the theorists view </vt:lpstr>
      <vt:lpstr>Were any experiments carried out? </vt:lpstr>
      <vt:lpstr>Is the Psychodynamic approach nature or nurture ?</vt:lpstr>
      <vt:lpstr>Strengths and criticism of the approach </vt:lpstr>
      <vt:lpstr>PowerPoint Presentation</vt:lpstr>
      <vt:lpstr>Is this approach used in health and social settings today?</vt:lpstr>
      <vt:lpstr>  </vt:lpstr>
      <vt:lpstr>QUESTIONS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Psychodynamic Approach</dc:title>
  <dc:creator>Chloe Rees</dc:creator>
  <cp:lastModifiedBy>Chloe Rees (2105842)</cp:lastModifiedBy>
  <cp:revision>72</cp:revision>
  <dcterms:created xsi:type="dcterms:W3CDTF">2022-01-31T14:24:38Z</dcterms:created>
  <dcterms:modified xsi:type="dcterms:W3CDTF">2022-03-12T20:52:54Z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