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398" r:id="rId2"/>
    <p:sldId id="284" r:id="rId3"/>
    <p:sldId id="582" r:id="rId4"/>
    <p:sldId id="549" r:id="rId5"/>
    <p:sldId id="583" r:id="rId6"/>
    <p:sldId id="584" r:id="rId7"/>
    <p:sldId id="590" r:id="rId8"/>
    <p:sldId id="585" r:id="rId9"/>
    <p:sldId id="586" r:id="rId10"/>
    <p:sldId id="592" r:id="rId11"/>
    <p:sldId id="588" r:id="rId12"/>
    <p:sldId id="5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65FE1E-B27A-4CBD-9650-A63F06967EE1}" v="1" dt="2023-11-07T15:39:49.9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5" autoAdjust="0"/>
    <p:restoredTop sz="94660"/>
  </p:normalViewPr>
  <p:slideViewPr>
    <p:cSldViewPr snapToGrid="0">
      <p:cViewPr>
        <p:scale>
          <a:sx n="50" d="100"/>
          <a:sy n="50" d="100"/>
        </p:scale>
        <p:origin x="1644" y="10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2365FE1E-B27A-4CBD-9650-A63F06967EE1}"/>
    <pc:docChg chg="addSld modSld">
      <pc:chgData name="Alissa Flatley" userId="0242edfc-aa31-435e-a161-b1e1fa7a13bd" providerId="ADAL" clId="{2365FE1E-B27A-4CBD-9650-A63F06967EE1}" dt="2023-11-07T15:40:32.642" v="2" actId="113"/>
      <pc:docMkLst>
        <pc:docMk/>
      </pc:docMkLst>
      <pc:sldChg chg="modSp add mod">
        <pc:chgData name="Alissa Flatley" userId="0242edfc-aa31-435e-a161-b1e1fa7a13bd" providerId="ADAL" clId="{2365FE1E-B27A-4CBD-9650-A63F06967EE1}" dt="2023-11-07T15:40:32.642" v="2" actId="113"/>
        <pc:sldMkLst>
          <pc:docMk/>
          <pc:sldMk cId="3710151774" sldId="549"/>
        </pc:sldMkLst>
        <pc:spChg chg="mod">
          <ac:chgData name="Alissa Flatley" userId="0242edfc-aa31-435e-a161-b1e1fa7a13bd" providerId="ADAL" clId="{2365FE1E-B27A-4CBD-9650-A63F06967EE1}" dt="2023-11-07T15:40:32.642" v="2" actId="113"/>
          <ac:spMkLst>
            <pc:docMk/>
            <pc:sldMk cId="3710151774" sldId="549"/>
            <ac:spMk id="2" creationId="{5067AE1F-5F00-3DCE-E1DF-3551DD8C03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7EB971-F9A6-4367-BFB5-C31265B5898A}" type="datetimeFigureOut">
              <a:rPr lang="en-GB" smtClean="0"/>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37AE8E-D5FD-4F27-B08E-38B3581EF666}" type="slidenum">
              <a:rPr lang="en-GB" smtClean="0"/>
              <a:t>‹#›</a:t>
            </a:fld>
            <a:endParaRPr lang="en-GB"/>
          </a:p>
        </p:txBody>
      </p:sp>
    </p:spTree>
    <p:extLst>
      <p:ext uri="{BB962C8B-B14F-4D97-AF65-F5344CB8AC3E}">
        <p14:creationId xmlns:p14="http://schemas.microsoft.com/office/powerpoint/2010/main" val="2532935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2336AB1F-6A43-5DE4-9DD5-C0BAC40DD4A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D8AF267-4E34-431A-8B11-F5ADCE7B82FA}" type="slidenum">
              <a:rPr lang="en-US" altLang="en-US">
                <a:ea typeface="MS PGothic" panose="020B0600070205080204" pitchFamily="34" charset="-128"/>
              </a:rPr>
              <a:pPr eaLnBrk="1" hangingPunct="1">
                <a:spcBef>
                  <a:spcPct val="0"/>
                </a:spcBef>
              </a:pPr>
              <a:t>2</a:t>
            </a:fld>
            <a:endParaRPr lang="en-US" altLang="en-US">
              <a:ea typeface="MS PGothic" panose="020B0600070205080204" pitchFamily="34" charset="-128"/>
            </a:endParaRPr>
          </a:p>
        </p:txBody>
      </p:sp>
      <p:sp>
        <p:nvSpPr>
          <p:cNvPr id="63491" name="Rectangle 2">
            <a:extLst>
              <a:ext uri="{FF2B5EF4-FFF2-40B4-BE49-F238E27FC236}">
                <a16:creationId xmlns:a16="http://schemas.microsoft.com/office/drawing/2014/main" id="{5CDEBAAA-AAC3-07AA-AEF5-4FFEAE3A9698}"/>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82A2115A-307F-2968-7947-C7EDF7A3A488}"/>
              </a:ext>
            </a:extLst>
          </p:cNvPr>
          <p:cNvSpPr>
            <a:spLocks noGrp="1" noChangeArrowheads="1"/>
          </p:cNvSpPr>
          <p:nvPr>
            <p:ph type="body" idx="1"/>
          </p:nvPr>
        </p:nvSpPr>
        <p:spPr>
          <a:noFill/>
        </p:spPr>
        <p:txBody>
          <a:bodyPr/>
          <a:lstStyle/>
          <a:p>
            <a:pPr eaLnBrk="1" hangingPunct="1"/>
            <a:r>
              <a:rPr lang="en-GB" altLang="en-US" dirty="0">
                <a:latin typeface="Arial" panose="020B0604020202020204" pitchFamily="34" charset="0"/>
                <a:ea typeface="MS PGothic" panose="020B0600070205080204" pitchFamily="34" charset="-128"/>
              </a:rPr>
              <a:t>These are the main elements of the planning system that Members making decisions need to be familiar with.</a:t>
            </a:r>
          </a:p>
          <a:p>
            <a:pPr eaLnBrk="1" hangingPunct="1"/>
            <a:r>
              <a:rPr lang="en-GB" altLang="en-US" dirty="0">
                <a:latin typeface="Arial" panose="020B0604020202020204" pitchFamily="34" charset="0"/>
                <a:ea typeface="MS PGothic" panose="020B0600070205080204" pitchFamily="34" charset="-128"/>
              </a:rPr>
              <a:t>From the basics of </a:t>
            </a:r>
            <a:r>
              <a:rPr lang="ja-JP" altLang="en-GB" dirty="0">
                <a:latin typeface="Arial" panose="020B0604020202020204" pitchFamily="34" charset="0"/>
              </a:rPr>
              <a:t>“</a:t>
            </a:r>
            <a:r>
              <a:rPr lang="en-GB" altLang="ja-JP" dirty="0">
                <a:latin typeface="Arial" panose="020B0604020202020204" pitchFamily="34" charset="0"/>
              </a:rPr>
              <a:t>What is planning? </a:t>
            </a:r>
            <a:r>
              <a:rPr lang="ja-JP" altLang="en-GB" dirty="0">
                <a:latin typeface="Arial" panose="020B0604020202020204" pitchFamily="34" charset="0"/>
              </a:rPr>
              <a:t>“</a:t>
            </a:r>
            <a:r>
              <a:rPr lang="en-GB" altLang="ja-JP" dirty="0">
                <a:latin typeface="Arial" panose="020B0604020202020204" pitchFamily="34" charset="0"/>
              </a:rPr>
              <a:t> to essential technical and legal procedures such as enforcement and planning obligations. </a:t>
            </a:r>
            <a:endParaRPr lang="en-GB" altLang="en-US" dirty="0">
              <a:latin typeface="Arial" panose="020B0604020202020204" pitchFamily="34" charset="0"/>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CD51A-6AC9-2859-5468-2213F0726A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35D2E8-E50D-18C9-6A01-EFC1568B9C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0CC5D-8628-24C4-5C49-3DE40D560DBA}"/>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5" name="Footer Placeholder 4">
            <a:extLst>
              <a:ext uri="{FF2B5EF4-FFF2-40B4-BE49-F238E27FC236}">
                <a16:creationId xmlns:a16="http://schemas.microsoft.com/office/drawing/2014/main" id="{81EE8AD0-CCE6-4542-25D5-7151DDF5B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04386-190A-8936-6CD6-E1049AAC92D3}"/>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3133846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F4246-3324-A1CD-2369-5845400A5D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6953F6-0CAE-7396-7C99-3ED4A3C9B7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E55F02-4789-D286-D905-ED57BA5AC4BD}"/>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5" name="Footer Placeholder 4">
            <a:extLst>
              <a:ext uri="{FF2B5EF4-FFF2-40B4-BE49-F238E27FC236}">
                <a16:creationId xmlns:a16="http://schemas.microsoft.com/office/drawing/2014/main" id="{6D5DA79B-B37C-642D-DCD2-04E7EBF348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33EE54-0B04-2367-90FB-3E10EA3F3BA9}"/>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1397139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75C06-E638-30AD-873A-9BC0B52439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C17E42-5924-BFA9-229D-02297B6601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FC0561-5EA0-5B22-DAEE-AE48B206547A}"/>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5" name="Footer Placeholder 4">
            <a:extLst>
              <a:ext uri="{FF2B5EF4-FFF2-40B4-BE49-F238E27FC236}">
                <a16:creationId xmlns:a16="http://schemas.microsoft.com/office/drawing/2014/main" id="{6CCBBFBF-24CE-2967-FEBC-DFDC59B0A8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C40296-A664-1305-C533-AC98059ECF2B}"/>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1399837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5EF26-4E0D-AB7D-F422-597360C2CF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11EF46-E745-3CE6-18FE-99BE16C46FD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2C3C35-5FAA-554B-E293-5574012E8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FA2540-5598-9E6A-5266-2F59367AC9A6}"/>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6" name="Footer Placeholder 5">
            <a:extLst>
              <a:ext uri="{FF2B5EF4-FFF2-40B4-BE49-F238E27FC236}">
                <a16:creationId xmlns:a16="http://schemas.microsoft.com/office/drawing/2014/main" id="{9096FB7B-6400-0881-0E3A-2C2FBFC1DC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104202-7A52-A331-910B-80553487E44F}"/>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4232080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48D29-8781-C101-7661-C18679743D4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CF7C84-E2FC-3CD4-A5BF-6ABC94ADE3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87404F-6429-765B-8C29-206FEE1260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274922-9D31-D9CE-01A8-AA863E674C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28926C-B258-15E1-E3F6-A2DDB37D8E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D0D1EF-A176-C0D1-F9EA-7854D94C138E}"/>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8" name="Footer Placeholder 7">
            <a:extLst>
              <a:ext uri="{FF2B5EF4-FFF2-40B4-BE49-F238E27FC236}">
                <a16:creationId xmlns:a16="http://schemas.microsoft.com/office/drawing/2014/main" id="{61E8F992-E297-E7B3-EDC1-4D3A64AEFA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9FA931-FF78-B92A-8930-3BC88AC7A383}"/>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2142900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3ED7-21A7-FB45-CE30-BA2EC25ED2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9F09EA-6430-6A1C-DF31-AC5449EB26CA}"/>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4" name="Footer Placeholder 3">
            <a:extLst>
              <a:ext uri="{FF2B5EF4-FFF2-40B4-BE49-F238E27FC236}">
                <a16:creationId xmlns:a16="http://schemas.microsoft.com/office/drawing/2014/main" id="{EEB284EE-2A3D-E738-AD61-9CCECB030D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B11800-D74F-0E2E-001A-013CAB18565D}"/>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4144192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060360-B465-42B3-BD97-6021A8E2FEF9}"/>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3" name="Footer Placeholder 2">
            <a:extLst>
              <a:ext uri="{FF2B5EF4-FFF2-40B4-BE49-F238E27FC236}">
                <a16:creationId xmlns:a16="http://schemas.microsoft.com/office/drawing/2014/main" id="{404C23D3-D6D9-4ECF-F50A-065C5006F7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91DFF1-DC64-DD07-4666-E622773892D5}"/>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2266534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78AE7-5B97-75BE-4C3C-51042C4FC4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C1A6E3-4B48-EB5A-8B3B-9BF4290D8E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8C5F25-323B-2150-E223-01F9202ADE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26A360-7E83-DD76-29BB-2ADDF73F7C08}"/>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6" name="Footer Placeholder 5">
            <a:extLst>
              <a:ext uri="{FF2B5EF4-FFF2-40B4-BE49-F238E27FC236}">
                <a16:creationId xmlns:a16="http://schemas.microsoft.com/office/drawing/2014/main" id="{A81499BC-1725-96E6-5FEB-FC98A02E0B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3C6AFE-6FC8-B80E-0308-240D07684378}"/>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3506754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CCD79-BCC1-D6AD-DC48-6C845DDA35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9C1446-E044-C966-4121-8E3C56472E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8E55CD-825A-0BC8-E4E6-8BE10FADF4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AB31EA-01F3-86C9-ADC9-8518A7C916C7}"/>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6" name="Footer Placeholder 5">
            <a:extLst>
              <a:ext uri="{FF2B5EF4-FFF2-40B4-BE49-F238E27FC236}">
                <a16:creationId xmlns:a16="http://schemas.microsoft.com/office/drawing/2014/main" id="{DFE614C2-668D-C203-D665-5BD3D8FE7E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F36920-76CA-E51C-973C-04B9A0BF9D72}"/>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1958652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238EB-11B3-A099-2EF1-0E49BF6784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907434-6274-7D42-AB60-0FD754F00F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2BEF96-295A-39B2-E820-8777E7F57317}"/>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5" name="Footer Placeholder 4">
            <a:extLst>
              <a:ext uri="{FF2B5EF4-FFF2-40B4-BE49-F238E27FC236}">
                <a16:creationId xmlns:a16="http://schemas.microsoft.com/office/drawing/2014/main" id="{0F357464-B343-00FF-963D-781CAADE6D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9550EC-D032-5F54-901D-A858308BB0F2}"/>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1966444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1633D1-34DB-8455-F9A2-7AB8F83B9C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DE37A0-35BA-9B24-F8EE-5D232458A4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84369A-1337-C7AD-E0D3-5924E5A6B9B0}"/>
              </a:ext>
            </a:extLst>
          </p:cNvPr>
          <p:cNvSpPr>
            <a:spLocks noGrp="1"/>
          </p:cNvSpPr>
          <p:nvPr>
            <p:ph type="dt" sz="half" idx="10"/>
          </p:nvPr>
        </p:nvSpPr>
        <p:spPr/>
        <p:txBody>
          <a:bodyPr/>
          <a:lstStyle/>
          <a:p>
            <a:fld id="{F0C25BC2-C09E-443D-A381-DC13C9F7997D}" type="datetimeFigureOut">
              <a:rPr lang="en-GB" smtClean="0"/>
              <a:t>06/11/2023</a:t>
            </a:fld>
            <a:endParaRPr lang="en-GB"/>
          </a:p>
        </p:txBody>
      </p:sp>
      <p:sp>
        <p:nvSpPr>
          <p:cNvPr id="5" name="Footer Placeholder 4">
            <a:extLst>
              <a:ext uri="{FF2B5EF4-FFF2-40B4-BE49-F238E27FC236}">
                <a16:creationId xmlns:a16="http://schemas.microsoft.com/office/drawing/2014/main" id="{AFE38CDA-8ECE-5F10-0704-7C3A07BA97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5A47F1-DE91-044F-C4AF-FE607C4914BB}"/>
              </a:ext>
            </a:extLst>
          </p:cNvPr>
          <p:cNvSpPr>
            <a:spLocks noGrp="1"/>
          </p:cNvSpPr>
          <p:nvPr>
            <p:ph type="sldNum" sz="quarter" idx="12"/>
          </p:nvPr>
        </p:nvSpPr>
        <p:spPr/>
        <p:txBody>
          <a:bodyPr/>
          <a:lstStyle/>
          <a:p>
            <a:fld id="{D11A1769-9A76-475D-8E2E-9F33FBD3026F}" type="slidenum">
              <a:rPr lang="en-GB" smtClean="0"/>
              <a:t>‹#›</a:t>
            </a:fld>
            <a:endParaRPr lang="en-GB"/>
          </a:p>
        </p:txBody>
      </p:sp>
    </p:spTree>
    <p:extLst>
      <p:ext uri="{BB962C8B-B14F-4D97-AF65-F5344CB8AC3E}">
        <p14:creationId xmlns:p14="http://schemas.microsoft.com/office/powerpoint/2010/main" val="415031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EB2E53-7279-E79D-57B6-74B526EAEE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9717FA-6605-1EC7-C8C9-0148EBC114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B29F3A-EB40-9285-3063-BBA7FC0B4C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C25BC2-C09E-443D-A381-DC13C9F7997D}" type="datetimeFigureOut">
              <a:rPr lang="en-GB" smtClean="0"/>
              <a:t>06/11/2023</a:t>
            </a:fld>
            <a:endParaRPr lang="en-GB"/>
          </a:p>
        </p:txBody>
      </p:sp>
      <p:sp>
        <p:nvSpPr>
          <p:cNvPr id="5" name="Footer Placeholder 4">
            <a:extLst>
              <a:ext uri="{FF2B5EF4-FFF2-40B4-BE49-F238E27FC236}">
                <a16:creationId xmlns:a16="http://schemas.microsoft.com/office/drawing/2014/main" id="{007D7C9B-4381-DAE1-A468-9BE2A66C80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1BFA3E-9D91-70FD-3EF8-EDD1C70767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1A1769-9A76-475D-8E2E-9F33FBD3026F}" type="slidenum">
              <a:rPr lang="en-GB" smtClean="0"/>
              <a:t>‹#›</a:t>
            </a:fld>
            <a:endParaRPr lang="en-GB"/>
          </a:p>
        </p:txBody>
      </p:sp>
    </p:spTree>
    <p:extLst>
      <p:ext uri="{BB962C8B-B14F-4D97-AF65-F5344CB8AC3E}">
        <p14:creationId xmlns:p14="http://schemas.microsoft.com/office/powerpoint/2010/main" val="634255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placeplans.org.uk/en/?page_id=218#:~:text=A%20Place%20Plan%20can%20be,good%20level%20of%20community%20involvement"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placeplans.org.uk/en/?page_id=315"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laceplans.org.uk/en/?page_id=315"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placeplans.org.uk/en/?page_id=315"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placeplans.org.uk/en/?page_id=315"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static1.squarespace.com/static/57a02dc046c3c4c4a2f09e51/t/591bef6ebebafb5122635bbf/1495003018859/Penyffordd+Place+Plan+LOWRES+Version+2-2+17052017.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cpa.org.uk/collection/the-20-minute-neighbourhood/" TargetMode="External"/><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hyperlink" Target="https://www.tcpa.org.uk/wp-content/uploads/2023/09/FINAL-NP_20MN_Toolkit_14_Sep.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dailypost.co.uk/news/north-wales-news/new-village-wales-thats-still-2805288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2CD4CE65-EC5D-8D65-25F4-1B95825558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666"/>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63" y="138051"/>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8890000" y="5236005"/>
            <a:ext cx="3116425" cy="1297189"/>
          </a:xfrm>
          <a:prstGeom prst="rect">
            <a:avLst/>
          </a:prstGeom>
        </p:spPr>
        <p:txBody>
          <a:bodyPr vert="horz" lIns="91440" tIns="45720" rIns="91440" bIns="45720" rtlCol="0" anchor="b">
            <a:normAutofit fontScale="85000" lnSpcReduction="2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Neue Haas Grotesk Text Pro"/>
                <a:ea typeface="+mj-ea"/>
                <a:cs typeface="+mj-cs"/>
              </a:rPr>
              <a:t>Planning and Policy in Practice</a:t>
            </a:r>
          </a:p>
          <a:p>
            <a:pPr marL="0" marR="0" lvl="0" indent="0" algn="r" defTabSz="914400" rtl="0" eaLnBrk="1" fontAlgn="auto" latinLnBrk="0" hangingPunct="1">
              <a:lnSpc>
                <a:spcPct val="90000"/>
              </a:lnSpc>
              <a:spcBef>
                <a:spcPct val="0"/>
              </a:spcBef>
              <a:spcAft>
                <a:spcPts val="0"/>
              </a:spcAft>
              <a:buClrTx/>
              <a:buSzTx/>
              <a:buFontTx/>
              <a:buNone/>
              <a:tabLst/>
              <a:defRPr/>
            </a:pPr>
            <a:endParaRPr kumimoji="0" lang="en-GB" sz="3200" b="1" i="0" u="none" strike="noStrike" kern="1200" cap="none" spc="0" normalizeH="0" baseline="0" noProof="0" dirty="0">
              <a:ln>
                <a:noFill/>
              </a:ln>
              <a:solidFill>
                <a:schemeClr val="bg1"/>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Neue Haas Grotesk Text Pro"/>
                <a:ea typeface="+mj-ea"/>
                <a:cs typeface="+mj-cs"/>
              </a:rPr>
              <a:t>ACBA 7004  </a:t>
            </a: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8A95809-A45D-1D0B-A00B-37B01478642A}"/>
              </a:ext>
            </a:extLst>
          </p:cNvPr>
          <p:cNvSpPr>
            <a:spLocks noGrp="1" noChangeArrowheads="1"/>
          </p:cNvSpPr>
          <p:nvPr>
            <p:ph type="title"/>
          </p:nvPr>
        </p:nvSpPr>
        <p:spPr>
          <a:xfrm>
            <a:off x="614681" y="548640"/>
            <a:ext cx="3553412" cy="1648943"/>
          </a:xfrm>
        </p:spPr>
        <p:txBody>
          <a:bodyPr anchor="t">
            <a:normAutofit/>
          </a:bodyPr>
          <a:lstStyle/>
          <a:p>
            <a:pPr eaLnBrk="1" hangingPunct="1"/>
            <a:br>
              <a:rPr lang="en-US" altLang="en-US" dirty="0"/>
            </a:br>
            <a:r>
              <a:rPr lang="en-US" altLang="en-US" b="1" dirty="0">
                <a:latin typeface="Neue Haas Grotesk Text Pro" panose="020B0504020202020204" pitchFamily="34" charset="0"/>
              </a:rPr>
              <a:t>Outline</a:t>
            </a:r>
          </a:p>
        </p:txBody>
      </p:sp>
      <p:sp>
        <p:nvSpPr>
          <p:cNvPr id="14339" name="Rectangle 3">
            <a:extLst>
              <a:ext uri="{FF2B5EF4-FFF2-40B4-BE49-F238E27FC236}">
                <a16:creationId xmlns:a16="http://schemas.microsoft.com/office/drawing/2014/main" id="{FA017683-0249-D561-4707-AF7250F4D92E}"/>
              </a:ext>
            </a:extLst>
          </p:cNvPr>
          <p:cNvSpPr>
            <a:spLocks noGrp="1" noChangeArrowheads="1"/>
          </p:cNvSpPr>
          <p:nvPr>
            <p:ph idx="1"/>
          </p:nvPr>
        </p:nvSpPr>
        <p:spPr>
          <a:xfrm>
            <a:off x="614680" y="2316480"/>
            <a:ext cx="3917991" cy="4122420"/>
          </a:xfrm>
        </p:spPr>
        <p:txBody>
          <a:bodyPr>
            <a:normAutofit/>
          </a:bodyPr>
          <a:lstStyle/>
          <a:p>
            <a:pPr eaLnBrk="1" hangingPunct="1"/>
            <a:r>
              <a:rPr lang="en-GB" altLang="en-US" sz="1800" b="1" dirty="0"/>
              <a:t>Guest Lecture – Ian Brown</a:t>
            </a:r>
          </a:p>
          <a:p>
            <a:pPr eaLnBrk="1" hangingPunct="1"/>
            <a:r>
              <a:rPr lang="en-GB" altLang="en-US" sz="1800" dirty="0"/>
              <a:t>EIA Review Recap </a:t>
            </a:r>
          </a:p>
          <a:p>
            <a:pPr eaLnBrk="1" hangingPunct="1"/>
            <a:r>
              <a:rPr lang="en-GB" altLang="en-US" sz="1800" dirty="0"/>
              <a:t>SLS Update </a:t>
            </a:r>
          </a:p>
          <a:p>
            <a:pPr eaLnBrk="1" hangingPunct="1"/>
            <a:r>
              <a:rPr lang="en-GB" altLang="en-US" sz="1800" dirty="0"/>
              <a:t>Spatial Planning and Ecological </a:t>
            </a:r>
            <a:r>
              <a:rPr lang="en-GB" altLang="en-US" sz="1800" dirty="0" err="1"/>
              <a:t>Footprinting</a:t>
            </a:r>
            <a:endParaRPr lang="en-GB" altLang="en-US" sz="1800" dirty="0"/>
          </a:p>
          <a:p>
            <a:pPr eaLnBrk="1" hangingPunct="1"/>
            <a:r>
              <a:rPr lang="en-GB" altLang="en-US" sz="1800" dirty="0"/>
              <a:t>20 Minute Neighbourhoods</a:t>
            </a:r>
            <a:endParaRPr lang="en-GB" altLang="en-US" sz="1800" b="1" dirty="0"/>
          </a:p>
          <a:p>
            <a:pPr eaLnBrk="1" hangingPunct="1"/>
            <a:r>
              <a:rPr lang="en-GB" altLang="en-US" sz="1800" dirty="0"/>
              <a:t>Place Plans</a:t>
            </a:r>
          </a:p>
        </p:txBody>
      </p:sp>
      <p:sp>
        <p:nvSpPr>
          <p:cNvPr id="14344"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11/6/2023</a:t>
            </a:fld>
            <a:endParaRPr lang="en-US"/>
          </a:p>
        </p:txBody>
      </p:sp>
      <p:pic>
        <p:nvPicPr>
          <p:cNvPr id="14350" name="Picture 14349" descr="Houses in an area">
            <a:extLst>
              <a:ext uri="{FF2B5EF4-FFF2-40B4-BE49-F238E27FC236}">
                <a16:creationId xmlns:a16="http://schemas.microsoft.com/office/drawing/2014/main" id="{07AD4714-99D3-FFD6-1FFB-4B2106238F50}"/>
              </a:ext>
            </a:extLst>
          </p:cNvPr>
          <p:cNvPicPr>
            <a:picLocks noChangeAspect="1"/>
          </p:cNvPicPr>
          <p:nvPr/>
        </p:nvPicPr>
        <p:blipFill rotWithShape="1">
          <a:blip r:embed="rId3"/>
          <a:srcRect l="9040" r="18549" b="-1"/>
          <a:stretch/>
        </p:blipFill>
        <p:spPr>
          <a:xfrm>
            <a:off x="4752550" y="10"/>
            <a:ext cx="7439450" cy="6857990"/>
          </a:xfrm>
          <a:prstGeom prst="rect">
            <a:avLst/>
          </a:prstGeom>
          <a:noFill/>
        </p:spPr>
      </p:pic>
      <p:sp>
        <p:nvSpPr>
          <p:cNvPr id="14346" name="Footer Placeholder 4">
            <a:extLst>
              <a:ext uri="{FF2B5EF4-FFF2-40B4-BE49-F238E27FC236}">
                <a16:creationId xmlns:a16="http://schemas.microsoft.com/office/drawing/2014/main" id="{71CEB2DA-6AA9-FC7F-BD25-9F477656C337}"/>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dirty="0">
                <a:solidFill>
                  <a:srgbClr val="FFFFFF"/>
                </a:solidFill>
              </a:rPr>
              <a:t>ACBA7004</a:t>
            </a:r>
          </a:p>
        </p:txBody>
      </p:sp>
      <p:sp>
        <p:nvSpPr>
          <p:cNvPr id="14348"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2</a:t>
            </a:fld>
            <a:endParaRPr lang="en-US">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8864F-5B94-0679-1970-2CE7EDF1DE8F}"/>
              </a:ext>
            </a:extLst>
          </p:cNvPr>
          <p:cNvSpPr>
            <a:spLocks noGrp="1"/>
          </p:cNvSpPr>
          <p:nvPr>
            <p:ph type="title"/>
          </p:nvPr>
        </p:nvSpPr>
        <p:spPr/>
        <p:txBody>
          <a:bodyPr/>
          <a:lstStyle/>
          <a:p>
            <a:r>
              <a:rPr lang="en-GB" b="1" dirty="0">
                <a:latin typeface="Neue Haas Grotesk Text Pro" panose="020B0504020202020204" pitchFamily="34" charset="0"/>
              </a:rPr>
              <a:t>EIA Review and Conference Update</a:t>
            </a:r>
          </a:p>
        </p:txBody>
      </p:sp>
      <p:pic>
        <p:nvPicPr>
          <p:cNvPr id="5" name="Picture 4">
            <a:extLst>
              <a:ext uri="{FF2B5EF4-FFF2-40B4-BE49-F238E27FC236}">
                <a16:creationId xmlns:a16="http://schemas.microsoft.com/office/drawing/2014/main" id="{2444F975-08F3-B94C-94C6-1FE38F34B24B}"/>
              </a:ext>
            </a:extLst>
          </p:cNvPr>
          <p:cNvPicPr>
            <a:picLocks noChangeAspect="1"/>
          </p:cNvPicPr>
          <p:nvPr/>
        </p:nvPicPr>
        <p:blipFill rotWithShape="1">
          <a:blip r:embed="rId2"/>
          <a:srcRect l="19415" t="47168" r="23143" b="4086"/>
          <a:stretch/>
        </p:blipFill>
        <p:spPr>
          <a:xfrm>
            <a:off x="3321434" y="1750166"/>
            <a:ext cx="8120266" cy="4593828"/>
          </a:xfrm>
          <a:prstGeom prst="rect">
            <a:avLst/>
          </a:prstGeom>
          <a:ln w="76200">
            <a:solidFill>
              <a:schemeClr val="accent2">
                <a:lumMod val="75000"/>
              </a:schemeClr>
            </a:solidFill>
          </a:ln>
        </p:spPr>
      </p:pic>
    </p:spTree>
    <p:extLst>
      <p:ext uri="{BB962C8B-B14F-4D97-AF65-F5344CB8AC3E}">
        <p14:creationId xmlns:p14="http://schemas.microsoft.com/office/powerpoint/2010/main" val="708922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11/7/2023</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710151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loorplan on a table">
            <a:extLst>
              <a:ext uri="{FF2B5EF4-FFF2-40B4-BE49-F238E27FC236}">
                <a16:creationId xmlns:a16="http://schemas.microsoft.com/office/drawing/2014/main" id="{78835C12-0C85-6FDB-11E7-56F1B5365BA1}"/>
              </a:ext>
            </a:extLst>
          </p:cNvPr>
          <p:cNvPicPr>
            <a:picLocks noChangeAspect="1"/>
          </p:cNvPicPr>
          <p:nvPr/>
        </p:nvPicPr>
        <p:blipFill rotWithShape="1">
          <a:blip r:embed="rId2"/>
          <a:srcRect l="4751" t="24736" r="919" b="1"/>
          <a:stretch/>
        </p:blipFill>
        <p:spPr>
          <a:xfrm>
            <a:off x="20" y="1"/>
            <a:ext cx="12191980" cy="6857999"/>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738DFC-85E9-6F40-C170-DC9DC7929944}"/>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latin typeface="Neue Haas Grotesk Text Pro" panose="020B0504020202020204" pitchFamily="34" charset="0"/>
              </a:rPr>
              <a:t>Place Plans</a:t>
            </a:r>
          </a:p>
        </p:txBody>
      </p:sp>
      <p:sp>
        <p:nvSpPr>
          <p:cNvPr id="18" name="Rectangle: Rounded Corners 1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88A8BD-F9AB-95C5-D5B0-153F5754FFB6}"/>
              </a:ext>
            </a:extLst>
          </p:cNvPr>
          <p:cNvSpPr>
            <a:spLocks noGrp="1"/>
          </p:cNvSpPr>
          <p:nvPr>
            <p:ph idx="1"/>
          </p:nvPr>
        </p:nvSpPr>
        <p:spPr>
          <a:xfrm>
            <a:off x="404553" y="5624945"/>
            <a:ext cx="9078562" cy="592975"/>
          </a:xfrm>
        </p:spPr>
        <p:txBody>
          <a:bodyPr vert="horz" lIns="91440" tIns="45720" rIns="91440" bIns="45720" rtlCol="0" anchor="ctr">
            <a:normAutofit/>
          </a:bodyPr>
          <a:lstStyle/>
          <a:p>
            <a:pPr marL="0" indent="0">
              <a:buNone/>
            </a:pPr>
            <a:r>
              <a:rPr lang="en-US" sz="2400">
                <a:solidFill>
                  <a:schemeClr val="bg1"/>
                </a:solidFill>
                <a:hlinkClick r:id="rId3"/>
              </a:rPr>
              <a:t>Before starting – Place Plans</a:t>
            </a:r>
            <a:endParaRPr lang="en-US" sz="2400">
              <a:solidFill>
                <a:schemeClr val="bg1"/>
              </a:solidFill>
            </a:endParaRPr>
          </a:p>
        </p:txBody>
      </p:sp>
    </p:spTree>
    <p:extLst>
      <p:ext uri="{BB962C8B-B14F-4D97-AF65-F5344CB8AC3E}">
        <p14:creationId xmlns:p14="http://schemas.microsoft.com/office/powerpoint/2010/main" val="9616080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E8CF4-6E81-6548-354D-40BCAC308C2E}"/>
              </a:ext>
            </a:extLst>
          </p:cNvPr>
          <p:cNvSpPr>
            <a:spLocks noGrp="1"/>
          </p:cNvSpPr>
          <p:nvPr>
            <p:ph type="title"/>
          </p:nvPr>
        </p:nvSpPr>
        <p:spPr/>
        <p:txBody>
          <a:bodyPr/>
          <a:lstStyle/>
          <a:p>
            <a:r>
              <a:rPr lang="en-GB" b="1" dirty="0">
                <a:latin typeface="Neue Haas Grotesk Text Pro" panose="020B0504020202020204" pitchFamily="34" charset="0"/>
              </a:rPr>
              <a:t>Place Plan</a:t>
            </a:r>
          </a:p>
        </p:txBody>
      </p:sp>
      <p:sp>
        <p:nvSpPr>
          <p:cNvPr id="5" name="TextBox 4">
            <a:extLst>
              <a:ext uri="{FF2B5EF4-FFF2-40B4-BE49-F238E27FC236}">
                <a16:creationId xmlns:a16="http://schemas.microsoft.com/office/drawing/2014/main" id="{7B4FF002-F002-DB4D-F277-8C491DB99EC3}"/>
              </a:ext>
            </a:extLst>
          </p:cNvPr>
          <p:cNvSpPr txBox="1"/>
          <p:nvPr/>
        </p:nvSpPr>
        <p:spPr>
          <a:xfrm>
            <a:off x="8779857" y="230188"/>
            <a:ext cx="3310543" cy="646331"/>
          </a:xfrm>
          <a:prstGeom prst="rect">
            <a:avLst/>
          </a:prstGeom>
          <a:noFill/>
        </p:spPr>
        <p:txBody>
          <a:bodyPr wrap="square">
            <a:spAutoFit/>
          </a:bodyPr>
          <a:lstStyle/>
          <a:p>
            <a:r>
              <a:rPr lang="en-GB" dirty="0">
                <a:hlinkClick r:id="rId2"/>
              </a:rPr>
              <a:t>Introducing Place Plans – Place Plans</a:t>
            </a:r>
            <a:endParaRPr lang="en-GB" dirty="0"/>
          </a:p>
        </p:txBody>
      </p:sp>
      <p:sp>
        <p:nvSpPr>
          <p:cNvPr id="6" name="Content Placeholder 5">
            <a:extLst>
              <a:ext uri="{FF2B5EF4-FFF2-40B4-BE49-F238E27FC236}">
                <a16:creationId xmlns:a16="http://schemas.microsoft.com/office/drawing/2014/main" id="{FA5CCA53-7C62-0E6C-BF50-1BC7A85C81D0}"/>
              </a:ext>
            </a:extLst>
          </p:cNvPr>
          <p:cNvSpPr>
            <a:spLocks noGrp="1"/>
          </p:cNvSpPr>
          <p:nvPr>
            <p:ph idx="1"/>
          </p:nvPr>
        </p:nvSpPr>
        <p:spPr/>
        <p:txBody>
          <a:bodyPr>
            <a:normAutofit/>
          </a:bodyPr>
          <a:lstStyle/>
          <a:p>
            <a:r>
              <a:rPr lang="en-GB" sz="2400" dirty="0">
                <a:solidFill>
                  <a:srgbClr val="040C28"/>
                </a:solidFill>
                <a:latin typeface="Google Sans"/>
              </a:rPr>
              <a:t>A d</a:t>
            </a:r>
            <a:r>
              <a:rPr lang="en-GB" sz="2400" b="0" i="0" dirty="0">
                <a:solidFill>
                  <a:srgbClr val="040C28"/>
                </a:solidFill>
                <a:effectLst/>
                <a:latin typeface="Google Sans"/>
              </a:rPr>
              <a:t>ocument that sets out local level planning guidance on the use and development of land</a:t>
            </a:r>
            <a:r>
              <a:rPr lang="en-GB" sz="2400" b="0" i="0" dirty="0">
                <a:solidFill>
                  <a:srgbClr val="202124"/>
                </a:solidFill>
                <a:effectLst/>
                <a:latin typeface="Google Sans"/>
              </a:rPr>
              <a:t>. links to planning policies set out by your Local Planning Authority. is written by local people who know the area well and can add more detail to the work done by the planners.</a:t>
            </a:r>
            <a:endParaRPr lang="en-GB" sz="2400" dirty="0"/>
          </a:p>
        </p:txBody>
      </p:sp>
      <p:pic>
        <p:nvPicPr>
          <p:cNvPr id="7" name="Picture 6">
            <a:extLst>
              <a:ext uri="{FF2B5EF4-FFF2-40B4-BE49-F238E27FC236}">
                <a16:creationId xmlns:a16="http://schemas.microsoft.com/office/drawing/2014/main" id="{D6564D26-8B86-58D8-967A-0F7BE1288642}"/>
              </a:ext>
            </a:extLst>
          </p:cNvPr>
          <p:cNvPicPr>
            <a:picLocks noChangeAspect="1"/>
          </p:cNvPicPr>
          <p:nvPr/>
        </p:nvPicPr>
        <p:blipFill rotWithShape="1">
          <a:blip r:embed="rId3"/>
          <a:srcRect l="13870" t="32688" r="19606" b="31469"/>
          <a:stretch/>
        </p:blipFill>
        <p:spPr>
          <a:xfrm>
            <a:off x="960977" y="3392416"/>
            <a:ext cx="8631680" cy="3100459"/>
          </a:xfrm>
          <a:prstGeom prst="rect">
            <a:avLst/>
          </a:prstGeom>
        </p:spPr>
      </p:pic>
      <p:sp>
        <p:nvSpPr>
          <p:cNvPr id="8" name="Arrow: Right 7">
            <a:extLst>
              <a:ext uri="{FF2B5EF4-FFF2-40B4-BE49-F238E27FC236}">
                <a16:creationId xmlns:a16="http://schemas.microsoft.com/office/drawing/2014/main" id="{07581582-32A0-9D66-791F-F4C6ACCFD561}"/>
              </a:ext>
            </a:extLst>
          </p:cNvPr>
          <p:cNvSpPr/>
          <p:nvPr/>
        </p:nvSpPr>
        <p:spPr>
          <a:xfrm rot="9995436">
            <a:off x="9480291" y="5275636"/>
            <a:ext cx="1249188" cy="6587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0201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E8CF4-6E81-6548-354D-40BCAC308C2E}"/>
              </a:ext>
            </a:extLst>
          </p:cNvPr>
          <p:cNvSpPr>
            <a:spLocks noGrp="1"/>
          </p:cNvSpPr>
          <p:nvPr>
            <p:ph type="title"/>
          </p:nvPr>
        </p:nvSpPr>
        <p:spPr/>
        <p:txBody>
          <a:bodyPr/>
          <a:lstStyle/>
          <a:p>
            <a:r>
              <a:rPr lang="en-GB" b="1" dirty="0">
                <a:latin typeface="Neue Haas Grotesk Text Pro" panose="020B0504020202020204" pitchFamily="34" charset="0"/>
              </a:rPr>
              <a:t>Place Plan</a:t>
            </a:r>
          </a:p>
        </p:txBody>
      </p:sp>
      <p:pic>
        <p:nvPicPr>
          <p:cNvPr id="1026" name="Picture 2">
            <a:extLst>
              <a:ext uri="{FF2B5EF4-FFF2-40B4-BE49-F238E27FC236}">
                <a16:creationId xmlns:a16="http://schemas.microsoft.com/office/drawing/2014/main" id="{FED9509A-492B-4516-F2F8-8C88F29F7BD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367848"/>
            <a:ext cx="7197703" cy="526472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B4FF002-F002-DB4D-F277-8C491DB99EC3}"/>
              </a:ext>
            </a:extLst>
          </p:cNvPr>
          <p:cNvSpPr txBox="1"/>
          <p:nvPr/>
        </p:nvSpPr>
        <p:spPr>
          <a:xfrm>
            <a:off x="8754688" y="6169709"/>
            <a:ext cx="3310543" cy="646331"/>
          </a:xfrm>
          <a:prstGeom prst="rect">
            <a:avLst/>
          </a:prstGeom>
          <a:noFill/>
        </p:spPr>
        <p:txBody>
          <a:bodyPr wrap="square">
            <a:spAutoFit/>
          </a:bodyPr>
          <a:lstStyle/>
          <a:p>
            <a:r>
              <a:rPr lang="en-GB" dirty="0">
                <a:hlinkClick r:id="rId3"/>
              </a:rPr>
              <a:t>Introducing Place Plans – Place Plans</a:t>
            </a:r>
            <a:endParaRPr lang="en-GB" dirty="0"/>
          </a:p>
        </p:txBody>
      </p:sp>
    </p:spTree>
    <p:extLst>
      <p:ext uri="{BB962C8B-B14F-4D97-AF65-F5344CB8AC3E}">
        <p14:creationId xmlns:p14="http://schemas.microsoft.com/office/powerpoint/2010/main" val="1633438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E8CF4-6E81-6548-354D-40BCAC308C2E}"/>
              </a:ext>
            </a:extLst>
          </p:cNvPr>
          <p:cNvSpPr>
            <a:spLocks noGrp="1"/>
          </p:cNvSpPr>
          <p:nvPr>
            <p:ph type="title"/>
          </p:nvPr>
        </p:nvSpPr>
        <p:spPr/>
        <p:txBody>
          <a:bodyPr/>
          <a:lstStyle/>
          <a:p>
            <a:r>
              <a:rPr lang="en-GB" b="1" dirty="0">
                <a:latin typeface="Neue Haas Grotesk Text Pro" panose="020B0504020202020204" pitchFamily="34" charset="0"/>
              </a:rPr>
              <a:t>Place Plan</a:t>
            </a:r>
          </a:p>
        </p:txBody>
      </p:sp>
      <p:sp>
        <p:nvSpPr>
          <p:cNvPr id="5" name="TextBox 4">
            <a:extLst>
              <a:ext uri="{FF2B5EF4-FFF2-40B4-BE49-F238E27FC236}">
                <a16:creationId xmlns:a16="http://schemas.microsoft.com/office/drawing/2014/main" id="{7B4FF002-F002-DB4D-F277-8C491DB99EC3}"/>
              </a:ext>
            </a:extLst>
          </p:cNvPr>
          <p:cNvSpPr txBox="1"/>
          <p:nvPr/>
        </p:nvSpPr>
        <p:spPr>
          <a:xfrm>
            <a:off x="6963988" y="5572196"/>
            <a:ext cx="3310543" cy="646331"/>
          </a:xfrm>
          <a:prstGeom prst="rect">
            <a:avLst/>
          </a:prstGeom>
          <a:noFill/>
        </p:spPr>
        <p:txBody>
          <a:bodyPr wrap="square">
            <a:spAutoFit/>
          </a:bodyPr>
          <a:lstStyle/>
          <a:p>
            <a:r>
              <a:rPr lang="en-GB" dirty="0">
                <a:hlinkClick r:id="rId2"/>
              </a:rPr>
              <a:t>Introducing Place Plans – Place Plans</a:t>
            </a:r>
            <a:endParaRPr lang="en-GB" dirty="0"/>
          </a:p>
        </p:txBody>
      </p:sp>
      <p:sp>
        <p:nvSpPr>
          <p:cNvPr id="3" name="Content Placeholder 2">
            <a:extLst>
              <a:ext uri="{FF2B5EF4-FFF2-40B4-BE49-F238E27FC236}">
                <a16:creationId xmlns:a16="http://schemas.microsoft.com/office/drawing/2014/main" id="{8FB97A4F-7748-7B3B-75EE-F5F13EAC5256}"/>
              </a:ext>
            </a:extLst>
          </p:cNvPr>
          <p:cNvSpPr>
            <a:spLocks noGrp="1"/>
          </p:cNvSpPr>
          <p:nvPr>
            <p:ph idx="1"/>
          </p:nvPr>
        </p:nvSpPr>
        <p:spPr/>
        <p:txBody>
          <a:bodyPr/>
          <a:lstStyle/>
          <a:p>
            <a:endParaRPr lang="en-GB"/>
          </a:p>
        </p:txBody>
      </p:sp>
      <p:pic>
        <p:nvPicPr>
          <p:cNvPr id="2050" name="Picture 2">
            <a:extLst>
              <a:ext uri="{FF2B5EF4-FFF2-40B4-BE49-F238E27FC236}">
                <a16:creationId xmlns:a16="http://schemas.microsoft.com/office/drawing/2014/main" id="{8D30E6E1-1C32-BBC4-E4F0-7C1706E9A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213" y="1595438"/>
            <a:ext cx="6172200" cy="458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0391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E8CF4-6E81-6548-354D-40BCAC308C2E}"/>
              </a:ext>
            </a:extLst>
          </p:cNvPr>
          <p:cNvSpPr>
            <a:spLocks noGrp="1"/>
          </p:cNvSpPr>
          <p:nvPr>
            <p:ph type="title"/>
          </p:nvPr>
        </p:nvSpPr>
        <p:spPr/>
        <p:txBody>
          <a:bodyPr/>
          <a:lstStyle/>
          <a:p>
            <a:r>
              <a:rPr lang="en-GB" b="1" dirty="0">
                <a:latin typeface="Neue Haas Grotesk Text Pro" panose="020B0504020202020204" pitchFamily="34" charset="0"/>
              </a:rPr>
              <a:t>Place Plan</a:t>
            </a:r>
          </a:p>
        </p:txBody>
      </p:sp>
      <p:sp>
        <p:nvSpPr>
          <p:cNvPr id="5" name="TextBox 4">
            <a:extLst>
              <a:ext uri="{FF2B5EF4-FFF2-40B4-BE49-F238E27FC236}">
                <a16:creationId xmlns:a16="http://schemas.microsoft.com/office/drawing/2014/main" id="{7B4FF002-F002-DB4D-F277-8C491DB99EC3}"/>
              </a:ext>
            </a:extLst>
          </p:cNvPr>
          <p:cNvSpPr txBox="1"/>
          <p:nvPr/>
        </p:nvSpPr>
        <p:spPr>
          <a:xfrm>
            <a:off x="6963988" y="5572196"/>
            <a:ext cx="3310543" cy="646331"/>
          </a:xfrm>
          <a:prstGeom prst="rect">
            <a:avLst/>
          </a:prstGeom>
          <a:noFill/>
        </p:spPr>
        <p:txBody>
          <a:bodyPr wrap="square">
            <a:spAutoFit/>
          </a:bodyPr>
          <a:lstStyle/>
          <a:p>
            <a:r>
              <a:rPr lang="en-GB" dirty="0">
                <a:hlinkClick r:id="rId2"/>
              </a:rPr>
              <a:t>Introducing Place Plans – Place Plans</a:t>
            </a:r>
            <a:endParaRPr lang="en-GB" dirty="0"/>
          </a:p>
        </p:txBody>
      </p:sp>
      <p:sp>
        <p:nvSpPr>
          <p:cNvPr id="3" name="Content Placeholder 2">
            <a:extLst>
              <a:ext uri="{FF2B5EF4-FFF2-40B4-BE49-F238E27FC236}">
                <a16:creationId xmlns:a16="http://schemas.microsoft.com/office/drawing/2014/main" id="{8FB97A4F-7748-7B3B-75EE-F5F13EAC5256}"/>
              </a:ext>
            </a:extLst>
          </p:cNvPr>
          <p:cNvSpPr>
            <a:spLocks noGrp="1"/>
          </p:cNvSpPr>
          <p:nvPr>
            <p:ph idx="1"/>
          </p:nvPr>
        </p:nvSpPr>
        <p:spPr/>
        <p:txBody>
          <a:bodyPr/>
          <a:lstStyle/>
          <a:p>
            <a:endParaRPr lang="en-GB" dirty="0"/>
          </a:p>
        </p:txBody>
      </p:sp>
      <p:pic>
        <p:nvPicPr>
          <p:cNvPr id="3074" name="Picture 2">
            <a:extLst>
              <a:ext uri="{FF2B5EF4-FFF2-40B4-BE49-F238E27FC236}">
                <a16:creationId xmlns:a16="http://schemas.microsoft.com/office/drawing/2014/main" id="{4B573C13-AAB8-E009-4D2E-8AC32BC04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212" y="1710531"/>
            <a:ext cx="6172200" cy="458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7690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b="1" dirty="0">
                <a:latin typeface="Neue Haas Grotesk Text Pro" panose="020B0504020202020204" pitchFamily="34" charset="0"/>
              </a:rPr>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dirty="0"/>
              <a:t>Here is an example of a Place Plan: </a:t>
            </a:r>
          </a:p>
          <a:p>
            <a:pPr marL="0" indent="0">
              <a:buNone/>
              <a:defRPr/>
            </a:pPr>
            <a:r>
              <a:rPr lang="en-GB" sz="2000" dirty="0">
                <a:hlinkClick r:id="rId2"/>
              </a:rPr>
              <a:t>1 INTRO_22_lowres (squarespace.com)</a:t>
            </a:r>
            <a:endParaRPr lang="en-GB" sz="2000" dirty="0"/>
          </a:p>
          <a:p>
            <a:pPr marL="0" indent="0">
              <a:buNone/>
              <a:defRPr/>
            </a:pPr>
            <a:endParaRPr lang="en-GB" sz="1900" dirty="0"/>
          </a:p>
          <a:p>
            <a:pPr marL="0" indent="0">
              <a:buNone/>
              <a:defRPr/>
            </a:pPr>
            <a:r>
              <a:rPr lang="en-GB" sz="1900" dirty="0"/>
              <a:t>Have a look at the Place Plan. What are they key highlights for the community? </a:t>
            </a:r>
            <a:r>
              <a:rPr lang="en-GB" sz="1800" b="1" i="1" dirty="0"/>
              <a:t>(15 mins)</a:t>
            </a:r>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11/7/2023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10</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29692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3" end="3"/>
                                            </p:txEl>
                                          </p:spTgt>
                                        </p:tgtEl>
                                        <p:attrNameLst>
                                          <p:attrName>style.visibility</p:attrName>
                                        </p:attrNameLst>
                                      </p:cBhvr>
                                      <p:to>
                                        <p:strVal val="visible"/>
                                      </p:to>
                                    </p:set>
                                    <p:animEffect transition="in" filter="fade">
                                      <p:cBhvr>
                                        <p:cTn id="17" dur="2000"/>
                                        <p:tgtEl>
                                          <p:spTgt spid="132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rry view of city at dusk">
            <a:extLst>
              <a:ext uri="{FF2B5EF4-FFF2-40B4-BE49-F238E27FC236}">
                <a16:creationId xmlns:a16="http://schemas.microsoft.com/office/drawing/2014/main" id="{C57B7E1F-3B85-87A6-3DCE-D3040AE45C8D}"/>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625B8C-A23F-42BE-2FAC-D0A5BB012500}"/>
              </a:ext>
            </a:extLst>
          </p:cNvPr>
          <p:cNvSpPr>
            <a:spLocks noGrp="1"/>
          </p:cNvSpPr>
          <p:nvPr>
            <p:ph type="title"/>
          </p:nvPr>
        </p:nvSpPr>
        <p:spPr>
          <a:xfrm>
            <a:off x="7531610" y="365125"/>
            <a:ext cx="4264150" cy="1899912"/>
          </a:xfrm>
        </p:spPr>
        <p:txBody>
          <a:bodyPr>
            <a:normAutofit/>
          </a:bodyPr>
          <a:lstStyle/>
          <a:p>
            <a:r>
              <a:rPr lang="en-GB" sz="4000" b="1" dirty="0">
                <a:latin typeface="Neue Haas Grotesk Text Pro" panose="020B0504020202020204" pitchFamily="34" charset="0"/>
              </a:rPr>
              <a:t>20 minute neighbourhoods</a:t>
            </a:r>
          </a:p>
        </p:txBody>
      </p:sp>
      <p:sp>
        <p:nvSpPr>
          <p:cNvPr id="3" name="Content Placeholder 2">
            <a:extLst>
              <a:ext uri="{FF2B5EF4-FFF2-40B4-BE49-F238E27FC236}">
                <a16:creationId xmlns:a16="http://schemas.microsoft.com/office/drawing/2014/main" id="{59479D3B-0181-297F-36A8-1508C0A86405}"/>
              </a:ext>
            </a:extLst>
          </p:cNvPr>
          <p:cNvSpPr>
            <a:spLocks noGrp="1"/>
          </p:cNvSpPr>
          <p:nvPr>
            <p:ph idx="1"/>
          </p:nvPr>
        </p:nvSpPr>
        <p:spPr>
          <a:xfrm>
            <a:off x="8661400" y="2434201"/>
            <a:ext cx="3134360" cy="3742762"/>
          </a:xfrm>
        </p:spPr>
        <p:txBody>
          <a:bodyPr>
            <a:normAutofit/>
          </a:bodyPr>
          <a:lstStyle/>
          <a:p>
            <a:r>
              <a:rPr lang="en-GB" sz="2000" dirty="0">
                <a:hlinkClick r:id="rId3"/>
              </a:rPr>
              <a:t>The 20-minute neighbourhood - Town and Country Planning Association (tcpa.org.uk)</a:t>
            </a:r>
            <a:endParaRPr lang="en-GB" sz="2000" dirty="0"/>
          </a:p>
          <a:p>
            <a:endParaRPr lang="en-GB" sz="2000" dirty="0"/>
          </a:p>
          <a:p>
            <a:r>
              <a:rPr lang="en-GB" sz="2000" b="1" dirty="0"/>
              <a:t>Toolkit:</a:t>
            </a:r>
          </a:p>
          <a:p>
            <a:r>
              <a:rPr lang="en-US" sz="2000" kern="1200" dirty="0">
                <a:solidFill>
                  <a:schemeClr val="tx2"/>
                </a:solidFill>
                <a:latin typeface="+mn-lt"/>
                <a:ea typeface="+mn-ea"/>
                <a:cs typeface="+mn-cs"/>
                <a:hlinkClick r:id="rId4"/>
              </a:rPr>
              <a:t>FINAL-NP_20MN_Toolkit_14_Sep.pdf (tcpa.org.uk)</a:t>
            </a:r>
            <a:endParaRPr lang="en-US" sz="2000" kern="1200" dirty="0">
              <a:solidFill>
                <a:schemeClr val="tx2"/>
              </a:solidFill>
              <a:latin typeface="+mn-lt"/>
              <a:ea typeface="+mn-ea"/>
              <a:cs typeface="+mn-cs"/>
            </a:endParaRPr>
          </a:p>
          <a:p>
            <a:endParaRPr lang="en-GB" sz="2000" dirty="0"/>
          </a:p>
        </p:txBody>
      </p:sp>
    </p:spTree>
    <p:extLst>
      <p:ext uri="{BB962C8B-B14F-4D97-AF65-F5344CB8AC3E}">
        <p14:creationId xmlns:p14="http://schemas.microsoft.com/office/powerpoint/2010/main" val="308492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b="1" dirty="0">
                <a:latin typeface="Neue Haas Grotesk Text Pro" panose="020B0504020202020204" pitchFamily="34" charset="0"/>
              </a:rPr>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dirty="0"/>
              <a:t>Read the following news article: </a:t>
            </a:r>
          </a:p>
          <a:p>
            <a:pPr marL="0" indent="0">
              <a:buNone/>
              <a:defRPr/>
            </a:pPr>
            <a:r>
              <a:rPr lang="en-GB" sz="2000" dirty="0">
                <a:hlinkClick r:id="rId2"/>
              </a:rPr>
              <a:t>The 'new' village in Wales that's still just a big housing estate with no schools, parks and shops - North Wales Live (dailypost.co.uk)</a:t>
            </a:r>
            <a:endParaRPr lang="en-GB" sz="2000" dirty="0"/>
          </a:p>
          <a:p>
            <a:pPr marL="0" indent="0">
              <a:buNone/>
              <a:defRPr/>
            </a:pPr>
            <a:endParaRPr lang="en-GB" sz="1900" dirty="0"/>
          </a:p>
          <a:p>
            <a:pPr marL="0" indent="0">
              <a:buNone/>
              <a:defRPr/>
            </a:pPr>
            <a:r>
              <a:rPr lang="en-GB" sz="1900" dirty="0"/>
              <a:t>Who is responsible for the development? Imagine you are a community group building a place plan. What elements would you want in your community? As a group, prepare a rough outline for a Place Plan for this community </a:t>
            </a:r>
            <a:r>
              <a:rPr lang="en-GB" sz="1800" b="1" i="1" dirty="0"/>
              <a:t>(30 mins)</a:t>
            </a:r>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11/7/2023</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12</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6302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3" end="3"/>
                                            </p:txEl>
                                          </p:spTgt>
                                        </p:tgtEl>
                                        <p:attrNameLst>
                                          <p:attrName>style.visibility</p:attrName>
                                        </p:attrNameLst>
                                      </p:cBhvr>
                                      <p:to>
                                        <p:strVal val="visible"/>
                                      </p:to>
                                    </p:set>
                                    <p:animEffect transition="in" filter="fade">
                                      <p:cBhvr>
                                        <p:cTn id="17" dur="2000"/>
                                        <p:tgtEl>
                                          <p:spTgt spid="132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1149</TotalTime>
  <Words>350</Words>
  <Application>Microsoft Office PowerPoint</Application>
  <PresentationFormat>Widescreen</PresentationFormat>
  <Paragraphs>54</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Google Sans</vt:lpstr>
      <vt:lpstr>Arial</vt:lpstr>
      <vt:lpstr>Arial Narrow</vt:lpstr>
      <vt:lpstr>Calibri</vt:lpstr>
      <vt:lpstr>Calibri Light</vt:lpstr>
      <vt:lpstr>Neue Haas Grotesk Text Pro</vt:lpstr>
      <vt:lpstr>Office Theme</vt:lpstr>
      <vt:lpstr>PowerPoint Presentation</vt:lpstr>
      <vt:lpstr> Outline</vt:lpstr>
      <vt:lpstr>EIA Review and Conference Update</vt:lpstr>
      <vt:lpstr>Take a break</vt:lpstr>
      <vt:lpstr>Place Plans</vt:lpstr>
      <vt:lpstr>Place Plan</vt:lpstr>
      <vt:lpstr>Place Plan</vt:lpstr>
      <vt:lpstr>Place Plan</vt:lpstr>
      <vt:lpstr>Place Plan</vt:lpstr>
      <vt:lpstr>Activity</vt:lpstr>
      <vt:lpstr>20 minute neighbourhoods</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Alissa Flatley</cp:lastModifiedBy>
  <cp:revision>1</cp:revision>
  <dcterms:created xsi:type="dcterms:W3CDTF">2023-11-06T20:30:56Z</dcterms:created>
  <dcterms:modified xsi:type="dcterms:W3CDTF">2023-11-07T15:40:39Z</dcterms:modified>
</cp:coreProperties>
</file>