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72" r:id="rId5"/>
    <p:sldId id="276" r:id="rId6"/>
    <p:sldId id="273" r:id="rId7"/>
    <p:sldId id="263" r:id="rId8"/>
    <p:sldId id="274" r:id="rId9"/>
    <p:sldId id="277" r:id="rId10"/>
    <p:sldId id="262" r:id="rId11"/>
    <p:sldId id="259" r:id="rId12"/>
    <p:sldId id="275" r:id="rId13"/>
    <p:sldId id="279" r:id="rId14"/>
    <p:sldId id="278" r:id="rId15"/>
    <p:sldId id="269" r:id="rId16"/>
    <p:sldId id="268" r:id="rId17"/>
  </p:sldIdLst>
  <p:sldSz cx="12192000" cy="6858000"/>
  <p:notesSz cx="6858000" cy="99456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BE90A92-3B3D-44D1-8E9A-75E054BA38FA}">
          <p14:sldIdLst>
            <p14:sldId id="256"/>
            <p14:sldId id="257"/>
            <p14:sldId id="258"/>
            <p14:sldId id="272"/>
            <p14:sldId id="276"/>
            <p14:sldId id="273"/>
            <p14:sldId id="263"/>
            <p14:sldId id="274"/>
            <p14:sldId id="277"/>
            <p14:sldId id="262"/>
            <p14:sldId id="259"/>
            <p14:sldId id="275"/>
            <p14:sldId id="279"/>
            <p14:sldId id="278"/>
            <p14:sldId id="269"/>
            <p14:sldId id="268"/>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uw MacRae Jones" initials="HMJ" lastIdx="1" clrIdx="0">
    <p:extLst>
      <p:ext uri="{19B8F6BF-5375-455C-9EA6-DF929625EA0E}">
        <p15:presenceInfo xmlns:p15="http://schemas.microsoft.com/office/powerpoint/2012/main" userId="521b2655f1f2232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83" d="100"/>
          <a:sy n="83" d="100"/>
        </p:scale>
        <p:origin x="147"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56A45628-D525-4977-ABFF-A0137659FCBB}" type="datetimeFigureOut">
              <a:rPr lang="en-GB" smtClean="0"/>
              <a:t>02/12/2019</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FB2D8968-CEF6-4083-AB04-C336BDDC2CA8}" type="slidenum">
              <a:rPr lang="en-GB" smtClean="0"/>
              <a:t>‹#›</a:t>
            </a:fld>
            <a:endParaRPr lang="en-GB"/>
          </a:p>
        </p:txBody>
      </p:sp>
    </p:spTree>
    <p:extLst>
      <p:ext uri="{BB962C8B-B14F-4D97-AF65-F5344CB8AC3E}">
        <p14:creationId xmlns:p14="http://schemas.microsoft.com/office/powerpoint/2010/main" val="4056955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Fleuridas</a:t>
            </a:r>
            <a:r>
              <a:rPr lang="en-GB" dirty="0"/>
              <a:t> and Krafcik (2019) suggest: 4. transpersonal psychology, family systems, feminist psychology, multicultural psychology, ecopsychology, social </a:t>
            </a:r>
            <a:r>
              <a:rPr lang="en-GB" dirty="0" err="1"/>
              <a:t>constuctivism</a:t>
            </a:r>
            <a:r>
              <a:rPr lang="en-GB" dirty="0"/>
              <a:t> and postmodernism. 5. social justice &amp; advocacy (“</a:t>
            </a:r>
            <a:r>
              <a:rPr lang="en-GB" dirty="0" err="1"/>
              <a:t>widlely</a:t>
            </a:r>
            <a:r>
              <a:rPr lang="en-GB" dirty="0"/>
              <a:t> acknowledged”) 6. ‘Integrative, inclusive &amp; holistic approach’ suggested by these </a:t>
            </a:r>
            <a:r>
              <a:rPr lang="en-GB" dirty="0" err="1"/>
              <a:t>autors</a:t>
            </a:r>
            <a:r>
              <a:rPr lang="en-GB" dirty="0"/>
              <a:t>.</a:t>
            </a:r>
          </a:p>
        </p:txBody>
      </p:sp>
      <p:sp>
        <p:nvSpPr>
          <p:cNvPr id="4" name="Slide Number Placeholder 3"/>
          <p:cNvSpPr>
            <a:spLocks noGrp="1"/>
          </p:cNvSpPr>
          <p:nvPr>
            <p:ph type="sldNum" sz="quarter" idx="5"/>
          </p:nvPr>
        </p:nvSpPr>
        <p:spPr/>
        <p:txBody>
          <a:bodyPr/>
          <a:lstStyle/>
          <a:p>
            <a:fld id="{FB2D8968-CEF6-4083-AB04-C336BDDC2CA8}" type="slidenum">
              <a:rPr lang="en-GB" smtClean="0"/>
              <a:t>2</a:t>
            </a:fld>
            <a:endParaRPr lang="en-GB"/>
          </a:p>
        </p:txBody>
      </p:sp>
    </p:spTree>
    <p:extLst>
      <p:ext uri="{BB962C8B-B14F-4D97-AF65-F5344CB8AC3E}">
        <p14:creationId xmlns:p14="http://schemas.microsoft.com/office/powerpoint/2010/main" val="9641168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‘Gestalt’ German meaning </a:t>
            </a:r>
            <a:r>
              <a:rPr lang="en-GB" sz="1200" i="1" kern="1200" dirty="0">
                <a:solidFill>
                  <a:schemeClr val="tx1"/>
                </a:solidFill>
                <a:effectLst/>
                <a:latin typeface="+mn-lt"/>
                <a:ea typeface="+mn-ea"/>
                <a:cs typeface="+mn-cs"/>
              </a:rPr>
              <a:t>form, shape, figure.</a:t>
            </a:r>
            <a:r>
              <a:rPr lang="en-GB" sz="1200" kern="1200" dirty="0">
                <a:solidFill>
                  <a:schemeClr val="tx1"/>
                </a:solidFill>
                <a:effectLst/>
                <a:latin typeface="+mn-lt"/>
                <a:ea typeface="+mn-ea"/>
                <a:cs typeface="+mn-cs"/>
              </a:rPr>
              <a:t> (Collinsdictionary.com, 2019)</a:t>
            </a:r>
          </a:p>
          <a:p>
            <a:endParaRPr lang="en-GB" dirty="0"/>
          </a:p>
        </p:txBody>
      </p:sp>
      <p:sp>
        <p:nvSpPr>
          <p:cNvPr id="4" name="Slide Number Placeholder 3"/>
          <p:cNvSpPr>
            <a:spLocks noGrp="1"/>
          </p:cNvSpPr>
          <p:nvPr>
            <p:ph type="sldNum" sz="quarter" idx="5"/>
          </p:nvPr>
        </p:nvSpPr>
        <p:spPr/>
        <p:txBody>
          <a:bodyPr/>
          <a:lstStyle/>
          <a:p>
            <a:fld id="{FB2D8968-CEF6-4083-AB04-C336BDDC2CA8}" type="slidenum">
              <a:rPr lang="en-GB" smtClean="0"/>
              <a:t>4</a:t>
            </a:fld>
            <a:endParaRPr lang="en-GB"/>
          </a:p>
        </p:txBody>
      </p:sp>
    </p:spTree>
    <p:extLst>
      <p:ext uri="{BB962C8B-B14F-4D97-AF65-F5344CB8AC3E}">
        <p14:creationId xmlns:p14="http://schemas.microsoft.com/office/powerpoint/2010/main" val="2750063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2D8968-CEF6-4083-AB04-C336BDDC2CA8}" type="slidenum">
              <a:rPr lang="en-GB" smtClean="0"/>
              <a:t>9</a:t>
            </a:fld>
            <a:endParaRPr lang="en-GB"/>
          </a:p>
        </p:txBody>
      </p:sp>
    </p:spTree>
    <p:extLst>
      <p:ext uri="{BB962C8B-B14F-4D97-AF65-F5344CB8AC3E}">
        <p14:creationId xmlns:p14="http://schemas.microsoft.com/office/powerpoint/2010/main" val="22763190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816325E-3BBD-4F7C-900B-472641F8B815}" type="datetimeFigureOut">
              <a:rPr lang="en-GB" smtClean="0"/>
              <a:t>02/12/2019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FBC5CF-EB13-4812-9FE9-9E940BE4D782}" type="slidenum">
              <a:rPr lang="en-GB" smtClean="0"/>
              <a:t>‹#›</a:t>
            </a:fld>
            <a:endParaRPr lang="en-GB"/>
          </a:p>
        </p:txBody>
      </p:sp>
    </p:spTree>
    <p:extLst>
      <p:ext uri="{BB962C8B-B14F-4D97-AF65-F5344CB8AC3E}">
        <p14:creationId xmlns:p14="http://schemas.microsoft.com/office/powerpoint/2010/main" val="2592602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16325E-3BBD-4F7C-900B-472641F8B815}" type="datetimeFigureOut">
              <a:rPr lang="en-GB" smtClean="0"/>
              <a:t>02/12/2019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FBC5CF-EB13-4812-9FE9-9E940BE4D782}" type="slidenum">
              <a:rPr lang="en-GB" smtClean="0"/>
              <a:t>‹#›</a:t>
            </a:fld>
            <a:endParaRPr lang="en-GB"/>
          </a:p>
        </p:txBody>
      </p:sp>
    </p:spTree>
    <p:extLst>
      <p:ext uri="{BB962C8B-B14F-4D97-AF65-F5344CB8AC3E}">
        <p14:creationId xmlns:p14="http://schemas.microsoft.com/office/powerpoint/2010/main" val="3836161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816325E-3BBD-4F7C-900B-472641F8B815}" type="datetimeFigureOut">
              <a:rPr lang="en-GB" smtClean="0"/>
              <a:t>02/12/2019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FBC5CF-EB13-4812-9FE9-9E940BE4D782}" type="slidenum">
              <a:rPr lang="en-GB" smtClean="0"/>
              <a:t>‹#›</a:t>
            </a:fld>
            <a:endParaRPr lang="en-GB"/>
          </a:p>
        </p:txBody>
      </p:sp>
    </p:spTree>
    <p:extLst>
      <p:ext uri="{BB962C8B-B14F-4D97-AF65-F5344CB8AC3E}">
        <p14:creationId xmlns:p14="http://schemas.microsoft.com/office/powerpoint/2010/main" val="3856695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816325E-3BBD-4F7C-900B-472641F8B815}" type="datetimeFigureOut">
              <a:rPr lang="en-GB" smtClean="0"/>
              <a:t>02/12/2019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FBC5CF-EB13-4812-9FE9-9E940BE4D782}" type="slidenum">
              <a:rPr lang="en-GB" smtClean="0"/>
              <a:t>‹#›</a:t>
            </a:fld>
            <a:endParaRPr lang="en-GB"/>
          </a:p>
        </p:txBody>
      </p:sp>
    </p:spTree>
    <p:extLst>
      <p:ext uri="{BB962C8B-B14F-4D97-AF65-F5344CB8AC3E}">
        <p14:creationId xmlns:p14="http://schemas.microsoft.com/office/powerpoint/2010/main" val="4242564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816325E-3BBD-4F7C-900B-472641F8B815}" type="datetimeFigureOut">
              <a:rPr lang="en-GB" smtClean="0"/>
              <a:t>02/12/2019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DFBC5CF-EB13-4812-9FE9-9E940BE4D782}" type="slidenum">
              <a:rPr lang="en-GB" smtClean="0"/>
              <a:t>‹#›</a:t>
            </a:fld>
            <a:endParaRPr lang="en-GB"/>
          </a:p>
        </p:txBody>
      </p:sp>
    </p:spTree>
    <p:extLst>
      <p:ext uri="{BB962C8B-B14F-4D97-AF65-F5344CB8AC3E}">
        <p14:creationId xmlns:p14="http://schemas.microsoft.com/office/powerpoint/2010/main" val="423263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816325E-3BBD-4F7C-900B-472641F8B815}" type="datetimeFigureOut">
              <a:rPr lang="en-GB" smtClean="0"/>
              <a:t>02/12/2019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DFBC5CF-EB13-4812-9FE9-9E940BE4D782}" type="slidenum">
              <a:rPr lang="en-GB" smtClean="0"/>
              <a:t>‹#›</a:t>
            </a:fld>
            <a:endParaRPr lang="en-GB"/>
          </a:p>
        </p:txBody>
      </p:sp>
    </p:spTree>
    <p:extLst>
      <p:ext uri="{BB962C8B-B14F-4D97-AF65-F5344CB8AC3E}">
        <p14:creationId xmlns:p14="http://schemas.microsoft.com/office/powerpoint/2010/main" val="608173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16325E-3BBD-4F7C-900B-472641F8B815}" type="datetimeFigureOut">
              <a:rPr lang="en-GB" smtClean="0"/>
              <a:t>02/12/2019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DFBC5CF-EB13-4812-9FE9-9E940BE4D782}" type="slidenum">
              <a:rPr lang="en-GB" smtClean="0"/>
              <a:t>‹#›</a:t>
            </a:fld>
            <a:endParaRPr lang="en-GB"/>
          </a:p>
        </p:txBody>
      </p:sp>
    </p:spTree>
    <p:extLst>
      <p:ext uri="{BB962C8B-B14F-4D97-AF65-F5344CB8AC3E}">
        <p14:creationId xmlns:p14="http://schemas.microsoft.com/office/powerpoint/2010/main" val="31492713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816325E-3BBD-4F7C-900B-472641F8B815}" type="datetimeFigureOut">
              <a:rPr lang="en-GB" smtClean="0"/>
              <a:t>02/12/2019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FBC5CF-EB13-4812-9FE9-9E940BE4D782}" type="slidenum">
              <a:rPr lang="en-GB" smtClean="0"/>
              <a:t>‹#›</a:t>
            </a:fld>
            <a:endParaRPr lang="en-GB"/>
          </a:p>
        </p:txBody>
      </p:sp>
    </p:spTree>
    <p:extLst>
      <p:ext uri="{BB962C8B-B14F-4D97-AF65-F5344CB8AC3E}">
        <p14:creationId xmlns:p14="http://schemas.microsoft.com/office/powerpoint/2010/main" val="860932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816325E-3BBD-4F7C-900B-472641F8B815}" type="datetimeFigureOut">
              <a:rPr lang="en-GB" smtClean="0"/>
              <a:t>02/12/2019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FBC5CF-EB13-4812-9FE9-9E940BE4D782}" type="slidenum">
              <a:rPr lang="en-GB" smtClean="0"/>
              <a:t>‹#›</a:t>
            </a:fld>
            <a:endParaRPr lang="en-GB"/>
          </a:p>
        </p:txBody>
      </p:sp>
    </p:spTree>
    <p:extLst>
      <p:ext uri="{BB962C8B-B14F-4D97-AF65-F5344CB8AC3E}">
        <p14:creationId xmlns:p14="http://schemas.microsoft.com/office/powerpoint/2010/main" val="3531845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16325E-3BBD-4F7C-900B-472641F8B815}" type="datetimeFigureOut">
              <a:rPr lang="en-GB" smtClean="0"/>
              <a:t>02/12/2019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FBC5CF-EB13-4812-9FE9-9E940BE4D782}" type="slidenum">
              <a:rPr lang="en-GB" smtClean="0"/>
              <a:t>‹#›</a:t>
            </a:fld>
            <a:endParaRPr lang="en-GB"/>
          </a:p>
        </p:txBody>
      </p:sp>
    </p:spTree>
    <p:extLst>
      <p:ext uri="{BB962C8B-B14F-4D97-AF65-F5344CB8AC3E}">
        <p14:creationId xmlns:p14="http://schemas.microsoft.com/office/powerpoint/2010/main" val="17353920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16325E-3BBD-4F7C-900B-472641F8B815}" type="datetimeFigureOut">
              <a:rPr lang="en-GB" smtClean="0"/>
              <a:t>02/12/2019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FBC5CF-EB13-4812-9FE9-9E940BE4D782}" type="slidenum">
              <a:rPr lang="en-GB" smtClean="0"/>
              <a:t>‹#›</a:t>
            </a:fld>
            <a:endParaRPr lang="en-GB"/>
          </a:p>
        </p:txBody>
      </p:sp>
    </p:spTree>
    <p:extLst>
      <p:ext uri="{BB962C8B-B14F-4D97-AF65-F5344CB8AC3E}">
        <p14:creationId xmlns:p14="http://schemas.microsoft.com/office/powerpoint/2010/main" val="118967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3000" b="-1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16325E-3BBD-4F7C-900B-472641F8B815}" type="datetimeFigureOut">
              <a:rPr lang="en-GB" smtClean="0"/>
              <a:t>02/12/2019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FBC5CF-EB13-4812-9FE9-9E940BE4D782}" type="slidenum">
              <a:rPr lang="en-GB" smtClean="0"/>
              <a:t>‹#›</a:t>
            </a:fld>
            <a:endParaRPr lang="en-GB"/>
          </a:p>
        </p:txBody>
      </p:sp>
    </p:spTree>
    <p:extLst>
      <p:ext uri="{BB962C8B-B14F-4D97-AF65-F5344CB8AC3E}">
        <p14:creationId xmlns:p14="http://schemas.microsoft.com/office/powerpoint/2010/main" val="33065161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it0j6FIxIog" TargetMode="External"/><Relationship Id="rId2" Type="http://schemas.openxmlformats.org/officeDocument/2006/relationships/hyperlink" Target="https://www.youtube.com/watch?v=6-YWrPzsmEE"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247EE-6BC3-4ADD-9E68-016D5648692D}"/>
              </a:ext>
            </a:extLst>
          </p:cNvPr>
          <p:cNvSpPr>
            <a:spLocks noGrp="1"/>
          </p:cNvSpPr>
          <p:nvPr>
            <p:ph type="ctrTitle"/>
          </p:nvPr>
        </p:nvSpPr>
        <p:spPr/>
        <p:txBody>
          <a:bodyPr/>
          <a:lstStyle/>
          <a:p>
            <a:r>
              <a:rPr lang="en-GB" dirty="0"/>
              <a:t>Introduction to Gestalt Therapy</a:t>
            </a:r>
          </a:p>
        </p:txBody>
      </p:sp>
      <p:sp>
        <p:nvSpPr>
          <p:cNvPr id="3" name="Subtitle 2">
            <a:extLst>
              <a:ext uri="{FF2B5EF4-FFF2-40B4-BE49-F238E27FC236}">
                <a16:creationId xmlns:a16="http://schemas.microsoft.com/office/drawing/2014/main" id="{94851CC3-3BF7-4B17-953D-9E3130EAF820}"/>
              </a:ext>
            </a:extLst>
          </p:cNvPr>
          <p:cNvSpPr>
            <a:spLocks noGrp="1"/>
          </p:cNvSpPr>
          <p:nvPr>
            <p:ph type="subTitle" idx="1"/>
          </p:nvPr>
        </p:nvSpPr>
        <p:spPr>
          <a:xfrm>
            <a:off x="1524000" y="3602038"/>
            <a:ext cx="9144000" cy="1023228"/>
          </a:xfrm>
        </p:spPr>
        <p:txBody>
          <a:bodyPr/>
          <a:lstStyle/>
          <a:p>
            <a:r>
              <a:rPr lang="en-GB" dirty="0"/>
              <a:t>- The Gestalt approach set in the context of humanistic therapies and introducing some key concepts</a:t>
            </a:r>
          </a:p>
        </p:txBody>
      </p:sp>
      <p:sp>
        <p:nvSpPr>
          <p:cNvPr id="4" name="TextBox 3">
            <a:extLst>
              <a:ext uri="{FF2B5EF4-FFF2-40B4-BE49-F238E27FC236}">
                <a16:creationId xmlns:a16="http://schemas.microsoft.com/office/drawing/2014/main" id="{0CE216E4-E33F-407F-B406-81444A92293D}"/>
              </a:ext>
            </a:extLst>
          </p:cNvPr>
          <p:cNvSpPr txBox="1"/>
          <p:nvPr/>
        </p:nvSpPr>
        <p:spPr>
          <a:xfrm>
            <a:off x="5012924" y="4847208"/>
            <a:ext cx="2166152" cy="369332"/>
          </a:xfrm>
          <a:prstGeom prst="rect">
            <a:avLst/>
          </a:prstGeom>
          <a:noFill/>
        </p:spPr>
        <p:txBody>
          <a:bodyPr wrap="square" rtlCol="0">
            <a:spAutoFit/>
          </a:bodyPr>
          <a:lstStyle/>
          <a:p>
            <a:r>
              <a:rPr lang="en-GB" dirty="0"/>
              <a:t>Huw MacRae Jones</a:t>
            </a:r>
          </a:p>
        </p:txBody>
      </p:sp>
    </p:spTree>
    <p:extLst>
      <p:ext uri="{BB962C8B-B14F-4D97-AF65-F5344CB8AC3E}">
        <p14:creationId xmlns:p14="http://schemas.microsoft.com/office/powerpoint/2010/main" val="7191315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814DA-AC26-4231-9A3E-299667145252}"/>
              </a:ext>
            </a:extLst>
          </p:cNvPr>
          <p:cNvSpPr>
            <a:spLocks noGrp="1"/>
          </p:cNvSpPr>
          <p:nvPr>
            <p:ph type="title"/>
          </p:nvPr>
        </p:nvSpPr>
        <p:spPr>
          <a:xfrm>
            <a:off x="870829" y="365125"/>
            <a:ext cx="10515600" cy="1295895"/>
          </a:xfrm>
        </p:spPr>
        <p:txBody>
          <a:bodyPr>
            <a:normAutofit fontScale="90000"/>
          </a:bodyPr>
          <a:lstStyle/>
          <a:p>
            <a:r>
              <a:rPr lang="en-GB" dirty="0"/>
              <a:t>Psychotherapy – a smorgasbord of approaches</a:t>
            </a:r>
          </a:p>
        </p:txBody>
      </p:sp>
      <p:sp>
        <p:nvSpPr>
          <p:cNvPr id="3" name="Content Placeholder 2">
            <a:extLst>
              <a:ext uri="{FF2B5EF4-FFF2-40B4-BE49-F238E27FC236}">
                <a16:creationId xmlns:a16="http://schemas.microsoft.com/office/drawing/2014/main" id="{36D85033-6380-4974-9C56-26BE8B8189A6}"/>
              </a:ext>
            </a:extLst>
          </p:cNvPr>
          <p:cNvSpPr>
            <a:spLocks noGrp="1"/>
          </p:cNvSpPr>
          <p:nvPr>
            <p:ph idx="1"/>
          </p:nvPr>
        </p:nvSpPr>
        <p:spPr>
          <a:xfrm>
            <a:off x="831570" y="1661020"/>
            <a:ext cx="10515600" cy="4351338"/>
          </a:xfrm>
        </p:spPr>
        <p:txBody>
          <a:bodyPr/>
          <a:lstStyle/>
          <a:p>
            <a:r>
              <a:rPr lang="en-GB" dirty="0"/>
              <a:t>Given the number and variety of approaches to counselling / psychotherapy, some way of categorising these is useful. (why?)</a:t>
            </a:r>
          </a:p>
          <a:p>
            <a:r>
              <a:rPr lang="en-GB" dirty="0"/>
              <a:t>One such categorisation is to talk of </a:t>
            </a:r>
            <a:r>
              <a:rPr lang="en-GB" i="1" dirty="0"/>
              <a:t>forces: </a:t>
            </a:r>
            <a:r>
              <a:rPr lang="en-GB" dirty="0"/>
              <a:t>first force, second force etc. See (</a:t>
            </a:r>
            <a:r>
              <a:rPr lang="en-GB" dirty="0" err="1"/>
              <a:t>Fleuridas</a:t>
            </a:r>
            <a:r>
              <a:rPr lang="en-GB" dirty="0"/>
              <a:t> and Krafcik, 2019) for more on this.</a:t>
            </a:r>
          </a:p>
        </p:txBody>
      </p:sp>
      <p:pic>
        <p:nvPicPr>
          <p:cNvPr id="5" name="Picture 4" descr="A close up of a window&#10;&#10;Description automatically generated">
            <a:extLst>
              <a:ext uri="{FF2B5EF4-FFF2-40B4-BE49-F238E27FC236}">
                <a16:creationId xmlns:a16="http://schemas.microsoft.com/office/drawing/2014/main" id="{2521F422-D946-4925-9C8B-99C154C5E5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5128" y="3698075"/>
            <a:ext cx="4763862" cy="2794800"/>
          </a:xfrm>
          <a:prstGeom prst="rect">
            <a:avLst/>
          </a:prstGeom>
        </p:spPr>
      </p:pic>
      <p:sp>
        <p:nvSpPr>
          <p:cNvPr id="6" name="TextBox 5">
            <a:extLst>
              <a:ext uri="{FF2B5EF4-FFF2-40B4-BE49-F238E27FC236}">
                <a16:creationId xmlns:a16="http://schemas.microsoft.com/office/drawing/2014/main" id="{6D8B38EB-7C17-407C-A7CB-0B8EA685A75E}"/>
              </a:ext>
            </a:extLst>
          </p:cNvPr>
          <p:cNvSpPr txBox="1"/>
          <p:nvPr/>
        </p:nvSpPr>
        <p:spPr>
          <a:xfrm rot="16200000">
            <a:off x="4469063" y="5084785"/>
            <a:ext cx="1954763" cy="369332"/>
          </a:xfrm>
          <a:prstGeom prst="rect">
            <a:avLst/>
          </a:prstGeom>
          <a:noFill/>
        </p:spPr>
        <p:txBody>
          <a:bodyPr wrap="square" rtlCol="0">
            <a:spAutoFit/>
          </a:bodyPr>
          <a:lstStyle/>
          <a:p>
            <a:r>
              <a:rPr lang="en-GB" dirty="0"/>
              <a:t>1. Psychoanalytic</a:t>
            </a:r>
          </a:p>
        </p:txBody>
      </p:sp>
      <p:sp>
        <p:nvSpPr>
          <p:cNvPr id="7" name="TextBox 6">
            <a:extLst>
              <a:ext uri="{FF2B5EF4-FFF2-40B4-BE49-F238E27FC236}">
                <a16:creationId xmlns:a16="http://schemas.microsoft.com/office/drawing/2014/main" id="{3A95F7C0-2F34-412D-BBB1-764C52FF66C7}"/>
              </a:ext>
            </a:extLst>
          </p:cNvPr>
          <p:cNvSpPr txBox="1"/>
          <p:nvPr/>
        </p:nvSpPr>
        <p:spPr>
          <a:xfrm rot="16200000">
            <a:off x="5086822" y="5050495"/>
            <a:ext cx="1954763" cy="369332"/>
          </a:xfrm>
          <a:prstGeom prst="rect">
            <a:avLst/>
          </a:prstGeom>
          <a:noFill/>
        </p:spPr>
        <p:txBody>
          <a:bodyPr wrap="square" rtlCol="0">
            <a:spAutoFit/>
          </a:bodyPr>
          <a:lstStyle/>
          <a:p>
            <a:r>
              <a:rPr lang="en-GB" dirty="0"/>
              <a:t>2. Behavioural</a:t>
            </a:r>
          </a:p>
        </p:txBody>
      </p:sp>
      <p:sp>
        <p:nvSpPr>
          <p:cNvPr id="8" name="TextBox 7">
            <a:extLst>
              <a:ext uri="{FF2B5EF4-FFF2-40B4-BE49-F238E27FC236}">
                <a16:creationId xmlns:a16="http://schemas.microsoft.com/office/drawing/2014/main" id="{903DFF69-44D6-4E8C-A179-430F66C1C32B}"/>
              </a:ext>
            </a:extLst>
          </p:cNvPr>
          <p:cNvSpPr txBox="1"/>
          <p:nvPr/>
        </p:nvSpPr>
        <p:spPr>
          <a:xfrm rot="16200000">
            <a:off x="5915104" y="4877768"/>
            <a:ext cx="1758821" cy="923330"/>
          </a:xfrm>
          <a:prstGeom prst="rect">
            <a:avLst/>
          </a:prstGeom>
          <a:noFill/>
        </p:spPr>
        <p:txBody>
          <a:bodyPr wrap="square" rtlCol="0">
            <a:spAutoFit/>
          </a:bodyPr>
          <a:lstStyle/>
          <a:p>
            <a:r>
              <a:rPr lang="en-GB" dirty="0"/>
              <a:t>3. Humanistic-</a:t>
            </a:r>
          </a:p>
          <a:p>
            <a:r>
              <a:rPr lang="en-GB" dirty="0"/>
              <a:t>existential</a:t>
            </a:r>
          </a:p>
          <a:p>
            <a:endParaRPr lang="en-GB" dirty="0"/>
          </a:p>
        </p:txBody>
      </p:sp>
    </p:spTree>
    <p:extLst>
      <p:ext uri="{BB962C8B-B14F-4D97-AF65-F5344CB8AC3E}">
        <p14:creationId xmlns:p14="http://schemas.microsoft.com/office/powerpoint/2010/main" val="273160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9E15F-FC09-4E6F-9DF9-1C01EF49B726}"/>
              </a:ext>
            </a:extLst>
          </p:cNvPr>
          <p:cNvSpPr>
            <a:spLocks noGrp="1"/>
          </p:cNvSpPr>
          <p:nvPr>
            <p:ph type="title"/>
          </p:nvPr>
        </p:nvSpPr>
        <p:spPr>
          <a:xfrm>
            <a:off x="838200" y="365125"/>
            <a:ext cx="7606004" cy="1325563"/>
          </a:xfrm>
        </p:spPr>
        <p:txBody>
          <a:bodyPr/>
          <a:lstStyle/>
          <a:p>
            <a:r>
              <a:rPr lang="en-GB" b="1" dirty="0"/>
              <a:t>3</a:t>
            </a:r>
            <a:r>
              <a:rPr lang="en-GB" dirty="0"/>
              <a:t> Facts about Gestalt Therapy	</a:t>
            </a:r>
          </a:p>
        </p:txBody>
      </p:sp>
      <p:sp>
        <p:nvSpPr>
          <p:cNvPr id="3" name="Content Placeholder 2">
            <a:extLst>
              <a:ext uri="{FF2B5EF4-FFF2-40B4-BE49-F238E27FC236}">
                <a16:creationId xmlns:a16="http://schemas.microsoft.com/office/drawing/2014/main" id="{B58F2564-C774-40E8-B915-9E4624AEA6DB}"/>
              </a:ext>
            </a:extLst>
          </p:cNvPr>
          <p:cNvSpPr>
            <a:spLocks noGrp="1"/>
          </p:cNvSpPr>
          <p:nvPr>
            <p:ph idx="1"/>
          </p:nvPr>
        </p:nvSpPr>
        <p:spPr>
          <a:xfrm>
            <a:off x="838200" y="1825625"/>
            <a:ext cx="6831563" cy="4351338"/>
          </a:xfrm>
        </p:spPr>
        <p:txBody>
          <a:bodyPr/>
          <a:lstStyle/>
          <a:p>
            <a:pPr marL="0" indent="0">
              <a:buNone/>
            </a:pPr>
            <a:r>
              <a:rPr lang="en-GB" dirty="0"/>
              <a:t>Developed by </a:t>
            </a:r>
            <a:r>
              <a:rPr lang="en-GB" b="1" dirty="0"/>
              <a:t>Fritz </a:t>
            </a:r>
            <a:r>
              <a:rPr lang="en-GB" b="1" dirty="0" err="1"/>
              <a:t>Perls</a:t>
            </a:r>
            <a:r>
              <a:rPr lang="en-GB" b="1" dirty="0"/>
              <a:t> </a:t>
            </a:r>
            <a:r>
              <a:rPr lang="en-GB" dirty="0"/>
              <a:t>in the 1950s (</a:t>
            </a:r>
            <a:r>
              <a:rPr lang="en-GB" i="1" dirty="0"/>
              <a:t>Clarkson and </a:t>
            </a:r>
            <a:r>
              <a:rPr lang="en-GB" i="1" dirty="0" err="1"/>
              <a:t>Cavicchia</a:t>
            </a:r>
            <a:r>
              <a:rPr lang="en-GB" dirty="0"/>
              <a:t>, 2013)</a:t>
            </a:r>
          </a:p>
          <a:p>
            <a:pPr marL="0" indent="0">
              <a:buNone/>
            </a:pPr>
            <a:endParaRPr lang="en-GB" dirty="0"/>
          </a:p>
          <a:p>
            <a:pPr marL="0" indent="0">
              <a:buNone/>
            </a:pPr>
            <a:r>
              <a:rPr lang="en-GB" dirty="0"/>
              <a:t>Like Person-centred Therapy, Gestalt belongs to the </a:t>
            </a:r>
            <a:r>
              <a:rPr lang="en-GB" b="1" dirty="0"/>
              <a:t>humanistic-existential</a:t>
            </a:r>
            <a:r>
              <a:rPr lang="en-GB" dirty="0"/>
              <a:t> approach to psychotherapy (Churchill </a:t>
            </a:r>
            <a:r>
              <a:rPr lang="en-GB" i="1" dirty="0"/>
              <a:t>et al, 2010</a:t>
            </a:r>
            <a:r>
              <a:rPr lang="en-GB" dirty="0"/>
              <a:t>)</a:t>
            </a:r>
          </a:p>
          <a:p>
            <a:pPr marL="0" indent="0">
              <a:buNone/>
            </a:pPr>
            <a:endParaRPr lang="en-GB" dirty="0"/>
          </a:p>
          <a:p>
            <a:pPr marL="0" indent="0">
              <a:buNone/>
            </a:pPr>
            <a:r>
              <a:rPr lang="en-GB" dirty="0"/>
              <a:t>Takes a </a:t>
            </a:r>
            <a:r>
              <a:rPr lang="en-GB" b="1" dirty="0"/>
              <a:t>phenomenological</a:t>
            </a:r>
            <a:r>
              <a:rPr lang="en-GB" dirty="0"/>
              <a:t> approach to human experiencing (</a:t>
            </a:r>
            <a:r>
              <a:rPr lang="en-GB" dirty="0" err="1"/>
              <a:t>Perls</a:t>
            </a:r>
            <a:r>
              <a:rPr lang="en-GB" dirty="0"/>
              <a:t> </a:t>
            </a:r>
            <a:r>
              <a:rPr lang="en-GB" i="1" dirty="0"/>
              <a:t>et al, </a:t>
            </a:r>
            <a:r>
              <a:rPr lang="en-GB" dirty="0"/>
              <a:t>1994[1951])</a:t>
            </a:r>
          </a:p>
        </p:txBody>
      </p:sp>
      <p:pic>
        <p:nvPicPr>
          <p:cNvPr id="5" name="Picture 4" descr="A person wearing a hat and glasses&#10;&#10;Description automatically generated">
            <a:extLst>
              <a:ext uri="{FF2B5EF4-FFF2-40B4-BE49-F238E27FC236}">
                <a16:creationId xmlns:a16="http://schemas.microsoft.com/office/drawing/2014/main" id="{BF3C74D5-3759-48CC-96A8-3446484166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29750" y="712917"/>
            <a:ext cx="1924050" cy="2371725"/>
          </a:xfrm>
          <a:prstGeom prst="rect">
            <a:avLst/>
          </a:prstGeom>
        </p:spPr>
      </p:pic>
      <p:pic>
        <p:nvPicPr>
          <p:cNvPr id="7" name="Picture 6" descr="A person looking at the camera&#10;&#10;Description automatically generated">
            <a:extLst>
              <a:ext uri="{FF2B5EF4-FFF2-40B4-BE49-F238E27FC236}">
                <a16:creationId xmlns:a16="http://schemas.microsoft.com/office/drawing/2014/main" id="{6534ED5C-6485-4780-9776-F305C5164D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8287" y="4001294"/>
            <a:ext cx="2466975" cy="1847850"/>
          </a:xfrm>
          <a:prstGeom prst="rect">
            <a:avLst/>
          </a:prstGeom>
        </p:spPr>
      </p:pic>
      <p:sp>
        <p:nvSpPr>
          <p:cNvPr id="4" name="TextBox 3">
            <a:extLst>
              <a:ext uri="{FF2B5EF4-FFF2-40B4-BE49-F238E27FC236}">
                <a16:creationId xmlns:a16="http://schemas.microsoft.com/office/drawing/2014/main" id="{0CE22C95-E91E-4495-9A77-8052A8CAF3F5}"/>
              </a:ext>
            </a:extLst>
          </p:cNvPr>
          <p:cNvSpPr txBox="1"/>
          <p:nvPr/>
        </p:nvSpPr>
        <p:spPr>
          <a:xfrm>
            <a:off x="9023927" y="3358302"/>
            <a:ext cx="2927928" cy="369332"/>
          </a:xfrm>
          <a:prstGeom prst="rect">
            <a:avLst/>
          </a:prstGeom>
          <a:noFill/>
        </p:spPr>
        <p:txBody>
          <a:bodyPr wrap="square" rtlCol="0">
            <a:spAutoFit/>
          </a:bodyPr>
          <a:lstStyle/>
          <a:p>
            <a:r>
              <a:rPr lang="en-GB" dirty="0"/>
              <a:t>Fritz </a:t>
            </a:r>
            <a:r>
              <a:rPr lang="en-GB" dirty="0" err="1"/>
              <a:t>Perls</a:t>
            </a:r>
            <a:r>
              <a:rPr lang="en-GB" dirty="0"/>
              <a:t> (b.1893 – d.1970)</a:t>
            </a:r>
          </a:p>
        </p:txBody>
      </p:sp>
      <p:sp>
        <p:nvSpPr>
          <p:cNvPr id="6" name="TextBox 5">
            <a:extLst>
              <a:ext uri="{FF2B5EF4-FFF2-40B4-BE49-F238E27FC236}">
                <a16:creationId xmlns:a16="http://schemas.microsoft.com/office/drawing/2014/main" id="{B2ED83F5-F15F-486A-A0B6-5BDBB7CA226B}"/>
              </a:ext>
            </a:extLst>
          </p:cNvPr>
          <p:cNvSpPr txBox="1"/>
          <p:nvPr/>
        </p:nvSpPr>
        <p:spPr>
          <a:xfrm>
            <a:off x="7288567" y="4527612"/>
            <a:ext cx="1367161" cy="646331"/>
          </a:xfrm>
          <a:prstGeom prst="rect">
            <a:avLst/>
          </a:prstGeom>
          <a:noFill/>
        </p:spPr>
        <p:txBody>
          <a:bodyPr wrap="square" rtlCol="0">
            <a:spAutoFit/>
          </a:bodyPr>
          <a:lstStyle/>
          <a:p>
            <a:r>
              <a:rPr lang="en-GB" dirty="0"/>
              <a:t>More about this later…</a:t>
            </a:r>
          </a:p>
        </p:txBody>
      </p:sp>
      <p:cxnSp>
        <p:nvCxnSpPr>
          <p:cNvPr id="11" name="Connector: Curved 10">
            <a:extLst>
              <a:ext uri="{FF2B5EF4-FFF2-40B4-BE49-F238E27FC236}">
                <a16:creationId xmlns:a16="http://schemas.microsoft.com/office/drawing/2014/main" id="{BEE64807-9E1A-41C6-B687-1CA9D26BD226}"/>
              </a:ext>
            </a:extLst>
          </p:cNvPr>
          <p:cNvCxnSpPr/>
          <p:nvPr/>
        </p:nvCxnSpPr>
        <p:spPr>
          <a:xfrm rot="10800000" flipV="1">
            <a:off x="3921721" y="4925219"/>
            <a:ext cx="3213717" cy="156229"/>
          </a:xfrm>
          <a:prstGeom prst="curvedConnector3">
            <a:avLst>
              <a:gd name="adj1" fmla="val 97514"/>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88688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37389C-72C6-4601-BA48-0F5946CF8C62}"/>
              </a:ext>
            </a:extLst>
          </p:cNvPr>
          <p:cNvSpPr>
            <a:spLocks noGrp="1"/>
          </p:cNvSpPr>
          <p:nvPr>
            <p:ph idx="1"/>
          </p:nvPr>
        </p:nvSpPr>
        <p:spPr>
          <a:xfrm>
            <a:off x="838200" y="712269"/>
            <a:ext cx="10515600" cy="4845152"/>
          </a:xfrm>
        </p:spPr>
        <p:txBody>
          <a:bodyPr>
            <a:normAutofit/>
          </a:bodyPr>
          <a:lstStyle/>
          <a:p>
            <a:pPr marL="457200" lvl="1" indent="0" algn="just">
              <a:buNone/>
            </a:pPr>
            <a:endParaRPr lang="en-GB" dirty="0">
              <a:latin typeface="Century Schoolbook" panose="02040604050505020304" pitchFamily="18" charset="0"/>
            </a:endParaRPr>
          </a:p>
          <a:p>
            <a:pPr marL="0" indent="0" algn="just">
              <a:buNone/>
            </a:pPr>
            <a:endParaRPr lang="en-GB" dirty="0">
              <a:latin typeface="Century Schoolbook" panose="02040604050505020304" pitchFamily="18" charset="0"/>
            </a:endParaRPr>
          </a:p>
          <a:p>
            <a:pPr marL="457200" lvl="1" indent="0" algn="just">
              <a:buNone/>
            </a:pPr>
            <a:endParaRPr lang="en-GB" dirty="0">
              <a:latin typeface="Century Schoolbook" panose="02040604050505020304" pitchFamily="18" charset="0"/>
            </a:endParaRPr>
          </a:p>
          <a:p>
            <a:pPr marL="0" indent="0" algn="just">
              <a:buNone/>
            </a:pPr>
            <a:endParaRPr lang="en-GB" dirty="0"/>
          </a:p>
          <a:p>
            <a:pPr marL="0" indent="0" algn="just">
              <a:buNone/>
            </a:pPr>
            <a:endParaRPr lang="en-GB" dirty="0"/>
          </a:p>
        </p:txBody>
      </p:sp>
      <p:sp>
        <p:nvSpPr>
          <p:cNvPr id="2" name="TextBox 1">
            <a:extLst>
              <a:ext uri="{FF2B5EF4-FFF2-40B4-BE49-F238E27FC236}">
                <a16:creationId xmlns:a16="http://schemas.microsoft.com/office/drawing/2014/main" id="{6815A344-DE07-4E56-9D53-774BED191F94}"/>
              </a:ext>
            </a:extLst>
          </p:cNvPr>
          <p:cNvSpPr txBox="1"/>
          <p:nvPr/>
        </p:nvSpPr>
        <p:spPr>
          <a:xfrm>
            <a:off x="838200" y="612559"/>
            <a:ext cx="10134600" cy="707886"/>
          </a:xfrm>
          <a:prstGeom prst="rect">
            <a:avLst/>
          </a:prstGeom>
          <a:noFill/>
        </p:spPr>
        <p:txBody>
          <a:bodyPr wrap="square" rtlCol="0">
            <a:spAutoFit/>
          </a:bodyPr>
          <a:lstStyle/>
          <a:p>
            <a:r>
              <a:rPr lang="en-GB" sz="4000" dirty="0"/>
              <a:t>Discussion: what is going on in therapy?</a:t>
            </a:r>
          </a:p>
        </p:txBody>
      </p:sp>
    </p:spTree>
    <p:extLst>
      <p:ext uri="{BB962C8B-B14F-4D97-AF65-F5344CB8AC3E}">
        <p14:creationId xmlns:p14="http://schemas.microsoft.com/office/powerpoint/2010/main" val="13077720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E52DD-4EF3-452D-9BA5-EBD1E6E96AFC}"/>
              </a:ext>
            </a:extLst>
          </p:cNvPr>
          <p:cNvSpPr>
            <a:spLocks noGrp="1"/>
          </p:cNvSpPr>
          <p:nvPr>
            <p:ph type="title"/>
          </p:nvPr>
        </p:nvSpPr>
        <p:spPr/>
        <p:txBody>
          <a:bodyPr/>
          <a:lstStyle/>
          <a:p>
            <a:r>
              <a:rPr lang="en-GB" dirty="0"/>
              <a:t>The Plan</a:t>
            </a:r>
          </a:p>
        </p:txBody>
      </p:sp>
      <p:sp>
        <p:nvSpPr>
          <p:cNvPr id="3" name="Content Placeholder 2">
            <a:extLst>
              <a:ext uri="{FF2B5EF4-FFF2-40B4-BE49-F238E27FC236}">
                <a16:creationId xmlns:a16="http://schemas.microsoft.com/office/drawing/2014/main" id="{B2D68C24-20F8-41BA-BD57-8F5C2A87A724}"/>
              </a:ext>
            </a:extLst>
          </p:cNvPr>
          <p:cNvSpPr>
            <a:spLocks noGrp="1"/>
          </p:cNvSpPr>
          <p:nvPr>
            <p:ph idx="1"/>
          </p:nvPr>
        </p:nvSpPr>
        <p:spPr/>
        <p:txBody>
          <a:bodyPr/>
          <a:lstStyle/>
          <a:p>
            <a:pPr marL="0" indent="0">
              <a:buNone/>
            </a:pPr>
            <a:r>
              <a:rPr lang="en-GB" dirty="0"/>
              <a:t>Here we aim to explore Gestalt Therapy’s answer to this big question by:</a:t>
            </a:r>
          </a:p>
          <a:p>
            <a:pPr marL="514350" indent="-514350">
              <a:buAutoNum type="arabicPeriod"/>
            </a:pPr>
            <a:endParaRPr lang="en-GB" dirty="0"/>
          </a:p>
          <a:p>
            <a:pPr marL="514350" indent="-514350">
              <a:buAutoNum type="arabicPeriod"/>
            </a:pPr>
            <a:r>
              <a:rPr lang="en-GB" dirty="0"/>
              <a:t>Examining the Theory </a:t>
            </a:r>
          </a:p>
          <a:p>
            <a:pPr marL="514350" indent="-514350">
              <a:buAutoNum type="arabicPeriod"/>
            </a:pPr>
            <a:r>
              <a:rPr lang="en-GB" dirty="0"/>
              <a:t>Exercises – trying it out</a:t>
            </a:r>
          </a:p>
          <a:p>
            <a:pPr marL="514350" indent="-514350">
              <a:buAutoNum type="arabicPeriod" startAt="3"/>
            </a:pPr>
            <a:r>
              <a:rPr lang="en-GB" dirty="0"/>
              <a:t>Watching a film (or two)</a:t>
            </a:r>
          </a:p>
          <a:p>
            <a:pPr marL="514350" indent="-514350">
              <a:buAutoNum type="arabicPeriod" startAt="3"/>
            </a:pPr>
            <a:r>
              <a:rPr lang="en-GB" dirty="0"/>
              <a:t>Case study examples</a:t>
            </a:r>
          </a:p>
        </p:txBody>
      </p:sp>
    </p:spTree>
    <p:extLst>
      <p:ext uri="{BB962C8B-B14F-4D97-AF65-F5344CB8AC3E}">
        <p14:creationId xmlns:p14="http://schemas.microsoft.com/office/powerpoint/2010/main" val="3384859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99AB0F-667B-48E3-AEE0-B9A265880B97}"/>
              </a:ext>
            </a:extLst>
          </p:cNvPr>
          <p:cNvSpPr>
            <a:spLocks noGrp="1"/>
          </p:cNvSpPr>
          <p:nvPr>
            <p:ph idx="1"/>
          </p:nvPr>
        </p:nvSpPr>
        <p:spPr>
          <a:xfrm>
            <a:off x="847078" y="682918"/>
            <a:ext cx="10515600" cy="4351338"/>
          </a:xfrm>
        </p:spPr>
        <p:txBody>
          <a:bodyPr/>
          <a:lstStyle/>
          <a:p>
            <a:pPr marL="0" indent="0" algn="ctr">
              <a:buNone/>
            </a:pPr>
            <a:r>
              <a:rPr lang="en-GB" dirty="0"/>
              <a:t>To explain Gestalt Therapy’s answer to this question, we begin with </a:t>
            </a:r>
          </a:p>
          <a:p>
            <a:pPr marL="0" indent="0" algn="ctr">
              <a:buNone/>
            </a:pPr>
            <a:r>
              <a:rPr lang="en-GB" dirty="0"/>
              <a:t>the idea of </a:t>
            </a:r>
            <a:r>
              <a:rPr lang="en-GB" i="1" dirty="0"/>
              <a:t>figure (gestalt) and ground </a:t>
            </a:r>
            <a:r>
              <a:rPr lang="en-GB" dirty="0"/>
              <a:t>from gestalt psychology*</a:t>
            </a:r>
          </a:p>
        </p:txBody>
      </p:sp>
      <p:pic>
        <p:nvPicPr>
          <p:cNvPr id="7" name="Picture 6" descr="A picture containing table&#10;&#10;Description automatically generated">
            <a:extLst>
              <a:ext uri="{FF2B5EF4-FFF2-40B4-BE49-F238E27FC236}">
                <a16:creationId xmlns:a16="http://schemas.microsoft.com/office/drawing/2014/main" id="{93D7F01B-B491-400B-B60C-E6CBF34C3E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3217" y="2286720"/>
            <a:ext cx="2162175" cy="2114550"/>
          </a:xfrm>
          <a:prstGeom prst="rect">
            <a:avLst/>
          </a:prstGeom>
        </p:spPr>
      </p:pic>
      <p:pic>
        <p:nvPicPr>
          <p:cNvPr id="9" name="Picture 8">
            <a:extLst>
              <a:ext uri="{FF2B5EF4-FFF2-40B4-BE49-F238E27FC236}">
                <a16:creationId xmlns:a16="http://schemas.microsoft.com/office/drawing/2014/main" id="{F0200E9B-4409-4DC2-A8D5-1F308FD9F1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9231" y="2204785"/>
            <a:ext cx="1895475" cy="2409825"/>
          </a:xfrm>
          <a:prstGeom prst="rect">
            <a:avLst/>
          </a:prstGeom>
        </p:spPr>
      </p:pic>
      <p:sp>
        <p:nvSpPr>
          <p:cNvPr id="10" name="TextBox 9">
            <a:extLst>
              <a:ext uri="{FF2B5EF4-FFF2-40B4-BE49-F238E27FC236}">
                <a16:creationId xmlns:a16="http://schemas.microsoft.com/office/drawing/2014/main" id="{140BC505-40FE-4E7F-9E30-61F96DA6D173}"/>
              </a:ext>
            </a:extLst>
          </p:cNvPr>
          <p:cNvSpPr txBox="1"/>
          <p:nvPr/>
        </p:nvSpPr>
        <p:spPr>
          <a:xfrm>
            <a:off x="4658853" y="4614610"/>
            <a:ext cx="2874293" cy="646331"/>
          </a:xfrm>
          <a:prstGeom prst="rect">
            <a:avLst/>
          </a:prstGeom>
          <a:noFill/>
        </p:spPr>
        <p:txBody>
          <a:bodyPr wrap="square" rtlCol="0">
            <a:spAutoFit/>
          </a:bodyPr>
          <a:lstStyle/>
          <a:p>
            <a:pPr algn="ctr"/>
            <a:r>
              <a:rPr lang="en-GB" dirty="0"/>
              <a:t>Visual examples of figure / ground</a:t>
            </a:r>
          </a:p>
        </p:txBody>
      </p:sp>
      <p:sp>
        <p:nvSpPr>
          <p:cNvPr id="11" name="TextBox 10">
            <a:extLst>
              <a:ext uri="{FF2B5EF4-FFF2-40B4-BE49-F238E27FC236}">
                <a16:creationId xmlns:a16="http://schemas.microsoft.com/office/drawing/2014/main" id="{0421EB9C-F307-4A61-A290-9A937CEC3232}"/>
              </a:ext>
            </a:extLst>
          </p:cNvPr>
          <p:cNvSpPr txBox="1"/>
          <p:nvPr/>
        </p:nvSpPr>
        <p:spPr>
          <a:xfrm>
            <a:off x="1340468" y="3020829"/>
            <a:ext cx="914400" cy="646331"/>
          </a:xfrm>
          <a:prstGeom prst="rect">
            <a:avLst/>
          </a:prstGeom>
          <a:noFill/>
        </p:spPr>
        <p:txBody>
          <a:bodyPr wrap="square" rtlCol="0">
            <a:spAutoFit/>
          </a:bodyPr>
          <a:lstStyle/>
          <a:p>
            <a:r>
              <a:rPr lang="en-GB" dirty="0"/>
              <a:t>Rubin’s Vase</a:t>
            </a:r>
          </a:p>
        </p:txBody>
      </p:sp>
      <p:sp>
        <p:nvSpPr>
          <p:cNvPr id="12" name="TextBox 11">
            <a:extLst>
              <a:ext uri="{FF2B5EF4-FFF2-40B4-BE49-F238E27FC236}">
                <a16:creationId xmlns:a16="http://schemas.microsoft.com/office/drawing/2014/main" id="{9CA92BC8-6789-4FC0-8C4B-ADD4E8AF860B}"/>
              </a:ext>
            </a:extLst>
          </p:cNvPr>
          <p:cNvSpPr txBox="1"/>
          <p:nvPr/>
        </p:nvSpPr>
        <p:spPr>
          <a:xfrm>
            <a:off x="9935296" y="2743831"/>
            <a:ext cx="1210155" cy="1200329"/>
          </a:xfrm>
          <a:prstGeom prst="rect">
            <a:avLst/>
          </a:prstGeom>
          <a:noFill/>
        </p:spPr>
        <p:txBody>
          <a:bodyPr wrap="square" rtlCol="0">
            <a:spAutoFit/>
          </a:bodyPr>
          <a:lstStyle/>
          <a:p>
            <a:r>
              <a:rPr lang="en-GB" dirty="0"/>
              <a:t>Edvard Munch’s ‘The Scream’</a:t>
            </a:r>
          </a:p>
        </p:txBody>
      </p:sp>
      <p:sp>
        <p:nvSpPr>
          <p:cNvPr id="2" name="TextBox 1">
            <a:extLst>
              <a:ext uri="{FF2B5EF4-FFF2-40B4-BE49-F238E27FC236}">
                <a16:creationId xmlns:a16="http://schemas.microsoft.com/office/drawing/2014/main" id="{564A12AA-9CAA-4505-9415-195D2F688DCF}"/>
              </a:ext>
            </a:extLst>
          </p:cNvPr>
          <p:cNvSpPr txBox="1"/>
          <p:nvPr/>
        </p:nvSpPr>
        <p:spPr>
          <a:xfrm>
            <a:off x="958728" y="5967783"/>
            <a:ext cx="11114903" cy="646331"/>
          </a:xfrm>
          <a:prstGeom prst="rect">
            <a:avLst/>
          </a:prstGeom>
          <a:noFill/>
        </p:spPr>
        <p:txBody>
          <a:bodyPr wrap="square" rtlCol="0">
            <a:spAutoFit/>
          </a:bodyPr>
          <a:lstStyle/>
          <a:p>
            <a:r>
              <a:rPr lang="en-GB" dirty="0"/>
              <a:t>* See Ch. 1 of Clarkson and </a:t>
            </a:r>
            <a:r>
              <a:rPr lang="en-GB" dirty="0" err="1"/>
              <a:t>Cavicchia</a:t>
            </a:r>
            <a:r>
              <a:rPr lang="en-GB" dirty="0"/>
              <a:t> (2014) for more on the theoretical influences behind Gestalt Therapy</a:t>
            </a:r>
          </a:p>
          <a:p>
            <a:endParaRPr lang="en-GB" dirty="0"/>
          </a:p>
        </p:txBody>
      </p:sp>
    </p:spTree>
    <p:extLst>
      <p:ext uri="{BB962C8B-B14F-4D97-AF65-F5344CB8AC3E}">
        <p14:creationId xmlns:p14="http://schemas.microsoft.com/office/powerpoint/2010/main" val="151570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E72A5A-3293-40B0-9BAA-767A67AEA9AE}"/>
              </a:ext>
            </a:extLst>
          </p:cNvPr>
          <p:cNvSpPr>
            <a:spLocks noGrp="1"/>
          </p:cNvSpPr>
          <p:nvPr>
            <p:ph idx="1"/>
          </p:nvPr>
        </p:nvSpPr>
        <p:spPr>
          <a:xfrm>
            <a:off x="838200" y="847023"/>
            <a:ext cx="10245436" cy="5329940"/>
          </a:xfrm>
        </p:spPr>
        <p:txBody>
          <a:bodyPr>
            <a:normAutofit fontScale="85000" lnSpcReduction="20000"/>
          </a:bodyPr>
          <a:lstStyle/>
          <a:p>
            <a:pPr marL="0" indent="0" algn="just">
              <a:buNone/>
            </a:pPr>
            <a:r>
              <a:rPr lang="en-GB" dirty="0" err="1"/>
              <a:t>Perls</a:t>
            </a:r>
            <a:r>
              <a:rPr lang="en-GB" dirty="0"/>
              <a:t> generalised this concept by considering </a:t>
            </a:r>
            <a:r>
              <a:rPr lang="en-GB" i="1" dirty="0"/>
              <a:t>any</a:t>
            </a:r>
            <a:r>
              <a:rPr lang="en-GB" dirty="0"/>
              <a:t> form of psychological perception in terms of figure / ground. (</a:t>
            </a:r>
            <a:r>
              <a:rPr lang="en-GB" dirty="0" err="1"/>
              <a:t>Perls</a:t>
            </a:r>
            <a:r>
              <a:rPr lang="en-GB" dirty="0"/>
              <a:t> </a:t>
            </a:r>
            <a:r>
              <a:rPr lang="en-GB" i="1" dirty="0"/>
              <a:t>et al</a:t>
            </a:r>
            <a:r>
              <a:rPr lang="en-GB" dirty="0"/>
              <a:t>, 1994[1951]).</a:t>
            </a:r>
          </a:p>
          <a:p>
            <a:pPr marL="457200" lvl="1" indent="0" algn="just">
              <a:buNone/>
            </a:pPr>
            <a:endParaRPr lang="en-GB" dirty="0">
              <a:latin typeface="Century Schoolbook" panose="02040604050505020304" pitchFamily="18" charset="0"/>
            </a:endParaRPr>
          </a:p>
          <a:p>
            <a:pPr marL="457200" lvl="1" indent="0" algn="just">
              <a:buNone/>
            </a:pPr>
            <a:r>
              <a:rPr lang="en-GB" dirty="0">
                <a:latin typeface="Century Schoolbook" panose="02040604050505020304" pitchFamily="18" charset="0"/>
              </a:rPr>
              <a:t>“The figure (gestalt) in awareness is a clear, vivid perception, image, or insight; in motor </a:t>
            </a:r>
            <a:r>
              <a:rPr lang="en-GB" dirty="0" err="1">
                <a:latin typeface="Century Schoolbook" panose="02040604050505020304" pitchFamily="18" charset="0"/>
              </a:rPr>
              <a:t>behavior</a:t>
            </a:r>
            <a:r>
              <a:rPr lang="en-GB" dirty="0">
                <a:latin typeface="Century Schoolbook" panose="02040604050505020304" pitchFamily="18" charset="0"/>
              </a:rPr>
              <a:t>, it is the graceful energetic movement that has rhythm, follow-through, etc.” (p.7)</a:t>
            </a:r>
            <a:endParaRPr lang="en-GB" dirty="0"/>
          </a:p>
          <a:p>
            <a:pPr marL="0" indent="0" algn="just">
              <a:buNone/>
            </a:pPr>
            <a:endParaRPr lang="en-GB" dirty="0"/>
          </a:p>
          <a:p>
            <a:pPr marL="0" indent="0" algn="just">
              <a:buNone/>
            </a:pPr>
            <a:r>
              <a:rPr lang="en-GB" dirty="0" err="1"/>
              <a:t>Perls</a:t>
            </a:r>
            <a:r>
              <a:rPr lang="en-GB" dirty="0"/>
              <a:t> called the process of forming a clear perception of the gestalt, </a:t>
            </a:r>
            <a:r>
              <a:rPr lang="en-GB" b="1" dirty="0"/>
              <a:t>contact</a:t>
            </a:r>
          </a:p>
          <a:p>
            <a:pPr marL="0" indent="0" algn="just">
              <a:buNone/>
            </a:pPr>
            <a:endParaRPr lang="en-GB" b="1" i="1" dirty="0"/>
          </a:p>
          <a:p>
            <a:pPr marL="457200" lvl="1" indent="0" algn="just">
              <a:buNone/>
            </a:pPr>
            <a:r>
              <a:rPr lang="en-GB" dirty="0">
                <a:latin typeface="Century Schoolbook" panose="02040604050505020304" pitchFamily="18" charset="0"/>
              </a:rPr>
              <a:t>“Contact, the work that results in assimilation and growth, is the forming of a figure of interest against a ground or context of the organism/environment field.” (p.7)</a:t>
            </a:r>
            <a:endParaRPr lang="en-GB" dirty="0"/>
          </a:p>
          <a:p>
            <a:pPr marL="0" indent="0">
              <a:buNone/>
            </a:pPr>
            <a:endParaRPr lang="en-GB" dirty="0"/>
          </a:p>
          <a:p>
            <a:pPr marL="0" indent="0">
              <a:buNone/>
            </a:pPr>
            <a:r>
              <a:rPr lang="en-GB" dirty="0"/>
              <a:t>Gestalt Therapy’s view of how people actually change is as follows:</a:t>
            </a:r>
            <a:endParaRPr lang="en-GB" dirty="0">
              <a:latin typeface="Century Schoolbook" panose="02040604050505020304" pitchFamily="18" charset="0"/>
            </a:endParaRPr>
          </a:p>
          <a:p>
            <a:pPr marL="457200" lvl="1" indent="0">
              <a:buNone/>
            </a:pPr>
            <a:endParaRPr lang="en-GB" dirty="0">
              <a:latin typeface="Century Schoolbook" panose="02040604050505020304" pitchFamily="18" charset="0"/>
            </a:endParaRPr>
          </a:p>
          <a:p>
            <a:pPr marL="457200" lvl="1" indent="0">
              <a:buNone/>
            </a:pPr>
            <a:r>
              <a:rPr lang="en-GB" dirty="0">
                <a:latin typeface="Century Schoolbook" panose="02040604050505020304" pitchFamily="18" charset="0"/>
              </a:rPr>
              <a:t>Most important of all, the </a:t>
            </a:r>
            <a:r>
              <a:rPr lang="en-GB" b="1" dirty="0">
                <a:latin typeface="Century Schoolbook" panose="02040604050505020304" pitchFamily="18" charset="0"/>
              </a:rPr>
              <a:t>achievement of a strong gestalt </a:t>
            </a:r>
            <a:r>
              <a:rPr lang="en-GB" dirty="0">
                <a:latin typeface="Century Schoolbook" panose="02040604050505020304" pitchFamily="18" charset="0"/>
              </a:rPr>
              <a:t>is itself the cure, for the figure of contact is not a sign of, but is itself the creative integration of experience. (p.8) </a:t>
            </a:r>
            <a:endParaRPr lang="en-GB" dirty="0"/>
          </a:p>
          <a:p>
            <a:pPr marL="0" indent="0" algn="just">
              <a:buNone/>
            </a:pPr>
            <a:endParaRPr lang="en-GB" dirty="0"/>
          </a:p>
          <a:p>
            <a:pPr marL="0" indent="0" algn="just">
              <a:buNone/>
            </a:pPr>
            <a:endParaRPr lang="en-GB" dirty="0"/>
          </a:p>
          <a:p>
            <a:pPr marL="0" indent="0" algn="just">
              <a:buNone/>
            </a:pPr>
            <a:endParaRPr lang="en-GB" dirty="0"/>
          </a:p>
          <a:p>
            <a:pPr marL="0" indent="0">
              <a:buNone/>
            </a:pPr>
            <a:endParaRPr lang="en-GB" dirty="0"/>
          </a:p>
          <a:p>
            <a:pPr marL="0" indent="0">
              <a:buNone/>
            </a:pPr>
            <a:endParaRPr lang="en-GB" dirty="0"/>
          </a:p>
        </p:txBody>
      </p:sp>
      <p:pic>
        <p:nvPicPr>
          <p:cNvPr id="4" name="Picture 3" descr="A picture containing drawing&#10;&#10;Description automatically generated">
            <a:extLst>
              <a:ext uri="{FF2B5EF4-FFF2-40B4-BE49-F238E27FC236}">
                <a16:creationId xmlns:a16="http://schemas.microsoft.com/office/drawing/2014/main" id="{88C90BE2-E507-4EDE-B18F-364B8BB189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2082" y="1736513"/>
            <a:ext cx="712236" cy="660436"/>
          </a:xfrm>
          <a:prstGeom prst="rect">
            <a:avLst/>
          </a:prstGeom>
        </p:spPr>
      </p:pic>
      <p:pic>
        <p:nvPicPr>
          <p:cNvPr id="6" name="Picture 5" descr="A picture containing drawing, sign, clock&#10;&#10;Description automatically generated">
            <a:extLst>
              <a:ext uri="{FF2B5EF4-FFF2-40B4-BE49-F238E27FC236}">
                <a16:creationId xmlns:a16="http://schemas.microsoft.com/office/drawing/2014/main" id="{58122EC5-3917-4981-94BA-BB091CE8B3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337" y="3429000"/>
            <a:ext cx="855726" cy="704716"/>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6662E2AD-CAC7-4AC6-9AB4-AB1535139A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1442" y="5271637"/>
            <a:ext cx="646922" cy="739340"/>
          </a:xfrm>
          <a:prstGeom prst="rect">
            <a:avLst/>
          </a:prstGeom>
        </p:spPr>
      </p:pic>
    </p:spTree>
    <p:extLst>
      <p:ext uri="{BB962C8B-B14F-4D97-AF65-F5344CB8AC3E}">
        <p14:creationId xmlns:p14="http://schemas.microsoft.com/office/powerpoint/2010/main" val="15095514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F7793-27EF-46BD-9FF5-FC0FF5969070}"/>
              </a:ext>
            </a:extLst>
          </p:cNvPr>
          <p:cNvSpPr>
            <a:spLocks noGrp="1"/>
          </p:cNvSpPr>
          <p:nvPr>
            <p:ph type="title"/>
          </p:nvPr>
        </p:nvSpPr>
        <p:spPr>
          <a:xfrm>
            <a:off x="838200" y="766392"/>
            <a:ext cx="10515600" cy="1325563"/>
          </a:xfrm>
        </p:spPr>
        <p:txBody>
          <a:bodyPr>
            <a:normAutofit fontScale="90000"/>
          </a:bodyPr>
          <a:lstStyle/>
          <a:p>
            <a:r>
              <a:rPr lang="en-GB" b="1" dirty="0"/>
              <a:t>Exercise:</a:t>
            </a:r>
            <a:r>
              <a:rPr lang="en-GB" dirty="0"/>
              <a:t> Identifying possible Gestalten “finding the food”</a:t>
            </a:r>
            <a:br>
              <a:rPr lang="en-GB" dirty="0"/>
            </a:br>
            <a:endParaRPr lang="en-GB" dirty="0"/>
          </a:p>
        </p:txBody>
      </p:sp>
      <p:sp>
        <p:nvSpPr>
          <p:cNvPr id="3" name="Content Placeholder 2">
            <a:extLst>
              <a:ext uri="{FF2B5EF4-FFF2-40B4-BE49-F238E27FC236}">
                <a16:creationId xmlns:a16="http://schemas.microsoft.com/office/drawing/2014/main" id="{1D12B37B-7D30-4E79-B8FA-46D3F6CB5782}"/>
              </a:ext>
            </a:extLst>
          </p:cNvPr>
          <p:cNvSpPr>
            <a:spLocks noGrp="1"/>
          </p:cNvSpPr>
          <p:nvPr>
            <p:ph idx="1"/>
          </p:nvPr>
        </p:nvSpPr>
        <p:spPr>
          <a:xfrm>
            <a:off x="838200" y="2131175"/>
            <a:ext cx="10515600" cy="4351338"/>
          </a:xfrm>
        </p:spPr>
        <p:txBody>
          <a:bodyPr/>
          <a:lstStyle/>
          <a:p>
            <a:pPr marL="457200" lvl="1" indent="0">
              <a:buNone/>
            </a:pPr>
            <a:r>
              <a:rPr lang="en-GB" dirty="0"/>
              <a:t>Think of things in your life (a relationship, concern, need, experience really anything which holds importance for you) and label it. E.g. “my relationship with my sister”, “how I feel when I’m alone”, “how I feel being observed”, “my hopes” etc. Write them down in a list.</a:t>
            </a:r>
          </a:p>
          <a:p>
            <a:endParaRPr lang="en-GB" dirty="0"/>
          </a:p>
        </p:txBody>
      </p:sp>
      <p:pic>
        <p:nvPicPr>
          <p:cNvPr id="6" name="Picture 5" descr="A picture containing food, salad, fruit, table&#10;&#10;Description automatically generated">
            <a:extLst>
              <a:ext uri="{FF2B5EF4-FFF2-40B4-BE49-F238E27FC236}">
                <a16:creationId xmlns:a16="http://schemas.microsoft.com/office/drawing/2014/main" id="{9016E7B4-040B-47FC-A7E9-82F62EEC45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10365" y="4094385"/>
            <a:ext cx="2428875" cy="1876425"/>
          </a:xfrm>
          <a:prstGeom prst="rect">
            <a:avLst/>
          </a:prstGeom>
        </p:spPr>
      </p:pic>
    </p:spTree>
    <p:extLst>
      <p:ext uri="{BB962C8B-B14F-4D97-AF65-F5344CB8AC3E}">
        <p14:creationId xmlns:p14="http://schemas.microsoft.com/office/powerpoint/2010/main" val="198985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BF1B97D-23A0-48C3-8DAB-B21E54D8585C}"/>
              </a:ext>
            </a:extLst>
          </p:cNvPr>
          <p:cNvSpPr>
            <a:spLocks noGrp="1"/>
          </p:cNvSpPr>
          <p:nvPr>
            <p:ph idx="1"/>
          </p:nvPr>
        </p:nvSpPr>
        <p:spPr>
          <a:xfrm>
            <a:off x="838200" y="816746"/>
            <a:ext cx="10515600" cy="5360217"/>
          </a:xfrm>
        </p:spPr>
        <p:txBody>
          <a:bodyPr/>
          <a:lstStyle/>
          <a:p>
            <a:pPr marL="0" indent="0">
              <a:buNone/>
            </a:pPr>
            <a:r>
              <a:rPr lang="en-GB" dirty="0"/>
              <a:t>Bringing things into the </a:t>
            </a:r>
            <a:r>
              <a:rPr lang="en-GB" b="1" dirty="0"/>
              <a:t>present</a:t>
            </a:r>
            <a:r>
              <a:rPr lang="en-GB" dirty="0"/>
              <a:t> is important in Gestalt…</a:t>
            </a:r>
          </a:p>
          <a:p>
            <a:endParaRPr lang="en-GB" dirty="0"/>
          </a:p>
          <a:p>
            <a:pPr marL="457200" lvl="1" indent="0">
              <a:buNone/>
            </a:pPr>
            <a:endParaRPr lang="en-GB" dirty="0">
              <a:latin typeface="Century Schoolbook" panose="02040604050505020304" pitchFamily="18" charset="0"/>
            </a:endParaRPr>
          </a:p>
          <a:p>
            <a:pPr marL="457200" lvl="1" indent="0">
              <a:buNone/>
            </a:pPr>
            <a:r>
              <a:rPr lang="en-GB" dirty="0">
                <a:latin typeface="Century Schoolbook" panose="02040604050505020304" pitchFamily="18" charset="0"/>
              </a:rPr>
              <a:t>“Contact, figure/background formation, is a mounting excitement, </a:t>
            </a:r>
            <a:r>
              <a:rPr lang="en-GB" dirty="0" err="1">
                <a:latin typeface="Century Schoolbook" panose="02040604050505020304" pitchFamily="18" charset="0"/>
              </a:rPr>
              <a:t>feelingful</a:t>
            </a:r>
            <a:r>
              <a:rPr lang="en-GB" dirty="0">
                <a:latin typeface="Century Schoolbook" panose="02040604050505020304" pitchFamily="18" charset="0"/>
              </a:rPr>
              <a:t> and </a:t>
            </a:r>
            <a:r>
              <a:rPr lang="en-GB" dirty="0" err="1">
                <a:latin typeface="Century Schoolbook" panose="02040604050505020304" pitchFamily="18" charset="0"/>
              </a:rPr>
              <a:t>concernful</a:t>
            </a:r>
            <a:r>
              <a:rPr lang="en-GB" dirty="0">
                <a:latin typeface="Century Schoolbook" panose="02040604050505020304" pitchFamily="18" charset="0"/>
              </a:rPr>
              <a:t>, and, conversely, what is not </a:t>
            </a:r>
            <a:r>
              <a:rPr lang="en-GB" dirty="0" err="1">
                <a:latin typeface="Century Schoolbook" panose="02040604050505020304" pitchFamily="18" charset="0"/>
              </a:rPr>
              <a:t>concernful</a:t>
            </a:r>
            <a:r>
              <a:rPr lang="en-GB" dirty="0">
                <a:latin typeface="Century Schoolbook" panose="02040604050505020304" pitchFamily="18" charset="0"/>
              </a:rPr>
              <a:t>, present to one, is not psychologically real.”  (</a:t>
            </a:r>
            <a:r>
              <a:rPr lang="en-GB" dirty="0" err="1">
                <a:latin typeface="Century Schoolbook" panose="02040604050505020304" pitchFamily="18" charset="0"/>
              </a:rPr>
              <a:t>Perls</a:t>
            </a:r>
            <a:r>
              <a:rPr lang="en-GB" dirty="0">
                <a:latin typeface="Century Schoolbook" panose="02040604050505020304" pitchFamily="18" charset="0"/>
              </a:rPr>
              <a:t> </a:t>
            </a:r>
            <a:r>
              <a:rPr lang="en-GB" i="1" dirty="0">
                <a:latin typeface="Century Schoolbook" panose="02040604050505020304" pitchFamily="18" charset="0"/>
              </a:rPr>
              <a:t>et al, </a:t>
            </a:r>
            <a:r>
              <a:rPr lang="en-GB" dirty="0">
                <a:latin typeface="Century Schoolbook" panose="02040604050505020304" pitchFamily="18" charset="0"/>
              </a:rPr>
              <a:t>1994[1951], p.9)</a:t>
            </a:r>
          </a:p>
          <a:p>
            <a:pPr marL="457200" lvl="1" indent="0">
              <a:buNone/>
            </a:pPr>
            <a:endParaRPr lang="en-GB" dirty="0"/>
          </a:p>
          <a:p>
            <a:pPr marL="457200" lvl="1" indent="0">
              <a:buNone/>
            </a:pPr>
            <a:r>
              <a:rPr lang="en-GB" dirty="0">
                <a:latin typeface="Century Schoolbook" panose="02040604050505020304" pitchFamily="18" charset="0"/>
              </a:rPr>
              <a:t>“So in psychotherapy we look for the urgency of unfinished situations in the present situation, and by present experimentation with new attitudes and new materials from the experience of the actual day to day, we aim at a better integration.”  (</a:t>
            </a:r>
            <a:r>
              <a:rPr lang="en-GB" dirty="0" err="1">
                <a:latin typeface="Century Schoolbook" panose="02040604050505020304" pitchFamily="18" charset="0"/>
              </a:rPr>
              <a:t>Perls</a:t>
            </a:r>
            <a:r>
              <a:rPr lang="en-GB" dirty="0">
                <a:latin typeface="Century Schoolbook" panose="02040604050505020304" pitchFamily="18" charset="0"/>
              </a:rPr>
              <a:t> </a:t>
            </a:r>
            <a:r>
              <a:rPr lang="en-GB" i="1" dirty="0">
                <a:latin typeface="Century Schoolbook" panose="02040604050505020304" pitchFamily="18" charset="0"/>
              </a:rPr>
              <a:t>et al, </a:t>
            </a:r>
            <a:r>
              <a:rPr lang="en-GB" dirty="0">
                <a:latin typeface="Century Schoolbook" panose="02040604050505020304" pitchFamily="18" charset="0"/>
              </a:rPr>
              <a:t>1994[1951], p.10)</a:t>
            </a:r>
          </a:p>
        </p:txBody>
      </p:sp>
      <p:pic>
        <p:nvPicPr>
          <p:cNvPr id="7" name="Picture 6" descr="A close up of a clock&#10;&#10;Description automatically generated">
            <a:extLst>
              <a:ext uri="{FF2B5EF4-FFF2-40B4-BE49-F238E27FC236}">
                <a16:creationId xmlns:a16="http://schemas.microsoft.com/office/drawing/2014/main" id="{A79A7A9A-A91D-4CB0-9F4A-5572B736ED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96688" y="551758"/>
            <a:ext cx="1157112" cy="1351818"/>
          </a:xfrm>
          <a:prstGeom prst="rect">
            <a:avLst/>
          </a:prstGeom>
        </p:spPr>
      </p:pic>
    </p:spTree>
    <p:extLst>
      <p:ext uri="{BB962C8B-B14F-4D97-AF65-F5344CB8AC3E}">
        <p14:creationId xmlns:p14="http://schemas.microsoft.com/office/powerpoint/2010/main" val="1028599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4951D530-9319-41AA-BFAF-95917B4DEE1F}"/>
              </a:ext>
            </a:extLst>
          </p:cNvPr>
          <p:cNvSpPr txBox="1">
            <a:spLocks/>
          </p:cNvSpPr>
          <p:nvPr/>
        </p:nvSpPr>
        <p:spPr>
          <a:xfrm>
            <a:off x="1332686" y="617481"/>
            <a:ext cx="10395123" cy="479321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dirty="0"/>
          </a:p>
        </p:txBody>
      </p:sp>
      <p:sp>
        <p:nvSpPr>
          <p:cNvPr id="39" name="TextBox 38">
            <a:extLst>
              <a:ext uri="{FF2B5EF4-FFF2-40B4-BE49-F238E27FC236}">
                <a16:creationId xmlns:a16="http://schemas.microsoft.com/office/drawing/2014/main" id="{42EE0319-7AE3-4E8B-8DA0-8DF03A9E55C9}"/>
              </a:ext>
            </a:extLst>
          </p:cNvPr>
          <p:cNvSpPr txBox="1"/>
          <p:nvPr/>
        </p:nvSpPr>
        <p:spPr>
          <a:xfrm>
            <a:off x="1180051" y="656122"/>
            <a:ext cx="10301681" cy="6370975"/>
          </a:xfrm>
          <a:prstGeom prst="rect">
            <a:avLst/>
          </a:prstGeom>
          <a:noFill/>
        </p:spPr>
        <p:txBody>
          <a:bodyPr wrap="square" numCol="1" rtlCol="0">
            <a:spAutoFit/>
          </a:bodyPr>
          <a:lstStyle/>
          <a:p>
            <a:r>
              <a:rPr lang="en-GB" sz="2400" dirty="0"/>
              <a:t>And so is </a:t>
            </a:r>
            <a:r>
              <a:rPr lang="en-GB" sz="2400" b="1" i="1" dirty="0"/>
              <a:t>creativity</a:t>
            </a:r>
            <a:r>
              <a:rPr lang="en-GB" sz="2400" dirty="0"/>
              <a:t>….both in terms of its view of human growth:</a:t>
            </a:r>
          </a:p>
          <a:p>
            <a:endParaRPr lang="en-GB" sz="2400" dirty="0"/>
          </a:p>
          <a:p>
            <a:pPr lvl="1"/>
            <a:r>
              <a:rPr lang="en-GB" sz="2400" dirty="0">
                <a:latin typeface="Century Schoolbook" panose="02040604050505020304" pitchFamily="18" charset="0"/>
              </a:rPr>
              <a:t>“We may then define: psychology is the study of creative adjustments. Its theme is the ever-renewed transition between novelty and routine, resulting in assimilation and growth.” (</a:t>
            </a:r>
            <a:r>
              <a:rPr lang="en-GB" sz="2400" dirty="0" err="1">
                <a:latin typeface="Century Schoolbook" panose="02040604050505020304" pitchFamily="18" charset="0"/>
              </a:rPr>
              <a:t>Perls</a:t>
            </a:r>
            <a:r>
              <a:rPr lang="en-GB" sz="2400" dirty="0">
                <a:latin typeface="Century Schoolbook" panose="02040604050505020304" pitchFamily="18" charset="0"/>
              </a:rPr>
              <a:t> </a:t>
            </a:r>
            <a:r>
              <a:rPr lang="en-GB" sz="2400" i="1" dirty="0">
                <a:latin typeface="Century Schoolbook" panose="02040604050505020304" pitchFamily="18" charset="0"/>
              </a:rPr>
              <a:t>et al</a:t>
            </a:r>
            <a:r>
              <a:rPr lang="en-GB" sz="2400" dirty="0">
                <a:latin typeface="Century Schoolbook" panose="02040604050505020304" pitchFamily="18" charset="0"/>
              </a:rPr>
              <a:t>, 1994[1951], p.7)</a:t>
            </a:r>
          </a:p>
          <a:p>
            <a:endParaRPr lang="en-GB" sz="2400" dirty="0"/>
          </a:p>
          <a:p>
            <a:r>
              <a:rPr lang="en-GB" sz="2400" dirty="0"/>
              <a:t>and in the therapy room:</a:t>
            </a:r>
          </a:p>
          <a:p>
            <a:endParaRPr lang="en-GB" sz="2400" dirty="0"/>
          </a:p>
          <a:p>
            <a:pPr lvl="1" algn="just"/>
            <a:r>
              <a:rPr lang="en-GB" sz="2400" dirty="0">
                <a:latin typeface="Century Schoolbook" panose="02040604050505020304" pitchFamily="18" charset="0"/>
              </a:rPr>
              <a:t>“The Gestalt approach values a commitment to experimentation, creativity and risk-taking for both client and counsellor. (</a:t>
            </a:r>
            <a:r>
              <a:rPr lang="en-GB" sz="2400" i="1" dirty="0">
                <a:latin typeface="Century Schoolbook" panose="02040604050505020304" pitchFamily="18" charset="0"/>
              </a:rPr>
              <a:t>Clarkson and </a:t>
            </a:r>
            <a:r>
              <a:rPr lang="en-GB" sz="2400" i="1" dirty="0" err="1">
                <a:latin typeface="Century Schoolbook" panose="02040604050505020304" pitchFamily="18" charset="0"/>
              </a:rPr>
              <a:t>Cavicchia</a:t>
            </a:r>
            <a:r>
              <a:rPr lang="en-GB" sz="2400" dirty="0">
                <a:latin typeface="Century Schoolbook" panose="02040604050505020304" pitchFamily="18" charset="0"/>
              </a:rPr>
              <a:t>,  2014, ch.2).”</a:t>
            </a:r>
          </a:p>
          <a:p>
            <a:pPr algn="just"/>
            <a:endParaRPr lang="en-GB" sz="2400" dirty="0"/>
          </a:p>
          <a:p>
            <a:endParaRPr lang="en-GB" sz="2400" dirty="0"/>
          </a:p>
          <a:p>
            <a:endParaRPr lang="en-GB" sz="2400" dirty="0"/>
          </a:p>
          <a:p>
            <a:endParaRPr lang="en-GB" sz="2400" dirty="0"/>
          </a:p>
          <a:p>
            <a:endParaRPr lang="en-GB" sz="2400" dirty="0"/>
          </a:p>
        </p:txBody>
      </p:sp>
      <p:pic>
        <p:nvPicPr>
          <p:cNvPr id="3" name="Picture 2" descr="A picture containing drawing, mirror&#10;&#10;Description automatically generated">
            <a:extLst>
              <a:ext uri="{FF2B5EF4-FFF2-40B4-BE49-F238E27FC236}">
                <a16:creationId xmlns:a16="http://schemas.microsoft.com/office/drawing/2014/main" id="{148E48D5-C559-4691-ABF6-718FCE0AAD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53500" y="4791075"/>
            <a:ext cx="2209800" cy="2066925"/>
          </a:xfrm>
          <a:prstGeom prst="rect">
            <a:avLst/>
          </a:prstGeom>
        </p:spPr>
      </p:pic>
    </p:spTree>
    <p:extLst>
      <p:ext uri="{BB962C8B-B14F-4D97-AF65-F5344CB8AC3E}">
        <p14:creationId xmlns:p14="http://schemas.microsoft.com/office/powerpoint/2010/main" val="2181321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3917B-69DA-4063-8A65-DF1C7B05F5B2}"/>
              </a:ext>
            </a:extLst>
          </p:cNvPr>
          <p:cNvSpPr>
            <a:spLocks noGrp="1"/>
          </p:cNvSpPr>
          <p:nvPr>
            <p:ph type="title"/>
          </p:nvPr>
        </p:nvSpPr>
        <p:spPr/>
        <p:txBody>
          <a:bodyPr/>
          <a:lstStyle/>
          <a:p>
            <a:r>
              <a:rPr lang="en-GB" dirty="0"/>
              <a:t>Laura and Fritz…a creative diversion.</a:t>
            </a:r>
          </a:p>
        </p:txBody>
      </p:sp>
      <p:sp>
        <p:nvSpPr>
          <p:cNvPr id="3" name="Content Placeholder 2">
            <a:extLst>
              <a:ext uri="{FF2B5EF4-FFF2-40B4-BE49-F238E27FC236}">
                <a16:creationId xmlns:a16="http://schemas.microsoft.com/office/drawing/2014/main" id="{D2BE1DBF-F363-46E1-A80D-B28388868316}"/>
              </a:ext>
            </a:extLst>
          </p:cNvPr>
          <p:cNvSpPr>
            <a:spLocks noGrp="1"/>
          </p:cNvSpPr>
          <p:nvPr>
            <p:ph idx="1"/>
          </p:nvPr>
        </p:nvSpPr>
        <p:spPr>
          <a:xfrm>
            <a:off x="838200" y="1825625"/>
            <a:ext cx="10515600" cy="1701346"/>
          </a:xfrm>
        </p:spPr>
        <p:txBody>
          <a:bodyPr>
            <a:normAutofit/>
          </a:bodyPr>
          <a:lstStyle/>
          <a:p>
            <a:pPr marL="0" indent="0">
              <a:buNone/>
            </a:pPr>
            <a:r>
              <a:rPr lang="en-GB" dirty="0"/>
              <a:t>Laura </a:t>
            </a:r>
            <a:r>
              <a:rPr lang="en-GB" dirty="0" err="1"/>
              <a:t>Perls</a:t>
            </a:r>
            <a:r>
              <a:rPr lang="en-GB" dirty="0"/>
              <a:t> (who later married Fritz) suggested he change the name from ‘Concentration Therapy’ to ‘Gestalt Therapy’ (</a:t>
            </a:r>
            <a:r>
              <a:rPr lang="en-GB" i="1" dirty="0"/>
              <a:t>Clarkson and </a:t>
            </a:r>
            <a:r>
              <a:rPr lang="en-GB" i="1" dirty="0" err="1"/>
              <a:t>Cavicchia</a:t>
            </a:r>
            <a:r>
              <a:rPr lang="en-GB" dirty="0"/>
              <a:t>,  2014). Take 5 minutes to write a dialogue of this conversation….e.g.</a:t>
            </a:r>
          </a:p>
          <a:p>
            <a:pPr marL="0" indent="0">
              <a:buNone/>
            </a:pPr>
            <a:endParaRPr lang="en-GB" dirty="0"/>
          </a:p>
          <a:p>
            <a:pPr marL="0" indent="0">
              <a:buNone/>
            </a:pPr>
            <a:endParaRPr lang="en-GB" dirty="0"/>
          </a:p>
          <a:p>
            <a:pPr marL="0" indent="0">
              <a:buNone/>
            </a:pPr>
            <a:endParaRPr lang="en-GB" dirty="0"/>
          </a:p>
        </p:txBody>
      </p:sp>
      <p:sp>
        <p:nvSpPr>
          <p:cNvPr id="6" name="Content Placeholder 2">
            <a:extLst>
              <a:ext uri="{FF2B5EF4-FFF2-40B4-BE49-F238E27FC236}">
                <a16:creationId xmlns:a16="http://schemas.microsoft.com/office/drawing/2014/main" id="{4F4174E4-2239-443A-ACF9-35F5110F3234}"/>
              </a:ext>
            </a:extLst>
          </p:cNvPr>
          <p:cNvSpPr txBox="1">
            <a:spLocks/>
          </p:cNvSpPr>
          <p:nvPr/>
        </p:nvSpPr>
        <p:spPr>
          <a:xfrm>
            <a:off x="838200" y="3661908"/>
            <a:ext cx="10515600" cy="2365668"/>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Century Schoolbook" panose="02040604050505020304" pitchFamily="18" charset="0"/>
              </a:rPr>
              <a:t>Fritz: I’m going with </a:t>
            </a:r>
            <a:r>
              <a:rPr lang="en-GB" i="1" dirty="0">
                <a:latin typeface="Century Schoolbook" panose="02040604050505020304" pitchFamily="18" charset="0"/>
              </a:rPr>
              <a:t>concentration therapy </a:t>
            </a:r>
            <a:r>
              <a:rPr lang="en-GB" dirty="0">
                <a:latin typeface="Century Schoolbook" panose="02040604050505020304" pitchFamily="18" charset="0"/>
              </a:rPr>
              <a:t>for my new approach…</a:t>
            </a:r>
          </a:p>
          <a:p>
            <a:pPr marL="0" indent="0">
              <a:buNone/>
            </a:pPr>
            <a:r>
              <a:rPr lang="en-GB" dirty="0">
                <a:latin typeface="Century Schoolbook" panose="02040604050505020304" pitchFamily="18" charset="0"/>
              </a:rPr>
              <a:t>Laura: Are you sure luv?</a:t>
            </a:r>
          </a:p>
          <a:p>
            <a:pPr marL="0" indent="0">
              <a:buNone/>
            </a:pPr>
            <a:r>
              <a:rPr lang="en-GB" dirty="0">
                <a:latin typeface="Century Schoolbook" panose="02040604050505020304" pitchFamily="18" charset="0"/>
              </a:rPr>
              <a:t>Fritz: </a:t>
            </a:r>
            <a:r>
              <a:rPr lang="en-GB" dirty="0" err="1">
                <a:latin typeface="Century Schoolbook" panose="02040604050505020304" pitchFamily="18" charset="0"/>
              </a:rPr>
              <a:t>Ya</a:t>
            </a:r>
            <a:r>
              <a:rPr lang="en-GB" dirty="0">
                <a:latin typeface="Century Schoolbook" panose="02040604050505020304" pitchFamily="18" charset="0"/>
              </a:rPr>
              <a:t>, why not?</a:t>
            </a:r>
          </a:p>
          <a:p>
            <a:pPr marL="0" indent="0">
              <a:buNone/>
            </a:pPr>
            <a:r>
              <a:rPr lang="en-GB" dirty="0">
                <a:latin typeface="Century Schoolbook" panose="02040604050505020304" pitchFamily="18" charset="0"/>
              </a:rPr>
              <a:t>Laura: It sounds </a:t>
            </a:r>
            <a:r>
              <a:rPr lang="en-GB" dirty="0" err="1">
                <a:latin typeface="Century Schoolbook" panose="02040604050505020304" pitchFamily="18" charset="0"/>
              </a:rPr>
              <a:t>kinda</a:t>
            </a:r>
            <a:r>
              <a:rPr lang="en-GB" dirty="0">
                <a:latin typeface="Century Schoolbook" panose="02040604050505020304" pitchFamily="18" charset="0"/>
              </a:rPr>
              <a:t> boring and difficult…how about, I </a:t>
            </a:r>
            <a:r>
              <a:rPr lang="en-GB" dirty="0" err="1">
                <a:latin typeface="Century Schoolbook" panose="02040604050505020304" pitchFamily="18" charset="0"/>
              </a:rPr>
              <a:t>dunno</a:t>
            </a:r>
            <a:r>
              <a:rPr lang="en-GB" dirty="0">
                <a:latin typeface="Century Schoolbook" panose="02040604050505020304" pitchFamily="18" charset="0"/>
              </a:rPr>
              <a:t>, ‘Gestalt Therapy’, you know like </a:t>
            </a:r>
            <a:r>
              <a:rPr lang="en-GB" i="1" dirty="0">
                <a:latin typeface="Century Schoolbook" panose="02040604050505020304" pitchFamily="18" charset="0"/>
              </a:rPr>
              <a:t>Gestalt psychology</a:t>
            </a:r>
            <a:r>
              <a:rPr lang="en-GB" dirty="0">
                <a:latin typeface="Century Schoolbook" panose="02040604050505020304" pitchFamily="18" charset="0"/>
              </a:rPr>
              <a:t> what we’re both into.</a:t>
            </a:r>
          </a:p>
          <a:p>
            <a:pPr marL="0" indent="0">
              <a:buNone/>
            </a:pPr>
            <a:r>
              <a:rPr lang="en-GB" dirty="0">
                <a:latin typeface="Century Schoolbook" panose="02040604050505020304" pitchFamily="18" charset="0"/>
              </a:rPr>
              <a:t>Fritz: </a:t>
            </a:r>
            <a:r>
              <a:rPr lang="en-GB" dirty="0" err="1">
                <a:latin typeface="Century Schoolbook" panose="02040604050505020304" pitchFamily="18" charset="0"/>
              </a:rPr>
              <a:t>Oooo</a:t>
            </a:r>
            <a:r>
              <a:rPr lang="en-GB" dirty="0">
                <a:latin typeface="Century Schoolbook" panose="02040604050505020304" pitchFamily="18" charset="0"/>
              </a:rPr>
              <a:t>, do you think? Could I? Yes I could, hey I’m a genius.. I mean </a:t>
            </a:r>
            <a:r>
              <a:rPr lang="en-GB" i="1" dirty="0">
                <a:latin typeface="Century Schoolbook" panose="02040604050505020304" pitchFamily="18" charset="0"/>
              </a:rPr>
              <a:t>you’re</a:t>
            </a:r>
            <a:r>
              <a:rPr lang="en-GB" dirty="0">
                <a:latin typeface="Century Schoolbook" panose="02040604050505020304" pitchFamily="18" charset="0"/>
              </a:rPr>
              <a:t> a genius. ‘Gestalt Therapy’ it is.</a:t>
            </a:r>
          </a:p>
          <a:p>
            <a:pPr marL="0" indent="0">
              <a:buFont typeface="Arial" panose="020B0604020202020204" pitchFamily="34" charset="0"/>
              <a:buNone/>
            </a:pPr>
            <a:endParaRPr lang="en-GB" dirty="0">
              <a:latin typeface="Century Schoolbook" panose="02040604050505020304" pitchFamily="18" charset="0"/>
            </a:endParaRPr>
          </a:p>
          <a:p>
            <a:pPr marL="0" indent="0">
              <a:buFont typeface="Arial" panose="020B0604020202020204" pitchFamily="34" charset="0"/>
              <a:buNone/>
            </a:pPr>
            <a:endParaRPr lang="en-GB" dirty="0">
              <a:latin typeface="Century Schoolbook" panose="02040604050505020304" pitchFamily="18" charset="0"/>
            </a:endParaRPr>
          </a:p>
          <a:p>
            <a:pPr marL="0" indent="0">
              <a:buFont typeface="Arial" panose="020B0604020202020204" pitchFamily="34" charset="0"/>
              <a:buNone/>
            </a:pPr>
            <a:endParaRPr lang="en-GB" dirty="0">
              <a:latin typeface="Century Schoolbook" panose="02040604050505020304" pitchFamily="18" charset="0"/>
            </a:endParaRPr>
          </a:p>
        </p:txBody>
      </p:sp>
    </p:spTree>
    <p:extLst>
      <p:ext uri="{BB962C8B-B14F-4D97-AF65-F5344CB8AC3E}">
        <p14:creationId xmlns:p14="http://schemas.microsoft.com/office/powerpoint/2010/main" val="4130128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B300B-B6B9-4D4A-BB0D-381DE9E74E81}"/>
              </a:ext>
            </a:extLst>
          </p:cNvPr>
          <p:cNvSpPr>
            <a:spLocks noGrp="1"/>
          </p:cNvSpPr>
          <p:nvPr>
            <p:ph type="title"/>
          </p:nvPr>
        </p:nvSpPr>
        <p:spPr>
          <a:xfrm>
            <a:off x="838200" y="708818"/>
            <a:ext cx="10515600" cy="1325563"/>
          </a:xfrm>
        </p:spPr>
        <p:txBody>
          <a:bodyPr>
            <a:normAutofit fontScale="90000"/>
          </a:bodyPr>
          <a:lstStyle/>
          <a:p>
            <a:r>
              <a:rPr lang="en-GB" b="1" dirty="0"/>
              <a:t>Exercise</a:t>
            </a:r>
            <a:r>
              <a:rPr lang="en-GB" dirty="0"/>
              <a:t>: Making contact – forming the gestalt</a:t>
            </a:r>
            <a:br>
              <a:rPr lang="en-GB" dirty="0"/>
            </a:br>
            <a:r>
              <a:rPr lang="en-GB" i="1" dirty="0"/>
              <a:t>aka </a:t>
            </a:r>
            <a:r>
              <a:rPr lang="en-GB" dirty="0"/>
              <a:t>exploring the ‘food’ – perhaps even eating it.</a:t>
            </a:r>
            <a:br>
              <a:rPr lang="en-GB" dirty="0"/>
            </a:br>
            <a:endParaRPr lang="en-GB" dirty="0"/>
          </a:p>
        </p:txBody>
      </p:sp>
      <p:sp>
        <p:nvSpPr>
          <p:cNvPr id="11" name="Content Placeholder 2">
            <a:extLst>
              <a:ext uri="{FF2B5EF4-FFF2-40B4-BE49-F238E27FC236}">
                <a16:creationId xmlns:a16="http://schemas.microsoft.com/office/drawing/2014/main" id="{3140F136-939C-4890-8667-3BF70CD4A7B6}"/>
              </a:ext>
            </a:extLst>
          </p:cNvPr>
          <p:cNvSpPr txBox="1">
            <a:spLocks/>
          </p:cNvSpPr>
          <p:nvPr/>
        </p:nvSpPr>
        <p:spPr>
          <a:xfrm>
            <a:off x="642833" y="1982654"/>
            <a:ext cx="10515600" cy="3567864"/>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Choose one of the above list – it should be something which holds some curiosity for you, something which you don’t entirely ‘get’. </a:t>
            </a:r>
          </a:p>
          <a:p>
            <a:r>
              <a:rPr lang="en-GB" dirty="0"/>
              <a:t>‘Brainstorm’ a list of words which describe the gestalt, these can be anything – adjectives, emotions, colours anything that for you ‘conjures up’ the gestalt and makes it present. Try not to think too much, you are not analysing it, you are describing how it feels to you, making ‘contact’ with it. </a:t>
            </a:r>
          </a:p>
          <a:p>
            <a:endParaRPr lang="en-GB" dirty="0"/>
          </a:p>
          <a:p>
            <a:pPr marL="0" indent="0">
              <a:buNone/>
            </a:pPr>
            <a:r>
              <a:rPr lang="en-GB" dirty="0"/>
              <a:t>(In doing this exercise you are taking a </a:t>
            </a:r>
            <a:r>
              <a:rPr lang="en-GB" i="1" dirty="0"/>
              <a:t>phenomenological</a:t>
            </a:r>
            <a:r>
              <a:rPr lang="en-GB" dirty="0"/>
              <a:t> view of the world.)</a:t>
            </a:r>
          </a:p>
          <a:p>
            <a:endParaRPr lang="en-GB" dirty="0"/>
          </a:p>
          <a:p>
            <a:pPr marL="0" indent="0">
              <a:buFont typeface="Arial" panose="020B0604020202020204" pitchFamily="34" charset="0"/>
              <a:buNone/>
            </a:pPr>
            <a:endParaRPr lang="en-GB" dirty="0"/>
          </a:p>
        </p:txBody>
      </p:sp>
      <p:pic>
        <p:nvPicPr>
          <p:cNvPr id="4" name="Picture 3" descr="A picture containing drawing, table&#10;&#10;Description automatically generated">
            <a:extLst>
              <a:ext uri="{FF2B5EF4-FFF2-40B4-BE49-F238E27FC236}">
                <a16:creationId xmlns:a16="http://schemas.microsoft.com/office/drawing/2014/main" id="{282A4B9F-08B8-4CE8-8D8A-38AA49A480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8471" y="5330225"/>
            <a:ext cx="1430696" cy="1125328"/>
          </a:xfrm>
          <a:prstGeom prst="rect">
            <a:avLst/>
          </a:prstGeom>
        </p:spPr>
      </p:pic>
    </p:spTree>
    <p:extLst>
      <p:ext uri="{BB962C8B-B14F-4D97-AF65-F5344CB8AC3E}">
        <p14:creationId xmlns:p14="http://schemas.microsoft.com/office/powerpoint/2010/main" val="1282726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F28B61-7BE8-406D-9B01-1676616D9D43}"/>
              </a:ext>
            </a:extLst>
          </p:cNvPr>
          <p:cNvSpPr>
            <a:spLocks noGrp="1"/>
          </p:cNvSpPr>
          <p:nvPr>
            <p:ph idx="1"/>
          </p:nvPr>
        </p:nvSpPr>
        <p:spPr>
          <a:xfrm>
            <a:off x="838200" y="426128"/>
            <a:ext cx="10515600" cy="5750835"/>
          </a:xfrm>
        </p:spPr>
        <p:txBody>
          <a:bodyPr>
            <a:normAutofit fontScale="77500" lnSpcReduction="20000"/>
          </a:bodyPr>
          <a:lstStyle/>
          <a:p>
            <a:pPr marL="0" indent="0">
              <a:buNone/>
            </a:pPr>
            <a:r>
              <a:rPr lang="en-GB" u="sng" dirty="0"/>
              <a:t>Case Study Example</a:t>
            </a:r>
            <a:endParaRPr lang="en-GB" dirty="0"/>
          </a:p>
          <a:p>
            <a:pPr marL="0" indent="0">
              <a:buNone/>
            </a:pPr>
            <a:r>
              <a:rPr lang="en-GB" dirty="0"/>
              <a:t>Sue has come for bereavement counselling. Since her Father died two years ago, she has felt anxious and at times fearful. This is affecting her day to day life. She finds it much more difficult to socialise and cannot face doing jobs at home which she would once have found easy.</a:t>
            </a:r>
          </a:p>
          <a:p>
            <a:pPr marL="0" indent="0">
              <a:buNone/>
            </a:pPr>
            <a:r>
              <a:rPr lang="en-GB" dirty="0"/>
              <a:t>A possible gestalt here is the ‘entire issue’ of the bereavement. As the work progresses, Sue recalls a particular conversation she had with her Father around a year before he died. In this conversation, she told him about her plans to move away, something she went on to do. He said little about this at the time but Sue had the feeling that he was sad about it. </a:t>
            </a:r>
          </a:p>
          <a:p>
            <a:pPr marL="0" indent="0">
              <a:buNone/>
            </a:pPr>
            <a:r>
              <a:rPr lang="en-GB" dirty="0"/>
              <a:t>This conversation – a ‘smaller’ gestalt within the ‘larger’ one of bereavement, is brought into the present by the client recounting it and by her being encouraged to report on her emotions and sensations as she does so. The gestalt is further brought into focus by Sue engaging in ‘empty chair’ work, where she role plays the conversation with her Father. She expresses to the therapist the regret she feels that this conversation ended in the way it did. She is surprised by the level of emotion she feels on recounting this conversation. She cries. </a:t>
            </a:r>
          </a:p>
          <a:p>
            <a:pPr marL="0" indent="0">
              <a:buNone/>
            </a:pPr>
            <a:r>
              <a:rPr lang="en-GB" dirty="0"/>
              <a:t>This represents a turning point for Sue. Making ‘contact’ with this ‘gestalt’ has changed it. She still recalls the conversation, but it has somehow lost its power and feels more in the past. Making contact with this ‘smaller’ gestalt was a critical step in making contact with the ‘larger’ gestalt of her bereavement.  She still feels pain for the loss of her Father, but she feels less anxious and more able to look to the future. </a:t>
            </a:r>
          </a:p>
          <a:p>
            <a:endParaRPr lang="en-GB" dirty="0"/>
          </a:p>
        </p:txBody>
      </p:sp>
    </p:spTree>
    <p:extLst>
      <p:ext uri="{BB962C8B-B14F-4D97-AF65-F5344CB8AC3E}">
        <p14:creationId xmlns:p14="http://schemas.microsoft.com/office/powerpoint/2010/main" val="104002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970EB-1314-4852-A387-A771042ACC9E}"/>
              </a:ext>
            </a:extLst>
          </p:cNvPr>
          <p:cNvSpPr>
            <a:spLocks noGrp="1"/>
          </p:cNvSpPr>
          <p:nvPr>
            <p:ph type="title"/>
          </p:nvPr>
        </p:nvSpPr>
        <p:spPr/>
        <p:txBody>
          <a:bodyPr/>
          <a:lstStyle/>
          <a:p>
            <a:r>
              <a:rPr lang="en-GB" dirty="0"/>
              <a:t>What about the films?</a:t>
            </a:r>
          </a:p>
        </p:txBody>
      </p:sp>
      <p:sp>
        <p:nvSpPr>
          <p:cNvPr id="3" name="Content Placeholder 2">
            <a:extLst>
              <a:ext uri="{FF2B5EF4-FFF2-40B4-BE49-F238E27FC236}">
                <a16:creationId xmlns:a16="http://schemas.microsoft.com/office/drawing/2014/main" id="{DBF8759F-910F-4EB2-9595-C9836CC172EF}"/>
              </a:ext>
            </a:extLst>
          </p:cNvPr>
          <p:cNvSpPr>
            <a:spLocks noGrp="1"/>
          </p:cNvSpPr>
          <p:nvPr>
            <p:ph idx="1"/>
          </p:nvPr>
        </p:nvSpPr>
        <p:spPr/>
        <p:txBody>
          <a:bodyPr>
            <a:normAutofit fontScale="85000" lnSpcReduction="20000"/>
          </a:bodyPr>
          <a:lstStyle/>
          <a:p>
            <a:pPr marL="0" indent="0">
              <a:buNone/>
            </a:pPr>
            <a:r>
              <a:rPr lang="en-GB" dirty="0"/>
              <a:t>‘A-ha’ moments:</a:t>
            </a:r>
          </a:p>
          <a:p>
            <a:pPr marL="0" indent="0">
              <a:buNone/>
            </a:pPr>
            <a:r>
              <a:rPr lang="en-GB" dirty="0">
                <a:hlinkClick r:id="rId2"/>
              </a:rPr>
              <a:t>‘Chimpanzee Insight’ (</a:t>
            </a:r>
            <a:r>
              <a:rPr lang="en-GB" dirty="0" err="1">
                <a:hlinkClick r:id="rId2"/>
              </a:rPr>
              <a:t>Kerwin</a:t>
            </a:r>
            <a:r>
              <a:rPr lang="en-GB" dirty="0">
                <a:hlinkClick r:id="rId2"/>
              </a:rPr>
              <a:t>, 2014)</a:t>
            </a:r>
            <a:endParaRPr lang="en-GB" dirty="0"/>
          </a:p>
          <a:p>
            <a:pPr marL="0" indent="0">
              <a:buNone/>
            </a:pPr>
            <a:r>
              <a:rPr lang="en-GB" dirty="0"/>
              <a:t>	</a:t>
            </a:r>
          </a:p>
          <a:p>
            <a:pPr marL="0" indent="0">
              <a:buNone/>
            </a:pPr>
            <a:r>
              <a:rPr lang="en-GB" sz="2400" dirty="0"/>
              <a:t>       “boom” (Kohl in </a:t>
            </a:r>
            <a:r>
              <a:rPr lang="en-GB" sz="2400" dirty="0" err="1"/>
              <a:t>Kerwin</a:t>
            </a:r>
            <a:r>
              <a:rPr lang="en-GB" sz="2400" dirty="0"/>
              <a:t>, 2014, 0:23)</a:t>
            </a:r>
          </a:p>
          <a:p>
            <a:pPr marL="0" indent="0">
              <a:buNone/>
            </a:pPr>
            <a:endParaRPr lang="en-GB" sz="2400" dirty="0"/>
          </a:p>
          <a:p>
            <a:pPr marL="0" indent="0">
              <a:buNone/>
            </a:pPr>
            <a:r>
              <a:rPr lang="en-GB" dirty="0"/>
              <a:t>Fritz </a:t>
            </a:r>
            <a:r>
              <a:rPr lang="en-GB" dirty="0" err="1"/>
              <a:t>Perls</a:t>
            </a:r>
            <a:r>
              <a:rPr lang="en-GB" dirty="0"/>
              <a:t> on Gestalt Therapy:</a:t>
            </a:r>
          </a:p>
          <a:p>
            <a:pPr marL="0" indent="0">
              <a:buNone/>
            </a:pPr>
            <a:r>
              <a:rPr lang="en-GB" dirty="0">
                <a:hlinkClick r:id="rId3"/>
              </a:rPr>
              <a:t>‘Fritz </a:t>
            </a:r>
            <a:r>
              <a:rPr lang="en-GB" dirty="0" err="1">
                <a:hlinkClick r:id="rId3"/>
              </a:rPr>
              <a:t>Perls</a:t>
            </a:r>
            <a:r>
              <a:rPr lang="en-GB" dirty="0">
                <a:hlinkClick r:id="rId3"/>
              </a:rPr>
              <a:t> and Gloria - Counselling (1965) Full Session’ (Duncan, 2013)</a:t>
            </a:r>
            <a:endParaRPr lang="en-GB" dirty="0"/>
          </a:p>
          <a:p>
            <a:pPr marL="457200" lvl="1" indent="0">
              <a:buNone/>
            </a:pPr>
            <a:endParaRPr lang="en-GB" dirty="0"/>
          </a:p>
          <a:p>
            <a:pPr marL="457200" lvl="1" indent="0">
              <a:buNone/>
            </a:pPr>
            <a:r>
              <a:rPr lang="en-GB" dirty="0"/>
              <a:t>“Gestalt therapy is working on an equation; Awareness = pleasant time = reality” (</a:t>
            </a:r>
            <a:r>
              <a:rPr lang="en-GB" dirty="0" err="1"/>
              <a:t>Perls</a:t>
            </a:r>
            <a:r>
              <a:rPr lang="en-GB" dirty="0"/>
              <a:t> in Duncan, 2013, 0:16)</a:t>
            </a:r>
          </a:p>
          <a:p>
            <a:pPr marL="457200" lvl="1" indent="0">
              <a:buNone/>
            </a:pPr>
            <a:endParaRPr lang="en-GB" dirty="0"/>
          </a:p>
          <a:p>
            <a:pPr marL="457200" lvl="1" indent="0">
              <a:buNone/>
            </a:pPr>
            <a:r>
              <a:rPr lang="en-GB" dirty="0"/>
              <a:t>“The civil war of inner conflicts weakens the efficiency and comfort of the patient but every bit of integration will strengthen it” (</a:t>
            </a:r>
            <a:r>
              <a:rPr lang="en-GB" dirty="0" err="1"/>
              <a:t>Perls</a:t>
            </a:r>
            <a:r>
              <a:rPr lang="en-GB" dirty="0"/>
              <a:t> in Duncan, 2013, 1:35)</a:t>
            </a:r>
          </a:p>
          <a:p>
            <a:pPr marL="457200" lvl="1"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4199369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35C5A-E621-4433-89FB-E1260BA72824}"/>
              </a:ext>
            </a:extLst>
          </p:cNvPr>
          <p:cNvSpPr>
            <a:spLocks noGrp="1"/>
          </p:cNvSpPr>
          <p:nvPr>
            <p:ph type="title"/>
          </p:nvPr>
        </p:nvSpPr>
        <p:spPr/>
        <p:txBody>
          <a:bodyPr/>
          <a:lstStyle/>
          <a:p>
            <a:r>
              <a:rPr lang="en-GB" dirty="0"/>
              <a:t>Gestalt's big ideas..</a:t>
            </a:r>
          </a:p>
        </p:txBody>
      </p:sp>
      <p:sp>
        <p:nvSpPr>
          <p:cNvPr id="3" name="Content Placeholder 2">
            <a:extLst>
              <a:ext uri="{FF2B5EF4-FFF2-40B4-BE49-F238E27FC236}">
                <a16:creationId xmlns:a16="http://schemas.microsoft.com/office/drawing/2014/main" id="{0885A632-7EEB-4E3A-B8A9-001236BDD883}"/>
              </a:ext>
            </a:extLst>
          </p:cNvPr>
          <p:cNvSpPr>
            <a:spLocks noGrp="1"/>
          </p:cNvSpPr>
          <p:nvPr>
            <p:ph idx="1"/>
          </p:nvPr>
        </p:nvSpPr>
        <p:spPr/>
        <p:txBody>
          <a:bodyPr/>
          <a:lstStyle/>
          <a:p>
            <a:r>
              <a:rPr lang="en-GB" dirty="0"/>
              <a:t>Figure and ground.</a:t>
            </a:r>
          </a:p>
          <a:p>
            <a:r>
              <a:rPr lang="en-GB" dirty="0"/>
              <a:t>Making ‘contact’ with these figures – forming a strong gestalt - allows us to grow.  </a:t>
            </a:r>
          </a:p>
          <a:p>
            <a:r>
              <a:rPr lang="en-GB" dirty="0"/>
              <a:t>Therapy can aid this process by therapist and client bringing issues into the present and working creatively.</a:t>
            </a:r>
          </a:p>
          <a:p>
            <a:endParaRPr lang="en-GB" dirty="0"/>
          </a:p>
          <a:p>
            <a:endParaRPr lang="en-GB" dirty="0"/>
          </a:p>
          <a:p>
            <a:endParaRPr lang="en-GB" dirty="0"/>
          </a:p>
          <a:p>
            <a:pPr marL="0" indent="0">
              <a:buNone/>
            </a:pPr>
            <a:endParaRPr lang="en-GB" dirty="0"/>
          </a:p>
        </p:txBody>
      </p:sp>
      <p:pic>
        <p:nvPicPr>
          <p:cNvPr id="5" name="Picture 4" descr="A picture containing drawing, sign, clock&#10;&#10;Description automatically generated">
            <a:extLst>
              <a:ext uri="{FF2B5EF4-FFF2-40B4-BE49-F238E27FC236}">
                <a16:creationId xmlns:a16="http://schemas.microsoft.com/office/drawing/2014/main" id="{F27515AD-F0A7-4685-BFD7-C1AD7506C0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1852" y="4364494"/>
            <a:ext cx="1942857" cy="1600000"/>
          </a:xfrm>
          <a:prstGeom prst="rect">
            <a:avLst/>
          </a:prstGeom>
        </p:spPr>
      </p:pic>
    </p:spTree>
    <p:extLst>
      <p:ext uri="{BB962C8B-B14F-4D97-AF65-F5344CB8AC3E}">
        <p14:creationId xmlns:p14="http://schemas.microsoft.com/office/powerpoint/2010/main" val="814224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C62E2-287B-4C9D-B65F-CAC0E9122E3E}"/>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D92D041D-4497-4986-B595-BC53D4055B21}"/>
              </a:ext>
            </a:extLst>
          </p:cNvPr>
          <p:cNvSpPr>
            <a:spLocks noGrp="1"/>
          </p:cNvSpPr>
          <p:nvPr>
            <p:ph idx="1"/>
          </p:nvPr>
        </p:nvSpPr>
        <p:spPr/>
        <p:txBody>
          <a:bodyPr>
            <a:normAutofit fontScale="62500" lnSpcReduction="20000"/>
          </a:bodyPr>
          <a:lstStyle/>
          <a:p>
            <a:pPr marL="0" indent="0">
              <a:buNone/>
            </a:pPr>
            <a:r>
              <a:rPr lang="en-GB" dirty="0"/>
              <a:t>Churchill, R., Davies, P., Caldwell, D., Moore, T.H., Jones, H., Lewis, G. and </a:t>
            </a:r>
            <a:r>
              <a:rPr lang="en-GB" dirty="0" err="1"/>
              <a:t>Hunot</a:t>
            </a:r>
            <a:r>
              <a:rPr lang="en-GB" dirty="0"/>
              <a:t>, V. (2010) ‘Humanistic therapies versus other psychological therapies for depression.’,  </a:t>
            </a:r>
            <a:r>
              <a:rPr lang="en-GB" i="1" dirty="0"/>
              <a:t>Cochrane Database of Systematic Reviews</a:t>
            </a:r>
            <a:r>
              <a:rPr lang="en-GB" dirty="0"/>
              <a:t>, (9).</a:t>
            </a:r>
          </a:p>
          <a:p>
            <a:pPr marL="0" indent="0">
              <a:buNone/>
            </a:pPr>
            <a:r>
              <a:rPr lang="en-GB" dirty="0"/>
              <a:t>Clarkson, P. and </a:t>
            </a:r>
            <a:r>
              <a:rPr lang="en-GB" dirty="0" err="1"/>
              <a:t>Cavicchia</a:t>
            </a:r>
            <a:r>
              <a:rPr lang="en-GB" dirty="0"/>
              <a:t>, S. (2014) </a:t>
            </a:r>
            <a:r>
              <a:rPr lang="en-GB" i="1" dirty="0"/>
              <a:t>Gestalt Counselling in Action</a:t>
            </a:r>
            <a:r>
              <a:rPr lang="en-GB" dirty="0"/>
              <a:t>. 4th ed. London: Sage.</a:t>
            </a:r>
          </a:p>
          <a:p>
            <a:pPr marL="0" indent="0">
              <a:buNone/>
            </a:pPr>
            <a:r>
              <a:rPr lang="en-GB" dirty="0"/>
              <a:t>Collinsdictionary.com. (2019). </a:t>
            </a:r>
            <a:r>
              <a:rPr lang="en-GB" i="1" dirty="0"/>
              <a:t>Collins German Dictionary | Translations, Definitions and Pronunciations</a:t>
            </a:r>
            <a:r>
              <a:rPr lang="en-GB" dirty="0"/>
              <a:t>. [online] Available at: https://www.collinsdictionary.com/dictionary/english-german [Accessed 1 Dec. 2019].</a:t>
            </a:r>
          </a:p>
          <a:p>
            <a:pPr marL="0" indent="0">
              <a:buNone/>
            </a:pPr>
            <a:r>
              <a:rPr lang="en-GB" dirty="0"/>
              <a:t>Duncan, S. (2013). </a:t>
            </a:r>
            <a:r>
              <a:rPr lang="en-GB" i="1" dirty="0"/>
              <a:t>Fritz </a:t>
            </a:r>
            <a:r>
              <a:rPr lang="en-GB" i="1" dirty="0" err="1"/>
              <a:t>Perls</a:t>
            </a:r>
            <a:r>
              <a:rPr lang="en-GB" i="1" dirty="0"/>
              <a:t> and Gloria - Counselling (1965) Full Session</a:t>
            </a:r>
            <a:r>
              <a:rPr lang="en-GB" dirty="0"/>
              <a:t>. </a:t>
            </a:r>
            <a:r>
              <a:rPr lang="en-GB" i="1" dirty="0"/>
              <a:t>YouTube</a:t>
            </a:r>
            <a:r>
              <a:rPr lang="en-GB" dirty="0"/>
              <a:t>. Available at: https://www.youtube.com/watch?v=it0j6FIxIog [Accessed 30 Nov. 2019].</a:t>
            </a:r>
          </a:p>
          <a:p>
            <a:pPr marL="0" indent="0">
              <a:buNone/>
            </a:pPr>
            <a:r>
              <a:rPr lang="en-GB" dirty="0" err="1"/>
              <a:t>Fleuridas</a:t>
            </a:r>
            <a:r>
              <a:rPr lang="en-GB" dirty="0"/>
              <a:t>, C. and Krafcik, D. (2019) ‘Beyond Four Forces: The Evolution of Psychotherapy’. </a:t>
            </a:r>
            <a:r>
              <a:rPr lang="en-GB" i="1" dirty="0"/>
              <a:t>SAGE Open</a:t>
            </a:r>
            <a:r>
              <a:rPr lang="en-GB" dirty="0"/>
              <a:t>, 9(1),  pp.1-21.</a:t>
            </a:r>
          </a:p>
          <a:p>
            <a:pPr marL="0" indent="0">
              <a:buNone/>
            </a:pPr>
            <a:r>
              <a:rPr lang="en-GB" dirty="0" err="1"/>
              <a:t>Kerwin</a:t>
            </a:r>
            <a:r>
              <a:rPr lang="en-GB" dirty="0"/>
              <a:t>, G. (2014). </a:t>
            </a:r>
            <a:r>
              <a:rPr lang="en-GB" i="1" dirty="0"/>
              <a:t>Chimpanzee Insight (Kohler Study Footage)</a:t>
            </a:r>
            <a:r>
              <a:rPr lang="en-GB" dirty="0"/>
              <a:t>. </a:t>
            </a:r>
            <a:r>
              <a:rPr lang="en-GB" i="1" dirty="0"/>
              <a:t>YouTube</a:t>
            </a:r>
            <a:r>
              <a:rPr lang="en-GB" dirty="0"/>
              <a:t>. Available at: https://www.youtube.com/watch?v=6-YWrPzsmEE [Accessed 30 Nov. 2019].</a:t>
            </a:r>
          </a:p>
          <a:p>
            <a:pPr marL="0" indent="0">
              <a:buNone/>
            </a:pPr>
            <a:r>
              <a:rPr lang="en-GB" dirty="0" err="1"/>
              <a:t>Perls</a:t>
            </a:r>
            <a:r>
              <a:rPr lang="en-GB" dirty="0"/>
              <a:t>, F., </a:t>
            </a:r>
            <a:r>
              <a:rPr lang="en-GB" dirty="0" err="1"/>
              <a:t>Hefferline</a:t>
            </a:r>
            <a:r>
              <a:rPr lang="en-GB" dirty="0"/>
              <a:t>, R.E. and Goodman, P. (1994[1951]) </a:t>
            </a:r>
            <a:r>
              <a:rPr lang="en-GB" i="1" dirty="0"/>
              <a:t>Gestalt therapy : Excitement and Growth in the Human Personality</a:t>
            </a:r>
            <a:r>
              <a:rPr lang="en-GB" dirty="0"/>
              <a:t>. New York: The Gestalt Journal Press.</a:t>
            </a:r>
          </a:p>
          <a:p>
            <a:pPr marL="0" indent="0">
              <a:buNone/>
            </a:pPr>
            <a:r>
              <a:rPr lang="en-GB" dirty="0"/>
              <a:t>Rogers, C.R. (1957) ‘The necessary and sufficient conditions of therapeutic personality change. </a:t>
            </a:r>
            <a:r>
              <a:rPr lang="en-GB" i="1" dirty="0"/>
              <a:t>Journal of Consulting Psychology’</a:t>
            </a:r>
            <a:r>
              <a:rPr lang="en-GB" dirty="0"/>
              <a:t>, 21(2), pp.95–103.</a:t>
            </a:r>
          </a:p>
          <a:p>
            <a:pPr marL="0" indent="0">
              <a:buNone/>
            </a:pPr>
            <a:r>
              <a:rPr lang="en-GB" dirty="0"/>
              <a:t>‌</a:t>
            </a:r>
          </a:p>
        </p:txBody>
      </p:sp>
    </p:spTree>
    <p:extLst>
      <p:ext uri="{BB962C8B-B14F-4D97-AF65-F5344CB8AC3E}">
        <p14:creationId xmlns:p14="http://schemas.microsoft.com/office/powerpoint/2010/main" val="365143936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1527</TotalTime>
  <Words>1454</Words>
  <Application>Microsoft Office PowerPoint</Application>
  <PresentationFormat>Widescreen</PresentationFormat>
  <Paragraphs>121</Paragraphs>
  <Slides>16</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Century Schoolbook</vt:lpstr>
      <vt:lpstr>Office Theme</vt:lpstr>
      <vt:lpstr>Introduction to Gestalt Therapy</vt:lpstr>
      <vt:lpstr>Psychotherapy – a smorgasbord of approaches</vt:lpstr>
      <vt:lpstr>3 Facts about Gestalt Therapy </vt:lpstr>
      <vt:lpstr>PowerPoint Presentation</vt:lpstr>
      <vt:lpstr>The Plan</vt:lpstr>
      <vt:lpstr>PowerPoint Presentation</vt:lpstr>
      <vt:lpstr>PowerPoint Presentation</vt:lpstr>
      <vt:lpstr>Exercise: Identifying possible Gestalten “finding the food” </vt:lpstr>
      <vt:lpstr>PowerPoint Presentation</vt:lpstr>
      <vt:lpstr>PowerPoint Presentation</vt:lpstr>
      <vt:lpstr>Laura and Fritz…a creative diversion.</vt:lpstr>
      <vt:lpstr>Exercise: Making contact – forming the gestalt aka exploring the ‘food’ – perhaps even eating it. </vt:lpstr>
      <vt:lpstr>PowerPoint Presentation</vt:lpstr>
      <vt:lpstr>What about the films?</vt:lpstr>
      <vt:lpstr>Gestalt's big ideas..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Gestalt Therapy</dc:title>
  <dc:creator>Huw MacRae Jones</dc:creator>
  <cp:lastModifiedBy>Beverly Cole</cp:lastModifiedBy>
  <cp:revision>157</cp:revision>
  <cp:lastPrinted>2019-12-01T21:32:21Z</cp:lastPrinted>
  <dcterms:created xsi:type="dcterms:W3CDTF">2019-11-27T11:17:44Z</dcterms:created>
  <dcterms:modified xsi:type="dcterms:W3CDTF">2019-12-02T12:39:34Z</dcterms:modified>
</cp:coreProperties>
</file>