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laire Wyatt" initials="CW" lastIdx="1" clrIdx="0">
    <p:extLst>
      <p:ext uri="{19B8F6BF-5375-455C-9EA6-DF929625EA0E}">
        <p15:presenceInfo xmlns:p15="http://schemas.microsoft.com/office/powerpoint/2012/main" userId="f65d9668433bc9f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3" d="100"/>
          <a:sy n="63" d="100"/>
        </p:scale>
        <p:origin x="78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commentAuthors" Target="commentAuthors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1620350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8806771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0905596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012004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5476157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596940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753667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2123575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211638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9960789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3267604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33556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9" r:id="rId1"/>
    <p:sldLayoutId id="2147483880" r:id="rId2"/>
    <p:sldLayoutId id="2147483881" r:id="rId3"/>
    <p:sldLayoutId id="2147483882" r:id="rId4"/>
    <p:sldLayoutId id="2147483883" r:id="rId5"/>
    <p:sldLayoutId id="2147483884" r:id="rId6"/>
    <p:sldLayoutId id="2147483885" r:id="rId7"/>
    <p:sldLayoutId id="2147483886" r:id="rId8"/>
    <p:sldLayoutId id="2147483887" r:id="rId9"/>
    <p:sldLayoutId id="2147483888" r:id="rId10"/>
    <p:sldLayoutId id="21474838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2000">
              <a:schemeClr val="tx2">
                <a:lumMod val="60000"/>
                <a:lumOff val="40000"/>
              </a:schemeClr>
            </a:gs>
            <a:gs pos="48000">
              <a:schemeClr val="bg2"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29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r>
              <a:rPr lang="en-GB" sz="1600" dirty="0">
                <a:solidFill>
                  <a:schemeClr val="tx1"/>
                </a:solidFill>
              </a:rPr>
              <a:t>A mature student finally pursuing my dream career. I have 22 years business experience, particularly coaching and management. I am also a proud mother, ardent rugby fan, avid reader and music lover. I am a second language Welsh speaker, and an optimist who generally loves life. I am looking forward to my teaching placements.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493107" y="0"/>
            <a:ext cx="34887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  <a:r>
              <a:rPr lang="en-GB" sz="1400" b="1" dirty="0"/>
              <a:t> </a:t>
            </a:r>
            <a:r>
              <a:rPr lang="en-GB" sz="1600" b="1" dirty="0"/>
              <a:t>– </a:t>
            </a:r>
            <a:r>
              <a:rPr lang="en-GB" b="1" dirty="0"/>
              <a:t>Claire Wyatt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300022" y="2442475"/>
            <a:ext cx="3550835" cy="20313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Voluntary Primary observation placements in 3 primary schools. Training and coaching throughout my business career. Summer playscheme playworker in my student years and volunteer reading project worker while at University.</a:t>
            </a:r>
          </a:p>
          <a:p>
            <a:endParaRPr lang="en-GB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4072599" y="3560287"/>
            <a:ext cx="5354277" cy="3231654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Rhesymau</a:t>
            </a:r>
            <a:r>
              <a:rPr lang="en-GB" sz="1200" b="1" u="sng" dirty="0"/>
              <a:t> </a:t>
            </a:r>
            <a:r>
              <a:rPr lang="en-GB" sz="1200" b="1" u="sng" dirty="0" err="1"/>
              <a:t>dros</a:t>
            </a:r>
            <a:r>
              <a:rPr lang="en-GB" sz="1200" b="1" u="sng" dirty="0"/>
              <a:t> </a:t>
            </a:r>
            <a:r>
              <a:rPr lang="en-GB" sz="1200" b="1" u="sng" dirty="0" err="1"/>
              <a:t>ddewis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fel</a:t>
            </a:r>
            <a:r>
              <a:rPr lang="en-GB" sz="1200" b="1" u="sng" dirty="0"/>
              <a:t> </a:t>
            </a:r>
            <a:r>
              <a:rPr lang="en-GB" sz="1200" b="1" u="sng" dirty="0" err="1"/>
              <a:t>proffesiwn</a:t>
            </a:r>
            <a:endParaRPr lang="en-GB" sz="1200" b="1" u="sng" dirty="0"/>
          </a:p>
          <a:p>
            <a:r>
              <a:rPr lang="en-GB" sz="1200" b="1" u="sng" dirty="0"/>
              <a:t>Reasons for entering the teaching profession </a:t>
            </a:r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/>
              <a:t>I grew up only ever wanting to teach but my life path took me a different way for a while. I’m now able to pursue my original career choice. I love learning and have always thrived on helping others to learn.</a:t>
            </a:r>
          </a:p>
          <a:p>
            <a:pPr marL="228600" indent="-228600">
              <a:buAutoNum type="arabicParenR"/>
            </a:pPr>
            <a:r>
              <a:rPr lang="en-GB" sz="1200" dirty="0"/>
              <a:t>I truly believe every child deserves the best possible start in life and that some of the important building blocks for life are established in Primary school. I had such a positive school experience myself, and so have my children, I want to give that to others.</a:t>
            </a:r>
          </a:p>
          <a:p>
            <a:pPr marL="228600" indent="-228600">
              <a:buAutoNum type="arabicParenR"/>
            </a:pPr>
            <a:r>
              <a:rPr lang="en-GB" sz="1200" dirty="0"/>
              <a:t>I have a love of language and reading which I want to share with the children in my care. </a:t>
            </a:r>
          </a:p>
          <a:p>
            <a:pPr marL="228600" indent="-228600">
              <a:buAutoNum type="arabicParenR"/>
            </a:pPr>
            <a:r>
              <a:rPr lang="en-GB" sz="1200" dirty="0"/>
              <a:t> I feel I have a strong blend of subject knowledge, life experience and enthusiasm for learning to combine with a calm and patient disposition which will make me an effective teacher.</a:t>
            </a:r>
          </a:p>
          <a:p>
            <a:pPr marL="228600" indent="-228600">
              <a:buAutoNum type="arabicParenR"/>
            </a:pPr>
            <a:r>
              <a:rPr lang="en-GB" sz="1200" dirty="0"/>
              <a:t>I want to help every child be the best they can be.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959560" y="334597"/>
            <a:ext cx="3015911" cy="2677656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/>
              <a:t>Y math o </a:t>
            </a:r>
            <a:r>
              <a:rPr lang="en-GB" sz="1400" b="1" u="sng" dirty="0" err="1"/>
              <a:t>athro</a:t>
            </a:r>
            <a:r>
              <a:rPr lang="en-GB" sz="1400" b="1" u="sng" dirty="0"/>
              <a:t> </a:t>
            </a:r>
            <a:r>
              <a:rPr lang="en-GB" sz="1400" b="1" u="sng" dirty="0" err="1"/>
              <a:t>hoffaf</a:t>
            </a:r>
            <a:r>
              <a:rPr lang="en-GB" sz="1400" b="1" u="sng" dirty="0"/>
              <a:t> bod</a:t>
            </a:r>
          </a:p>
          <a:p>
            <a:r>
              <a:rPr lang="en-GB" sz="1400" b="1" u="sng" dirty="0"/>
              <a:t>The kind of teacher I aspire to be</a:t>
            </a:r>
          </a:p>
          <a:p>
            <a:endParaRPr lang="en-GB" sz="1400" dirty="0"/>
          </a:p>
          <a:p>
            <a:pPr marL="228600" indent="-228600">
              <a:buAutoNum type="arabicParenR"/>
            </a:pPr>
            <a:r>
              <a:rPr lang="en-GB" sz="1400" dirty="0"/>
              <a:t>Positive and encouraging</a:t>
            </a:r>
          </a:p>
          <a:p>
            <a:pPr marL="228600" indent="-228600">
              <a:buAutoNum type="arabicParenR"/>
            </a:pPr>
            <a:r>
              <a:rPr lang="en-GB" sz="1400" dirty="0"/>
              <a:t>Firmly believing in every child and their potential</a:t>
            </a:r>
          </a:p>
          <a:p>
            <a:pPr marL="228600" indent="-228600">
              <a:buAutoNum type="arabicParenR"/>
            </a:pPr>
            <a:r>
              <a:rPr lang="en-GB" sz="1400" dirty="0"/>
              <a:t>Share my passion for learning</a:t>
            </a:r>
          </a:p>
          <a:p>
            <a:pPr marL="228600" indent="-228600">
              <a:buAutoNum type="arabicParenR"/>
            </a:pPr>
            <a:r>
              <a:rPr lang="en-GB" sz="1400" dirty="0"/>
              <a:t>Fair and caring, firm and kind</a:t>
            </a:r>
          </a:p>
          <a:p>
            <a:pPr marL="228600" indent="-228600">
              <a:buAutoNum type="arabicParenR"/>
            </a:pPr>
            <a:r>
              <a:rPr lang="en-GB" sz="1400" dirty="0"/>
              <a:t>Provide challenge but with support</a:t>
            </a:r>
          </a:p>
          <a:p>
            <a:pPr marL="228600" indent="-228600">
              <a:buAutoNum type="arabicParenR"/>
            </a:pPr>
            <a:r>
              <a:rPr lang="en-GB" sz="1400" dirty="0"/>
              <a:t>Children want to be taught by me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746264" y="3804326"/>
            <a:ext cx="2229207" cy="2462213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Meysydd</a:t>
            </a:r>
            <a:r>
              <a:rPr lang="en-GB" sz="1400" b="1" u="sng" dirty="0"/>
              <a:t> / </a:t>
            </a:r>
            <a:r>
              <a:rPr lang="en-GB" sz="1400" b="1" u="sng" dirty="0" err="1"/>
              <a:t>pynciau</a:t>
            </a:r>
            <a:r>
              <a:rPr lang="en-GB" sz="1400" b="1" u="sng" dirty="0"/>
              <a:t> </a:t>
            </a:r>
            <a:r>
              <a:rPr lang="en-GB" sz="1400" b="1" u="sng" dirty="0" err="1"/>
              <a:t>medraf</a:t>
            </a:r>
            <a:r>
              <a:rPr lang="en-GB" sz="1400" b="1" u="sng" dirty="0"/>
              <a:t> </a:t>
            </a:r>
            <a:r>
              <a:rPr lang="en-GB" sz="1400" b="1" u="sng" dirty="0" err="1"/>
              <a:t>eu</a:t>
            </a:r>
            <a:r>
              <a:rPr lang="en-GB" sz="1400" b="1" u="sng" dirty="0"/>
              <a:t> </a:t>
            </a:r>
            <a:r>
              <a:rPr lang="en-GB" sz="1400" b="1" u="sng" dirty="0" err="1"/>
              <a:t>haddysgu</a:t>
            </a:r>
            <a:endParaRPr lang="en-GB" sz="1400" b="1" u="sng" dirty="0"/>
          </a:p>
          <a:p>
            <a:r>
              <a:rPr lang="en-GB" sz="1400" b="1" u="sng" dirty="0"/>
              <a:t>Areas / subjects I could teach</a:t>
            </a:r>
          </a:p>
          <a:p>
            <a:endParaRPr lang="en-GB" sz="1400" b="1" u="sng" dirty="0"/>
          </a:p>
          <a:p>
            <a:r>
              <a:rPr lang="en-GB" sz="1400" dirty="0"/>
              <a:t>Primary in either phase, my areas of particular interest :</a:t>
            </a:r>
          </a:p>
          <a:p>
            <a:r>
              <a:rPr lang="en-GB" sz="1400" dirty="0"/>
              <a:t>English/Literacy</a:t>
            </a:r>
          </a:p>
          <a:p>
            <a:r>
              <a:rPr lang="en-GB" sz="1400" dirty="0"/>
              <a:t>Welsh</a:t>
            </a:r>
          </a:p>
          <a:p>
            <a:r>
              <a:rPr lang="en-GB" sz="1400" dirty="0"/>
              <a:t>Music</a:t>
            </a:r>
            <a:r>
              <a:rPr lang="en-GB" sz="1400" b="1" u="sng" dirty="0"/>
              <a:t>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216529" y="4671356"/>
            <a:ext cx="3383016" cy="203132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r>
              <a:rPr lang="en-GB" sz="1200" dirty="0" err="1"/>
              <a:t>Cwmrhydyceirw</a:t>
            </a:r>
            <a:r>
              <a:rPr lang="en-GB" sz="1200" dirty="0"/>
              <a:t> Primary &amp; </a:t>
            </a:r>
            <a:r>
              <a:rPr lang="en-GB" sz="1200" dirty="0" err="1"/>
              <a:t>Morriston</a:t>
            </a:r>
            <a:r>
              <a:rPr lang="en-GB" sz="1200" dirty="0"/>
              <a:t> Comprehensive Schools in Swansea – 9 GCSEs in 1991 and 3 A Levels in 1993 in English Literature, English Language Studies and Welsh.</a:t>
            </a:r>
          </a:p>
          <a:p>
            <a:r>
              <a:rPr lang="en-GB" sz="1200" dirty="0"/>
              <a:t>BA Joint Hons English &amp; Welsh (2:1) Swansea University</a:t>
            </a:r>
          </a:p>
          <a:p>
            <a:endParaRPr lang="en-GB" dirty="0"/>
          </a:p>
        </p:txBody>
      </p:sp>
      <p:pic>
        <p:nvPicPr>
          <p:cNvPr id="3" name="Picture 2" descr="A close up of a person wearing a hat&#10;&#10;Description automatically generated">
            <a:extLst>
              <a:ext uri="{FF2B5EF4-FFF2-40B4-BE49-F238E27FC236}">
                <a16:creationId xmlns:a16="http://schemas.microsoft.com/office/drawing/2014/main" id="{F6154587-14E5-45A0-BB66-B2D68BE7BF9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949204" y="408339"/>
            <a:ext cx="2252470" cy="1692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EDEBE7"/>
      </a:lt2>
      <a:accent1>
        <a:srgbClr val="5FA534"/>
      </a:accent1>
      <a:accent2>
        <a:srgbClr val="DCAB34"/>
      </a:accent2>
      <a:accent3>
        <a:srgbClr val="D26D23"/>
      </a:accent3>
      <a:accent4>
        <a:srgbClr val="972323"/>
      </a:accent4>
      <a:accent5>
        <a:srgbClr val="236797"/>
      </a:accent5>
      <a:accent6>
        <a:srgbClr val="2FB6C6"/>
      </a:accent6>
      <a:hlink>
        <a:srgbClr val="8FC639"/>
      </a:hlink>
      <a:folHlink>
        <a:srgbClr val="E7C272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145</TotalTime>
  <Words>404</Words>
  <Application>Microsoft Office PowerPoint</Application>
  <PresentationFormat>Widescreen</PresentationFormat>
  <Paragraphs>36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Palatino Linotype</vt:lpstr>
      <vt:lpstr>Gallery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Claire Wyatt</cp:lastModifiedBy>
  <cp:revision>15</cp:revision>
  <dcterms:created xsi:type="dcterms:W3CDTF">2019-09-05T20:58:34Z</dcterms:created>
  <dcterms:modified xsi:type="dcterms:W3CDTF">2019-09-20T09:52:41Z</dcterms:modified>
</cp:coreProperties>
</file>