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4" r:id="rId8"/>
    <p:sldId id="262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6" autoAdjust="0"/>
    <p:restoredTop sz="94660"/>
  </p:normalViewPr>
  <p:slideViewPr>
    <p:cSldViewPr>
      <p:cViewPr varScale="1">
        <p:scale>
          <a:sx n="103" d="100"/>
          <a:sy n="103" d="100"/>
        </p:scale>
        <p:origin x="-21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2C2794A-D3DE-4300-956F-3A56518D94E3}" type="datetimeFigureOut">
              <a:rPr lang="en-US" smtClean="0"/>
              <a:pPr/>
              <a:t>5/17/2019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28604"/>
            <a:ext cx="8572528" cy="857257"/>
          </a:xfrm>
        </p:spPr>
        <p:txBody>
          <a:bodyPr>
            <a:noAutofit/>
          </a:bodyPr>
          <a:lstStyle/>
          <a:p>
            <a:pPr algn="ctr"/>
            <a:r>
              <a:rPr lang="en-GB" sz="4000" dirty="0" smtClean="0"/>
              <a:t>Migration: Barriers to Inclusion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7158" y="6429372"/>
            <a:ext cx="8786842" cy="428628"/>
          </a:xfrm>
        </p:spPr>
        <p:txBody>
          <a:bodyPr>
            <a:noAutofit/>
          </a:bodyPr>
          <a:lstStyle/>
          <a:p>
            <a:pPr algn="l"/>
            <a:r>
              <a:rPr lang="en-GB" sz="16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SJSS4001:  Hard to Reach Groups                                                 Student I.D. – 1603130</a:t>
            </a:r>
            <a:endParaRPr lang="en-GB" sz="1600" b="1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142976" y="5105400"/>
            <a:ext cx="3000396" cy="252426"/>
          </a:xfrm>
          <a:prstGeom prst="rect">
            <a:avLst/>
          </a:prstGeom>
        </p:spPr>
        <p:txBody>
          <a:bodyPr tIns="0">
            <a:normAutofit fontScale="62500" lnSpcReduction="20000"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6072198" y="5214950"/>
            <a:ext cx="92869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1)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" name="Picture 7" descr="IMAGE 1 SUFFRAGETT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8860" y="1928802"/>
            <a:ext cx="4429156" cy="32689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67494"/>
            <a:ext cx="8401080" cy="1399032"/>
          </a:xfrm>
        </p:spPr>
        <p:txBody>
          <a:bodyPr>
            <a:normAutofit/>
          </a:bodyPr>
          <a:lstStyle/>
          <a:p>
            <a:r>
              <a:rPr lang="en-GB" sz="4000" dirty="0" smtClean="0"/>
              <a:t>The Nature of Migration</a:t>
            </a:r>
            <a:endParaRPr lang="en-GB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714348" y="1785926"/>
            <a:ext cx="7072362" cy="30546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Asylum Seekers / Refugees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Student Migration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			</a:t>
            </a:r>
          </a:p>
          <a:p>
            <a:endParaRPr lang="en-GB" sz="105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Economic Migration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Media Portrayal</a:t>
            </a:r>
          </a:p>
          <a:p>
            <a:endParaRPr lang="en-GB" sz="2400" dirty="0" smtClean="0"/>
          </a:p>
        </p:txBody>
      </p:sp>
      <p:sp>
        <p:nvSpPr>
          <p:cNvPr id="8" name="Rectangle 7"/>
          <p:cNvSpPr/>
          <p:nvPr/>
        </p:nvSpPr>
        <p:spPr>
          <a:xfrm>
            <a:off x="7786710" y="5143512"/>
            <a:ext cx="92869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2)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4" descr="emmeline-pankhurst-arrested-buckingham-palace-day-14-july-2018-suffragette-wspu-biography-facts-lif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906878">
            <a:off x="6308040" y="1671286"/>
            <a:ext cx="2286015" cy="320810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786050" y="6357958"/>
            <a:ext cx="600079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(Amnesty International, no date; Browne, 2017; United Nations University, 2014)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" name="Picture 6" descr="Image 3 - Britsh Jobs (Daily Star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477940">
            <a:off x="4216320" y="2672490"/>
            <a:ext cx="2474142" cy="309047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6500826" y="5715016"/>
            <a:ext cx="92869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3)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428604"/>
            <a:ext cx="8719406" cy="1071570"/>
          </a:xfrm>
        </p:spPr>
        <p:txBody>
          <a:bodyPr>
            <a:noAutofit/>
          </a:bodyPr>
          <a:lstStyle/>
          <a:p>
            <a:r>
              <a:rPr lang="en-GB" sz="4000" dirty="0" smtClean="0"/>
              <a:t>Barriers to Inclusion</a:t>
            </a:r>
            <a:endParaRPr lang="en-GB" sz="4000" dirty="0"/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8001024" y="4643446"/>
            <a:ext cx="928694" cy="285752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(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Image 4</a:t>
            </a: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)</a:t>
            </a:r>
            <a:endParaRPr kumimoji="0" lang="en-GB" sz="1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14348" y="1785926"/>
            <a:ext cx="5072098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National Pride / Prejudice?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Cultural Diversity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The Influence of Poverty 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Economic Contribution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endParaRPr lang="en-GB" sz="1400" dirty="0"/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4071934" y="6357958"/>
            <a:ext cx="5072066" cy="285752"/>
          </a:xfrm>
          <a:prstGeom prst="rect">
            <a:avLst/>
          </a:prstGeom>
        </p:spPr>
        <p:txBody>
          <a:bodyPr>
            <a:no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(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Evans and Kelley, 2019</a:t>
            </a:r>
            <a:r>
              <a:rPr lang="en-GB" sz="1400" i="1" noProof="0" dirty="0" smtClean="0">
                <a:latin typeface="Calibri" pitchFamily="34" charset="0"/>
                <a:cs typeface="Calibri" pitchFamily="34" charset="0"/>
              </a:rPr>
              <a:t>; Taylor and Muir, 2014; EU Rope, 2017)</a:t>
            </a:r>
            <a:endParaRPr kumimoji="0" lang="en-GB" sz="1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2" name="Picture 11" descr="Blogger BLOGGER 1 give and tak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52" y="1928802"/>
            <a:ext cx="4000528" cy="27033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844" y="267494"/>
            <a:ext cx="9001156" cy="1399032"/>
          </a:xfrm>
        </p:spPr>
        <p:txBody>
          <a:bodyPr>
            <a:normAutofit/>
          </a:bodyPr>
          <a:lstStyle/>
          <a:p>
            <a:r>
              <a:rPr lang="en-GB" sz="4000" dirty="0" smtClean="0"/>
              <a:t>Cultural and Ethnic Perceptions</a:t>
            </a:r>
            <a:endParaRPr lang="en-GB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785786" y="1785926"/>
            <a:ext cx="664373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Ethnic Visibility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EU Referendum 2016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Anti-Immigration Rhetoric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Perception vs. Reality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Socio-Economics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072066" y="6357958"/>
            <a:ext cx="3857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en-GB" sz="1400" i="1" dirty="0" err="1" smtClean="0">
                <a:latin typeface="Calibri" pitchFamily="34" charset="0"/>
                <a:cs typeface="Calibri" pitchFamily="34" charset="0"/>
              </a:rPr>
              <a:t>Rzepnikowska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, 2018; </a:t>
            </a:r>
            <a:r>
              <a:rPr lang="en-GB" sz="1400" i="1" dirty="0" err="1" smtClean="0">
                <a:latin typeface="Calibri" pitchFamily="34" charset="0"/>
                <a:cs typeface="Calibri" pitchFamily="34" charset="0"/>
              </a:rPr>
              <a:t>Piekut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 and Valentine, 2016) 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" name="Picture 6" descr="Image 6 - EU Fla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52" y="2000240"/>
            <a:ext cx="3357586" cy="290774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429520" y="4929198"/>
            <a:ext cx="8835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5)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en-GB" sz="4000" dirty="0" smtClean="0"/>
              <a:t>Migration Statistics</a:t>
            </a:r>
            <a:endParaRPr lang="en-GB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428596" y="2000240"/>
            <a:ext cx="42862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The Rise in immigration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Changing Demographics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Office of National Statistics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EU vs. Non-EU Migration</a:t>
            </a:r>
            <a:endParaRPr lang="en-GB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072462" y="5214950"/>
            <a:ext cx="8835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6)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4071934" y="6357958"/>
            <a:ext cx="5072066" cy="285752"/>
          </a:xfrm>
          <a:prstGeom prst="rect">
            <a:avLst/>
          </a:prstGeom>
        </p:spPr>
        <p:txBody>
          <a:bodyPr>
            <a:no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                                  (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Bloch, Neal and </a:t>
            </a:r>
            <a:r>
              <a:rPr lang="en-GB" sz="1400" i="1" dirty="0" err="1" smtClean="0">
                <a:latin typeface="Calibri" pitchFamily="34" charset="0"/>
                <a:cs typeface="Calibri" pitchFamily="34" charset="0"/>
              </a:rPr>
              <a:t>Solomos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, 2013</a:t>
            </a:r>
            <a:r>
              <a:rPr lang="en-GB" sz="1400" i="1" noProof="0" dirty="0" smtClean="0">
                <a:latin typeface="Calibri" pitchFamily="34" charset="0"/>
                <a:cs typeface="Calibri" pitchFamily="34" charset="0"/>
              </a:rPr>
              <a:t>; 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ONS</a:t>
            </a:r>
            <a:r>
              <a:rPr lang="en-GB" sz="1400" i="1" noProof="0" dirty="0" smtClean="0">
                <a:latin typeface="Calibri" pitchFamily="34" charset="0"/>
                <a:cs typeface="Calibri" pitchFamily="34" charset="0"/>
              </a:rPr>
              <a:t>, 2019)</a:t>
            </a:r>
            <a:endParaRPr kumimoji="0" lang="en-GB" sz="1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" name="Picture 8" descr="Image 5 - NET MIGRATION CHART (ONS, 2019)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4810" y="1785926"/>
            <a:ext cx="4647036" cy="34103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en-GB" sz="4000" dirty="0" smtClean="0"/>
              <a:t>Population Demographics</a:t>
            </a:r>
            <a:endParaRPr lang="en-GB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428596" y="2000240"/>
            <a:ext cx="42862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Immigration by Country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Population Percentage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Net Migration Targets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Divisive Campaigning</a:t>
            </a:r>
            <a:endParaRPr lang="en-GB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7929586" y="5214950"/>
            <a:ext cx="8835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7)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4071934" y="6357958"/>
            <a:ext cx="5072066" cy="285752"/>
          </a:xfrm>
          <a:prstGeom prst="rect">
            <a:avLst/>
          </a:prstGeom>
        </p:spPr>
        <p:txBody>
          <a:bodyPr>
            <a:noAutofit/>
          </a:bodyPr>
          <a:lstStyle/>
          <a:p>
            <a:pPr marL="365760" lvl="0" indent="-283464">
              <a:spcBef>
                <a:spcPts val="600"/>
              </a:spcBef>
              <a:buClr>
                <a:schemeClr val="accent1"/>
              </a:buClr>
              <a:buSzPct val="80000"/>
              <a:defRPr/>
            </a:pP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(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ONS, 2019; </a:t>
            </a:r>
            <a:r>
              <a:rPr lang="en-GB" sz="1400" i="1" dirty="0" err="1" smtClean="0">
                <a:latin typeface="Calibri" pitchFamily="34" charset="0"/>
                <a:cs typeface="Calibri" pitchFamily="34" charset="0"/>
              </a:rPr>
              <a:t>EuropeNow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, 2019; B</a:t>
            </a: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BC News, 2018; Travis,</a:t>
            </a:r>
            <a:r>
              <a:rPr kumimoji="0" lang="en-GB" sz="1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2016</a:t>
            </a: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)</a:t>
            </a:r>
            <a:endParaRPr kumimoji="0" lang="en-GB" sz="1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" name="Picture 8" descr="Image 5 - NET MIGRATION CHART (ONS, 2019)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888" y="1785926"/>
            <a:ext cx="4364879" cy="34103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67494"/>
            <a:ext cx="8472518" cy="1399032"/>
          </a:xfrm>
        </p:spPr>
        <p:txBody>
          <a:bodyPr>
            <a:normAutofit/>
          </a:bodyPr>
          <a:lstStyle/>
          <a:p>
            <a:r>
              <a:rPr lang="en-GB" sz="4000" dirty="0" smtClean="0"/>
              <a:t>Conclusion</a:t>
            </a:r>
            <a:endParaRPr lang="en-GB" sz="4000" dirty="0"/>
          </a:p>
        </p:txBody>
      </p:sp>
      <p:sp>
        <p:nvSpPr>
          <p:cNvPr id="13" name="Rectangle 12"/>
          <p:cNvSpPr/>
          <p:nvPr/>
        </p:nvSpPr>
        <p:spPr>
          <a:xfrm>
            <a:off x="5429256" y="6286520"/>
            <a:ext cx="350046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(Constant, </a:t>
            </a:r>
            <a:r>
              <a:rPr lang="en-GB" sz="1400" i="1" dirty="0" err="1" smtClean="0">
                <a:latin typeface="Calibri" pitchFamily="34" charset="0"/>
                <a:cs typeface="Calibri" pitchFamily="34" charset="0"/>
              </a:rPr>
              <a:t>Kahanec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 and Zimmermann, 2009)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215074" y="5143512"/>
            <a:ext cx="8835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8)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" name="Picture 5" descr="8 - time-for-a-change-3842467_1920-830x55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57356" y="1714488"/>
            <a:ext cx="5122572" cy="34068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357158" y="285728"/>
            <a:ext cx="8501122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>
                <a:latin typeface="Calibri" pitchFamily="34" charset="0"/>
                <a:cs typeface="Calibri" pitchFamily="34" charset="0"/>
              </a:rPr>
              <a:t>References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Amnesty International (no date)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Key facts about refugees and asylum seekers' rights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https://www.amnesty.org/en/what-we-do/refugees-asylum-seekers-and-migrants/ [Accessed 15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BBC News (2018)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UK migration steady despite EU arrivals dip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https://www.bbc.co.uk/news/uk-46384417 [Accessed 17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Bloch, A., Neal, S. and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Solomos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J. (2013)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Race, </a:t>
            </a:r>
            <a:r>
              <a:rPr lang="en-GB" sz="1200" i="1" dirty="0" err="1" smtClean="0">
                <a:latin typeface="Calibri" pitchFamily="34" charset="0"/>
                <a:cs typeface="Calibri" pitchFamily="34" charset="0"/>
              </a:rPr>
              <a:t>Multiculture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 &amp; Social Policy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Basingstoke, Hampshire: Palgrave MacMillan.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Browne, E. (2017)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Evidence on education as a driver for migration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UK Government. Available at: https://assets.publishing.service.gov.uk/media/598086a0ed915d022b00003c/K4D_HDR__Migration_and_Education.pdf [Accessed 15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Constant, A.,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Kahanec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M. and Zimmermann, K. (2009) ‘Attitudes towards immigrants, other integration barriers, and their veracity’.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International Journal of Manpower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30(1/2), pp.5-14.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Danzig, J. (2017)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EU migrants give more than they take | EU ROPE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EU ROPE. Available at: https://eu-rope.ideasoneurope.eu/2017/10/30/eu-migrants-give-take/ [Accessed 13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EuropeNow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 (2019)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Narratives of Belonging: Polish Immigrants in the UK After </a:t>
            </a:r>
            <a:r>
              <a:rPr lang="en-GB" sz="1200" i="1" dirty="0" err="1" smtClean="0">
                <a:latin typeface="Calibri" pitchFamily="34" charset="0"/>
                <a:cs typeface="Calibri" pitchFamily="34" charset="0"/>
              </a:rPr>
              <a:t>Brexit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https://www.europenowjournal.org/2017/09/30/narratives-of-belonging-polish-immigrants-in-the-uk-after-brexit/ [Accessed 15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Evans, M. and Kelley, J. (2019) ‘Prejudice Against Immigrants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Symptomizes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 a Larger Syndrome, Is Strongly Diminished by Socioeconomic Development, and the UK Is Not an Outlier: Insights From the WVS, EVS, and EQLS Surveys’.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Frontiers in Sociology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4.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ONS (2019)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Migration Statistics Quarterly Report - Office for National Statistics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https://www.ons.gov.uk/peoplepopulationandcommunity/populationandmigration/internationalmigration/bulletins/migrationstatisticsquarterlyreport/february2019 [Accessed 13 May 2019]. 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Piekut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A. and Valentine, G. (2016) ‘Perceived Diversity and Acceptance of Minority Ethnic Groups in Two Urban Contexts’.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European Sociological Review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32(3), pp.339-354.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Rzepnikowska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A. (2018) ‘Racism and xenophobia experienced by Polish migrants in the UK before and after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Brexit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 vote’.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Journal of Ethnic and Migration Studies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45(1), pp.61-77.</a:t>
            </a:r>
          </a:p>
          <a:p>
            <a:endParaRPr lang="en-GB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357158" y="142852"/>
            <a:ext cx="8501122" cy="6715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Taylor, M. and Muir, H. (2014)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Racism on the rise in Britain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The Guardian. Available at: https://www.theguardian.com/uk-news/2014/may/27/-sp-racism-on-rise-in-britain [Accessed 13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Travis, A. (2016)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The leave campaign made three key promises – are they keeping them?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The Guardian. Available at: https://www.theguardian.com/politics/2016/jun/27/eu-referendum-reality-check-leave-campaign-promises [Accessed 17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United Nations University (2014)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Media and Their Role in Shaping Public Attitudes Towards Migrants - Institute on Globalization, </a:t>
            </a:r>
          </a:p>
          <a:p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Culture and Mobility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https://gcm.unu.edu/publications/articles/media-and-their-role-in-shaping-public-attitudes-towards-migrants.html [Accessed 13 May 2019].</a:t>
            </a:r>
          </a:p>
          <a:p>
            <a:r>
              <a:rPr lang="en-GB" sz="1200" b="1" dirty="0" smtClean="0">
                <a:latin typeface="Calibri" pitchFamily="34" charset="0"/>
                <a:cs typeface="Calibri" pitchFamily="34" charset="0"/>
              </a:rPr>
              <a:t> </a:t>
            </a:r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b="1" dirty="0" smtClean="0">
                <a:latin typeface="Calibri" pitchFamily="34" charset="0"/>
                <a:cs typeface="Calibri" pitchFamily="34" charset="0"/>
              </a:rPr>
              <a:t>References for Images	</a:t>
            </a:r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b="1" dirty="0" smtClean="0">
                <a:latin typeface="Calibri" pitchFamily="34" charset="0"/>
                <a:cs typeface="Calibri" pitchFamily="34" charset="0"/>
              </a:rPr>
              <a:t> </a:t>
            </a:r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Image 1: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EuropeNow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 (2019)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Narratives of Belonging: Polish Immigrants in the UK After </a:t>
            </a:r>
            <a:r>
              <a:rPr lang="en-GB" sz="1200" i="1" dirty="0" err="1" smtClean="0">
                <a:latin typeface="Calibri" pitchFamily="34" charset="0"/>
                <a:cs typeface="Calibri" pitchFamily="34" charset="0"/>
              </a:rPr>
              <a:t>Brexit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https://www.europenowjournal.org/2017/09/30/narratives-of-belonging-polish-immigrants-in-the-uk-after-brexit/ [Accessed 12 May 2019]. </a:t>
            </a:r>
          </a:p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Image 2: Allen, C. (2009)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“British Jobs for British Workers”: Fuel for the BNP’s Fire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https://wallscometumblingdown.wordpress.com/2009/01/30/british-jobs-for-british-workers-fuel-for-the-bnps-fire/ [Accessed 13 May 2019].</a:t>
            </a:r>
          </a:p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Image 3: Daily Star (2009)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£2-an-hour brigade nicking your jobs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Daily Star. Available at: https://www.dailystar.co.uk/news/latest-news/69751/2-an-hour-brigade-nicking-your-jobs [Accessed 13 May 2019].</a:t>
            </a:r>
          </a:p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Image 4: Danzig, J. (2017)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EU migrants give more than they take | EU ROPE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EU ROPE. Available at: https://eu-rope.ideasoneurope.eu/2017/10/30/eu-migrants-give-take/ [Accessed 13 May 2019].</a:t>
            </a:r>
          </a:p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Image 5: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VectorStock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 (2019)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EU flag European union vector image on </a:t>
            </a:r>
            <a:r>
              <a:rPr lang="en-GB" sz="1200" i="1" dirty="0" err="1" smtClean="0">
                <a:latin typeface="Calibri" pitchFamily="34" charset="0"/>
                <a:cs typeface="Calibri" pitchFamily="34" charset="0"/>
              </a:rPr>
              <a:t>VectorStock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https://www.vectorstock.com/royalty-free-vector/eu-flag-european-union-vector-2192378 [Accessed 15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Image 6: ONS (2019)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Migration Statistics Quarterly Report - Office for National Statistics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https://www.ons.gov.uk/peoplepopulationandcommunity/populationandmigration/internationalmigration/bulletins/migrationstatisticsquarterlyreport/february2019 [Accessed 13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Image 7: BBC News (2018)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UK migration steady despite EU arrivals dip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https://www.bbc.co.uk/news/uk-46384417 [Accessed 17 May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Image 8: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Barar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 Associates (2019)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Home Office’s Changes to the Immigration Rules (07th March 2019)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https://bararassociates.com/home-offices-changes-to-the-immigration-rules-07th-march-2019/ [Accessed 17 May 2019].</a:t>
            </a:r>
            <a:endParaRPr lang="en-GB" sz="1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22254</TotalTime>
  <Words>729</Words>
  <Application>Microsoft Office PowerPoint</Application>
  <PresentationFormat>On-screen Show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Verve</vt:lpstr>
      <vt:lpstr>Migration: Barriers to Inclusion</vt:lpstr>
      <vt:lpstr>The Nature of Migration</vt:lpstr>
      <vt:lpstr>Barriers to Inclusion</vt:lpstr>
      <vt:lpstr>Cultural and Ethnic Perceptions</vt:lpstr>
      <vt:lpstr>Migration Statistics</vt:lpstr>
      <vt:lpstr>Population Demographics</vt:lpstr>
      <vt:lpstr>Conclusion</vt:lpstr>
      <vt:lpstr>Slide 8</vt:lpstr>
      <vt:lpstr>Slide 9</vt:lpstr>
    </vt:vector>
  </TitlesOfParts>
  <Company>BLACK EDITION - tum0r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Concept of Social Welfare</dc:title>
  <dc:creator>Graham Nash</dc:creator>
  <cp:lastModifiedBy>Graham Nash</cp:lastModifiedBy>
  <cp:revision>207</cp:revision>
  <dcterms:created xsi:type="dcterms:W3CDTF">2018-12-08T11:27:47Z</dcterms:created>
  <dcterms:modified xsi:type="dcterms:W3CDTF">2019-05-17T15:44:39Z</dcterms:modified>
</cp:coreProperties>
</file>