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A9ED2F9-2943-4CAC-BF05-3681DCF5E396}" type="slidenum">
              <a:rPr lang="en-GB" smtClean="0"/>
              <a:pPr>
                <a:defRPr/>
              </a:pPr>
              <a:t>‹#›</a:t>
            </a:fld>
            <a:endParaRPr lang="en-GB"/>
          </a:p>
        </p:txBody>
      </p:sp>
    </p:spTree>
    <p:extLst>
      <p:ext uri="{BB962C8B-B14F-4D97-AF65-F5344CB8AC3E}">
        <p14:creationId xmlns:p14="http://schemas.microsoft.com/office/powerpoint/2010/main" val="3607368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B780CB4-7DBA-431B-9B37-35F5C0E7C2D1}" type="slidenum">
              <a:rPr lang="en-GB" smtClean="0"/>
              <a:pPr>
                <a:defRPr/>
              </a:pPr>
              <a:t>‹#›</a:t>
            </a:fld>
            <a:endParaRPr lang="en-GB"/>
          </a:p>
        </p:txBody>
      </p:sp>
    </p:spTree>
    <p:extLst>
      <p:ext uri="{BB962C8B-B14F-4D97-AF65-F5344CB8AC3E}">
        <p14:creationId xmlns:p14="http://schemas.microsoft.com/office/powerpoint/2010/main" val="950330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40FF0EC-C697-4BE8-91B2-BC0C8687C063}" type="slidenum">
              <a:rPr lang="en-GB" smtClean="0"/>
              <a:pPr>
                <a:defRPr/>
              </a:pPr>
              <a:t>‹#›</a:t>
            </a:fld>
            <a:endParaRPr lang="en-GB"/>
          </a:p>
        </p:txBody>
      </p:sp>
    </p:spTree>
    <p:extLst>
      <p:ext uri="{BB962C8B-B14F-4D97-AF65-F5344CB8AC3E}">
        <p14:creationId xmlns:p14="http://schemas.microsoft.com/office/powerpoint/2010/main" val="3242093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3CBD789-4A90-471F-85C6-09085C2D9703}" type="slidenum">
              <a:rPr lang="en-GB" smtClean="0"/>
              <a:pPr>
                <a:defRPr/>
              </a:pPr>
              <a:t>‹#›</a:t>
            </a:fld>
            <a:endParaRPr lang="en-GB"/>
          </a:p>
        </p:txBody>
      </p:sp>
    </p:spTree>
    <p:extLst>
      <p:ext uri="{BB962C8B-B14F-4D97-AF65-F5344CB8AC3E}">
        <p14:creationId xmlns:p14="http://schemas.microsoft.com/office/powerpoint/2010/main" val="2675128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CC70CF5-42E8-447A-B3B0-4ADC708AAD67}" type="slidenum">
              <a:rPr lang="en-GB" smtClean="0"/>
              <a:pPr>
                <a:defRPr/>
              </a:pPr>
              <a:t>‹#›</a:t>
            </a:fld>
            <a:endParaRPr lang="en-GB"/>
          </a:p>
        </p:txBody>
      </p:sp>
    </p:spTree>
    <p:extLst>
      <p:ext uri="{BB962C8B-B14F-4D97-AF65-F5344CB8AC3E}">
        <p14:creationId xmlns:p14="http://schemas.microsoft.com/office/powerpoint/2010/main" val="369641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pPr>
              <a:defRPr/>
            </a:pPr>
            <a:fld id="{94A13A64-8A25-4140-9D23-F0E385552B32}" type="slidenum">
              <a:rPr lang="en-GB" smtClean="0"/>
              <a:pPr>
                <a:defRPr/>
              </a:pPr>
              <a:t>‹#›</a:t>
            </a:fld>
            <a:endParaRPr lang="en-GB"/>
          </a:p>
        </p:txBody>
      </p:sp>
    </p:spTree>
    <p:extLst>
      <p:ext uri="{BB962C8B-B14F-4D97-AF65-F5344CB8AC3E}">
        <p14:creationId xmlns:p14="http://schemas.microsoft.com/office/powerpoint/2010/main" val="3624989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pPr>
              <a:defRPr/>
            </a:pPr>
            <a:fld id="{9595DD50-3770-45EF-95C0-033DAFAC8F08}" type="slidenum">
              <a:rPr lang="en-GB" smtClean="0"/>
              <a:pPr>
                <a:defRPr/>
              </a:pPr>
              <a:t>‹#›</a:t>
            </a:fld>
            <a:endParaRPr lang="en-GB"/>
          </a:p>
        </p:txBody>
      </p:sp>
    </p:spTree>
    <p:extLst>
      <p:ext uri="{BB962C8B-B14F-4D97-AF65-F5344CB8AC3E}">
        <p14:creationId xmlns:p14="http://schemas.microsoft.com/office/powerpoint/2010/main" val="833292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pPr>
              <a:defRPr/>
            </a:pPr>
            <a:fld id="{8297A08A-4515-4389-BBD0-8D2D368B0D6C}" type="slidenum">
              <a:rPr lang="en-GB" smtClean="0"/>
              <a:pPr>
                <a:defRPr/>
              </a:pPr>
              <a:t>‹#›</a:t>
            </a:fld>
            <a:endParaRPr lang="en-GB"/>
          </a:p>
        </p:txBody>
      </p:sp>
    </p:spTree>
    <p:extLst>
      <p:ext uri="{BB962C8B-B14F-4D97-AF65-F5344CB8AC3E}">
        <p14:creationId xmlns:p14="http://schemas.microsoft.com/office/powerpoint/2010/main" val="4142798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3AD68C0-C270-41C2-8F1B-C7E08C32CB2E}" type="slidenum">
              <a:rPr lang="en-GB" smtClean="0"/>
              <a:pPr>
                <a:defRPr/>
              </a:pPr>
              <a:t>‹#›</a:t>
            </a:fld>
            <a:endParaRPr lang="en-GB"/>
          </a:p>
        </p:txBody>
      </p:sp>
    </p:spTree>
    <p:extLst>
      <p:ext uri="{BB962C8B-B14F-4D97-AF65-F5344CB8AC3E}">
        <p14:creationId xmlns:p14="http://schemas.microsoft.com/office/powerpoint/2010/main" val="31353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3470835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673754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035154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3516744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19376829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37795936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6D1B2F-A007-4572-BD22-3CD6E76CB6D6}" type="slidenum">
              <a:rPr lang="en-GB" smtClean="0"/>
              <a:pPr>
                <a:defRPr/>
              </a:pPr>
              <a:t>‹#›</a:t>
            </a:fld>
            <a:endParaRPr lang="en-GB"/>
          </a:p>
        </p:txBody>
      </p:sp>
    </p:spTree>
    <p:extLst>
      <p:ext uri="{BB962C8B-B14F-4D97-AF65-F5344CB8AC3E}">
        <p14:creationId xmlns:p14="http://schemas.microsoft.com/office/powerpoint/2010/main" val="11292209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CA2EFBC-562A-4C53-9DAD-667978AFEBA6}" type="slidenum">
              <a:rPr lang="en-GB" smtClean="0"/>
              <a:pPr>
                <a:defRPr/>
              </a:pPr>
              <a:t>‹#›</a:t>
            </a:fld>
            <a:endParaRPr lang="en-GB"/>
          </a:p>
        </p:txBody>
      </p:sp>
    </p:spTree>
    <p:extLst>
      <p:ext uri="{BB962C8B-B14F-4D97-AF65-F5344CB8AC3E}">
        <p14:creationId xmlns:p14="http://schemas.microsoft.com/office/powerpoint/2010/main" val="2763045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3980165036"/>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Filling the </a:t>
            </a:r>
            <a:r>
              <a:rPr lang="en-GB" dirty="0" smtClean="0"/>
              <a:t>gaps: The case of Ostracism</a:t>
            </a:r>
            <a:endParaRPr lang="en-GB" dirty="0"/>
          </a:p>
        </p:txBody>
      </p:sp>
      <p:sp>
        <p:nvSpPr>
          <p:cNvPr id="5" name="Text Placeholder 4"/>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754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Ostracism and Cleisthenes (507)</a:t>
            </a:r>
            <a:endParaRPr lang="en-GB" dirty="0"/>
          </a:p>
        </p:txBody>
      </p:sp>
      <p:sp>
        <p:nvSpPr>
          <p:cNvPr id="5" name="Content Placeholder 4"/>
          <p:cNvSpPr>
            <a:spLocks noGrp="1"/>
          </p:cNvSpPr>
          <p:nvPr>
            <p:ph idx="1"/>
          </p:nvPr>
        </p:nvSpPr>
        <p:spPr>
          <a:xfrm>
            <a:off x="304799" y="1412776"/>
            <a:ext cx="11548533" cy="5064224"/>
          </a:xfrm>
        </p:spPr>
        <p:txBody>
          <a:bodyPr>
            <a:normAutofit/>
          </a:bodyPr>
          <a:lstStyle/>
          <a:p>
            <a:r>
              <a:rPr lang="en-GB" dirty="0"/>
              <a:t>These reforms made the constitution much more democratic than that of Solon; for it had come about that the tyranny had obliterated the laws of Solon by disuse, and Cleisthenes aiming at the multitude had instituted other new ones, </a:t>
            </a:r>
            <a:r>
              <a:rPr lang="en-GB" b="1" dirty="0"/>
              <a:t>including the enactment of the law about ostracism</a:t>
            </a:r>
            <a:r>
              <a:rPr lang="en-GB" dirty="0"/>
              <a:t>. [2] First of all, in the fifth </a:t>
            </a:r>
            <a:r>
              <a:rPr lang="en-GB" dirty="0" smtClean="0"/>
              <a:t>year</a:t>
            </a:r>
            <a:r>
              <a:rPr lang="en-GB" dirty="0"/>
              <a:t> after these enactments, in the archonship of </a:t>
            </a:r>
            <a:r>
              <a:rPr lang="en-GB" dirty="0" err="1"/>
              <a:t>Hermocreon</a:t>
            </a:r>
            <a:r>
              <a:rPr lang="en-GB" dirty="0"/>
              <a:t>, they instituted the oath of induction for the Council of Five Hundred that is still in use. Next they began to elect the Generals by tribes, one from each tribe, while the whole army was under the command of the War-lord. [3] </a:t>
            </a:r>
            <a:r>
              <a:rPr lang="en-GB" b="1" dirty="0"/>
              <a:t>Eleven years afterwards came their victory in the battle of Marathon</a:t>
            </a:r>
            <a:r>
              <a:rPr lang="en-GB" dirty="0"/>
              <a:t>; and in the archonship of </a:t>
            </a:r>
            <a:r>
              <a:rPr lang="en-GB" dirty="0" err="1"/>
              <a:t>Phaenippus</a:t>
            </a:r>
            <a:r>
              <a:rPr lang="en-GB" dirty="0"/>
              <a:t>, two years after the victory, the people being now in high courage, </a:t>
            </a:r>
            <a:r>
              <a:rPr lang="en-GB" b="1" dirty="0"/>
              <a:t>they put in force for the first time the law about ostracism</a:t>
            </a:r>
            <a:r>
              <a:rPr lang="en-GB" dirty="0"/>
              <a:t>, which had been enacted owing to the suspicion felt against the men in the positions of power because Peisistratus when leader of the people and general set himself up as tyrant. [4] The first person banished by ostracism was one of his relatives, Hipparchus son of </a:t>
            </a:r>
            <a:r>
              <a:rPr lang="en-GB" dirty="0" err="1"/>
              <a:t>Charmus</a:t>
            </a:r>
            <a:r>
              <a:rPr lang="en-GB" dirty="0"/>
              <a:t> of the deme of </a:t>
            </a:r>
            <a:r>
              <a:rPr lang="en-GB" dirty="0" err="1"/>
              <a:t>Collytus</a:t>
            </a:r>
            <a:r>
              <a:rPr lang="en-GB" dirty="0"/>
              <a:t>, the desire to banish whom had been Cleisthenes' principal motive in making the law. </a:t>
            </a:r>
            <a:r>
              <a:rPr lang="en-GB" dirty="0" smtClean="0"/>
              <a:t>Ps-</a:t>
            </a:r>
            <a:r>
              <a:rPr lang="en-GB" dirty="0" err="1" smtClean="0"/>
              <a:t>Arist</a:t>
            </a:r>
            <a:r>
              <a:rPr lang="en-GB" dirty="0" smtClean="0"/>
              <a:t>. </a:t>
            </a:r>
            <a:r>
              <a:rPr lang="en-GB" i="1" dirty="0" err="1" smtClean="0"/>
              <a:t>AthPol</a:t>
            </a:r>
            <a:r>
              <a:rPr lang="en-GB" dirty="0" smtClean="0"/>
              <a:t> 22.1</a:t>
            </a:r>
            <a:endParaRPr lang="en-GB" dirty="0"/>
          </a:p>
        </p:txBody>
      </p:sp>
    </p:spTree>
    <p:extLst>
      <p:ext uri="{BB962C8B-B14F-4D97-AF65-F5344CB8AC3E}">
        <p14:creationId xmlns:p14="http://schemas.microsoft.com/office/powerpoint/2010/main" val="3222964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Ostracism, not Cleisthenes</a:t>
            </a:r>
            <a:endParaRPr lang="en-GB" dirty="0"/>
          </a:p>
        </p:txBody>
      </p:sp>
      <p:sp>
        <p:nvSpPr>
          <p:cNvPr id="3" name="Content Placeholder 2"/>
          <p:cNvSpPr>
            <a:spLocks noGrp="1"/>
          </p:cNvSpPr>
          <p:nvPr>
            <p:ph idx="1"/>
          </p:nvPr>
        </p:nvSpPr>
        <p:spPr>
          <a:xfrm>
            <a:off x="646112" y="1365956"/>
            <a:ext cx="10755666" cy="5283200"/>
          </a:xfrm>
        </p:spPr>
        <p:txBody>
          <a:bodyPr>
            <a:normAutofit/>
          </a:bodyPr>
          <a:lstStyle/>
          <a:p>
            <a:r>
              <a:rPr lang="en-GB" sz="2800" dirty="0"/>
              <a:t>And another is </a:t>
            </a:r>
            <a:r>
              <a:rPr lang="en-GB" sz="2800" dirty="0" err="1"/>
              <a:t>Hipparchos</a:t>
            </a:r>
            <a:r>
              <a:rPr lang="en-GB" sz="2800" dirty="0"/>
              <a:t>, son of </a:t>
            </a:r>
            <a:r>
              <a:rPr lang="en-GB" sz="2800" dirty="0" err="1"/>
              <a:t>Charmos</a:t>
            </a:r>
            <a:r>
              <a:rPr lang="en-GB" sz="2800" dirty="0"/>
              <a:t>, as </a:t>
            </a:r>
            <a:r>
              <a:rPr lang="en-GB" sz="2800" dirty="0" err="1"/>
              <a:t>Lykourgos</a:t>
            </a:r>
            <a:r>
              <a:rPr lang="en-GB" sz="2800" dirty="0"/>
              <a:t> says in his Against </a:t>
            </a:r>
            <a:r>
              <a:rPr lang="en-GB" sz="2800" dirty="0" err="1"/>
              <a:t>Leokrates</a:t>
            </a:r>
            <a:r>
              <a:rPr lang="en-GB" sz="2800" dirty="0"/>
              <a:t> (F 117). Concerning this (latter) man </a:t>
            </a:r>
            <a:r>
              <a:rPr lang="en-GB" sz="2800" dirty="0" err="1"/>
              <a:t>Androtion</a:t>
            </a:r>
            <a:r>
              <a:rPr lang="en-GB" sz="2800" dirty="0"/>
              <a:t> says in Book Two that he was a relative of </a:t>
            </a:r>
            <a:r>
              <a:rPr lang="en-GB" sz="2800" dirty="0" err="1"/>
              <a:t>Peisistratos</a:t>
            </a:r>
            <a:r>
              <a:rPr lang="en-GB" sz="2800" dirty="0"/>
              <a:t> the tyrant and was the first to be ostracized, </a:t>
            </a:r>
            <a:r>
              <a:rPr lang="en-GB" sz="2800" b="1" dirty="0"/>
              <a:t>since the law about </a:t>
            </a:r>
            <a:r>
              <a:rPr lang="en-GB" sz="2800" b="1" dirty="0" err="1"/>
              <a:t>ostrakismos</a:t>
            </a:r>
            <a:r>
              <a:rPr lang="en-GB" sz="2800" b="1" dirty="0"/>
              <a:t> had first been established at that time </a:t>
            </a:r>
            <a:r>
              <a:rPr lang="en-GB" sz="2800" dirty="0"/>
              <a:t>on account of suspicion of </a:t>
            </a:r>
            <a:r>
              <a:rPr lang="en-GB" sz="2800" dirty="0" err="1"/>
              <a:t>Peisistratos</a:t>
            </a:r>
            <a:r>
              <a:rPr lang="en-GB" sz="2800" dirty="0"/>
              <a:t> and his circle because, being a popular leader (</a:t>
            </a:r>
            <a:r>
              <a:rPr lang="en-GB" sz="2800" dirty="0" err="1"/>
              <a:t>demagogos</a:t>
            </a:r>
            <a:r>
              <a:rPr lang="en-GB" sz="2800" dirty="0"/>
              <a:t>) and general (</a:t>
            </a:r>
            <a:r>
              <a:rPr lang="en-GB" sz="2800" dirty="0" err="1"/>
              <a:t>strategos</a:t>
            </a:r>
            <a:r>
              <a:rPr lang="en-GB" sz="2800" dirty="0"/>
              <a:t>), he had set up a tyranny</a:t>
            </a:r>
            <a:r>
              <a:rPr lang="en-GB" sz="2800" dirty="0" smtClean="0"/>
              <a:t>. </a:t>
            </a:r>
            <a:r>
              <a:rPr lang="en-GB" sz="2800" dirty="0" err="1" smtClean="0"/>
              <a:t>Androtion</a:t>
            </a:r>
            <a:r>
              <a:rPr lang="en-GB" sz="2800" dirty="0" smtClean="0"/>
              <a:t> </a:t>
            </a:r>
            <a:r>
              <a:rPr lang="en-GB" sz="2800" dirty="0" err="1" smtClean="0"/>
              <a:t>FGrH</a:t>
            </a:r>
            <a:r>
              <a:rPr lang="en-GB" sz="2800" dirty="0" smtClean="0"/>
              <a:t> </a:t>
            </a:r>
            <a:r>
              <a:rPr lang="en-GB" sz="2800" dirty="0"/>
              <a:t>324 F </a:t>
            </a:r>
            <a:r>
              <a:rPr lang="en-GB" sz="2800" dirty="0" smtClean="0"/>
              <a:t>6 (quoted in </a:t>
            </a:r>
            <a:r>
              <a:rPr lang="sv-SE" sz="2800" dirty="0"/>
              <a:t>Harpokration, </a:t>
            </a:r>
            <a:r>
              <a:rPr lang="sv-SE" sz="2800" i="1" dirty="0"/>
              <a:t>Lexicon in decem oratores Atticos</a:t>
            </a:r>
            <a:r>
              <a:rPr lang="sv-SE" sz="2800" dirty="0"/>
              <a:t>, s.v. ῞</a:t>
            </a:r>
            <a:r>
              <a:rPr lang="sv-SE" sz="2800" dirty="0" smtClean="0"/>
              <a:t>Ιππαρχος)</a:t>
            </a:r>
            <a:endParaRPr lang="en-GB" sz="2800" dirty="0"/>
          </a:p>
        </p:txBody>
      </p:sp>
    </p:spTree>
    <p:extLst>
      <p:ext uri="{BB962C8B-B14F-4D97-AF65-F5344CB8AC3E}">
        <p14:creationId xmlns:p14="http://schemas.microsoft.com/office/powerpoint/2010/main" val="3158421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Hipparchus, archon 496/5</a:t>
            </a:r>
            <a:endParaRPr lang="en-GB" dirty="0"/>
          </a:p>
        </p:txBody>
      </p:sp>
      <p:sp>
        <p:nvSpPr>
          <p:cNvPr id="3" name="Content Placeholder 2"/>
          <p:cNvSpPr>
            <a:spLocks noGrp="1"/>
          </p:cNvSpPr>
          <p:nvPr>
            <p:ph idx="1"/>
          </p:nvPr>
        </p:nvSpPr>
        <p:spPr>
          <a:xfrm>
            <a:off x="372534" y="1433690"/>
            <a:ext cx="11063110" cy="5170310"/>
          </a:xfrm>
        </p:spPr>
        <p:txBody>
          <a:bodyPr>
            <a:noAutofit/>
          </a:bodyPr>
          <a:lstStyle/>
          <a:p>
            <a:r>
              <a:rPr lang="en-GB" sz="2800" dirty="0" err="1"/>
              <a:t>Aulus</a:t>
            </a:r>
            <a:r>
              <a:rPr lang="en-GB" sz="2800" dirty="0"/>
              <a:t> </a:t>
            </a:r>
            <a:r>
              <a:rPr lang="en-GB" sz="2800" dirty="0" err="1"/>
              <a:t>Sempronius</a:t>
            </a:r>
            <a:r>
              <a:rPr lang="en-GB" sz="2800" dirty="0"/>
              <a:t> </a:t>
            </a:r>
            <a:r>
              <a:rPr lang="en-GB" sz="2800" dirty="0" err="1" smtClean="0"/>
              <a:t>Atratinus</a:t>
            </a:r>
            <a:r>
              <a:rPr lang="en-GB" sz="2800" dirty="0"/>
              <a:t> and Marcus </a:t>
            </a:r>
            <a:r>
              <a:rPr lang="en-GB" sz="2800" dirty="0" err="1"/>
              <a:t>Minucius</a:t>
            </a:r>
            <a:r>
              <a:rPr lang="en-GB" sz="2800" dirty="0"/>
              <a:t>, who assumed the consulship the following year, in the seventy-first </a:t>
            </a:r>
            <a:r>
              <a:rPr lang="en-GB" sz="2800" dirty="0" smtClean="0"/>
              <a:t>Olympiad</a:t>
            </a:r>
            <a:r>
              <a:rPr lang="en-GB" sz="2800" dirty="0"/>
              <a:t> (the one in which </a:t>
            </a:r>
            <a:r>
              <a:rPr lang="en-GB" sz="2800" dirty="0" err="1"/>
              <a:t>Tisicrates</a:t>
            </a:r>
            <a:r>
              <a:rPr lang="en-GB" sz="2800" dirty="0"/>
              <a:t> of Croton won the foot-race), </a:t>
            </a:r>
            <a:r>
              <a:rPr lang="en-GB" sz="2800" b="1" dirty="0"/>
              <a:t>Hipparchus being archon at Athens</a:t>
            </a:r>
            <a:r>
              <a:rPr lang="en-GB" sz="2800" dirty="0"/>
              <a:t>, performed no action either of a military or administrative nature worthy of the notice of history during their term of office, since the truce with the </a:t>
            </a:r>
            <a:r>
              <a:rPr lang="en-GB" sz="2800" dirty="0" err="1"/>
              <a:t>Latins</a:t>
            </a:r>
            <a:r>
              <a:rPr lang="en-GB" sz="2800" dirty="0"/>
              <a:t> gave them ample respite from foreign wars, and the injunction decreed by the senate against the exaction of debts till the war that was expected should be safely terminated, quieted the disturbances raised in the city by the poor, who desired to be discharged of their debts by a public </a:t>
            </a:r>
            <a:r>
              <a:rPr lang="en-GB" sz="2800" dirty="0" smtClean="0"/>
              <a:t>act. DH 6.1.1</a:t>
            </a:r>
            <a:endParaRPr lang="en-GB" sz="2800" dirty="0"/>
          </a:p>
        </p:txBody>
      </p:sp>
    </p:spTree>
    <p:extLst>
      <p:ext uri="{BB962C8B-B14F-4D97-AF65-F5344CB8AC3E}">
        <p14:creationId xmlns:p14="http://schemas.microsoft.com/office/powerpoint/2010/main" val="1240735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much do we really know?</a:t>
            </a:r>
            <a:endParaRPr lang="en-GB" dirty="0"/>
          </a:p>
        </p:txBody>
      </p:sp>
      <p:sp>
        <p:nvSpPr>
          <p:cNvPr id="5" name="Text Placeholder 4"/>
          <p:cNvSpPr>
            <a:spLocks noGrp="1"/>
          </p:cNvSpPr>
          <p:nvPr>
            <p:ph type="body" idx="1"/>
          </p:nvPr>
        </p:nvSpPr>
        <p:spPr>
          <a:xfrm>
            <a:off x="952134" y="1360311"/>
            <a:ext cx="4396338" cy="576262"/>
          </a:xfrm>
        </p:spPr>
        <p:txBody>
          <a:bodyPr/>
          <a:lstStyle/>
          <a:p>
            <a:r>
              <a:rPr lang="en-GB" dirty="0"/>
              <a:t>Known </a:t>
            </a:r>
            <a:r>
              <a:rPr lang="en-GB" dirty="0" smtClean="0"/>
              <a:t>ostracisms</a:t>
            </a:r>
            <a:endParaRPr lang="en-GB" dirty="0"/>
          </a:p>
        </p:txBody>
      </p:sp>
      <p:sp>
        <p:nvSpPr>
          <p:cNvPr id="3" name="Content Placeholder 2"/>
          <p:cNvSpPr>
            <a:spLocks noGrp="1"/>
          </p:cNvSpPr>
          <p:nvPr>
            <p:ph sz="half" idx="2"/>
          </p:nvPr>
        </p:nvSpPr>
        <p:spPr>
          <a:xfrm>
            <a:off x="293512" y="1936573"/>
            <a:ext cx="5206140" cy="4319765"/>
          </a:xfrm>
        </p:spPr>
        <p:txBody>
          <a:bodyPr>
            <a:noAutofit/>
          </a:bodyPr>
          <a:lstStyle/>
          <a:p>
            <a:r>
              <a:rPr lang="en-GB" sz="1350" dirty="0"/>
              <a:t>487 B.C. </a:t>
            </a:r>
            <a:r>
              <a:rPr lang="en-GB" sz="1350" dirty="0" err="1"/>
              <a:t>Hipparchos</a:t>
            </a:r>
            <a:r>
              <a:rPr lang="en-GB" sz="1350" dirty="0"/>
              <a:t> </a:t>
            </a:r>
            <a:r>
              <a:rPr lang="en-GB" sz="1350" dirty="0" err="1"/>
              <a:t>Charmou</a:t>
            </a:r>
            <a:r>
              <a:rPr lang="en-GB" sz="1350" dirty="0"/>
              <a:t> </a:t>
            </a:r>
            <a:r>
              <a:rPr lang="en-GB" sz="1350" dirty="0" err="1"/>
              <a:t>Kollyteus</a:t>
            </a:r>
            <a:r>
              <a:rPr lang="en-GB" sz="1350" dirty="0"/>
              <a:t> </a:t>
            </a:r>
            <a:endParaRPr lang="en-GB" sz="1350" dirty="0"/>
          </a:p>
          <a:p>
            <a:r>
              <a:rPr lang="en-GB" sz="1350" dirty="0"/>
              <a:t>486 </a:t>
            </a:r>
            <a:r>
              <a:rPr lang="en-GB" sz="1350" dirty="0"/>
              <a:t>B.C. </a:t>
            </a:r>
            <a:r>
              <a:rPr lang="en-GB" sz="1350" dirty="0" err="1"/>
              <a:t>Megakles</a:t>
            </a:r>
            <a:r>
              <a:rPr lang="en-GB" sz="1350" dirty="0"/>
              <a:t> </a:t>
            </a:r>
            <a:r>
              <a:rPr lang="en-GB" sz="1350" dirty="0" err="1"/>
              <a:t>Hippokratous</a:t>
            </a:r>
            <a:r>
              <a:rPr lang="en-GB" sz="1350" dirty="0"/>
              <a:t> </a:t>
            </a:r>
            <a:r>
              <a:rPr lang="en-GB" sz="1350" dirty="0" err="1"/>
              <a:t>Alopekethen</a:t>
            </a:r>
            <a:r>
              <a:rPr lang="en-GB" sz="1350" dirty="0"/>
              <a:t> </a:t>
            </a:r>
            <a:endParaRPr lang="en-GB" sz="1350" dirty="0"/>
          </a:p>
          <a:p>
            <a:r>
              <a:rPr lang="en-GB" sz="1350" dirty="0"/>
              <a:t>485 </a:t>
            </a:r>
            <a:r>
              <a:rPr lang="en-GB" sz="1350" dirty="0"/>
              <a:t>B.C. a third friend of the tyrants </a:t>
            </a:r>
            <a:endParaRPr lang="en-GB" sz="1350" dirty="0"/>
          </a:p>
          <a:p>
            <a:r>
              <a:rPr lang="en-GB" sz="1350" dirty="0"/>
              <a:t>484 </a:t>
            </a:r>
            <a:r>
              <a:rPr lang="en-GB" sz="1350" dirty="0"/>
              <a:t>B.C. </a:t>
            </a:r>
            <a:r>
              <a:rPr lang="en-GB" sz="1350" dirty="0" err="1"/>
              <a:t>Xanthippos</a:t>
            </a:r>
            <a:r>
              <a:rPr lang="en-GB" sz="1350" dirty="0"/>
              <a:t> </a:t>
            </a:r>
            <a:r>
              <a:rPr lang="en-GB" sz="1350" dirty="0" err="1"/>
              <a:t>Ariphronos</a:t>
            </a:r>
            <a:r>
              <a:rPr lang="en-GB" sz="1350" dirty="0"/>
              <a:t> </a:t>
            </a:r>
            <a:r>
              <a:rPr lang="en-GB" sz="1350" dirty="0" err="1"/>
              <a:t>Cholargeus</a:t>
            </a:r>
            <a:endParaRPr lang="en-GB" sz="1350" dirty="0"/>
          </a:p>
          <a:p>
            <a:r>
              <a:rPr lang="en-GB" sz="1350" dirty="0"/>
              <a:t>482 </a:t>
            </a:r>
            <a:r>
              <a:rPr lang="en-GB" sz="1350" dirty="0"/>
              <a:t>B.C. </a:t>
            </a:r>
            <a:r>
              <a:rPr lang="en-GB" sz="1350" dirty="0" err="1"/>
              <a:t>Aristeides</a:t>
            </a:r>
            <a:r>
              <a:rPr lang="en-GB" sz="1350" dirty="0"/>
              <a:t> </a:t>
            </a:r>
            <a:r>
              <a:rPr lang="en-GB" sz="1350" dirty="0" err="1"/>
              <a:t>Lysimachou</a:t>
            </a:r>
            <a:r>
              <a:rPr lang="en-GB" sz="1350" dirty="0"/>
              <a:t> </a:t>
            </a:r>
            <a:r>
              <a:rPr lang="en-GB" sz="1350" dirty="0" err="1"/>
              <a:t>Alopekethen</a:t>
            </a:r>
            <a:endParaRPr lang="en-GB" sz="1350" dirty="0"/>
          </a:p>
          <a:p>
            <a:r>
              <a:rPr lang="en-GB" sz="1350" dirty="0"/>
              <a:t>Late 470s B.C.E. </a:t>
            </a:r>
            <a:r>
              <a:rPr lang="en-GB" sz="1350" dirty="0" err="1"/>
              <a:t>Themistokles</a:t>
            </a:r>
            <a:endParaRPr lang="en-GB" sz="1350" dirty="0"/>
          </a:p>
          <a:p>
            <a:r>
              <a:rPr lang="en-GB" sz="1350" dirty="0"/>
              <a:t>462/1 B.C.E. </a:t>
            </a:r>
            <a:r>
              <a:rPr lang="en-GB" sz="1350" dirty="0" err="1"/>
              <a:t>Kimon</a:t>
            </a:r>
            <a:r>
              <a:rPr lang="en-GB" sz="1350" dirty="0"/>
              <a:t> son of Miltiades</a:t>
            </a:r>
          </a:p>
          <a:p>
            <a:r>
              <a:rPr lang="en-GB" sz="1350" dirty="0"/>
              <a:t>461/0 B.C.E. </a:t>
            </a:r>
            <a:r>
              <a:rPr lang="en-GB" sz="1350" dirty="0" err="1"/>
              <a:t>Alkibiades</a:t>
            </a:r>
            <a:r>
              <a:rPr lang="en-GB" sz="1350" dirty="0"/>
              <a:t> </a:t>
            </a:r>
            <a:r>
              <a:rPr lang="en-GB" sz="1350" dirty="0" err="1"/>
              <a:t>Kleiniou</a:t>
            </a:r>
            <a:r>
              <a:rPr lang="en-GB" sz="1350" dirty="0"/>
              <a:t> </a:t>
            </a:r>
            <a:r>
              <a:rPr lang="en-GB" sz="1350" dirty="0" err="1"/>
              <a:t>Skambonides</a:t>
            </a:r>
            <a:r>
              <a:rPr lang="en-GB" sz="1350" dirty="0"/>
              <a:t> </a:t>
            </a:r>
            <a:endParaRPr lang="en-GB" sz="1350" dirty="0"/>
          </a:p>
          <a:p>
            <a:r>
              <a:rPr lang="en-GB" sz="1350" dirty="0"/>
              <a:t>Menon </a:t>
            </a:r>
            <a:r>
              <a:rPr lang="en-GB" sz="1350" dirty="0" err="1"/>
              <a:t>Menekleidou</a:t>
            </a:r>
            <a:r>
              <a:rPr lang="en-GB" sz="1350" dirty="0"/>
              <a:t> </a:t>
            </a:r>
            <a:r>
              <a:rPr lang="en-GB" sz="1350" dirty="0" err="1"/>
              <a:t>Gargettios</a:t>
            </a:r>
            <a:r>
              <a:rPr lang="en-GB" sz="1350" dirty="0"/>
              <a:t>, perhaps in 457 B.C</a:t>
            </a:r>
            <a:r>
              <a:rPr lang="en-GB" sz="1350" dirty="0"/>
              <a:t>.</a:t>
            </a:r>
          </a:p>
          <a:p>
            <a:r>
              <a:rPr lang="en-GB" sz="1350" dirty="0" err="1"/>
              <a:t>Kallias</a:t>
            </a:r>
            <a:r>
              <a:rPr lang="en-GB" sz="1350" dirty="0"/>
              <a:t> </a:t>
            </a:r>
            <a:r>
              <a:rPr lang="en-GB" sz="1350" dirty="0" err="1"/>
              <a:t>Didymiou</a:t>
            </a:r>
            <a:r>
              <a:rPr lang="en-GB" sz="1350" dirty="0"/>
              <a:t>, perhaps in the 440's </a:t>
            </a:r>
            <a:r>
              <a:rPr lang="en-GB" sz="1350" dirty="0"/>
              <a:t>B.C. </a:t>
            </a:r>
          </a:p>
          <a:p>
            <a:r>
              <a:rPr lang="en-GB" sz="1350" dirty="0"/>
              <a:t>Damon </a:t>
            </a:r>
            <a:r>
              <a:rPr lang="en-GB" sz="1350" dirty="0" err="1"/>
              <a:t>Damonidou</a:t>
            </a:r>
            <a:r>
              <a:rPr lang="en-GB" sz="1350" dirty="0"/>
              <a:t> </a:t>
            </a:r>
            <a:r>
              <a:rPr lang="en-GB" sz="1350" dirty="0" err="1"/>
              <a:t>Oathen</a:t>
            </a:r>
            <a:r>
              <a:rPr lang="en-GB" sz="1350" dirty="0"/>
              <a:t>, also perhaps in the </a:t>
            </a:r>
            <a:r>
              <a:rPr lang="en-GB" sz="1350" dirty="0"/>
              <a:t>440's</a:t>
            </a:r>
          </a:p>
          <a:p>
            <a:r>
              <a:rPr lang="en-GB" sz="1350" dirty="0"/>
              <a:t>443 B.C.E Thucydides </a:t>
            </a:r>
            <a:r>
              <a:rPr lang="en-GB" sz="1350" dirty="0" err="1"/>
              <a:t>Melesiou</a:t>
            </a:r>
            <a:endParaRPr lang="en-GB" sz="1350" dirty="0"/>
          </a:p>
          <a:p>
            <a:r>
              <a:rPr lang="en-GB" sz="1350" dirty="0"/>
              <a:t>416 B.C.E. </a:t>
            </a:r>
            <a:r>
              <a:rPr lang="en-GB" sz="1350" dirty="0" err="1"/>
              <a:t>Hyperbolos</a:t>
            </a:r>
            <a:r>
              <a:rPr lang="en-GB" sz="1350" dirty="0"/>
              <a:t> </a:t>
            </a:r>
            <a:r>
              <a:rPr lang="en-GB" sz="1350" dirty="0" err="1"/>
              <a:t>Antiphanous</a:t>
            </a:r>
            <a:r>
              <a:rPr lang="en-GB" sz="1350" dirty="0"/>
              <a:t> </a:t>
            </a:r>
            <a:r>
              <a:rPr lang="en-GB" sz="1350" dirty="0" err="1"/>
              <a:t>Perithoides</a:t>
            </a:r>
            <a:endParaRPr lang="en-GB" sz="1350" dirty="0"/>
          </a:p>
          <a:p>
            <a:endParaRPr lang="en-GB" sz="1350" dirty="0"/>
          </a:p>
          <a:p>
            <a:r>
              <a:rPr lang="en-GB" sz="1350" dirty="0"/>
              <a:t>13 people </a:t>
            </a:r>
          </a:p>
          <a:p>
            <a:endParaRPr lang="en-GB" sz="1350" dirty="0"/>
          </a:p>
        </p:txBody>
      </p:sp>
      <p:sp>
        <p:nvSpPr>
          <p:cNvPr id="6" name="Text Placeholder 5"/>
          <p:cNvSpPr>
            <a:spLocks noGrp="1"/>
          </p:cNvSpPr>
          <p:nvPr>
            <p:ph type="body" sz="quarter" idx="3"/>
          </p:nvPr>
        </p:nvSpPr>
        <p:spPr>
          <a:xfrm>
            <a:off x="5805675" y="1480581"/>
            <a:ext cx="4396339" cy="576262"/>
          </a:xfrm>
        </p:spPr>
        <p:txBody>
          <a:bodyPr/>
          <a:lstStyle/>
          <a:p>
            <a:r>
              <a:rPr lang="en-GB" dirty="0" smtClean="0"/>
              <a:t>Candidates for ostracism </a:t>
            </a:r>
            <a:endParaRPr lang="en-GB" dirty="0"/>
          </a:p>
        </p:txBody>
      </p:sp>
      <p:sp>
        <p:nvSpPr>
          <p:cNvPr id="7" name="Content Placeholder 6"/>
          <p:cNvSpPr>
            <a:spLocks noGrp="1"/>
          </p:cNvSpPr>
          <p:nvPr>
            <p:ph sz="quarter" idx="4"/>
          </p:nvPr>
        </p:nvSpPr>
        <p:spPr>
          <a:xfrm>
            <a:off x="6278880" y="2132856"/>
            <a:ext cx="3931920" cy="4256832"/>
          </a:xfrm>
        </p:spPr>
        <p:txBody>
          <a:bodyPr/>
          <a:lstStyle/>
          <a:p>
            <a:r>
              <a:rPr lang="en-GB" dirty="0" smtClean="0"/>
              <a:t>59 named candidates from the 480s to 416</a:t>
            </a:r>
          </a:p>
          <a:p>
            <a:r>
              <a:rPr lang="en-GB" dirty="0" smtClean="0"/>
              <a:t>35 are only known from archaeological evidence</a:t>
            </a:r>
          </a:p>
          <a:p>
            <a:endParaRPr lang="en-GB" dirty="0"/>
          </a:p>
        </p:txBody>
      </p:sp>
      <p:pic>
        <p:nvPicPr>
          <p:cNvPr id="1026" name="Picture 2" descr="E:\Photo Archive\GR Greece\GR02 Attika\GR02A Athens Center\GR02A02 AGORA and museum\PICT267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8049" y="3824902"/>
            <a:ext cx="3200093" cy="240007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6240206" y="6245236"/>
            <a:ext cx="4320291" cy="646331"/>
          </a:xfrm>
          <a:prstGeom prst="rect">
            <a:avLst/>
          </a:prstGeom>
          <a:noFill/>
        </p:spPr>
        <p:txBody>
          <a:bodyPr wrap="square" rtlCol="0">
            <a:spAutoFit/>
          </a:bodyPr>
          <a:lstStyle/>
          <a:p>
            <a:pPr fontAlgn="base">
              <a:spcBef>
                <a:spcPct val="0"/>
              </a:spcBef>
              <a:spcAft>
                <a:spcPct val="0"/>
              </a:spcAft>
            </a:pPr>
            <a:r>
              <a:rPr lang="en-GB" dirty="0">
                <a:latin typeface="Arial" charset="0"/>
                <a:cs typeface="Arial" charset="0"/>
              </a:rPr>
              <a:t>Small selection of </a:t>
            </a:r>
            <a:r>
              <a:rPr lang="en-GB" dirty="0" err="1">
                <a:latin typeface="Arial" charset="0"/>
                <a:cs typeface="Arial" charset="0"/>
              </a:rPr>
              <a:t>ostraka</a:t>
            </a:r>
            <a:r>
              <a:rPr lang="en-GB" dirty="0">
                <a:latin typeface="Arial" charset="0"/>
                <a:cs typeface="Arial" charset="0"/>
              </a:rPr>
              <a:t> from the Agora Museum</a:t>
            </a:r>
            <a:endParaRPr lang="en-GB" dirty="0">
              <a:latin typeface="Arial" charset="0"/>
              <a:cs typeface="Arial" charset="0"/>
            </a:endParaRPr>
          </a:p>
        </p:txBody>
      </p:sp>
    </p:spTree>
    <p:extLst>
      <p:ext uri="{BB962C8B-B14F-4D97-AF65-F5344CB8AC3E}">
        <p14:creationId xmlns:p14="http://schemas.microsoft.com/office/powerpoint/2010/main" val="4063581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can it make any sense?</a:t>
            </a:r>
            <a:endParaRPr lang="en-GB" dirty="0"/>
          </a:p>
        </p:txBody>
      </p:sp>
      <p:sp>
        <p:nvSpPr>
          <p:cNvPr id="3" name="Content Placeholder 2"/>
          <p:cNvSpPr>
            <a:spLocks noGrp="1"/>
          </p:cNvSpPr>
          <p:nvPr>
            <p:ph idx="1"/>
          </p:nvPr>
        </p:nvSpPr>
        <p:spPr/>
        <p:txBody>
          <a:bodyPr>
            <a:noAutofit/>
          </a:bodyPr>
          <a:lstStyle/>
          <a:p>
            <a:r>
              <a:rPr lang="en-GB" sz="2800" dirty="0" smtClean="0"/>
              <a:t>Did </a:t>
            </a:r>
            <a:r>
              <a:rPr lang="en-GB" sz="2800" dirty="0" err="1" smtClean="0"/>
              <a:t>Harpokration</a:t>
            </a:r>
            <a:r>
              <a:rPr lang="en-GB" sz="2800" dirty="0" smtClean="0"/>
              <a:t> get confused?</a:t>
            </a:r>
          </a:p>
          <a:p>
            <a:r>
              <a:rPr lang="en-GB" sz="2800" dirty="0" smtClean="0"/>
              <a:t>The earliest known </a:t>
            </a:r>
            <a:r>
              <a:rPr lang="en-GB" sz="2800" dirty="0" err="1" smtClean="0"/>
              <a:t>ostraka</a:t>
            </a:r>
            <a:r>
              <a:rPr lang="en-GB" sz="2800" dirty="0" smtClean="0"/>
              <a:t> are from the 480s, not the 500s or the 490s. – why did the Athenians wait for so long?</a:t>
            </a:r>
          </a:p>
          <a:p>
            <a:r>
              <a:rPr lang="en-GB" sz="2800" dirty="0" smtClean="0"/>
              <a:t>What does this tell us about the situation in Athens in the late archaic/early classical period?</a:t>
            </a:r>
          </a:p>
          <a:p>
            <a:r>
              <a:rPr lang="en-GB" sz="2800" dirty="0" smtClean="0"/>
              <a:t>And was the memory of tyranny so bad that friends of the tyrants would exiled 20 years after the tyranny had fallen?</a:t>
            </a:r>
            <a:endParaRPr lang="en-GB" sz="2800" dirty="0"/>
          </a:p>
        </p:txBody>
      </p:sp>
    </p:spTree>
    <p:extLst>
      <p:ext uri="{BB962C8B-B14F-4D97-AF65-F5344CB8AC3E}">
        <p14:creationId xmlns:p14="http://schemas.microsoft.com/office/powerpoint/2010/main" val="2854379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Discussion</a:t>
            </a:r>
            <a:endParaRPr lang="en-GB" dirty="0"/>
          </a:p>
        </p:txBody>
      </p:sp>
      <p:sp>
        <p:nvSpPr>
          <p:cNvPr id="6" name="Content Placeholder 5"/>
          <p:cNvSpPr>
            <a:spLocks noGrp="1"/>
          </p:cNvSpPr>
          <p:nvPr>
            <p:ph idx="1"/>
          </p:nvPr>
        </p:nvSpPr>
        <p:spPr/>
        <p:txBody>
          <a:bodyPr>
            <a:normAutofit/>
          </a:bodyPr>
          <a:lstStyle/>
          <a:p>
            <a:r>
              <a:rPr lang="en-GB" sz="2800" dirty="0"/>
              <a:t>Get in groups (2-4 people)</a:t>
            </a:r>
          </a:p>
          <a:p>
            <a:r>
              <a:rPr lang="en-GB" sz="2800" dirty="0"/>
              <a:t>Consider the available evidence: </a:t>
            </a:r>
          </a:p>
          <a:p>
            <a:pPr lvl="1"/>
            <a:r>
              <a:rPr lang="en-GB" sz="2400" dirty="0" smtClean="0"/>
              <a:t>How much information is provided by information that is not literary or easily accessible?</a:t>
            </a:r>
            <a:endParaRPr lang="en-GB" sz="2400" dirty="0"/>
          </a:p>
        </p:txBody>
      </p:sp>
    </p:spTree>
    <p:extLst>
      <p:ext uri="{BB962C8B-B14F-4D97-AF65-F5344CB8AC3E}">
        <p14:creationId xmlns:p14="http://schemas.microsoft.com/office/powerpoint/2010/main" val="25562601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TotalTime>
  <Words>429</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vt:lpstr>
      <vt:lpstr>Filling the gaps: The case of Ostracism</vt:lpstr>
      <vt:lpstr>Ostracism and Cleisthenes (507)</vt:lpstr>
      <vt:lpstr>Ostracism, not Cleisthenes</vt:lpstr>
      <vt:lpstr>Hipparchus, archon 496/5</vt:lpstr>
      <vt:lpstr>How much do we really know?</vt:lpstr>
      <vt:lpstr>How can it make any sense?</vt:lpstr>
      <vt:lpstr>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Filling the gaps: The case of Ostracism</dc:title>
  <dc:creator>Errietta Bissa</dc:creator>
  <cp:lastModifiedBy>Errietta Bissa</cp:lastModifiedBy>
  <cp:revision>1</cp:revision>
  <dcterms:created xsi:type="dcterms:W3CDTF">2018-11-10T09:52:29Z</dcterms:created>
  <dcterms:modified xsi:type="dcterms:W3CDTF">2018-11-10T09:53:46Z</dcterms:modified>
</cp:coreProperties>
</file>