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77" r:id="rId1"/>
  </p:sldMasterIdLst>
  <p:notesMasterIdLst>
    <p:notesMasterId r:id="rId19"/>
  </p:notesMasterIdLst>
  <p:handoutMasterIdLst>
    <p:handoutMasterId r:id="rId20"/>
  </p:handoutMasterIdLst>
  <p:sldIdLst>
    <p:sldId id="257" r:id="rId2"/>
    <p:sldId id="258" r:id="rId3"/>
    <p:sldId id="280" r:id="rId4"/>
    <p:sldId id="279" r:id="rId5"/>
    <p:sldId id="281" r:id="rId6"/>
    <p:sldId id="272" r:id="rId7"/>
    <p:sldId id="282" r:id="rId8"/>
    <p:sldId id="260" r:id="rId9"/>
    <p:sldId id="267" r:id="rId10"/>
    <p:sldId id="271" r:id="rId11"/>
    <p:sldId id="274" r:id="rId12"/>
    <p:sldId id="277" r:id="rId13"/>
    <p:sldId id="278" r:id="rId14"/>
    <p:sldId id="275" r:id="rId15"/>
    <p:sldId id="276" r:id="rId16"/>
    <p:sldId id="273" r:id="rId17"/>
    <p:sldId id="268" r:id="rId18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napToGrid="0">
      <p:cViewPr varScale="1">
        <p:scale>
          <a:sx n="77" d="100"/>
          <a:sy n="77" d="100"/>
        </p:scale>
        <p:origin x="984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4914"/>
    </p:cViewPr>
  </p:sorterViewPr>
  <p:notesViewPr>
    <p:cSldViewPr snapToGrid="0">
      <p:cViewPr varScale="1">
        <p:scale>
          <a:sx n="58" d="100"/>
          <a:sy n="58" d="100"/>
        </p:scale>
        <p:origin x="-1068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FBE05D5E-01FD-46AC-91CA-C6A542210B1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9738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84D26170-6919-49AF-80FE-D084226DC6E3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30638" y="0"/>
            <a:ext cx="2978150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>
            <a:extLst>
              <a:ext uri="{FF2B5EF4-FFF2-40B4-BE49-F238E27FC236}">
                <a16:creationId xmlns:a16="http://schemas.microsoft.com/office/drawing/2014/main" id="{F37B0C6B-64BA-409A-8276-5FABCF2BB02C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66263"/>
            <a:ext cx="2979738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>
            <a:extLst>
              <a:ext uri="{FF2B5EF4-FFF2-40B4-BE49-F238E27FC236}">
                <a16:creationId xmlns:a16="http://schemas.microsoft.com/office/drawing/2014/main" id="{3BB6DC42-995B-413F-A44B-F493A5626795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30638" y="9466263"/>
            <a:ext cx="2978150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E09CC8D8-DFBA-4ECC-9B7B-AC3D9F9F487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4A5A8C03-C8AC-4987-AE86-A45C093A80C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813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DE9565E1-FEB1-4305-932B-FFEBAD0E8979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52863" y="0"/>
            <a:ext cx="2944812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>
            <a:extLst>
              <a:ext uri="{FF2B5EF4-FFF2-40B4-BE49-F238E27FC236}">
                <a16:creationId xmlns:a16="http://schemas.microsoft.com/office/drawing/2014/main" id="{2B9A6978-A74D-4812-B609-DFB046A8E46A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>
            <a:extLst>
              <a:ext uri="{FF2B5EF4-FFF2-40B4-BE49-F238E27FC236}">
                <a16:creationId xmlns:a16="http://schemas.microsoft.com/office/drawing/2014/main" id="{72F0D8CD-0E19-4B7A-8C19-3890A70AA4A3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463" y="4714875"/>
            <a:ext cx="4984750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>
            <a:extLst>
              <a:ext uri="{FF2B5EF4-FFF2-40B4-BE49-F238E27FC236}">
                <a16:creationId xmlns:a16="http://schemas.microsoft.com/office/drawing/2014/main" id="{08DEE85E-9B29-421B-B05E-ECB2D3F4DB41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944813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>
            <a:extLst>
              <a:ext uri="{FF2B5EF4-FFF2-40B4-BE49-F238E27FC236}">
                <a16:creationId xmlns:a16="http://schemas.microsoft.com/office/drawing/2014/main" id="{D6C3F3FD-4CBD-4DEF-A9B6-9897101C007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2863" y="9429750"/>
            <a:ext cx="2944812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81B56795-EE90-4E28-B8BE-70CCA7F6458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A18A862E-878A-41C4-A006-7793CA14B52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fld id="{436B6490-2EE1-4C8F-9CCD-B965BC318C77}" type="slidenum">
              <a:rPr lang="en-US" altLang="en-US" smtClean="0">
                <a:latin typeface="Times New Roman" panose="02020603050405020304" pitchFamily="18" charset="0"/>
              </a:rPr>
              <a:pPr/>
              <a:t>1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FA8C47C2-0E26-46DC-B72C-783F19C96C1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891608C4-6734-409E-80BB-C82A063B1F2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8D4A9B1-D479-405D-AA9E-606CE337CD5B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729474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10/22/2019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58269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23937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59373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35468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22791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88104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10/22/2019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7755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13869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4037118"/>
      </p:ext>
    </p:extLst>
  </p:cSld>
  <p:clrMapOvr>
    <a:masterClrMapping/>
  </p:clrMapOvr>
  <p:hf sldNum="0"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77104524"/>
      </p:ext>
    </p:extLst>
  </p:cSld>
  <p:clrMapOvr>
    <a:masterClrMapping/>
  </p:clrMapOvr>
  <p:hf sldNum="0"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5648657"/>
      </p:ext>
    </p:extLst>
  </p:cSld>
  <p:clrMapOvr>
    <a:masterClrMapping/>
  </p:clrMapOvr>
  <p:hf sldNum="0"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136145"/>
      </p:ext>
    </p:extLst>
  </p:cSld>
  <p:clrMapOvr>
    <a:masterClrMapping/>
  </p:clrMapOvr>
  <p:hf sldNum="0"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5094435"/>
      </p:ext>
    </p:extLst>
  </p:cSld>
  <p:clrMapOvr>
    <a:masterClrMapping/>
  </p:clrMapOvr>
  <p:hf sldNum="0"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10/22/2019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82848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3266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38171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  <p:sldLayoutId id="2147483889" r:id="rId12"/>
    <p:sldLayoutId id="2147483890" r:id="rId13"/>
    <p:sldLayoutId id="2147483891" r:id="rId14"/>
    <p:sldLayoutId id="2147483892" r:id="rId15"/>
    <p:sldLayoutId id="2147483893" r:id="rId16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2">
            <a:extLst>
              <a:ext uri="{FF2B5EF4-FFF2-40B4-BE49-F238E27FC236}">
                <a16:creationId xmlns:a16="http://schemas.microsoft.com/office/drawing/2014/main" id="{429ED102-BFDA-4BD8-8EA5-846137F0EBE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Week4 Java</a:t>
            </a:r>
          </a:p>
        </p:txBody>
      </p:sp>
      <p:sp>
        <p:nvSpPr>
          <p:cNvPr id="5124" name="Rectangle 3">
            <a:extLst>
              <a:ext uri="{FF2B5EF4-FFF2-40B4-BE49-F238E27FC236}">
                <a16:creationId xmlns:a16="http://schemas.microsoft.com/office/drawing/2014/main" id="{28A498FD-4641-40FC-9FC9-C5AC5BA99619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GB" alt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549308A3-3671-4B40-84F4-BBAF374A4E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Branch Pattern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C50122C6-237C-4644-90E0-81C39BEB96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Monotype Sorts" pitchFamily="2" charset="2"/>
              <a:buNone/>
              <a:defRPr/>
            </a:pPr>
            <a:r>
              <a:rPr lang="en-GB" altLang="en-US" sz="2800" b="1" dirty="0"/>
              <a:t>if(</a:t>
            </a:r>
            <a:r>
              <a:rPr lang="en-GB" altLang="en-US" sz="2800" b="1" i="1" dirty="0"/>
              <a:t>condition</a:t>
            </a:r>
            <a:r>
              <a:rPr lang="en-GB" altLang="en-US" sz="2800" b="1" dirty="0"/>
              <a:t>)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altLang="en-US" sz="2800" b="1" dirty="0"/>
              <a:t>{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sz="2800" dirty="0"/>
              <a:t>	// Code here (condition is true)</a:t>
            </a:r>
            <a:endParaRPr lang="en-GB" altLang="en-US" sz="2800" b="1" dirty="0"/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altLang="en-US" sz="2800" b="1" dirty="0"/>
              <a:t>}</a:t>
            </a:r>
            <a:endParaRPr lang="en-GB" altLang="en-US" sz="2800" dirty="0"/>
          </a:p>
          <a:p>
            <a:pPr>
              <a:defRPr/>
            </a:pPr>
            <a:endParaRPr lang="en-GB" altLang="en-US" dirty="0"/>
          </a:p>
          <a:p>
            <a:pPr lvl="1">
              <a:defRPr/>
            </a:pPr>
            <a:endParaRPr lang="en-GB" altLang="en-US" dirty="0"/>
          </a:p>
        </p:txBody>
      </p:sp>
      <p:sp>
        <p:nvSpPr>
          <p:cNvPr id="7173" name="TextBox 1">
            <a:extLst>
              <a:ext uri="{FF2B5EF4-FFF2-40B4-BE49-F238E27FC236}">
                <a16:creationId xmlns:a16="http://schemas.microsoft.com/office/drawing/2014/main" id="{85395246-1252-45E1-AEAA-400CAB0E49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51325" y="3765550"/>
            <a:ext cx="4375150" cy="2676525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 i="1"/>
              <a:t>conditions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/>
              <a:t>== 	Equal to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/>
              <a:t>!= 	Not equal to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/>
              <a:t>&gt; 	Greater than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/>
              <a:t>&lt; 	Less than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/>
              <a:t>&gt;= 	Greater than or equal to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/>
              <a:t>&lt;= 	Less than or equal to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90CD47CE-3847-4CA9-92F4-D4723AD306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Examples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4C1D8129-7735-4585-8E8C-91551C600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7275" y="1585582"/>
            <a:ext cx="7029450" cy="4800600"/>
          </a:xfrm>
        </p:spPr>
        <p:txBody>
          <a:bodyPr/>
          <a:lstStyle/>
          <a:p>
            <a:r>
              <a:rPr lang="en-GB" altLang="en-US" dirty="0"/>
              <a:t>Is the number greater than 10</a:t>
            </a:r>
            <a:br>
              <a:rPr lang="en-GB" altLang="en-US" dirty="0"/>
            </a:br>
            <a:r>
              <a:rPr lang="en-GB" altLang="en-US" dirty="0"/>
              <a:t>int  number;</a:t>
            </a:r>
            <a:br>
              <a:rPr lang="en-GB" altLang="en-US" dirty="0"/>
            </a:br>
            <a:r>
              <a:rPr lang="en-GB" altLang="en-US" dirty="0" err="1"/>
              <a:t>System.out.printf</a:t>
            </a:r>
            <a:r>
              <a:rPr lang="en-GB" altLang="en-US" dirty="0"/>
              <a:t>(“Enter a number\n”);</a:t>
            </a:r>
            <a:br>
              <a:rPr lang="en-GB" altLang="en-US" dirty="0"/>
            </a:br>
            <a:r>
              <a:rPr lang="en-GB" altLang="en-US" dirty="0"/>
              <a:t>number = </a:t>
            </a:r>
            <a:r>
              <a:rPr lang="en-GB" altLang="en-US" dirty="0" err="1"/>
              <a:t>Integer.parseInt</a:t>
            </a:r>
            <a:r>
              <a:rPr lang="en-GB" altLang="en-US" dirty="0"/>
              <a:t>(</a:t>
            </a:r>
            <a:r>
              <a:rPr lang="en-GB" altLang="en-US" dirty="0" err="1"/>
              <a:t>stdin.nextLine</a:t>
            </a:r>
            <a:r>
              <a:rPr lang="en-GB" altLang="en-US" dirty="0"/>
              <a:t>());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b="1" dirty="0"/>
              <a:t>if( number &gt; 10 )</a:t>
            </a:r>
            <a:br>
              <a:rPr lang="en-GB" altLang="en-US" dirty="0"/>
            </a:br>
            <a:r>
              <a:rPr lang="en-GB" altLang="en-US" dirty="0"/>
              <a:t>{</a:t>
            </a:r>
            <a:br>
              <a:rPr lang="en-GB" altLang="en-US" dirty="0"/>
            </a:br>
            <a:r>
              <a:rPr lang="en-GB" altLang="en-US" dirty="0"/>
              <a:t>      </a:t>
            </a:r>
            <a:r>
              <a:rPr lang="en-GB" altLang="en-US" dirty="0" err="1"/>
              <a:t>System.out.printf</a:t>
            </a:r>
            <a:r>
              <a:rPr lang="en-GB" altLang="en-US" dirty="0"/>
              <a:t>(“Is larger\n”);</a:t>
            </a:r>
            <a:br>
              <a:rPr lang="en-GB" altLang="en-US" dirty="0"/>
            </a:br>
            <a:r>
              <a:rPr lang="en-GB" altLang="en-US" dirty="0"/>
              <a:t>}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dirty="0" err="1"/>
              <a:t>System.out.printf</a:t>
            </a:r>
            <a:r>
              <a:rPr lang="en-GB" altLang="en-US" dirty="0"/>
              <a:t>(“Enter a number\r\n”);</a:t>
            </a:r>
            <a:br>
              <a:rPr lang="en-GB" altLang="en-US" dirty="0"/>
            </a:br>
            <a:r>
              <a:rPr lang="en-GB" altLang="en-US" b="1" dirty="0"/>
              <a:t>if( </a:t>
            </a:r>
            <a:r>
              <a:rPr lang="en-GB" altLang="en-US" b="1" dirty="0" err="1"/>
              <a:t>Integer.parseInt</a:t>
            </a:r>
            <a:r>
              <a:rPr lang="en-GB" altLang="en-US" b="1" dirty="0"/>
              <a:t>(</a:t>
            </a:r>
            <a:r>
              <a:rPr lang="en-GB" altLang="en-US" b="1" dirty="0" err="1"/>
              <a:t>stdin.nextLine</a:t>
            </a:r>
            <a:r>
              <a:rPr lang="en-GB" altLang="en-US" b="1" dirty="0"/>
              <a:t>()) &lt; 100 )</a:t>
            </a:r>
            <a:br>
              <a:rPr lang="en-GB" altLang="en-US" dirty="0"/>
            </a:br>
            <a:r>
              <a:rPr lang="en-GB" altLang="en-US" dirty="0"/>
              <a:t>{</a:t>
            </a:r>
            <a:br>
              <a:rPr lang="en-GB" altLang="en-US" dirty="0"/>
            </a:br>
            <a:r>
              <a:rPr lang="en-GB" altLang="en-US" dirty="0"/>
              <a:t>     </a:t>
            </a:r>
            <a:r>
              <a:rPr lang="en-GB" altLang="en-US" dirty="0" err="1"/>
              <a:t>System.out.printf</a:t>
            </a:r>
            <a:r>
              <a:rPr lang="en-GB" altLang="en-US" dirty="0"/>
              <a:t>(“Less that 100\n”);</a:t>
            </a:r>
            <a:br>
              <a:rPr lang="en-GB" altLang="en-US" dirty="0"/>
            </a:br>
            <a:r>
              <a:rPr lang="en-GB" altLang="en-US" dirty="0"/>
              <a:t>}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BF498575-0324-40F9-9397-7213C8C24B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Comparing Strings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6B87629D-13F6-493E-9D9D-593E568F6A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Don’t use == operator when comparing strings</a:t>
            </a:r>
          </a:p>
          <a:p>
            <a:r>
              <a:rPr lang="en-GB" altLang="en-US"/>
              <a:t>Do it like this instead:</a:t>
            </a:r>
          </a:p>
          <a:p>
            <a:endParaRPr lang="en-GB" altLang="en-US"/>
          </a:p>
          <a:p>
            <a:endParaRPr lang="en-GB" altLang="en-US"/>
          </a:p>
        </p:txBody>
      </p:sp>
      <p:sp>
        <p:nvSpPr>
          <p:cNvPr id="9220" name="Footer Placeholder 3">
            <a:extLst>
              <a:ext uri="{FF2B5EF4-FFF2-40B4-BE49-F238E27FC236}">
                <a16:creationId xmlns:a16="http://schemas.microsoft.com/office/drawing/2014/main" id="{D2D828CC-D6BD-4C93-BBFA-2B1BC2F13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/>
              <a:t>WAN</a:t>
            </a:r>
          </a:p>
        </p:txBody>
      </p:sp>
      <p:sp>
        <p:nvSpPr>
          <p:cNvPr id="9221" name="TextBox 4">
            <a:extLst>
              <a:ext uri="{FF2B5EF4-FFF2-40B4-BE49-F238E27FC236}">
                <a16:creationId xmlns:a16="http://schemas.microsoft.com/office/drawing/2014/main" id="{C425A20A-E07A-46BA-8D67-0A53914F56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27138" y="3090863"/>
            <a:ext cx="5051425" cy="175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/>
              <a:t>String text1 = “One”;</a:t>
            </a:r>
          </a:p>
          <a:p>
            <a:endParaRPr lang="en-GB" altLang="en-US"/>
          </a:p>
          <a:p>
            <a:r>
              <a:rPr lang="en-GB" altLang="en-US"/>
              <a:t>if( text1</a:t>
            </a:r>
            <a:r>
              <a:rPr lang="en-GB" altLang="en-US" b="1"/>
              <a:t>.equals( </a:t>
            </a:r>
            <a:r>
              <a:rPr lang="en-GB" altLang="en-US"/>
              <a:t>"One“ </a:t>
            </a:r>
            <a:r>
              <a:rPr lang="en-GB" altLang="en-US" b="1"/>
              <a:t>) </a:t>
            </a:r>
            <a:r>
              <a:rPr lang="en-GB" altLang="en-US"/>
              <a:t>)</a:t>
            </a:r>
          </a:p>
          <a:p>
            <a:r>
              <a:rPr lang="en-GB" altLang="en-US"/>
              <a:t>{</a:t>
            </a:r>
            <a:br>
              <a:rPr lang="en-GB" altLang="en-US"/>
            </a:br>
            <a:r>
              <a:rPr lang="en-GB" altLang="en-US"/>
              <a:t>      System.out.println("String is set to </a:t>
            </a:r>
            <a:r>
              <a:rPr lang="en-GB" altLang="en-US">
                <a:solidFill>
                  <a:srgbClr val="FF0000"/>
                </a:solidFill>
              </a:rPr>
              <a:t>\"</a:t>
            </a:r>
            <a:r>
              <a:rPr lang="en-GB" altLang="en-US"/>
              <a:t>One</a:t>
            </a:r>
            <a:r>
              <a:rPr lang="en-GB" altLang="en-US">
                <a:solidFill>
                  <a:srgbClr val="FF0000"/>
                </a:solidFill>
              </a:rPr>
              <a:t>\"</a:t>
            </a:r>
            <a:r>
              <a:rPr lang="en-GB" altLang="en-US"/>
              <a:t>");</a:t>
            </a:r>
          </a:p>
          <a:p>
            <a:r>
              <a:rPr lang="en-GB" altLang="en-US"/>
              <a:t>}</a:t>
            </a:r>
          </a:p>
        </p:txBody>
      </p:sp>
      <p:sp>
        <p:nvSpPr>
          <p:cNvPr id="9222" name="TextBox 5">
            <a:extLst>
              <a:ext uri="{FF2B5EF4-FFF2-40B4-BE49-F238E27FC236}">
                <a16:creationId xmlns:a16="http://schemas.microsoft.com/office/drawing/2014/main" id="{9B915A3D-27B8-4CDD-96F7-ADB05C4A0B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24363" y="5437188"/>
            <a:ext cx="3846512" cy="922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/>
              <a:t>Escape character \ </a:t>
            </a:r>
          </a:p>
          <a:p>
            <a:r>
              <a:rPr lang="en-GB" altLang="en-US"/>
              <a:t>Here \” means display “ rather than end of string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1968A411-938A-490F-974F-BBA6F32F46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Example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11B4E9D2-FB56-4CA7-9E0D-F0E920B829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Check if correct password is entered</a:t>
            </a:r>
          </a:p>
        </p:txBody>
      </p:sp>
      <p:sp>
        <p:nvSpPr>
          <p:cNvPr id="10244" name="Footer Placeholder 3">
            <a:extLst>
              <a:ext uri="{FF2B5EF4-FFF2-40B4-BE49-F238E27FC236}">
                <a16:creationId xmlns:a16="http://schemas.microsoft.com/office/drawing/2014/main" id="{DFA37B75-C285-428E-9397-A7BA878611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/>
              <a:t>WAN</a:t>
            </a:r>
          </a:p>
        </p:txBody>
      </p:sp>
      <p:sp>
        <p:nvSpPr>
          <p:cNvPr id="10245" name="TextBox 4">
            <a:extLst>
              <a:ext uri="{FF2B5EF4-FFF2-40B4-BE49-F238E27FC236}">
                <a16:creationId xmlns:a16="http://schemas.microsoft.com/office/drawing/2014/main" id="{5C9CD37B-D191-4817-8972-5AA9D78A17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7175" y="2389188"/>
            <a:ext cx="5737225" cy="341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dirty="0"/>
              <a:t>String  password  =  “12345”;   // Store the password</a:t>
            </a:r>
            <a:br>
              <a:rPr lang="en-GB" altLang="en-US" dirty="0"/>
            </a:br>
            <a:r>
              <a:rPr lang="en-GB" altLang="en-US" dirty="0"/>
              <a:t>String  </a:t>
            </a:r>
            <a:r>
              <a:rPr lang="en-GB" altLang="en-US" dirty="0" err="1"/>
              <a:t>enteredPassword</a:t>
            </a:r>
            <a:r>
              <a:rPr lang="en-GB" altLang="en-US" dirty="0"/>
              <a:t>;</a:t>
            </a:r>
          </a:p>
          <a:p>
            <a:br>
              <a:rPr lang="en-GB" altLang="en-US" dirty="0"/>
            </a:br>
            <a:r>
              <a:rPr lang="en-GB" altLang="en-US" dirty="0"/>
              <a:t>// Read password entered by user</a:t>
            </a:r>
            <a:br>
              <a:rPr lang="en-GB" altLang="en-US" dirty="0"/>
            </a:br>
            <a:r>
              <a:rPr lang="en-GB" altLang="en-US" dirty="0" err="1"/>
              <a:t>System.out.printf</a:t>
            </a:r>
            <a:r>
              <a:rPr lang="en-GB" altLang="en-US" dirty="0"/>
              <a:t>(“Enter password: ”);</a:t>
            </a:r>
            <a:br>
              <a:rPr lang="en-GB" altLang="en-US" dirty="0"/>
            </a:br>
            <a:r>
              <a:rPr lang="en-GB" altLang="en-US" dirty="0" err="1"/>
              <a:t>enteredPassword</a:t>
            </a:r>
            <a:r>
              <a:rPr lang="en-GB" altLang="en-US" dirty="0"/>
              <a:t> = </a:t>
            </a:r>
            <a:r>
              <a:rPr lang="en-GB" altLang="en-US" dirty="0" err="1"/>
              <a:t>stdin.nextLine</a:t>
            </a:r>
            <a:r>
              <a:rPr lang="en-GB" altLang="en-US" dirty="0"/>
              <a:t>();</a:t>
            </a:r>
          </a:p>
          <a:p>
            <a:br>
              <a:rPr lang="en-GB" altLang="en-US" dirty="0"/>
            </a:br>
            <a:r>
              <a:rPr lang="en-GB" altLang="en-US" dirty="0"/>
              <a:t>// Check if password is correct</a:t>
            </a:r>
          </a:p>
          <a:p>
            <a:r>
              <a:rPr lang="en-GB" altLang="en-US" dirty="0"/>
              <a:t>if(  </a:t>
            </a:r>
            <a:r>
              <a:rPr lang="en-GB" altLang="en-US" b="1" dirty="0" err="1"/>
              <a:t>enteredPassword.equals</a:t>
            </a:r>
            <a:r>
              <a:rPr lang="en-GB" altLang="en-US" b="1" dirty="0"/>
              <a:t>( password )</a:t>
            </a:r>
            <a:r>
              <a:rPr lang="en-GB" altLang="en-US" dirty="0"/>
              <a:t> )</a:t>
            </a:r>
            <a:br>
              <a:rPr lang="en-GB" altLang="en-US" dirty="0"/>
            </a:br>
            <a:r>
              <a:rPr lang="en-GB" altLang="en-US" dirty="0"/>
              <a:t>{</a:t>
            </a:r>
          </a:p>
          <a:p>
            <a:r>
              <a:rPr lang="en-GB" altLang="en-US" dirty="0"/>
              <a:t>     </a:t>
            </a:r>
            <a:r>
              <a:rPr lang="en-GB" altLang="en-US" dirty="0" err="1"/>
              <a:t>System.out.printf</a:t>
            </a:r>
            <a:r>
              <a:rPr lang="en-GB" altLang="en-US" dirty="0"/>
              <a:t>(“Password entered correctly\r\n”);</a:t>
            </a:r>
            <a:br>
              <a:rPr lang="en-GB" altLang="en-US" dirty="0"/>
            </a:br>
            <a:r>
              <a:rPr lang="en-GB" altLang="en-US" dirty="0"/>
              <a:t>}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869F79E4-1336-44A0-8128-440697163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Branch With Aternative Pattern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0E97343B-C2A1-47A4-81BD-13397FDFF0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Font typeface="Monotype Sorts" pitchFamily="2" charset="2"/>
              <a:buNone/>
            </a:pPr>
            <a:r>
              <a:rPr lang="en-GB" altLang="en-US" sz="2800" b="1"/>
              <a:t>if(</a:t>
            </a:r>
            <a:r>
              <a:rPr lang="en-GB" altLang="en-US" sz="2800" b="1" i="1"/>
              <a:t>condition</a:t>
            </a:r>
            <a:r>
              <a:rPr lang="en-GB" altLang="en-US" sz="2800" b="1"/>
              <a:t>)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sz="2800" b="1"/>
              <a:t>{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sz="2800"/>
              <a:t>	// Code here (condition is true)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sz="2800" b="1"/>
              <a:t>}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sz="2800" b="1"/>
              <a:t>else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sz="2800" b="1"/>
              <a:t>{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sz="2800"/>
              <a:t>	// Code here (condition is false)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sz="2800" b="1"/>
              <a:t>}</a:t>
            </a:r>
          </a:p>
        </p:txBody>
      </p:sp>
      <p:sp>
        <p:nvSpPr>
          <p:cNvPr id="11268" name="Footer Placeholder 3">
            <a:extLst>
              <a:ext uri="{FF2B5EF4-FFF2-40B4-BE49-F238E27FC236}">
                <a16:creationId xmlns:a16="http://schemas.microsoft.com/office/drawing/2014/main" id="{EF22A24B-9862-4F15-A65B-959A7EE31B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BFF28AD5-9939-458B-B9C1-31759A133C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513" y="246063"/>
            <a:ext cx="6347713" cy="1320800"/>
          </a:xfrm>
        </p:spPr>
        <p:txBody>
          <a:bodyPr/>
          <a:lstStyle/>
          <a:p>
            <a:r>
              <a:rPr lang="en-GB" altLang="en-US" dirty="0"/>
              <a:t>Example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C3F4D328-85D4-4FEF-920C-E055FC74CA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906463"/>
            <a:ext cx="7029450" cy="684212"/>
          </a:xfrm>
        </p:spPr>
        <p:txBody>
          <a:bodyPr/>
          <a:lstStyle/>
          <a:p>
            <a:r>
              <a:rPr lang="en-GB" altLang="en-US"/>
              <a:t>Check if correct password is entered and display a message if is not correct</a:t>
            </a:r>
          </a:p>
          <a:p>
            <a:endParaRPr lang="en-GB" altLang="en-US"/>
          </a:p>
        </p:txBody>
      </p:sp>
      <p:sp>
        <p:nvSpPr>
          <p:cNvPr id="12293" name="TextBox 4">
            <a:extLst>
              <a:ext uri="{FF2B5EF4-FFF2-40B4-BE49-F238E27FC236}">
                <a16:creationId xmlns:a16="http://schemas.microsoft.com/office/drawing/2014/main" id="{170BA984-1F25-4589-B058-DA1DC12814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70025" y="1927225"/>
            <a:ext cx="5737225" cy="452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dirty="0"/>
              <a:t>String  password  =  “12345”;   // Store the password</a:t>
            </a:r>
            <a:br>
              <a:rPr lang="en-GB" altLang="en-US" dirty="0"/>
            </a:br>
            <a:r>
              <a:rPr lang="en-GB" altLang="en-US" dirty="0"/>
              <a:t>String  </a:t>
            </a:r>
            <a:r>
              <a:rPr lang="en-GB" altLang="en-US" dirty="0" err="1"/>
              <a:t>enteredPassword</a:t>
            </a:r>
            <a:r>
              <a:rPr lang="en-GB" altLang="en-US" dirty="0"/>
              <a:t>;</a:t>
            </a:r>
          </a:p>
          <a:p>
            <a:br>
              <a:rPr lang="en-GB" altLang="en-US" dirty="0"/>
            </a:br>
            <a:r>
              <a:rPr lang="en-GB" altLang="en-US" dirty="0"/>
              <a:t>// Read password entered by user</a:t>
            </a:r>
            <a:br>
              <a:rPr lang="en-GB" altLang="en-US" dirty="0"/>
            </a:br>
            <a:r>
              <a:rPr lang="en-GB" altLang="en-US" dirty="0" err="1"/>
              <a:t>System.out.printf</a:t>
            </a:r>
            <a:r>
              <a:rPr lang="en-GB" altLang="en-US" dirty="0"/>
              <a:t>(“Enter password: ”);</a:t>
            </a:r>
            <a:br>
              <a:rPr lang="en-GB" altLang="en-US" dirty="0"/>
            </a:br>
            <a:r>
              <a:rPr lang="en-GB" altLang="en-US" dirty="0" err="1"/>
              <a:t>enteredPassword</a:t>
            </a:r>
            <a:r>
              <a:rPr lang="en-GB" altLang="en-US" dirty="0"/>
              <a:t> = </a:t>
            </a:r>
            <a:r>
              <a:rPr lang="en-GB" altLang="en-US" dirty="0" err="1"/>
              <a:t>stdin.nextLine</a:t>
            </a:r>
            <a:r>
              <a:rPr lang="en-GB" altLang="en-US" dirty="0"/>
              <a:t>();</a:t>
            </a:r>
          </a:p>
          <a:p>
            <a:br>
              <a:rPr lang="en-GB" altLang="en-US" dirty="0"/>
            </a:br>
            <a:r>
              <a:rPr lang="en-GB" altLang="en-US" dirty="0"/>
              <a:t>// Check if password is correct</a:t>
            </a:r>
          </a:p>
          <a:p>
            <a:r>
              <a:rPr lang="en-GB" altLang="en-US" dirty="0"/>
              <a:t>if(  </a:t>
            </a:r>
            <a:r>
              <a:rPr lang="en-GB" altLang="en-US" dirty="0" err="1"/>
              <a:t>enteredPassword.equals</a:t>
            </a:r>
            <a:r>
              <a:rPr lang="en-GB" altLang="en-US" dirty="0"/>
              <a:t>( password ) )</a:t>
            </a:r>
            <a:br>
              <a:rPr lang="en-GB" altLang="en-US" dirty="0"/>
            </a:br>
            <a:r>
              <a:rPr lang="en-GB" altLang="en-US" dirty="0"/>
              <a:t>{</a:t>
            </a:r>
          </a:p>
          <a:p>
            <a:r>
              <a:rPr lang="en-GB" altLang="en-US" dirty="0"/>
              <a:t>     </a:t>
            </a:r>
            <a:r>
              <a:rPr lang="en-GB" altLang="en-US" dirty="0" err="1"/>
              <a:t>System.out.printf</a:t>
            </a:r>
            <a:r>
              <a:rPr lang="en-GB" altLang="en-US" dirty="0"/>
              <a:t>(“Password entered correctly\r\n”);</a:t>
            </a:r>
            <a:br>
              <a:rPr lang="en-GB" altLang="en-US" dirty="0"/>
            </a:br>
            <a:r>
              <a:rPr lang="en-GB" altLang="en-US" dirty="0"/>
              <a:t>}</a:t>
            </a:r>
          </a:p>
          <a:p>
            <a:r>
              <a:rPr lang="en-GB" altLang="en-US" dirty="0"/>
              <a:t>else</a:t>
            </a:r>
            <a:br>
              <a:rPr lang="en-GB" altLang="en-US" dirty="0"/>
            </a:br>
            <a:r>
              <a:rPr lang="en-GB" altLang="en-US" dirty="0"/>
              <a:t>{</a:t>
            </a:r>
            <a:br>
              <a:rPr lang="en-GB" altLang="en-US" dirty="0"/>
            </a:br>
            <a:r>
              <a:rPr lang="en-GB" altLang="en-US" dirty="0"/>
              <a:t>     </a:t>
            </a:r>
            <a:r>
              <a:rPr lang="en-GB" altLang="en-US" dirty="0" err="1"/>
              <a:t>System.out.printf</a:t>
            </a:r>
            <a:r>
              <a:rPr lang="en-GB" altLang="en-US" dirty="0"/>
              <a:t>(“Incorrect password entered\r\n”);</a:t>
            </a:r>
            <a:br>
              <a:rPr lang="en-GB" altLang="en-US" dirty="0"/>
            </a:br>
            <a:r>
              <a:rPr lang="en-GB" altLang="en-US" dirty="0"/>
              <a:t>}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8519128B-1D9C-4AD4-A23F-7C24CFEFD5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107" y="194470"/>
            <a:ext cx="6347713" cy="1320800"/>
          </a:xfrm>
        </p:spPr>
        <p:txBody>
          <a:bodyPr/>
          <a:lstStyle/>
          <a:p>
            <a:r>
              <a:rPr lang="en-GB" altLang="en-US" dirty="0"/>
              <a:t>Exercise 1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CA12E7F1-41FA-4917-8407-944F087F48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382713"/>
            <a:ext cx="4168775" cy="3400425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/>
              <a:t>Enter price</a:t>
            </a:r>
          </a:p>
          <a:p>
            <a:r>
              <a:rPr lang="en-GB" altLang="en-US"/>
              <a:t>Display “Price is greater than £302.20p”</a:t>
            </a:r>
          </a:p>
          <a:p>
            <a:endParaRPr lang="en-GB" altLang="en-US"/>
          </a:p>
          <a:p>
            <a:r>
              <a:rPr lang="en-GB" altLang="en-US"/>
              <a:t>Enter number of pens</a:t>
            </a:r>
          </a:p>
          <a:p>
            <a:r>
              <a:rPr lang="en-GB" altLang="en-US"/>
              <a:t>Display “Number of pens is less than 20”</a:t>
            </a:r>
          </a:p>
          <a:p>
            <a:endParaRPr lang="en-GB" altLang="en-US"/>
          </a:p>
          <a:p>
            <a:r>
              <a:rPr lang="en-GB" altLang="en-US"/>
              <a:t>Enter length of fence</a:t>
            </a:r>
          </a:p>
          <a:p>
            <a:r>
              <a:rPr lang="en-GB" altLang="en-US"/>
              <a:t>Display “Length is less than or equal to 12.9m”</a:t>
            </a:r>
          </a:p>
          <a:p>
            <a:endParaRPr lang="en-GB" altLang="en-US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2C42529-11F2-4417-AFD4-366BD9532252}"/>
              </a:ext>
            </a:extLst>
          </p:cNvPr>
          <p:cNvSpPr txBox="1">
            <a:spLocks/>
          </p:cNvSpPr>
          <p:nvPr/>
        </p:nvSpPr>
        <p:spPr bwMode="auto">
          <a:xfrm>
            <a:off x="4751388" y="1382713"/>
            <a:ext cx="4192587" cy="3400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dirty="0"/>
              <a:t>Enter two values</a:t>
            </a:r>
          </a:p>
          <a:p>
            <a:pPr>
              <a:defRPr/>
            </a:pPr>
            <a:r>
              <a:rPr lang="en-GB" altLang="en-US" i="1" dirty="0"/>
              <a:t>type</a:t>
            </a:r>
            <a:r>
              <a:rPr lang="en-GB" altLang="en-US" dirty="0"/>
              <a:t> </a:t>
            </a:r>
            <a:r>
              <a:rPr lang="en-GB" altLang="en-US" dirty="0" err="1"/>
              <a:t>bookCount</a:t>
            </a:r>
            <a:r>
              <a:rPr lang="en-GB" altLang="en-US" dirty="0"/>
              <a:t> = ???;</a:t>
            </a:r>
          </a:p>
          <a:p>
            <a:pPr>
              <a:defRPr/>
            </a:pPr>
            <a:r>
              <a:rPr lang="en-GB" altLang="en-US" i="1" dirty="0"/>
              <a:t>type</a:t>
            </a:r>
            <a:r>
              <a:rPr lang="en-GB" altLang="en-US" dirty="0"/>
              <a:t> </a:t>
            </a:r>
            <a:r>
              <a:rPr lang="en-GB" altLang="en-US" dirty="0" err="1"/>
              <a:t>maxBooks</a:t>
            </a:r>
            <a:r>
              <a:rPr lang="en-GB" altLang="en-US" dirty="0"/>
              <a:t> = ???;</a:t>
            </a:r>
          </a:p>
          <a:p>
            <a:pPr>
              <a:defRPr/>
            </a:pPr>
            <a:r>
              <a:rPr lang="en-GB" altLang="en-US" dirty="0"/>
              <a:t>Display “You have read greater than or equal to max books”</a:t>
            </a:r>
          </a:p>
          <a:p>
            <a:pPr>
              <a:defRPr/>
            </a:pPr>
            <a:endParaRPr lang="en-GB" kern="0" dirty="0"/>
          </a:p>
          <a:p>
            <a:pPr>
              <a:defRPr/>
            </a:pPr>
            <a:r>
              <a:rPr lang="en-GB" kern="0" dirty="0"/>
              <a:t>Enter the length of side of a </a:t>
            </a:r>
            <a:r>
              <a:rPr lang="en-GB" u="sng" kern="0" dirty="0"/>
              <a:t>square</a:t>
            </a:r>
            <a:r>
              <a:rPr lang="en-GB" kern="0" dirty="0"/>
              <a:t> e.g. 3.2cm</a:t>
            </a:r>
          </a:p>
          <a:p>
            <a:pPr>
              <a:defRPr/>
            </a:pPr>
            <a:r>
              <a:rPr lang="en-GB" kern="0" dirty="0"/>
              <a:t>Enter the minimum allowed area</a:t>
            </a:r>
          </a:p>
          <a:p>
            <a:pPr>
              <a:defRPr/>
            </a:pPr>
            <a:r>
              <a:rPr lang="en-GB" altLang="en-US" dirty="0"/>
              <a:t>Display “The area of the square is less than the minimum allowed area”</a:t>
            </a:r>
          </a:p>
          <a:p>
            <a:pPr>
              <a:defRPr/>
            </a:pPr>
            <a:endParaRPr lang="en-GB" kern="0" dirty="0"/>
          </a:p>
        </p:txBody>
      </p:sp>
      <p:sp>
        <p:nvSpPr>
          <p:cNvPr id="13318" name="TextBox 5">
            <a:extLst>
              <a:ext uri="{FF2B5EF4-FFF2-40B4-BE49-F238E27FC236}">
                <a16:creationId xmlns:a16="http://schemas.microsoft.com/office/drawing/2014/main" id="{6B355685-A9EA-42C9-9AEF-6E7ED90892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63888" y="5838825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>
                <a:solidFill>
                  <a:srgbClr val="FF0000"/>
                </a:solidFill>
              </a:rPr>
              <a:t>Write the code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9C75942B-6981-4BEA-B194-3CC13C665566}"/>
              </a:ext>
            </a:extLst>
          </p:cNvPr>
          <p:cNvSpPr txBox="1">
            <a:spLocks/>
          </p:cNvSpPr>
          <p:nvPr/>
        </p:nvSpPr>
        <p:spPr bwMode="auto">
          <a:xfrm>
            <a:off x="1047750" y="825500"/>
            <a:ext cx="7218363" cy="60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kern="0" dirty="0"/>
              <a:t>Complete the following branch statements: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66651E69-BEEF-4DA3-B9A4-DA63F43FE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273822"/>
            <a:ext cx="6347713" cy="1320800"/>
          </a:xfrm>
        </p:spPr>
        <p:txBody>
          <a:bodyPr/>
          <a:lstStyle/>
          <a:p>
            <a:r>
              <a:rPr lang="en-GB" altLang="en-US" dirty="0"/>
              <a:t>Exercise 2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7BA0EA77-87B0-45D8-AE39-414F5DBFC5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2019300"/>
            <a:ext cx="3516313" cy="3400425"/>
          </a:xfrm>
        </p:spPr>
        <p:txBody>
          <a:bodyPr/>
          <a:lstStyle/>
          <a:p>
            <a:r>
              <a:rPr lang="en-GB" altLang="en-US"/>
              <a:t>Enter number of products purchased</a:t>
            </a:r>
          </a:p>
          <a:p>
            <a:r>
              <a:rPr lang="en-GB" altLang="en-US"/>
              <a:t>Display these messages</a:t>
            </a:r>
          </a:p>
          <a:p>
            <a:pPr lvl="1"/>
            <a:r>
              <a:rPr lang="en-GB" altLang="en-US"/>
              <a:t>“The number of products is greater than 20”</a:t>
            </a:r>
          </a:p>
          <a:p>
            <a:pPr lvl="1"/>
            <a:r>
              <a:rPr lang="en-GB" altLang="en-US"/>
              <a:t>“The number of products is less than or equal to 20”</a:t>
            </a:r>
          </a:p>
          <a:p>
            <a:endParaRPr lang="en-GB" altLang="en-US"/>
          </a:p>
          <a:p>
            <a:endParaRPr lang="en-GB" altLang="en-US"/>
          </a:p>
        </p:txBody>
      </p:sp>
      <p:sp>
        <p:nvSpPr>
          <p:cNvPr id="14340" name="Footer Placeholder 3">
            <a:extLst>
              <a:ext uri="{FF2B5EF4-FFF2-40B4-BE49-F238E27FC236}">
                <a16:creationId xmlns:a16="http://schemas.microsoft.com/office/drawing/2014/main" id="{A92B73AD-A771-4059-A637-5650C06B5F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5FF426F-7B60-4FC6-ACB6-A5F17156FE7A}"/>
              </a:ext>
            </a:extLst>
          </p:cNvPr>
          <p:cNvSpPr txBox="1">
            <a:spLocks/>
          </p:cNvSpPr>
          <p:nvPr/>
        </p:nvSpPr>
        <p:spPr bwMode="auto">
          <a:xfrm>
            <a:off x="4751388" y="2019300"/>
            <a:ext cx="3514725" cy="3400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dirty="0"/>
              <a:t>Enter speed of the motor</a:t>
            </a:r>
          </a:p>
          <a:p>
            <a:pPr>
              <a:defRPr/>
            </a:pPr>
            <a:r>
              <a:rPr lang="en-GB" altLang="en-US" dirty="0"/>
              <a:t>Display these messages</a:t>
            </a:r>
          </a:p>
          <a:p>
            <a:pPr lvl="1">
              <a:defRPr/>
            </a:pPr>
            <a:r>
              <a:rPr lang="en-GB" altLang="en-US" dirty="0"/>
              <a:t>“The motor speed is less than 112”</a:t>
            </a:r>
          </a:p>
          <a:p>
            <a:pPr lvl="1">
              <a:defRPr/>
            </a:pPr>
            <a:r>
              <a:rPr lang="en-GB" altLang="en-US" dirty="0"/>
              <a:t>“The motor speed is more than or equal to 112”</a:t>
            </a:r>
          </a:p>
          <a:p>
            <a:pPr>
              <a:defRPr/>
            </a:pPr>
            <a:endParaRPr lang="en-GB" kern="0" dirty="0"/>
          </a:p>
          <a:p>
            <a:pPr>
              <a:defRPr/>
            </a:pPr>
            <a:endParaRPr lang="en-GB" kern="0" dirty="0"/>
          </a:p>
        </p:txBody>
      </p:sp>
      <p:sp>
        <p:nvSpPr>
          <p:cNvPr id="14342" name="TextBox 5">
            <a:extLst>
              <a:ext uri="{FF2B5EF4-FFF2-40B4-BE49-F238E27FC236}">
                <a16:creationId xmlns:a16="http://schemas.microsoft.com/office/drawing/2014/main" id="{0CAFF9DE-7CFF-44E6-A2FD-E25C9EC20C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63888" y="5838825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>
                <a:solidFill>
                  <a:srgbClr val="FF0000"/>
                </a:solidFill>
              </a:rPr>
              <a:t>Write the code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1ED659C-A852-4316-940D-C66E577DF91D}"/>
              </a:ext>
            </a:extLst>
          </p:cNvPr>
          <p:cNvSpPr txBox="1">
            <a:spLocks/>
          </p:cNvSpPr>
          <p:nvPr/>
        </p:nvSpPr>
        <p:spPr bwMode="auto">
          <a:xfrm>
            <a:off x="1047750" y="925513"/>
            <a:ext cx="7218363" cy="598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kern="0" dirty="0"/>
              <a:t>Write the code to perform following checks: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0B799E82-323E-409B-B425-E053B60041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988" y="243094"/>
            <a:ext cx="6347713" cy="1320800"/>
          </a:xfrm>
        </p:spPr>
        <p:txBody>
          <a:bodyPr/>
          <a:lstStyle/>
          <a:p>
            <a:r>
              <a:rPr lang="en-GB" altLang="en-US" dirty="0"/>
              <a:t>Exercise 3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D7A0647F-6C47-4A98-B56E-F82EBCDC34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030288"/>
            <a:ext cx="7029450" cy="4808537"/>
          </a:xfrm>
        </p:spPr>
        <p:txBody>
          <a:bodyPr/>
          <a:lstStyle/>
          <a:p>
            <a:r>
              <a:rPr lang="en-GB" altLang="en-US"/>
              <a:t>Fix the errors in the following code:</a:t>
            </a:r>
          </a:p>
        </p:txBody>
      </p:sp>
      <p:sp>
        <p:nvSpPr>
          <p:cNvPr id="15364" name="Footer Placeholder 3">
            <a:extLst>
              <a:ext uri="{FF2B5EF4-FFF2-40B4-BE49-F238E27FC236}">
                <a16:creationId xmlns:a16="http://schemas.microsoft.com/office/drawing/2014/main" id="{C21CD6A4-6D22-4314-AD98-C9FF767B52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15365" name="TextBox 5">
            <a:extLst>
              <a:ext uri="{FF2B5EF4-FFF2-40B4-BE49-F238E27FC236}">
                <a16:creationId xmlns:a16="http://schemas.microsoft.com/office/drawing/2014/main" id="{07AE70DF-AFED-480B-B40F-95EA3A7866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63888" y="5838825"/>
            <a:ext cx="2495550" cy="9540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>
                <a:solidFill>
                  <a:srgbClr val="FF0000"/>
                </a:solidFill>
              </a:rPr>
              <a:t>Write the code</a:t>
            </a:r>
            <a:br>
              <a:rPr kumimoji="0" lang="en-GB" altLang="en-US" sz="2800">
                <a:solidFill>
                  <a:srgbClr val="FF0000"/>
                </a:solidFill>
              </a:rPr>
            </a:br>
            <a:r>
              <a:rPr kumimoji="0" lang="en-GB" altLang="en-US" sz="2800">
                <a:solidFill>
                  <a:srgbClr val="FF0000"/>
                </a:solidFill>
              </a:rPr>
              <a:t>and fix bugs</a:t>
            </a:r>
          </a:p>
        </p:txBody>
      </p:sp>
      <p:sp>
        <p:nvSpPr>
          <p:cNvPr id="15366" name="TextBox 1">
            <a:extLst>
              <a:ext uri="{FF2B5EF4-FFF2-40B4-BE49-F238E27FC236}">
                <a16:creationId xmlns:a16="http://schemas.microsoft.com/office/drawing/2014/main" id="{30375CA7-FFA6-4A09-9591-25D2A39DC3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4988" y="1498600"/>
            <a:ext cx="6218237" cy="4154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/>
              <a:t>int catCount</a:t>
            </a:r>
            <a:r>
              <a:rPr kumimoji="0" lang="en-GB" altLang="en-US" sz="2400" b="1"/>
              <a:t>;    </a:t>
            </a:r>
            <a:r>
              <a:rPr kumimoji="0" lang="en-GB" altLang="en-US" sz="2400"/>
              <a:t>// Number of cats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24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/>
              <a:t>catCount = 4.1</a:t>
            </a:r>
            <a:r>
              <a:rPr kumimoji="0" lang="en-GB" altLang="en-US" sz="2400" b="1"/>
              <a:t>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24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/>
              <a:t>if(catCount &lt; 4.1)</a:t>
            </a:r>
            <a:r>
              <a:rPr kumimoji="0" lang="en-GB" altLang="en-US" sz="2400" b="1"/>
              <a:t>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/>
              <a:t>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/>
              <a:t>       printf“Number of cats is greater than 4”)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/>
              <a:t>}}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/>
              <a:t>else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/>
              <a:t>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/>
              <a:t>        Printf(“Number of cats is less than 4”)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1910535-0596-49B4-A1E8-D1713A268D0D}"/>
              </a:ext>
            </a:extLst>
          </p:cNvPr>
          <p:cNvGrpSpPr>
            <a:grpSpLocks/>
          </p:cNvGrpSpPr>
          <p:nvPr/>
        </p:nvGrpSpPr>
        <p:grpSpPr bwMode="auto">
          <a:xfrm>
            <a:off x="3163888" y="2973388"/>
            <a:ext cx="3106737" cy="369887"/>
            <a:chOff x="3163888" y="2973556"/>
            <a:chExt cx="3107294" cy="369332"/>
          </a:xfrm>
        </p:grpSpPr>
        <p:sp>
          <p:nvSpPr>
            <p:cNvPr id="15389" name="TextBox 9">
              <a:extLst>
                <a:ext uri="{FF2B5EF4-FFF2-40B4-BE49-F238E27FC236}">
                  <a16:creationId xmlns:a16="http://schemas.microsoft.com/office/drawing/2014/main" id="{A02FC706-EBED-41D3-8793-17FFDEC4628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085968" y="2973556"/>
              <a:ext cx="218521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Incorrect semicolon</a:t>
              </a:r>
            </a:p>
          </p:txBody>
        </p:sp>
        <p:cxnSp>
          <p:nvCxnSpPr>
            <p:cNvPr id="15390" name="Straight Arrow Connector 11">
              <a:extLst>
                <a:ext uri="{FF2B5EF4-FFF2-40B4-BE49-F238E27FC236}">
                  <a16:creationId xmlns:a16="http://schemas.microsoft.com/office/drawing/2014/main" id="{81731631-4389-4F8A-A9B5-E6DEDA88F8DB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3163888" y="3158222"/>
              <a:ext cx="889128" cy="87313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EDCF349-09A9-4F5E-AD64-8EA985A830B8}"/>
              </a:ext>
            </a:extLst>
          </p:cNvPr>
          <p:cNvGrpSpPr>
            <a:grpSpLocks/>
          </p:cNvGrpSpPr>
          <p:nvPr/>
        </p:nvGrpSpPr>
        <p:grpSpPr bwMode="auto">
          <a:xfrm>
            <a:off x="6319838" y="3675063"/>
            <a:ext cx="2530475" cy="1906587"/>
            <a:chOff x="6320228" y="3674357"/>
            <a:chExt cx="2529397" cy="1906349"/>
          </a:xfrm>
        </p:grpSpPr>
        <p:sp>
          <p:nvSpPr>
            <p:cNvPr id="15384" name="TextBox 13">
              <a:extLst>
                <a:ext uri="{FF2B5EF4-FFF2-40B4-BE49-F238E27FC236}">
                  <a16:creationId xmlns:a16="http://schemas.microsoft.com/office/drawing/2014/main" id="{313680F5-02A7-423E-8C4C-3CB7B6B1DA8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664411" y="4629665"/>
              <a:ext cx="218521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Missing semicolons</a:t>
              </a:r>
            </a:p>
          </p:txBody>
        </p:sp>
        <p:cxnSp>
          <p:nvCxnSpPr>
            <p:cNvPr id="15385" name="Straight Arrow Connector 15">
              <a:extLst>
                <a:ext uri="{FF2B5EF4-FFF2-40B4-BE49-F238E27FC236}">
                  <a16:creationId xmlns:a16="http://schemas.microsoft.com/office/drawing/2014/main" id="{11F26AC6-1873-44A0-913B-200D4656E63D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 flipV="1">
              <a:off x="6830979" y="3931088"/>
              <a:ext cx="986729" cy="665627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5386" name="Straight Arrow Connector 17">
              <a:extLst>
                <a:ext uri="{FF2B5EF4-FFF2-40B4-BE49-F238E27FC236}">
                  <a16:creationId xmlns:a16="http://schemas.microsoft.com/office/drawing/2014/main" id="{E1B4EDA9-D289-4AB9-BCA3-B01B429E2C07}"/>
                </a:ext>
              </a:extLst>
            </p:cNvPr>
            <p:cNvCxnSpPr>
              <a:cxnSpLocks noChangeShapeType="1"/>
              <a:stCxn id="15384" idx="2"/>
            </p:cNvCxnSpPr>
            <p:nvPr/>
          </p:nvCxnSpPr>
          <p:spPr bwMode="auto">
            <a:xfrm flipH="1">
              <a:off x="6607486" y="4998997"/>
              <a:ext cx="1149532" cy="350877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5387" name="TextBox 18">
              <a:extLst>
                <a:ext uri="{FF2B5EF4-FFF2-40B4-BE49-F238E27FC236}">
                  <a16:creationId xmlns:a16="http://schemas.microsoft.com/office/drawing/2014/main" id="{EBE2E6BE-7613-434B-ABA4-BA0E4F63155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545119" y="3674357"/>
              <a:ext cx="287258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2400" b="1"/>
                <a:t>;</a:t>
              </a:r>
            </a:p>
          </p:txBody>
        </p:sp>
        <p:sp>
          <p:nvSpPr>
            <p:cNvPr id="15388" name="TextBox 22">
              <a:extLst>
                <a:ext uri="{FF2B5EF4-FFF2-40B4-BE49-F238E27FC236}">
                  <a16:creationId xmlns:a16="http://schemas.microsoft.com/office/drawing/2014/main" id="{B131EFD0-F11A-43EF-8FF8-243BB9E8C6C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320228" y="5119041"/>
              <a:ext cx="287258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2400" b="1"/>
                <a:t>;</a:t>
              </a:r>
            </a:p>
          </p:txBody>
        </p:sp>
      </p:grpSp>
      <p:grpSp>
        <p:nvGrpSpPr>
          <p:cNvPr id="15369" name="Group 8">
            <a:extLst>
              <a:ext uri="{FF2B5EF4-FFF2-40B4-BE49-F238E27FC236}">
                <a16:creationId xmlns:a16="http://schemas.microsoft.com/office/drawing/2014/main" id="{E5A0F3BC-DE0F-4876-A99A-9DD8A131FED8}"/>
              </a:ext>
            </a:extLst>
          </p:cNvPr>
          <p:cNvGrpSpPr>
            <a:grpSpLocks/>
          </p:cNvGrpSpPr>
          <p:nvPr/>
        </p:nvGrpSpPr>
        <p:grpSpPr bwMode="auto">
          <a:xfrm>
            <a:off x="2759075" y="2265363"/>
            <a:ext cx="3063875" cy="815975"/>
            <a:chOff x="2759676" y="2265405"/>
            <a:chExt cx="3063649" cy="815546"/>
          </a:xfrm>
        </p:grpSpPr>
        <p:sp>
          <p:nvSpPr>
            <p:cNvPr id="15381" name="TextBox 2">
              <a:extLst>
                <a:ext uri="{FF2B5EF4-FFF2-40B4-BE49-F238E27FC236}">
                  <a16:creationId xmlns:a16="http://schemas.microsoft.com/office/drawing/2014/main" id="{E9ED9F4F-D5A6-4180-AFDA-C8E00CE5571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300151" y="2265405"/>
              <a:ext cx="152317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“int” so use 4</a:t>
              </a:r>
            </a:p>
          </p:txBody>
        </p:sp>
        <p:cxnSp>
          <p:nvCxnSpPr>
            <p:cNvPr id="15382" name="Straight Arrow Connector 5">
              <a:extLst>
                <a:ext uri="{FF2B5EF4-FFF2-40B4-BE49-F238E27FC236}">
                  <a16:creationId xmlns:a16="http://schemas.microsoft.com/office/drawing/2014/main" id="{82D731B3-CB7F-4632-8A30-2CB7FA87F292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2759676" y="2438400"/>
              <a:ext cx="1491048" cy="16476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5383" name="Straight Arrow Connector 7">
              <a:extLst>
                <a:ext uri="{FF2B5EF4-FFF2-40B4-BE49-F238E27FC236}">
                  <a16:creationId xmlns:a16="http://schemas.microsoft.com/office/drawing/2014/main" id="{ED2DDFD0-ECA2-4D91-A9C7-93E86C614890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2817341" y="2463114"/>
              <a:ext cx="1482810" cy="617837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BF0F7349-ACD7-4D53-A40D-ED802E5C11DB}"/>
              </a:ext>
            </a:extLst>
          </p:cNvPr>
          <p:cNvGrpSpPr>
            <a:grpSpLocks/>
          </p:cNvGrpSpPr>
          <p:nvPr/>
        </p:nvGrpSpPr>
        <p:grpSpPr bwMode="auto">
          <a:xfrm>
            <a:off x="852488" y="4303713"/>
            <a:ext cx="3062287" cy="498475"/>
            <a:chOff x="852621" y="4304270"/>
            <a:chExt cx="3061431" cy="497938"/>
          </a:xfrm>
        </p:grpSpPr>
        <p:sp>
          <p:nvSpPr>
            <p:cNvPr id="15379" name="TextBox 24">
              <a:extLst>
                <a:ext uri="{FF2B5EF4-FFF2-40B4-BE49-F238E27FC236}">
                  <a16:creationId xmlns:a16="http://schemas.microsoft.com/office/drawing/2014/main" id="{43FAF63B-2BB2-4373-8C94-93581845429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85319" y="4432876"/>
              <a:ext cx="192873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Incorrect Bracket</a:t>
              </a:r>
            </a:p>
          </p:txBody>
        </p:sp>
        <p:cxnSp>
          <p:nvCxnSpPr>
            <p:cNvPr id="15380" name="Straight Arrow Connector 26">
              <a:extLst>
                <a:ext uri="{FF2B5EF4-FFF2-40B4-BE49-F238E27FC236}">
                  <a16:creationId xmlns:a16="http://schemas.microsoft.com/office/drawing/2014/main" id="{D7309851-1C0C-4D1C-AE96-BEC2A1FA443E}"/>
                </a:ext>
              </a:extLst>
            </p:cNvPr>
            <p:cNvCxnSpPr>
              <a:cxnSpLocks noChangeShapeType="1"/>
              <a:stCxn id="15379" idx="1"/>
            </p:cNvCxnSpPr>
            <p:nvPr/>
          </p:nvCxnSpPr>
          <p:spPr bwMode="auto">
            <a:xfrm flipH="1" flipV="1">
              <a:off x="852621" y="4304270"/>
              <a:ext cx="1132698" cy="313272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grpSp>
        <p:nvGrpSpPr>
          <p:cNvPr id="10245" name="Group 10244">
            <a:extLst>
              <a:ext uri="{FF2B5EF4-FFF2-40B4-BE49-F238E27FC236}">
                <a16:creationId xmlns:a16="http://schemas.microsoft.com/office/drawing/2014/main" id="{9AC93250-9928-4097-8493-82F4E2DBC217}"/>
              </a:ext>
            </a:extLst>
          </p:cNvPr>
          <p:cNvGrpSpPr>
            <a:grpSpLocks/>
          </p:cNvGrpSpPr>
          <p:nvPr/>
        </p:nvGrpSpPr>
        <p:grpSpPr bwMode="auto">
          <a:xfrm>
            <a:off x="1293813" y="4137025"/>
            <a:ext cx="1082675" cy="2384425"/>
            <a:chOff x="1294053" y="4136724"/>
            <a:chExt cx="1082304" cy="2385083"/>
          </a:xfrm>
        </p:grpSpPr>
        <p:sp>
          <p:nvSpPr>
            <p:cNvPr id="15376" name="TextBox 28">
              <a:extLst>
                <a:ext uri="{FF2B5EF4-FFF2-40B4-BE49-F238E27FC236}">
                  <a16:creationId xmlns:a16="http://schemas.microsoft.com/office/drawing/2014/main" id="{5A60323E-5377-4AB1-B7D3-0E06D57A735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294053" y="6152394"/>
              <a:ext cx="1082304" cy="3694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printf(</a:t>
              </a:r>
              <a:r>
                <a:rPr kumimoji="0" lang="en-GB" altLang="en-US" sz="1800"/>
                <a:t>…</a:t>
              </a:r>
            </a:p>
          </p:txBody>
        </p:sp>
        <p:cxnSp>
          <p:nvCxnSpPr>
            <p:cNvPr id="15377" name="Straight Arrow Connector 30">
              <a:extLst>
                <a:ext uri="{FF2B5EF4-FFF2-40B4-BE49-F238E27FC236}">
                  <a16:creationId xmlns:a16="http://schemas.microsoft.com/office/drawing/2014/main" id="{E1E3AB84-F9EE-4FEE-8B00-9A7D67FD5491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 flipV="1">
              <a:off x="1589396" y="4136724"/>
              <a:ext cx="93317" cy="1999582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5378" name="Straight Arrow Connector 10240">
              <a:extLst>
                <a:ext uri="{FF2B5EF4-FFF2-40B4-BE49-F238E27FC236}">
                  <a16:creationId xmlns:a16="http://schemas.microsoft.com/office/drawing/2014/main" id="{F582CE13-2AD4-4B91-8E7D-774F0E7B0994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V="1">
              <a:off x="1701895" y="5600255"/>
              <a:ext cx="112770" cy="521624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grpSp>
        <p:nvGrpSpPr>
          <p:cNvPr id="10250" name="Group 10249">
            <a:extLst>
              <a:ext uri="{FF2B5EF4-FFF2-40B4-BE49-F238E27FC236}">
                <a16:creationId xmlns:a16="http://schemas.microsoft.com/office/drawing/2014/main" id="{3A346046-6716-4D3E-A0BD-C25609B08BAF}"/>
              </a:ext>
            </a:extLst>
          </p:cNvPr>
          <p:cNvGrpSpPr>
            <a:grpSpLocks/>
          </p:cNvGrpSpPr>
          <p:nvPr/>
        </p:nvGrpSpPr>
        <p:grpSpPr bwMode="auto">
          <a:xfrm>
            <a:off x="569913" y="4818063"/>
            <a:ext cx="3530600" cy="1166812"/>
            <a:chOff x="570457" y="4817825"/>
            <a:chExt cx="3530020" cy="1166409"/>
          </a:xfrm>
        </p:grpSpPr>
        <p:sp>
          <p:nvSpPr>
            <p:cNvPr id="15373" name="TextBox 10245">
              <a:extLst>
                <a:ext uri="{FF2B5EF4-FFF2-40B4-BE49-F238E27FC236}">
                  <a16:creationId xmlns:a16="http://schemas.microsoft.com/office/drawing/2014/main" id="{60BBD7ED-103B-4A8C-BBA6-0FE4149B8B9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312808" y="4817825"/>
              <a:ext cx="1787669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Missing bracket</a:t>
              </a:r>
            </a:p>
          </p:txBody>
        </p:sp>
        <p:cxnSp>
          <p:nvCxnSpPr>
            <p:cNvPr id="15374" name="Straight Arrow Connector 10247">
              <a:extLst>
                <a:ext uri="{FF2B5EF4-FFF2-40B4-BE49-F238E27FC236}">
                  <a16:creationId xmlns:a16="http://schemas.microsoft.com/office/drawing/2014/main" id="{3B286FA8-9C00-4296-8309-7924A139B9B6}"/>
                </a:ext>
              </a:extLst>
            </p:cNvPr>
            <p:cNvCxnSpPr>
              <a:cxnSpLocks noChangeShapeType="1"/>
              <a:stCxn id="15373" idx="1"/>
            </p:cNvCxnSpPr>
            <p:nvPr/>
          </p:nvCxnSpPr>
          <p:spPr bwMode="auto">
            <a:xfrm flipH="1">
              <a:off x="852621" y="5002491"/>
              <a:ext cx="1460187" cy="602991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5375" name="TextBox 10248">
              <a:extLst>
                <a:ext uri="{FF2B5EF4-FFF2-40B4-BE49-F238E27FC236}">
                  <a16:creationId xmlns:a16="http://schemas.microsoft.com/office/drawing/2014/main" id="{3B3DF9CD-9693-4E3F-AB85-7BCC7C57220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70457" y="5522569"/>
              <a:ext cx="287258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2400"/>
                <a:t>}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50A3C227-1E57-46A4-9CC8-5662E51B8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868" y="189575"/>
            <a:ext cx="6347713" cy="1320800"/>
          </a:xfrm>
        </p:spPr>
        <p:txBody>
          <a:bodyPr/>
          <a:lstStyle/>
          <a:p>
            <a:r>
              <a:rPr lang="en-GB" altLang="en-US" dirty="0"/>
              <a:t>Exercise 4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AF898DA9-68CE-4EF9-BB50-AA53A52D9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altLang="en-US"/>
              <a:t>List the kinds of words you would associate with the following:</a:t>
            </a:r>
          </a:p>
          <a:p>
            <a:endParaRPr lang="en-GB" altLang="en-US"/>
          </a:p>
        </p:txBody>
      </p:sp>
      <p:sp>
        <p:nvSpPr>
          <p:cNvPr id="16388" name="Footer Placeholder 3">
            <a:extLst>
              <a:ext uri="{FF2B5EF4-FFF2-40B4-BE49-F238E27FC236}">
                <a16:creationId xmlns:a16="http://schemas.microsoft.com/office/drawing/2014/main" id="{26F47004-ECC9-4D7B-AE25-E1EF9DFD77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16389" name="Rectangle 4">
            <a:extLst>
              <a:ext uri="{FF2B5EF4-FFF2-40B4-BE49-F238E27FC236}">
                <a16:creationId xmlns:a16="http://schemas.microsoft.com/office/drawing/2014/main" id="{4D56D05C-08F0-41BC-95EC-1461D7381D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9763" y="1712913"/>
            <a:ext cx="7980362" cy="4621212"/>
          </a:xfrm>
          <a:prstGeom prst="rect">
            <a:avLst/>
          </a:prstGeom>
          <a:solidFill>
            <a:schemeClr val="bg1"/>
          </a:solidFill>
          <a:ln w="2857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cxnSp>
        <p:nvCxnSpPr>
          <p:cNvPr id="16390" name="Straight Connector 6">
            <a:extLst>
              <a:ext uri="{FF2B5EF4-FFF2-40B4-BE49-F238E27FC236}">
                <a16:creationId xmlns:a16="http://schemas.microsoft.com/office/drawing/2014/main" id="{61BD2D46-8149-4630-A4AA-6AADBADC03A2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3392488" y="1712913"/>
            <a:ext cx="0" cy="4621212"/>
          </a:xfrm>
          <a:prstGeom prst="line">
            <a:avLst/>
          </a:prstGeom>
          <a:noFill/>
          <a:ln w="28575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6391" name="Straight Connector 8">
            <a:extLst>
              <a:ext uri="{FF2B5EF4-FFF2-40B4-BE49-F238E27FC236}">
                <a16:creationId xmlns:a16="http://schemas.microsoft.com/office/drawing/2014/main" id="{128140D5-CCB9-4238-BE27-B96767498BDA}"/>
              </a:ext>
            </a:extLst>
          </p:cNvPr>
          <p:cNvCxnSpPr>
            <a:cxnSpLocks noChangeShapeType="1"/>
            <a:stCxn id="16389" idx="1"/>
            <a:endCxn id="16389" idx="3"/>
          </p:cNvCxnSpPr>
          <p:nvPr/>
        </p:nvCxnSpPr>
        <p:spPr bwMode="auto">
          <a:xfrm>
            <a:off x="639763" y="4024313"/>
            <a:ext cx="7980362" cy="0"/>
          </a:xfrm>
          <a:prstGeom prst="line">
            <a:avLst/>
          </a:prstGeom>
          <a:noFill/>
          <a:ln w="28575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6392" name="TextBox 9">
            <a:extLst>
              <a:ext uri="{FF2B5EF4-FFF2-40B4-BE49-F238E27FC236}">
                <a16:creationId xmlns:a16="http://schemas.microsoft.com/office/drawing/2014/main" id="{F14A0F85-9E1C-4427-B820-3441CAED20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6925" y="1889125"/>
            <a:ext cx="14795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Greater than</a:t>
            </a:r>
          </a:p>
        </p:txBody>
      </p:sp>
      <p:sp>
        <p:nvSpPr>
          <p:cNvPr id="16393" name="TextBox 10">
            <a:extLst>
              <a:ext uri="{FF2B5EF4-FFF2-40B4-BE49-F238E27FC236}">
                <a16:creationId xmlns:a16="http://schemas.microsoft.com/office/drawing/2014/main" id="{C68FCDC5-8C65-43AF-BF30-7A5185556F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16313" y="1895475"/>
            <a:ext cx="26336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Greater than or equal to</a:t>
            </a:r>
          </a:p>
        </p:txBody>
      </p:sp>
      <p:sp>
        <p:nvSpPr>
          <p:cNvPr id="16394" name="TextBox 11">
            <a:extLst>
              <a:ext uri="{FF2B5EF4-FFF2-40B4-BE49-F238E27FC236}">
                <a16:creationId xmlns:a16="http://schemas.microsoft.com/office/drawing/2014/main" id="{9339AB87-3554-4284-9039-B65E34840E6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6925" y="4087813"/>
            <a:ext cx="11842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Less than</a:t>
            </a:r>
          </a:p>
        </p:txBody>
      </p:sp>
      <p:sp>
        <p:nvSpPr>
          <p:cNvPr id="16395" name="TextBox 12">
            <a:extLst>
              <a:ext uri="{FF2B5EF4-FFF2-40B4-BE49-F238E27FC236}">
                <a16:creationId xmlns:a16="http://schemas.microsoft.com/office/drawing/2014/main" id="{4CB7B96C-6AC2-4B0B-9A92-3418903DE7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57600" y="4113213"/>
            <a:ext cx="233838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Less than or equal to</a:t>
            </a:r>
          </a:p>
        </p:txBody>
      </p:sp>
      <p:sp>
        <p:nvSpPr>
          <p:cNvPr id="16396" name="TextBox 13">
            <a:extLst>
              <a:ext uri="{FF2B5EF4-FFF2-40B4-BE49-F238E27FC236}">
                <a16:creationId xmlns:a16="http://schemas.microsoft.com/office/drawing/2014/main" id="{A65ACE7E-1CE5-482C-90AF-E710CB83AF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6925" y="2336800"/>
            <a:ext cx="297180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Example: one value </a:t>
            </a:r>
            <a:r>
              <a:rPr kumimoji="0" lang="en-GB" altLang="en-US" sz="1800" b="1" u="sng"/>
              <a:t>exceeds</a:t>
            </a:r>
            <a:r>
              <a:rPr kumimoji="0" lang="en-GB" altLang="en-US" sz="1800"/>
              <a:t> another value</a:t>
            </a:r>
          </a:p>
        </p:txBody>
      </p:sp>
      <p:cxnSp>
        <p:nvCxnSpPr>
          <p:cNvPr id="16397" name="Straight Connector 6">
            <a:extLst>
              <a:ext uri="{FF2B5EF4-FFF2-40B4-BE49-F238E27FC236}">
                <a16:creationId xmlns:a16="http://schemas.microsoft.com/office/drawing/2014/main" id="{B75F70E4-83E1-47E8-9F63-87CA3D89FC0B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6138863" y="1712913"/>
            <a:ext cx="0" cy="4621212"/>
          </a:xfrm>
          <a:prstGeom prst="line">
            <a:avLst/>
          </a:prstGeom>
          <a:noFill/>
          <a:ln w="28575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6398" name="TextBox 10">
            <a:extLst>
              <a:ext uri="{FF2B5EF4-FFF2-40B4-BE49-F238E27FC236}">
                <a16:creationId xmlns:a16="http://schemas.microsoft.com/office/drawing/2014/main" id="{7C14BF6F-B66E-4D74-AFF1-17E6BCAB9A2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62700" y="1898650"/>
            <a:ext cx="103028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Equal to</a:t>
            </a:r>
          </a:p>
        </p:txBody>
      </p:sp>
      <p:sp>
        <p:nvSpPr>
          <p:cNvPr id="16399" name="TextBox 12">
            <a:extLst>
              <a:ext uri="{FF2B5EF4-FFF2-40B4-BE49-F238E27FC236}">
                <a16:creationId xmlns:a16="http://schemas.microsoft.com/office/drawing/2014/main" id="{4F4B76ED-89FE-49CB-9731-BF1C043124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67463" y="4113213"/>
            <a:ext cx="14287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Not equal to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B311C06F-6062-4B09-B3CE-A8ADF687BC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184150"/>
            <a:ext cx="6347713" cy="1320800"/>
          </a:xfrm>
        </p:spPr>
        <p:txBody>
          <a:bodyPr/>
          <a:lstStyle/>
          <a:p>
            <a:r>
              <a:rPr lang="en-GB" altLang="en-US" dirty="0"/>
              <a:t>Exercise 4 (</a:t>
            </a:r>
            <a:r>
              <a:rPr lang="en-GB" altLang="en-US" dirty="0" err="1"/>
              <a:t>Cont</a:t>
            </a:r>
            <a:r>
              <a:rPr lang="en-GB" altLang="en-US" dirty="0"/>
              <a:t>)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AAB90DD8-51E4-4ED4-AEC9-9653A78621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762000"/>
          </a:xfrm>
        </p:spPr>
        <p:txBody>
          <a:bodyPr/>
          <a:lstStyle/>
          <a:p>
            <a:r>
              <a:rPr lang="en-GB" altLang="en-US" dirty="0"/>
              <a:t>Rearrange the following words and phrases into the categories on the previous slide:</a:t>
            </a:r>
          </a:p>
        </p:txBody>
      </p:sp>
      <p:sp>
        <p:nvSpPr>
          <p:cNvPr id="17413" name="TextBox 4">
            <a:extLst>
              <a:ext uri="{FF2B5EF4-FFF2-40B4-BE49-F238E27FC236}">
                <a16:creationId xmlns:a16="http://schemas.microsoft.com/office/drawing/2014/main" id="{47E9B01E-F8CA-46CF-B50B-163380A67F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5288" y="2200275"/>
            <a:ext cx="4114800" cy="3970338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/>
              <a:t>Exceeds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/>
              <a:t>Limited to a maximum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/>
              <a:t>At least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/>
              <a:t>Not identical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/>
              <a:t>Must not exceed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/>
              <a:t>More than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/>
              <a:t>Under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/>
              <a:t>Same as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/>
              <a:t>Reaches or falls below X</a:t>
            </a:r>
          </a:p>
        </p:txBody>
      </p:sp>
      <p:sp>
        <p:nvSpPr>
          <p:cNvPr id="17414" name="TextBox 5">
            <a:extLst>
              <a:ext uri="{FF2B5EF4-FFF2-40B4-BE49-F238E27FC236}">
                <a16:creationId xmlns:a16="http://schemas.microsoft.com/office/drawing/2014/main" id="{51E22985-089E-453E-85C2-E812F1D00E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10113" y="2200275"/>
            <a:ext cx="4114800" cy="4400550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/>
              <a:t>Limited to a minimum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/>
              <a:t>Over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/>
              <a:t>Falls below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/>
              <a:t>Matches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/>
              <a:t>Reaches the minimum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/>
              <a:t>Becomes X or more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/>
              <a:t>Above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/>
              <a:t>At a minimum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/>
              <a:t>Doesn’t match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/>
              <a:t>Fewer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58C04619-D957-4617-92EF-A1EAB00B26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18435" name="Footer Placeholder 3">
            <a:extLst>
              <a:ext uri="{FF2B5EF4-FFF2-40B4-BE49-F238E27FC236}">
                <a16:creationId xmlns:a16="http://schemas.microsoft.com/office/drawing/2014/main" id="{3AAA071D-1787-4D93-AEE2-3033F5796C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18436" name="Rectangle 4">
            <a:extLst>
              <a:ext uri="{FF2B5EF4-FFF2-40B4-BE49-F238E27FC236}">
                <a16:creationId xmlns:a16="http://schemas.microsoft.com/office/drawing/2014/main" id="{970DD24A-AF39-4272-8092-5F56D0BEF9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7175" y="1712913"/>
            <a:ext cx="8478838" cy="4621212"/>
          </a:xfrm>
          <a:prstGeom prst="rect">
            <a:avLst/>
          </a:prstGeom>
          <a:solidFill>
            <a:schemeClr val="bg1"/>
          </a:solidFill>
          <a:ln w="2857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cxnSp>
        <p:nvCxnSpPr>
          <p:cNvPr id="18437" name="Straight Connector 6">
            <a:extLst>
              <a:ext uri="{FF2B5EF4-FFF2-40B4-BE49-F238E27FC236}">
                <a16:creationId xmlns:a16="http://schemas.microsoft.com/office/drawing/2014/main" id="{A020D4D7-DC64-4B24-AFC0-2E98564B7EC1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2928938" y="1712913"/>
            <a:ext cx="0" cy="4621212"/>
          </a:xfrm>
          <a:prstGeom prst="line">
            <a:avLst/>
          </a:prstGeom>
          <a:noFill/>
          <a:ln w="28575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438" name="Straight Connector 8">
            <a:extLst>
              <a:ext uri="{FF2B5EF4-FFF2-40B4-BE49-F238E27FC236}">
                <a16:creationId xmlns:a16="http://schemas.microsoft.com/office/drawing/2014/main" id="{48F25FB3-B268-4560-B912-3D596DD04B7A}"/>
              </a:ext>
            </a:extLst>
          </p:cNvPr>
          <p:cNvCxnSpPr>
            <a:cxnSpLocks noChangeShapeType="1"/>
            <a:stCxn id="18436" idx="1"/>
            <a:endCxn id="18436" idx="3"/>
          </p:cNvCxnSpPr>
          <p:nvPr/>
        </p:nvCxnSpPr>
        <p:spPr bwMode="auto">
          <a:xfrm>
            <a:off x="257175" y="4024313"/>
            <a:ext cx="8478838" cy="0"/>
          </a:xfrm>
          <a:prstGeom prst="line">
            <a:avLst/>
          </a:prstGeom>
          <a:noFill/>
          <a:ln w="28575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8439" name="TextBox 9">
            <a:extLst>
              <a:ext uri="{FF2B5EF4-FFF2-40B4-BE49-F238E27FC236}">
                <a16:creationId xmlns:a16="http://schemas.microsoft.com/office/drawing/2014/main" id="{9F94BE06-7619-4C05-B0CB-385A938806A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0388" y="1858963"/>
            <a:ext cx="15557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Greater than</a:t>
            </a:r>
          </a:p>
        </p:txBody>
      </p:sp>
      <p:sp>
        <p:nvSpPr>
          <p:cNvPr id="18440" name="TextBox 10">
            <a:extLst>
              <a:ext uri="{FF2B5EF4-FFF2-40B4-BE49-F238E27FC236}">
                <a16:creationId xmlns:a16="http://schemas.microsoft.com/office/drawing/2014/main" id="{93FC470A-3004-4B9A-BE75-2A06305718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33725" y="1858963"/>
            <a:ext cx="28924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Greater than or equal to</a:t>
            </a:r>
          </a:p>
        </p:txBody>
      </p:sp>
      <p:sp>
        <p:nvSpPr>
          <p:cNvPr id="18441" name="TextBox 11">
            <a:extLst>
              <a:ext uri="{FF2B5EF4-FFF2-40B4-BE49-F238E27FC236}">
                <a16:creationId xmlns:a16="http://schemas.microsoft.com/office/drawing/2014/main" id="{0A629203-1C9C-45D8-97C9-257E949119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0388" y="4087813"/>
            <a:ext cx="12604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Less than</a:t>
            </a:r>
          </a:p>
        </p:txBody>
      </p:sp>
      <p:sp>
        <p:nvSpPr>
          <p:cNvPr id="18442" name="TextBox 12">
            <a:extLst>
              <a:ext uri="{FF2B5EF4-FFF2-40B4-BE49-F238E27FC236}">
                <a16:creationId xmlns:a16="http://schemas.microsoft.com/office/drawing/2014/main" id="{AF9E9F62-FC33-4A06-9BF1-CB1E1B112A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33725" y="4087813"/>
            <a:ext cx="250666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Less than or equal to</a:t>
            </a:r>
          </a:p>
        </p:txBody>
      </p:sp>
      <p:sp>
        <p:nvSpPr>
          <p:cNvPr id="12" name="TextBox 13">
            <a:extLst>
              <a:ext uri="{FF2B5EF4-FFF2-40B4-BE49-F238E27FC236}">
                <a16:creationId xmlns:a16="http://schemas.microsoft.com/office/drawing/2014/main" id="{13F4D60C-6138-4796-97D1-CEFD4C6188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0388" y="2341563"/>
            <a:ext cx="2224087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Exceeds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More than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Above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Over</a:t>
            </a:r>
          </a:p>
          <a:p>
            <a:pPr>
              <a:defRPr/>
            </a:pPr>
            <a:endParaRPr lang="en-GB" altLang="en-US" dirty="0"/>
          </a:p>
        </p:txBody>
      </p:sp>
      <p:sp>
        <p:nvSpPr>
          <p:cNvPr id="18444" name="TextBox 13">
            <a:extLst>
              <a:ext uri="{FF2B5EF4-FFF2-40B4-BE49-F238E27FC236}">
                <a16:creationId xmlns:a16="http://schemas.microsoft.com/office/drawing/2014/main" id="{F47CCBC4-5BC8-464A-A820-1B738055C4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33725" y="2341563"/>
            <a:ext cx="2811463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kumimoji="0" lang="en-GB" altLang="en-US" sz="1800"/>
              <a:t>Limited to a minimum</a:t>
            </a:r>
          </a:p>
          <a:p>
            <a:pPr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kumimoji="0" lang="en-GB" altLang="en-US" sz="1800"/>
              <a:t>At least</a:t>
            </a:r>
          </a:p>
          <a:p>
            <a:pPr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kumimoji="0" lang="en-GB" altLang="en-US" sz="1800"/>
              <a:t>Reaches the minimum</a:t>
            </a:r>
          </a:p>
          <a:p>
            <a:pPr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kumimoji="0" lang="en-GB" altLang="en-US" sz="1800"/>
              <a:t>Becomes X or more</a:t>
            </a:r>
          </a:p>
          <a:p>
            <a:pPr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kumimoji="0" lang="en-GB" altLang="en-US" sz="1800"/>
              <a:t>At a minimum</a:t>
            </a:r>
          </a:p>
        </p:txBody>
      </p:sp>
      <p:sp>
        <p:nvSpPr>
          <p:cNvPr id="18445" name="TextBox 13">
            <a:extLst>
              <a:ext uri="{FF2B5EF4-FFF2-40B4-BE49-F238E27FC236}">
                <a16:creationId xmlns:a16="http://schemas.microsoft.com/office/drawing/2014/main" id="{F4AAC4EC-6F0D-44B7-AEFD-C325843D624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33725" y="4600575"/>
            <a:ext cx="3106738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kumimoji="0" lang="en-GB" altLang="en-US" sz="1800"/>
              <a:t>Limited to a maximum</a:t>
            </a:r>
          </a:p>
          <a:p>
            <a:pPr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kumimoji="0" lang="en-GB" altLang="en-US" sz="1800"/>
              <a:t>Must not exceed</a:t>
            </a:r>
          </a:p>
          <a:p>
            <a:pPr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kumimoji="0" lang="en-GB" altLang="en-US" sz="1800"/>
              <a:t>Reaches or falls below X</a:t>
            </a:r>
          </a:p>
        </p:txBody>
      </p:sp>
      <p:sp>
        <p:nvSpPr>
          <p:cNvPr id="15" name="TextBox 13">
            <a:extLst>
              <a:ext uri="{FF2B5EF4-FFF2-40B4-BE49-F238E27FC236}">
                <a16:creationId xmlns:a16="http://schemas.microsoft.com/office/drawing/2014/main" id="{719B4302-55EC-45F5-8E6A-D37047DBACD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0388" y="4600575"/>
            <a:ext cx="2224087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Under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Falls below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Fewer</a:t>
            </a:r>
          </a:p>
          <a:p>
            <a:pPr>
              <a:defRPr/>
            </a:pPr>
            <a:endParaRPr lang="en-GB" altLang="en-US" dirty="0"/>
          </a:p>
        </p:txBody>
      </p:sp>
      <p:cxnSp>
        <p:nvCxnSpPr>
          <p:cNvPr id="18447" name="Straight Connector 6">
            <a:extLst>
              <a:ext uri="{FF2B5EF4-FFF2-40B4-BE49-F238E27FC236}">
                <a16:creationId xmlns:a16="http://schemas.microsoft.com/office/drawing/2014/main" id="{FAEA6DF9-8C88-4646-875A-6D702208DF67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6289675" y="1712913"/>
            <a:ext cx="0" cy="4621212"/>
          </a:xfrm>
          <a:prstGeom prst="line">
            <a:avLst/>
          </a:prstGeom>
          <a:noFill/>
          <a:ln w="28575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8448" name="TextBox 10">
            <a:extLst>
              <a:ext uri="{FF2B5EF4-FFF2-40B4-BE49-F238E27FC236}">
                <a16:creationId xmlns:a16="http://schemas.microsoft.com/office/drawing/2014/main" id="{3E8DDEF2-AB1A-4E6C-908A-A149AEBF6C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08738" y="1858963"/>
            <a:ext cx="10953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Equal to</a:t>
            </a:r>
          </a:p>
        </p:txBody>
      </p:sp>
      <p:sp>
        <p:nvSpPr>
          <p:cNvPr id="18449" name="TextBox 12">
            <a:extLst>
              <a:ext uri="{FF2B5EF4-FFF2-40B4-BE49-F238E27FC236}">
                <a16:creationId xmlns:a16="http://schemas.microsoft.com/office/drawing/2014/main" id="{A8444924-C7D9-41C5-91F1-0E4D7660BF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08738" y="4087813"/>
            <a:ext cx="151923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Not equal to</a:t>
            </a:r>
          </a:p>
        </p:txBody>
      </p:sp>
      <p:sp>
        <p:nvSpPr>
          <p:cNvPr id="18450" name="TextBox 13">
            <a:extLst>
              <a:ext uri="{FF2B5EF4-FFF2-40B4-BE49-F238E27FC236}">
                <a16:creationId xmlns:a16="http://schemas.microsoft.com/office/drawing/2014/main" id="{CFC2A21A-26D9-4711-A6CF-8D1F9FA6AA1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08738" y="2341563"/>
            <a:ext cx="2192337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kumimoji="0" lang="en-GB" altLang="en-US" sz="1800"/>
              <a:t>Same as</a:t>
            </a:r>
          </a:p>
          <a:p>
            <a:pPr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kumimoji="0" lang="en-GB" altLang="en-US" sz="1800"/>
              <a:t>Matches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7C11622-4A66-432A-829C-F1498EF0B7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08738" y="4600575"/>
            <a:ext cx="2192337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Not identical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Doesn’t match</a:t>
            </a:r>
          </a:p>
          <a:p>
            <a:pPr>
              <a:defRPr/>
            </a:pPr>
            <a:endParaRPr lang="en-GB" alt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74F33B36-5105-4C29-B3BC-1E9C6BF0A7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5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1BDDA0-501F-41C0-B878-72ABD97362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The user enters the price of bike</a:t>
            </a:r>
          </a:p>
          <a:p>
            <a:r>
              <a:rPr lang="en-GB" altLang="en-US"/>
              <a:t>When the price is more than £500 a message is displayed to let them know it is “Too expensive”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A85D0E4F-8568-47D8-BB9C-6FA43F72C9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Implied Logic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BBDE7387-F242-4196-925F-9ABD7A598C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Sometimes the you have to work out the logic required</a:t>
            </a:r>
          </a:p>
          <a:p>
            <a:endParaRPr lang="en-GB" altLang="en-US"/>
          </a:p>
          <a:p>
            <a:r>
              <a:rPr lang="en-GB" altLang="en-US"/>
              <a:t>A user enters the number of products they wish to purchase, but they are limited to buying 10 at any one time. When they ask to buy too many products a message is displayed to remind them they are trying to buy more products than they are allowed.</a:t>
            </a:r>
          </a:p>
        </p:txBody>
      </p:sp>
      <p:cxnSp>
        <p:nvCxnSpPr>
          <p:cNvPr id="20485" name="Straight Connector 5">
            <a:extLst>
              <a:ext uri="{FF2B5EF4-FFF2-40B4-BE49-F238E27FC236}">
                <a16:creationId xmlns:a16="http://schemas.microsoft.com/office/drawing/2014/main" id="{60F83D5D-1B96-414F-8FCF-C60DD7DA8C78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4621213" y="3427413"/>
            <a:ext cx="989012" cy="0"/>
          </a:xfrm>
          <a:prstGeom prst="line">
            <a:avLst/>
          </a:prstGeom>
          <a:noFill/>
          <a:ln w="41275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0486" name="TextBox 6">
            <a:extLst>
              <a:ext uri="{FF2B5EF4-FFF2-40B4-BE49-F238E27FC236}">
                <a16:creationId xmlns:a16="http://schemas.microsoft.com/office/drawing/2014/main" id="{477E560C-A10C-4C68-8C6B-718FC11893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79988" y="4435475"/>
            <a:ext cx="3097212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“too many” is another way of saying more than the limit of 10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3BBB5292-3CF0-486D-95D4-F6FC521D28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6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B6240631-CB2F-48EF-88D8-D8C1117C19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The user enters a number (e.g. 3, 4, 5, etc)</a:t>
            </a:r>
          </a:p>
          <a:p>
            <a:r>
              <a:rPr lang="en-GB" altLang="en-US"/>
              <a:t>Display either </a:t>
            </a:r>
          </a:p>
          <a:p>
            <a:pPr lvl="1"/>
            <a:r>
              <a:rPr lang="en-GB" altLang="en-US"/>
              <a:t>“The number entered exceeds 10</a:t>
            </a:r>
          </a:p>
          <a:p>
            <a:pPr lvl="1"/>
            <a:r>
              <a:rPr lang="en-GB" altLang="en-US"/>
              <a:t>“The number entered matches 5</a:t>
            </a:r>
          </a:p>
          <a:p>
            <a:pPr lvl="1"/>
            <a:r>
              <a:rPr lang="en-GB" altLang="en-US"/>
              <a:t>“The number entered is negative”</a:t>
            </a:r>
          </a:p>
        </p:txBody>
      </p:sp>
      <p:sp>
        <p:nvSpPr>
          <p:cNvPr id="21509" name="TextBox 5">
            <a:extLst>
              <a:ext uri="{FF2B5EF4-FFF2-40B4-BE49-F238E27FC236}">
                <a16:creationId xmlns:a16="http://schemas.microsoft.com/office/drawing/2014/main" id="{227218AA-5C34-4180-8067-062BEA5295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63888" y="5838825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>
                <a:solidFill>
                  <a:srgbClr val="FF0000"/>
                </a:solidFill>
              </a:rPr>
              <a:t>Write the code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04EEB36F-3C8F-4866-B782-A64E1349CA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7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4151DFFC-A393-4A19-85D1-98E65D629F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268413"/>
            <a:ext cx="7029450" cy="4570412"/>
          </a:xfrm>
        </p:spPr>
        <p:txBody>
          <a:bodyPr/>
          <a:lstStyle/>
          <a:p>
            <a:pPr>
              <a:defRPr/>
            </a:pPr>
            <a:r>
              <a:rPr lang="en-GB" altLang="en-US" dirty="0"/>
              <a:t>The user enters 4 whole numbers and </a:t>
            </a:r>
            <a:r>
              <a:rPr lang="en-GB" altLang="en-US" u="sng" dirty="0"/>
              <a:t>once all the values are entered</a:t>
            </a:r>
            <a:r>
              <a:rPr lang="en-GB" altLang="en-US" dirty="0"/>
              <a:t> the program displays the smallest and largest values</a:t>
            </a:r>
          </a:p>
          <a:p>
            <a:pPr>
              <a:defRPr/>
            </a:pPr>
            <a:r>
              <a:rPr lang="en-GB" altLang="en-US" dirty="0"/>
              <a:t>Example:</a:t>
            </a:r>
          </a:p>
          <a:p>
            <a:pPr>
              <a:defRPr/>
            </a:pPr>
            <a:endParaRPr lang="en-GB" altLang="en-US" dirty="0"/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/>
              <a:t>Enter number: 1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/>
              <a:t>Enter number: 6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/>
              <a:t>Enter number: 2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/>
              <a:t>Enter number: 4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/>
              <a:t>Smallest = 1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/>
              <a:t>Largest = 6</a:t>
            </a:r>
          </a:p>
          <a:p>
            <a:pPr lvl="1">
              <a:defRPr/>
            </a:pPr>
            <a:endParaRPr lang="en-GB" altLang="en-US" dirty="0"/>
          </a:p>
        </p:txBody>
      </p:sp>
      <p:sp>
        <p:nvSpPr>
          <p:cNvPr id="22533" name="TextBox 5">
            <a:extLst>
              <a:ext uri="{FF2B5EF4-FFF2-40B4-BE49-F238E27FC236}">
                <a16:creationId xmlns:a16="http://schemas.microsoft.com/office/drawing/2014/main" id="{BAEEF409-34DC-401C-A797-C6C75D4FC8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63888" y="5838825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>
                <a:solidFill>
                  <a:srgbClr val="FF0000"/>
                </a:solidFill>
              </a:rPr>
              <a:t>Write the code</a:t>
            </a:r>
          </a:p>
        </p:txBody>
      </p:sp>
      <p:sp>
        <p:nvSpPr>
          <p:cNvPr id="18438" name="TextBox 1">
            <a:extLst>
              <a:ext uri="{FF2B5EF4-FFF2-40B4-BE49-F238E27FC236}">
                <a16:creationId xmlns:a16="http://schemas.microsoft.com/office/drawing/2014/main" id="{5BD81C56-E57A-4FAF-B141-50AB03D3C4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83175" y="3000375"/>
            <a:ext cx="2932113" cy="646113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Hint 1: Think of this as two separate problems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FF418DF-AAE9-484E-8303-18299746CD1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83175" y="4070350"/>
            <a:ext cx="3578225" cy="922338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Hint 2: Create variables to hold the current smallest and largest values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8" grpId="0" animBg="1"/>
      <p:bldP spid="3" grpId="0" animBg="1"/>
    </p:bld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11394</TotalTime>
  <Words>771</Words>
  <Application>Microsoft Office PowerPoint</Application>
  <PresentationFormat>On-screen Show (4:3)</PresentationFormat>
  <Paragraphs>193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Arial</vt:lpstr>
      <vt:lpstr>Calibri</vt:lpstr>
      <vt:lpstr>Helvetica</vt:lpstr>
      <vt:lpstr>Monotype Sorts</vt:lpstr>
      <vt:lpstr>Times New Roman</vt:lpstr>
      <vt:lpstr>Trebuchet MS</vt:lpstr>
      <vt:lpstr>Wingdings 3</vt:lpstr>
      <vt:lpstr>Facet</vt:lpstr>
      <vt:lpstr>Week4 Java</vt:lpstr>
      <vt:lpstr>Branch Pattern</vt:lpstr>
      <vt:lpstr>Examples</vt:lpstr>
      <vt:lpstr>Comparing Strings</vt:lpstr>
      <vt:lpstr>Example</vt:lpstr>
      <vt:lpstr>Branch With Aternative Pattern</vt:lpstr>
      <vt:lpstr>Example</vt:lpstr>
      <vt:lpstr>Exercise 1</vt:lpstr>
      <vt:lpstr>Exercise 2</vt:lpstr>
      <vt:lpstr>Exercise 3</vt:lpstr>
      <vt:lpstr>Exercise 4</vt:lpstr>
      <vt:lpstr>Exercise 4 (Cont)</vt:lpstr>
      <vt:lpstr>PowerPoint Presentation</vt:lpstr>
      <vt:lpstr>Exercise 5</vt:lpstr>
      <vt:lpstr>Implied Logic</vt:lpstr>
      <vt:lpstr>Exercise 6</vt:lpstr>
      <vt:lpstr>Exercise 7</vt:lpstr>
    </vt:vector>
  </TitlesOfParts>
  <Company>Lucent Technologies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Abstract View of System Components</dc:title>
  <dc:creator>Marilyn Turnamian</dc:creator>
  <cp:lastModifiedBy>Tim Bashford</cp:lastModifiedBy>
  <cp:revision>240</cp:revision>
  <cp:lastPrinted>2015-01-23T17:41:18Z</cp:lastPrinted>
  <dcterms:created xsi:type="dcterms:W3CDTF">1999-06-25T18:38:26Z</dcterms:created>
  <dcterms:modified xsi:type="dcterms:W3CDTF">2019-10-22T09:12:24Z</dcterms:modified>
</cp:coreProperties>
</file>